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3" r:id="rId2"/>
    <p:sldId id="260" r:id="rId3"/>
    <p:sldId id="270" r:id="rId4"/>
    <p:sldId id="271" r:id="rId5"/>
    <p:sldId id="272" r:id="rId6"/>
    <p:sldId id="273" r:id="rId7"/>
    <p:sldId id="274" r:id="rId8"/>
    <p:sldId id="275" r:id="rId9"/>
    <p:sldId id="276" r:id="rId10"/>
    <p:sldId id="277" r:id="rId11"/>
    <p:sldId id="278" r:id="rId12"/>
    <p:sldId id="280" r:id="rId13"/>
    <p:sldId id="281" r:id="rId14"/>
    <p:sldId id="284" r:id="rId15"/>
    <p:sldId id="285" r:id="rId16"/>
    <p:sldId id="286" r:id="rId17"/>
    <p:sldId id="287" r:id="rId18"/>
    <p:sldId id="291" r:id="rId19"/>
    <p:sldId id="288" r:id="rId20"/>
    <p:sldId id="293" r:id="rId21"/>
    <p:sldId id="294" r:id="rId22"/>
    <p:sldId id="295" r:id="rId23"/>
    <p:sldId id="297" r:id="rId24"/>
    <p:sldId id="298" r:id="rId25"/>
    <p:sldId id="299" r:id="rId26"/>
    <p:sldId id="296" r:id="rId27"/>
    <p:sldId id="300" r:id="rId28"/>
    <p:sldId id="301" r:id="rId29"/>
    <p:sldId id="302" r:id="rId30"/>
    <p:sldId id="314" r:id="rId31"/>
    <p:sldId id="313" r:id="rId32"/>
    <p:sldId id="303" r:id="rId33"/>
    <p:sldId id="304" r:id="rId34"/>
    <p:sldId id="305" r:id="rId35"/>
    <p:sldId id="306" r:id="rId36"/>
    <p:sldId id="307" r:id="rId37"/>
    <p:sldId id="308" r:id="rId38"/>
    <p:sldId id="310"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 id="2" name="Toni Karlsson" initials="TK" lastIdx="5" clrIdx="1">
    <p:extLst>
      <p:ext uri="{19B8F6BF-5375-455C-9EA6-DF929625EA0E}">
        <p15:presenceInfo xmlns:p15="http://schemas.microsoft.com/office/powerpoint/2012/main" userId="S-1-5-21-1140405718-358989843-3445714273-342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6301" autoAdjust="0"/>
  </p:normalViewPr>
  <p:slideViewPr>
    <p:cSldViewPr snapToGrid="0" showGuides="1">
      <p:cViewPr varScale="1">
        <p:scale>
          <a:sx n="98" d="100"/>
          <a:sy n="98" d="100"/>
        </p:scale>
        <p:origin x="102" y="354"/>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Ecstasy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1917808219178082E-2"/>
                  <c:y val="-5.3156146179402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63-4D3F-8D49-18FE74EEF0B1}"/>
                </c:ext>
              </c:extLst>
            </c:dLbl>
            <c:dLbl>
              <c:idx val="15"/>
              <c:layout>
                <c:manualLayout>
                  <c:x val="-1.0869565217391481E-2"/>
                  <c:y val="2.4421086839317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63-4D3F-8D49-18FE74EEF0B1}"/>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AB-48B3-8AEB-A1190D46B1A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56</c:v>
                </c:pt>
                <c:pt idx="1">
                  <c:v>61</c:v>
                </c:pt>
                <c:pt idx="2">
                  <c:v>38</c:v>
                </c:pt>
                <c:pt idx="3">
                  <c:v>44</c:v>
                </c:pt>
                <c:pt idx="4">
                  <c:v>38</c:v>
                </c:pt>
                <c:pt idx="5">
                  <c:v>29</c:v>
                </c:pt>
                <c:pt idx="6">
                  <c:v>44</c:v>
                </c:pt>
                <c:pt idx="7">
                  <c:v>32</c:v>
                </c:pt>
                <c:pt idx="8">
                  <c:v>32</c:v>
                </c:pt>
                <c:pt idx="9">
                  <c:v>38</c:v>
                </c:pt>
                <c:pt idx="10">
                  <c:v>34</c:v>
                </c:pt>
                <c:pt idx="11">
                  <c:v>39</c:v>
                </c:pt>
                <c:pt idx="12">
                  <c:v>34</c:v>
                </c:pt>
                <c:pt idx="13">
                  <c:v>30</c:v>
                </c:pt>
                <c:pt idx="14">
                  <c:v>32</c:v>
                </c:pt>
                <c:pt idx="15">
                  <c:v>31</c:v>
                </c:pt>
                <c:pt idx="16">
                  <c:v>35</c:v>
                </c:pt>
              </c:numCache>
            </c:numRef>
          </c:val>
          <c:smooth val="0"/>
          <c:extLst>
            <c:ext xmlns:c16="http://schemas.microsoft.com/office/drawing/2014/chart" uri="{C3380CC4-5D6E-409C-BE32-E72D297353CC}">
              <c16:uniqueId val="{00000003-7463-4D3F-8D49-18FE74EEF0B1}"/>
            </c:ext>
          </c:extLst>
        </c:ser>
        <c:ser>
          <c:idx val="1"/>
          <c:order val="1"/>
          <c:tx>
            <c:strRef>
              <c:f>Sheet1!$A$3</c:f>
              <c:strCache>
                <c:ptCount val="1"/>
                <c:pt idx="0">
                  <c:v>Cannabis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315068493150685E-2"/>
                  <c:y val="-4.8726467331118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63-4D3F-8D49-18FE74EEF0B1}"/>
                </c:ext>
              </c:extLst>
            </c:dLbl>
            <c:dLbl>
              <c:idx val="15"/>
              <c:layout>
                <c:manualLayout>
                  <c:x val="-7.246376811594203E-3"/>
                  <c:y val="-3.9684266113891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63-4D3F-8D49-18FE74EEF0B1}"/>
                </c:ext>
              </c:extLst>
            </c:dLbl>
            <c:dLbl>
              <c:idx val="16"/>
              <c:layout>
                <c:manualLayout>
                  <c:x val="-7.2463768115942056E-3"/>
                  <c:y val="-4.2736781786291936E-2"/>
                </c:manualLayout>
              </c:layout>
              <c:tx>
                <c:rich>
                  <a:bodyPr/>
                  <a:lstStyle/>
                  <a:p>
                    <a:fld id="{17ADED39-8A97-4FED-9C39-9A1231F6582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4.7776351325649509E-2"/>
                      <c:h val="6.4410616538700324E-2"/>
                    </c:manualLayout>
                  </c15:layout>
                  <c15:dlblFieldTable/>
                  <c15:showDataLabelsRange val="0"/>
                </c:ext>
                <c:ext xmlns:c16="http://schemas.microsoft.com/office/drawing/2014/chart" uri="{C3380CC4-5D6E-409C-BE32-E72D297353CC}">
                  <c16:uniqueId val="{00000001-FAAB-48B3-8AEB-A1190D46B1A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16</c:v>
                </c:pt>
                <c:pt idx="1">
                  <c:v>16</c:v>
                </c:pt>
                <c:pt idx="2">
                  <c:v>11</c:v>
                </c:pt>
                <c:pt idx="3">
                  <c:v>20</c:v>
                </c:pt>
                <c:pt idx="4">
                  <c:v>12</c:v>
                </c:pt>
                <c:pt idx="5">
                  <c:v>14</c:v>
                </c:pt>
                <c:pt idx="6">
                  <c:v>18</c:v>
                </c:pt>
                <c:pt idx="7">
                  <c:v>22</c:v>
                </c:pt>
                <c:pt idx="8">
                  <c:v>27</c:v>
                </c:pt>
                <c:pt idx="9">
                  <c:v>21</c:v>
                </c:pt>
                <c:pt idx="10">
                  <c:v>30</c:v>
                </c:pt>
                <c:pt idx="11">
                  <c:v>31</c:v>
                </c:pt>
                <c:pt idx="12">
                  <c:v>33</c:v>
                </c:pt>
                <c:pt idx="13">
                  <c:v>24</c:v>
                </c:pt>
                <c:pt idx="14">
                  <c:v>31</c:v>
                </c:pt>
                <c:pt idx="15">
                  <c:v>36</c:v>
                </c:pt>
                <c:pt idx="16">
                  <c:v>17</c:v>
                </c:pt>
              </c:numCache>
            </c:numRef>
          </c:val>
          <c:smooth val="0"/>
          <c:extLst>
            <c:ext xmlns:c16="http://schemas.microsoft.com/office/drawing/2014/chart" uri="{C3380CC4-5D6E-409C-BE32-E72D297353CC}">
              <c16:uniqueId val="{00000007-7463-4D3F-8D49-18FE74EEF0B1}"/>
            </c:ext>
          </c:extLst>
        </c:ser>
        <c:ser>
          <c:idx val="2"/>
          <c:order val="2"/>
          <c:tx>
            <c:strRef>
              <c:f>Sheet1!$A$4</c:f>
              <c:strCache>
                <c:ptCount val="1"/>
                <c:pt idx="0">
                  <c:v>Alcohol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AB-48B3-8AEB-A1190D46B1A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0">
                  <c:v>3</c:v>
                </c:pt>
                <c:pt idx="1">
                  <c:v>1</c:v>
                </c:pt>
                <c:pt idx="2">
                  <c:v>4</c:v>
                </c:pt>
                <c:pt idx="3">
                  <c:v>6</c:v>
                </c:pt>
                <c:pt idx="4">
                  <c:v>6</c:v>
                </c:pt>
                <c:pt idx="5">
                  <c:v>16</c:v>
                </c:pt>
                <c:pt idx="6">
                  <c:v>9</c:v>
                </c:pt>
                <c:pt idx="7">
                  <c:v>9</c:v>
                </c:pt>
                <c:pt idx="8">
                  <c:v>7</c:v>
                </c:pt>
                <c:pt idx="9">
                  <c:v>12</c:v>
                </c:pt>
                <c:pt idx="10">
                  <c:v>21</c:v>
                </c:pt>
                <c:pt idx="11">
                  <c:v>15</c:v>
                </c:pt>
                <c:pt idx="12">
                  <c:v>10</c:v>
                </c:pt>
                <c:pt idx="13">
                  <c:v>20</c:v>
                </c:pt>
                <c:pt idx="14">
                  <c:v>5</c:v>
                </c:pt>
                <c:pt idx="15">
                  <c:v>4</c:v>
                </c:pt>
                <c:pt idx="16">
                  <c:v>8</c:v>
                </c:pt>
              </c:numCache>
            </c:numRef>
          </c:val>
          <c:smooth val="0"/>
          <c:extLst>
            <c:ext xmlns:c16="http://schemas.microsoft.com/office/drawing/2014/chart" uri="{C3380CC4-5D6E-409C-BE32-E72D297353CC}">
              <c16:uniqueId val="{00000009-7463-4D3F-8D49-18FE74EEF0B1}"/>
            </c:ext>
          </c:extLst>
        </c:ser>
        <c:ser>
          <c:idx val="3"/>
          <c:order val="3"/>
          <c:tx>
            <c:strRef>
              <c:f>Sheet1!$A$5</c:f>
              <c:strCache>
                <c:ptCount val="1"/>
                <c:pt idx="0">
                  <c:v>Cocaine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1400966183574887E-2"/>
                  <c:y val="-3.0526358549147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5F-41A1-AC84-201CDD5F4F5B}"/>
                </c:ext>
              </c:extLst>
            </c:dLbl>
            <c:dLbl>
              <c:idx val="15"/>
              <c:layout>
                <c:manualLayout>
                  <c:x val="-1.5700483091787617E-2"/>
                  <c:y val="-4.2125413337711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63-4D3F-8D49-18FE74EEF0B1}"/>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AB-48B3-8AEB-A1190D46B1A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0">
                  <c:v>6</c:v>
                </c:pt>
                <c:pt idx="1">
                  <c:v>7</c:v>
                </c:pt>
                <c:pt idx="2">
                  <c:v>18</c:v>
                </c:pt>
                <c:pt idx="3">
                  <c:v>4</c:v>
                </c:pt>
                <c:pt idx="4">
                  <c:v>15</c:v>
                </c:pt>
                <c:pt idx="5">
                  <c:v>8</c:v>
                </c:pt>
                <c:pt idx="6">
                  <c:v>11</c:v>
                </c:pt>
                <c:pt idx="7">
                  <c:v>12</c:v>
                </c:pt>
                <c:pt idx="8">
                  <c:v>13</c:v>
                </c:pt>
                <c:pt idx="9">
                  <c:v>6</c:v>
                </c:pt>
                <c:pt idx="10">
                  <c:v>2</c:v>
                </c:pt>
                <c:pt idx="11">
                  <c:v>4</c:v>
                </c:pt>
                <c:pt idx="12">
                  <c:v>9</c:v>
                </c:pt>
                <c:pt idx="13">
                  <c:v>5</c:v>
                </c:pt>
                <c:pt idx="14">
                  <c:v>6</c:v>
                </c:pt>
                <c:pt idx="15">
                  <c:v>7</c:v>
                </c:pt>
                <c:pt idx="16">
                  <c:v>15</c:v>
                </c:pt>
              </c:numCache>
            </c:numRef>
          </c:val>
          <c:smooth val="0"/>
          <c:extLst>
            <c:ext xmlns:c16="http://schemas.microsoft.com/office/drawing/2014/chart" uri="{C3380CC4-5D6E-409C-BE32-E72D297353CC}">
              <c16:uniqueId val="{0000000C-7463-4D3F-8D49-18FE74EEF0B1}"/>
            </c:ext>
          </c:extLst>
        </c:ser>
        <c:dLbls>
          <c:showLegendKey val="0"/>
          <c:showVal val="0"/>
          <c:showCatName val="0"/>
          <c:showSerName val="0"/>
          <c:showPercent val="0"/>
          <c:showBubbleSize val="0"/>
        </c:dLbls>
        <c:marker val="1"/>
        <c:smooth val="0"/>
        <c:axId val="661731984"/>
        <c:axId val="661738216"/>
      </c:lineChart>
      <c:catAx>
        <c:axId val="66173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1738216"/>
        <c:crosses val="autoZero"/>
        <c:auto val="1"/>
        <c:lblAlgn val="ctr"/>
        <c:lblOffset val="100"/>
        <c:noMultiLvlLbl val="0"/>
      </c:catAx>
      <c:valAx>
        <c:axId val="6617382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4582049526417893E-2"/>
              <c:y val="0.1744985204330704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1731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2089310753964"/>
          <c:y val="4.1198501872659173E-2"/>
          <c:w val="0.88690376442670693"/>
          <c:h val="0.7522760918930077"/>
        </c:manualLayout>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delete val="1"/>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4">
                  <c:v>47.5</c:v>
                </c:pt>
                <c:pt idx="5">
                  <c:v>20</c:v>
                </c:pt>
                <c:pt idx="6">
                  <c:v>30</c:v>
                </c:pt>
                <c:pt idx="7">
                  <c:v>30</c:v>
                </c:pt>
                <c:pt idx="8">
                  <c:v>32.5</c:v>
                </c:pt>
                <c:pt idx="9">
                  <c:v>35</c:v>
                </c:pt>
                <c:pt idx="10">
                  <c:v>50</c:v>
                </c:pt>
                <c:pt idx="11">
                  <c:v>50</c:v>
                </c:pt>
                <c:pt idx="12">
                  <c:v>27.5</c:v>
                </c:pt>
                <c:pt idx="13">
                  <c:v>50</c:v>
                </c:pt>
                <c:pt idx="14">
                  <c:v>50</c:v>
                </c:pt>
                <c:pt idx="15">
                  <c:v>58</c:v>
                </c:pt>
                <c:pt idx="16">
                  <c:v>50</c:v>
                </c:pt>
              </c:numCache>
            </c:numRef>
          </c:val>
          <c:extLst>
            <c:ext xmlns:c16="http://schemas.microsoft.com/office/drawing/2014/chart" uri="{C3380CC4-5D6E-409C-BE32-E72D297353CC}">
              <c16:uniqueId val="{00000000-DCF3-4252-B12F-E3BF88943519}"/>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F3-4252-B12F-E3BF88943519}"/>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8D-48F0-9062-AAD00468C8B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40</c:v>
                </c:pt>
                <c:pt idx="1">
                  <c:v>60</c:v>
                </c:pt>
                <c:pt idx="2">
                  <c:v>60</c:v>
                </c:pt>
                <c:pt idx="3">
                  <c:v>60</c:v>
                </c:pt>
                <c:pt idx="4">
                  <c:v>50</c:v>
                </c:pt>
                <c:pt idx="5">
                  <c:v>50</c:v>
                </c:pt>
                <c:pt idx="6">
                  <c:v>47.5</c:v>
                </c:pt>
                <c:pt idx="7">
                  <c:v>55</c:v>
                </c:pt>
                <c:pt idx="8">
                  <c:v>80</c:v>
                </c:pt>
                <c:pt idx="9">
                  <c:v>75</c:v>
                </c:pt>
                <c:pt idx="10">
                  <c:v>150</c:v>
                </c:pt>
                <c:pt idx="11">
                  <c:v>150</c:v>
                </c:pt>
                <c:pt idx="12">
                  <c:v>175</c:v>
                </c:pt>
                <c:pt idx="13">
                  <c:v>200</c:v>
                </c:pt>
                <c:pt idx="14">
                  <c:v>100</c:v>
                </c:pt>
                <c:pt idx="15">
                  <c:v>100</c:v>
                </c:pt>
                <c:pt idx="16">
                  <c:v>100</c:v>
                </c:pt>
              </c:numCache>
            </c:numRef>
          </c:val>
          <c:extLst>
            <c:ext xmlns:c16="http://schemas.microsoft.com/office/drawing/2014/chart" uri="{C3380CC4-5D6E-409C-BE32-E72D297353CC}">
              <c16:uniqueId val="{00000004-DCF3-4252-B12F-E3BF88943519}"/>
            </c:ext>
          </c:extLst>
        </c:ser>
        <c:dLbls>
          <c:showLegendKey val="0"/>
          <c:showVal val="1"/>
          <c:showCatName val="0"/>
          <c:showSerName val="0"/>
          <c:showPercent val="0"/>
          <c:showBubbleSize val="0"/>
        </c:dLbls>
        <c:gapWidth val="150"/>
        <c:overlap val="-25"/>
        <c:axId val="211508224"/>
        <c:axId val="211522304"/>
      </c:barChart>
      <c:catAx>
        <c:axId val="211508224"/>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522304"/>
        <c:crosses val="autoZero"/>
        <c:auto val="1"/>
        <c:lblAlgn val="ctr"/>
        <c:lblOffset val="100"/>
        <c:noMultiLvlLbl val="0"/>
      </c:catAx>
      <c:valAx>
        <c:axId val="211522304"/>
        <c:scaling>
          <c:orientation val="minMax"/>
        </c:scaling>
        <c:delete val="0"/>
        <c:axPos val="l"/>
        <c:majorGridlines>
          <c:spPr>
            <a:ln w="6350" cap="flat" cmpd="sng" algn="ctr">
              <a:solidFill>
                <a:schemeClr val="bg1">
                  <a:lumMod val="75000"/>
                </a:schemeClr>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315068493150685E-2"/>
              <c:y val="0.2911959524796242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5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baseline="0">
          <a:solidFill>
            <a:schemeClr val="tx1">
              <a:lumMod val="65000"/>
              <a:lumOff val="3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4A4D-43C1-8D90-605DEDF1CCE2}"/>
                </c:ext>
              </c:extLst>
            </c:dLbl>
            <c:dLbl>
              <c:idx val="7"/>
              <c:delete val="1"/>
              <c:extLst>
                <c:ext xmlns:c15="http://schemas.microsoft.com/office/drawing/2012/chart" uri="{CE6537A1-D6FC-4f65-9D91-7224C49458BB}"/>
                <c:ext xmlns:c16="http://schemas.microsoft.com/office/drawing/2014/chart" uri="{C3380CC4-5D6E-409C-BE32-E72D297353CC}">
                  <c16:uniqueId val="{00000001-4A4D-43C1-8D90-605DEDF1CCE2}"/>
                </c:ext>
              </c:extLst>
            </c:dLbl>
            <c:dLbl>
              <c:idx val="8"/>
              <c:delete val="1"/>
              <c:extLst>
                <c:ext xmlns:c15="http://schemas.microsoft.com/office/drawing/2012/chart" uri="{CE6537A1-D6FC-4f65-9D91-7224C49458BB}"/>
                <c:ext xmlns:c16="http://schemas.microsoft.com/office/drawing/2014/chart" uri="{C3380CC4-5D6E-409C-BE32-E72D297353CC}">
                  <c16:uniqueId val="{00000002-4A4D-43C1-8D90-605DEDF1CCE2}"/>
                </c:ext>
              </c:extLst>
            </c:dLbl>
            <c:dLbl>
              <c:idx val="9"/>
              <c:delete val="1"/>
              <c:extLst>
                <c:ext xmlns:c15="http://schemas.microsoft.com/office/drawing/2012/chart" uri="{CE6537A1-D6FC-4f65-9D91-7224C49458BB}"/>
                <c:ext xmlns:c16="http://schemas.microsoft.com/office/drawing/2014/chart" uri="{C3380CC4-5D6E-409C-BE32-E72D297353CC}">
                  <c16:uniqueId val="{00000003-4A4D-43C1-8D90-605DEDF1CCE2}"/>
                </c:ext>
              </c:extLst>
            </c:dLbl>
            <c:dLbl>
              <c:idx val="10"/>
              <c:delete val="1"/>
              <c:extLst>
                <c:ext xmlns:c15="http://schemas.microsoft.com/office/drawing/2012/chart" uri="{CE6537A1-D6FC-4f65-9D91-7224C49458BB}"/>
                <c:ext xmlns:c16="http://schemas.microsoft.com/office/drawing/2014/chart" uri="{C3380CC4-5D6E-409C-BE32-E72D297353CC}">
                  <c16:uniqueId val="{00000004-4A4D-43C1-8D90-605DEDF1CCE2}"/>
                </c:ext>
              </c:extLst>
            </c:dLbl>
            <c:dLbl>
              <c:idx val="11"/>
              <c:delete val="1"/>
              <c:extLst>
                <c:ext xmlns:c15="http://schemas.microsoft.com/office/drawing/2012/chart" uri="{CE6537A1-D6FC-4f65-9D91-7224C49458BB}"/>
                <c:ext xmlns:c16="http://schemas.microsoft.com/office/drawing/2014/chart" uri="{C3380CC4-5D6E-409C-BE32-E72D297353CC}">
                  <c16:uniqueId val="{00000005-4A4D-43C1-8D90-605DEDF1CCE2}"/>
                </c:ext>
              </c:extLst>
            </c:dLbl>
            <c:dLbl>
              <c:idx val="13"/>
              <c:delete val="1"/>
              <c:extLst>
                <c:ext xmlns:c15="http://schemas.microsoft.com/office/drawing/2012/chart" uri="{CE6537A1-D6FC-4f65-9D91-7224C49458BB}"/>
                <c:ext xmlns:c16="http://schemas.microsoft.com/office/drawing/2014/chart" uri="{C3380CC4-5D6E-409C-BE32-E72D297353CC}">
                  <c16:uniqueId val="{00000006-4A4D-43C1-8D90-605DEDF1CCE2}"/>
                </c:ext>
              </c:extLst>
            </c:dLbl>
            <c:dLbl>
              <c:idx val="14"/>
              <c:delete val="1"/>
              <c:extLst>
                <c:ext xmlns:c15="http://schemas.microsoft.com/office/drawing/2012/chart" uri="{CE6537A1-D6FC-4f65-9D91-7224C49458BB}"/>
                <c:ext xmlns:c16="http://schemas.microsoft.com/office/drawing/2014/chart" uri="{C3380CC4-5D6E-409C-BE32-E72D297353CC}">
                  <c16:uniqueId val="{00000007-4A4D-43C1-8D90-605DEDF1CCE2}"/>
                </c:ext>
              </c:extLst>
            </c:dLbl>
            <c:dLbl>
              <c:idx val="15"/>
              <c:delete val="1"/>
              <c:extLst>
                <c:ext xmlns:c15="http://schemas.microsoft.com/office/drawing/2012/chart" uri="{CE6537A1-D6FC-4f65-9D91-7224C49458BB}"/>
                <c:ext xmlns:c16="http://schemas.microsoft.com/office/drawing/2014/chart" uri="{C3380CC4-5D6E-409C-BE32-E72D297353CC}">
                  <c16:uniqueId val="{00000008-4A4D-43C1-8D90-605DEDF1CCE2}"/>
                </c:ext>
              </c:extLst>
            </c:dLbl>
            <c:dLbl>
              <c:idx val="16"/>
              <c:delete val="1"/>
              <c:extLst>
                <c:ext xmlns:c15="http://schemas.microsoft.com/office/drawing/2012/chart" uri="{CE6537A1-D6FC-4f65-9D91-7224C49458BB}"/>
                <c:ext xmlns:c16="http://schemas.microsoft.com/office/drawing/2014/chart" uri="{C3380CC4-5D6E-409C-BE32-E72D297353CC}">
                  <c16:uniqueId val="{00000009-4A4D-43C1-8D90-605DEDF1CCE2}"/>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19</c:v>
                </c:pt>
                <c:pt idx="1">
                  <c:v>16</c:v>
                </c:pt>
                <c:pt idx="2">
                  <c:v>13</c:v>
                </c:pt>
                <c:pt idx="3">
                  <c:v>33</c:v>
                </c:pt>
                <c:pt idx="4">
                  <c:v>24</c:v>
                </c:pt>
                <c:pt idx="5">
                  <c:v>43</c:v>
                </c:pt>
                <c:pt idx="6">
                  <c:v>17</c:v>
                </c:pt>
                <c:pt idx="7">
                  <c:v>16</c:v>
                </c:pt>
                <c:pt idx="8">
                  <c:v>17</c:v>
                </c:pt>
                <c:pt idx="9">
                  <c:v>18</c:v>
                </c:pt>
                <c:pt idx="10">
                  <c:v>80</c:v>
                </c:pt>
                <c:pt idx="11">
                  <c:v>8</c:v>
                </c:pt>
                <c:pt idx="12">
                  <c:v>40</c:v>
                </c:pt>
                <c:pt idx="13">
                  <c:v>0</c:v>
                </c:pt>
                <c:pt idx="14">
                  <c:v>25</c:v>
                </c:pt>
                <c:pt idx="15">
                  <c:v>8</c:v>
                </c:pt>
                <c:pt idx="16">
                  <c:v>14</c:v>
                </c:pt>
              </c:numCache>
            </c:numRef>
          </c:val>
          <c:extLst>
            <c:ext xmlns:c16="http://schemas.microsoft.com/office/drawing/2014/chart" uri="{C3380CC4-5D6E-409C-BE32-E72D297353CC}">
              <c16:uniqueId val="{0000000A-4A4D-43C1-8D90-605DEDF1CCE2}"/>
            </c:ext>
          </c:extLst>
        </c:ser>
        <c:ser>
          <c:idx val="1"/>
          <c:order val="1"/>
          <c:tx>
            <c:strRef>
              <c:f>Sheet1!$C$1</c:f>
              <c:strCache>
                <c:ptCount val="1"/>
                <c:pt idx="0">
                  <c:v>Medium</c:v>
                </c:pt>
              </c:strCache>
            </c:strRef>
          </c:tx>
          <c:spPr>
            <a:solidFill>
              <a:schemeClr val="accent2"/>
            </a:solid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B-4A4D-43C1-8D90-605DEDF1CCE2}"/>
                </c:ext>
              </c:extLst>
            </c:dLbl>
            <c:dLbl>
              <c:idx val="10"/>
              <c:delete val="1"/>
              <c:extLst>
                <c:ext xmlns:c15="http://schemas.microsoft.com/office/drawing/2012/chart" uri="{CE6537A1-D6FC-4f65-9D91-7224C49458BB}"/>
                <c:ext xmlns:c16="http://schemas.microsoft.com/office/drawing/2014/chart" uri="{C3380CC4-5D6E-409C-BE32-E72D297353CC}">
                  <c16:uniqueId val="{0000000C-4A4D-43C1-8D90-605DEDF1CCE2}"/>
                </c:ext>
              </c:extLst>
            </c:dLbl>
            <c:dLbl>
              <c:idx val="11"/>
              <c:delete val="1"/>
              <c:extLst>
                <c:ext xmlns:c15="http://schemas.microsoft.com/office/drawing/2012/chart" uri="{CE6537A1-D6FC-4f65-9D91-7224C49458BB}"/>
                <c:ext xmlns:c16="http://schemas.microsoft.com/office/drawing/2014/chart" uri="{C3380CC4-5D6E-409C-BE32-E72D297353CC}">
                  <c16:uniqueId val="{0000000D-4A4D-43C1-8D90-605DEDF1CCE2}"/>
                </c:ext>
              </c:extLst>
            </c:dLbl>
            <c:dLbl>
              <c:idx val="13"/>
              <c:delete val="1"/>
              <c:extLst>
                <c:ext xmlns:c15="http://schemas.microsoft.com/office/drawing/2012/chart" uri="{CE6537A1-D6FC-4f65-9D91-7224C49458BB}"/>
                <c:ext xmlns:c16="http://schemas.microsoft.com/office/drawing/2014/chart" uri="{C3380CC4-5D6E-409C-BE32-E72D297353CC}">
                  <c16:uniqueId val="{0000000E-4A4D-43C1-8D90-605DEDF1CCE2}"/>
                </c:ext>
              </c:extLst>
            </c:dLbl>
            <c:dLbl>
              <c:idx val="14"/>
              <c:delete val="1"/>
              <c:extLst>
                <c:ext xmlns:c15="http://schemas.microsoft.com/office/drawing/2012/chart" uri="{CE6537A1-D6FC-4f65-9D91-7224C49458BB}"/>
                <c:ext xmlns:c16="http://schemas.microsoft.com/office/drawing/2014/chart" uri="{C3380CC4-5D6E-409C-BE32-E72D297353CC}">
                  <c16:uniqueId val="{0000000F-4A4D-43C1-8D90-605DEDF1CCE2}"/>
                </c:ext>
              </c:extLst>
            </c:dLbl>
            <c:dLbl>
              <c:idx val="16"/>
              <c:delete val="1"/>
              <c:extLst>
                <c:ext xmlns:c15="http://schemas.microsoft.com/office/drawing/2012/chart" uri="{CE6537A1-D6FC-4f65-9D91-7224C49458BB}"/>
                <c:ext xmlns:c16="http://schemas.microsoft.com/office/drawing/2014/chart" uri="{C3380CC4-5D6E-409C-BE32-E72D297353CC}">
                  <c16:uniqueId val="{00000010-4A4D-43C1-8D90-605DEDF1CCE2}"/>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39</c:v>
                </c:pt>
                <c:pt idx="1">
                  <c:v>52</c:v>
                </c:pt>
                <c:pt idx="2">
                  <c:v>41</c:v>
                </c:pt>
                <c:pt idx="3">
                  <c:v>22</c:v>
                </c:pt>
                <c:pt idx="4">
                  <c:v>52</c:v>
                </c:pt>
                <c:pt idx="5">
                  <c:v>39</c:v>
                </c:pt>
                <c:pt idx="6">
                  <c:v>50</c:v>
                </c:pt>
                <c:pt idx="7">
                  <c:v>47</c:v>
                </c:pt>
                <c:pt idx="8">
                  <c:v>30</c:v>
                </c:pt>
                <c:pt idx="9">
                  <c:v>29</c:v>
                </c:pt>
                <c:pt idx="10">
                  <c:v>20</c:v>
                </c:pt>
                <c:pt idx="11">
                  <c:v>25</c:v>
                </c:pt>
                <c:pt idx="12">
                  <c:v>40</c:v>
                </c:pt>
                <c:pt idx="13">
                  <c:v>100</c:v>
                </c:pt>
                <c:pt idx="14">
                  <c:v>25</c:v>
                </c:pt>
                <c:pt idx="15">
                  <c:v>62</c:v>
                </c:pt>
                <c:pt idx="16">
                  <c:v>29</c:v>
                </c:pt>
              </c:numCache>
            </c:numRef>
          </c:val>
          <c:extLst>
            <c:ext xmlns:c16="http://schemas.microsoft.com/office/drawing/2014/chart" uri="{C3380CC4-5D6E-409C-BE32-E72D297353CC}">
              <c16:uniqueId val="{00000011-4A4D-43C1-8D90-605DEDF1CCE2}"/>
            </c:ext>
          </c:extLst>
        </c:ser>
        <c:ser>
          <c:idx val="2"/>
          <c:order val="2"/>
          <c:tx>
            <c:strRef>
              <c:f>Sheet1!$D$1</c:f>
              <c:strCache>
                <c:ptCount val="1"/>
                <c:pt idx="0">
                  <c:v>High</c:v>
                </c:pt>
              </c:strCache>
            </c:strRef>
          </c:tx>
          <c:spPr>
            <a:solidFill>
              <a:schemeClr val="accent3"/>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12-4A4D-43C1-8D90-605DEDF1CCE2}"/>
                </c:ext>
              </c:extLst>
            </c:dLbl>
            <c:dLbl>
              <c:idx val="7"/>
              <c:delete val="1"/>
              <c:extLst>
                <c:ext xmlns:c15="http://schemas.microsoft.com/office/drawing/2012/chart" uri="{CE6537A1-D6FC-4f65-9D91-7224C49458BB}"/>
                <c:ext xmlns:c16="http://schemas.microsoft.com/office/drawing/2014/chart" uri="{C3380CC4-5D6E-409C-BE32-E72D297353CC}">
                  <c16:uniqueId val="{00000013-4A4D-43C1-8D90-605DEDF1CCE2}"/>
                </c:ext>
              </c:extLst>
            </c:dLbl>
            <c:dLbl>
              <c:idx val="10"/>
              <c:delete val="1"/>
              <c:extLst>
                <c:ext xmlns:c15="http://schemas.microsoft.com/office/drawing/2012/chart" uri="{CE6537A1-D6FC-4f65-9D91-7224C49458BB}"/>
                <c:ext xmlns:c16="http://schemas.microsoft.com/office/drawing/2014/chart" uri="{C3380CC4-5D6E-409C-BE32-E72D297353CC}">
                  <c16:uniqueId val="{00000014-4A4D-43C1-8D90-605DEDF1CCE2}"/>
                </c:ext>
              </c:extLst>
            </c:dLbl>
            <c:dLbl>
              <c:idx val="12"/>
              <c:delete val="1"/>
              <c:extLst>
                <c:ext xmlns:c15="http://schemas.microsoft.com/office/drawing/2012/chart" uri="{CE6537A1-D6FC-4f65-9D91-7224C49458BB}"/>
                <c:ext xmlns:c16="http://schemas.microsoft.com/office/drawing/2014/chart" uri="{C3380CC4-5D6E-409C-BE32-E72D297353CC}">
                  <c16:uniqueId val="{00000015-4A4D-43C1-8D90-605DEDF1CCE2}"/>
                </c:ext>
              </c:extLst>
            </c:dLbl>
            <c:dLbl>
              <c:idx val="13"/>
              <c:delete val="1"/>
              <c:extLst>
                <c:ext xmlns:c15="http://schemas.microsoft.com/office/drawing/2012/chart" uri="{CE6537A1-D6FC-4f65-9D91-7224C49458BB}"/>
                <c:ext xmlns:c16="http://schemas.microsoft.com/office/drawing/2014/chart" uri="{C3380CC4-5D6E-409C-BE32-E72D297353CC}">
                  <c16:uniqueId val="{00000016-4A4D-43C1-8D90-605DEDF1CCE2}"/>
                </c:ext>
              </c:extLst>
            </c:dLbl>
            <c:dLbl>
              <c:idx val="14"/>
              <c:delete val="1"/>
              <c:extLst>
                <c:ext xmlns:c15="http://schemas.microsoft.com/office/drawing/2012/chart" uri="{CE6537A1-D6FC-4f65-9D91-7224C49458BB}"/>
                <c:ext xmlns:c16="http://schemas.microsoft.com/office/drawing/2014/chart" uri="{C3380CC4-5D6E-409C-BE32-E72D297353CC}">
                  <c16:uniqueId val="{00000017-4A4D-43C1-8D90-605DEDF1CCE2}"/>
                </c:ext>
              </c:extLst>
            </c:dLbl>
            <c:dLbl>
              <c:idx val="15"/>
              <c:delete val="1"/>
              <c:extLst>
                <c:ext xmlns:c15="http://schemas.microsoft.com/office/drawing/2012/chart" uri="{CE6537A1-D6FC-4f65-9D91-7224C49458BB}"/>
                <c:ext xmlns:c16="http://schemas.microsoft.com/office/drawing/2014/chart" uri="{C3380CC4-5D6E-409C-BE32-E72D297353CC}">
                  <c16:uniqueId val="{00000018-4A4D-43C1-8D90-605DEDF1CCE2}"/>
                </c:ext>
              </c:extLst>
            </c:dLbl>
            <c:dLbl>
              <c:idx val="16"/>
              <c:delete val="1"/>
              <c:extLst>
                <c:ext xmlns:c15="http://schemas.microsoft.com/office/drawing/2012/chart" uri="{CE6537A1-D6FC-4f65-9D91-7224C49458BB}"/>
                <c:ext xmlns:c16="http://schemas.microsoft.com/office/drawing/2014/chart" uri="{C3380CC4-5D6E-409C-BE32-E72D297353CC}">
                  <c16:uniqueId val="{00000019-4A4D-43C1-8D90-605DEDF1CCE2}"/>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32</c:v>
                </c:pt>
                <c:pt idx="1">
                  <c:v>20</c:v>
                </c:pt>
                <c:pt idx="2">
                  <c:v>23</c:v>
                </c:pt>
                <c:pt idx="3">
                  <c:v>40</c:v>
                </c:pt>
                <c:pt idx="4">
                  <c:v>18</c:v>
                </c:pt>
                <c:pt idx="5">
                  <c:v>17</c:v>
                </c:pt>
                <c:pt idx="6">
                  <c:v>28</c:v>
                </c:pt>
                <c:pt idx="7">
                  <c:v>16</c:v>
                </c:pt>
                <c:pt idx="8">
                  <c:v>39</c:v>
                </c:pt>
                <c:pt idx="9">
                  <c:v>41</c:v>
                </c:pt>
                <c:pt idx="10">
                  <c:v>0</c:v>
                </c:pt>
                <c:pt idx="11">
                  <c:v>50</c:v>
                </c:pt>
                <c:pt idx="12">
                  <c:v>20</c:v>
                </c:pt>
                <c:pt idx="13">
                  <c:v>0</c:v>
                </c:pt>
                <c:pt idx="14">
                  <c:v>50</c:v>
                </c:pt>
                <c:pt idx="15">
                  <c:v>31</c:v>
                </c:pt>
                <c:pt idx="16">
                  <c:v>21</c:v>
                </c:pt>
              </c:numCache>
            </c:numRef>
          </c:val>
          <c:extLst>
            <c:ext xmlns:c16="http://schemas.microsoft.com/office/drawing/2014/chart" uri="{C3380CC4-5D6E-409C-BE32-E72D297353CC}">
              <c16:uniqueId val="{0000001A-4A4D-43C1-8D90-605DEDF1CCE2}"/>
            </c:ext>
          </c:extLst>
        </c:ser>
        <c:ser>
          <c:idx val="3"/>
          <c:order val="3"/>
          <c:tx>
            <c:strRef>
              <c:f>Sheet1!$E$1</c:f>
              <c:strCache>
                <c:ptCount val="1"/>
                <c:pt idx="0">
                  <c:v>Fluctuates</c:v>
                </c:pt>
              </c:strCache>
            </c:strRef>
          </c:tx>
          <c:spPr>
            <a:solidFill>
              <a:schemeClr val="accent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1B-4A4D-43C1-8D90-605DEDF1CCE2}"/>
                </c:ext>
              </c:extLst>
            </c:dLbl>
            <c:dLbl>
              <c:idx val="4"/>
              <c:delete val="1"/>
              <c:extLst>
                <c:ext xmlns:c15="http://schemas.microsoft.com/office/drawing/2012/chart" uri="{CE6537A1-D6FC-4f65-9D91-7224C49458BB}"/>
                <c:ext xmlns:c16="http://schemas.microsoft.com/office/drawing/2014/chart" uri="{C3380CC4-5D6E-409C-BE32-E72D297353CC}">
                  <c16:uniqueId val="{0000001C-4A4D-43C1-8D90-605DEDF1CCE2}"/>
                </c:ext>
              </c:extLst>
            </c:dLbl>
            <c:dLbl>
              <c:idx val="5"/>
              <c:delete val="1"/>
              <c:extLst>
                <c:ext xmlns:c15="http://schemas.microsoft.com/office/drawing/2012/chart" uri="{CE6537A1-D6FC-4f65-9D91-7224C49458BB}"/>
                <c:ext xmlns:c16="http://schemas.microsoft.com/office/drawing/2014/chart" uri="{C3380CC4-5D6E-409C-BE32-E72D297353CC}">
                  <c16:uniqueId val="{0000001D-4A4D-43C1-8D90-605DEDF1CCE2}"/>
                </c:ext>
              </c:extLst>
            </c:dLbl>
            <c:dLbl>
              <c:idx val="6"/>
              <c:delete val="1"/>
              <c:extLst>
                <c:ext xmlns:c15="http://schemas.microsoft.com/office/drawing/2012/chart" uri="{CE6537A1-D6FC-4f65-9D91-7224C49458BB}"/>
                <c:ext xmlns:c16="http://schemas.microsoft.com/office/drawing/2014/chart" uri="{C3380CC4-5D6E-409C-BE32-E72D297353CC}">
                  <c16:uniqueId val="{0000001E-4A4D-43C1-8D90-605DEDF1CCE2}"/>
                </c:ext>
              </c:extLst>
            </c:dLbl>
            <c:dLbl>
              <c:idx val="8"/>
              <c:delete val="1"/>
              <c:extLst>
                <c:ext xmlns:c15="http://schemas.microsoft.com/office/drawing/2012/chart" uri="{CE6537A1-D6FC-4f65-9D91-7224C49458BB}"/>
                <c:ext xmlns:c16="http://schemas.microsoft.com/office/drawing/2014/chart" uri="{C3380CC4-5D6E-409C-BE32-E72D297353CC}">
                  <c16:uniqueId val="{0000001F-4A4D-43C1-8D90-605DEDF1CCE2}"/>
                </c:ext>
              </c:extLst>
            </c:dLbl>
            <c:dLbl>
              <c:idx val="9"/>
              <c:delete val="1"/>
              <c:extLst>
                <c:ext xmlns:c15="http://schemas.microsoft.com/office/drawing/2012/chart" uri="{CE6537A1-D6FC-4f65-9D91-7224C49458BB}"/>
                <c:ext xmlns:c16="http://schemas.microsoft.com/office/drawing/2014/chart" uri="{C3380CC4-5D6E-409C-BE32-E72D297353CC}">
                  <c16:uniqueId val="{00000020-4A4D-43C1-8D90-605DEDF1CCE2}"/>
                </c:ext>
              </c:extLst>
            </c:dLbl>
            <c:dLbl>
              <c:idx val="10"/>
              <c:delete val="1"/>
              <c:extLst>
                <c:ext xmlns:c15="http://schemas.microsoft.com/office/drawing/2012/chart" uri="{CE6537A1-D6FC-4f65-9D91-7224C49458BB}"/>
                <c:ext xmlns:c16="http://schemas.microsoft.com/office/drawing/2014/chart" uri="{C3380CC4-5D6E-409C-BE32-E72D297353CC}">
                  <c16:uniqueId val="{00000021-4A4D-43C1-8D90-605DEDF1CCE2}"/>
                </c:ext>
              </c:extLst>
            </c:dLbl>
            <c:dLbl>
              <c:idx val="11"/>
              <c:delete val="1"/>
              <c:extLst>
                <c:ext xmlns:c15="http://schemas.microsoft.com/office/drawing/2012/chart" uri="{CE6537A1-D6FC-4f65-9D91-7224C49458BB}"/>
                <c:ext xmlns:c16="http://schemas.microsoft.com/office/drawing/2014/chart" uri="{C3380CC4-5D6E-409C-BE32-E72D297353CC}">
                  <c16:uniqueId val="{00000022-4A4D-43C1-8D90-605DEDF1CCE2}"/>
                </c:ext>
              </c:extLst>
            </c:dLbl>
            <c:dLbl>
              <c:idx val="12"/>
              <c:delete val="1"/>
              <c:extLst>
                <c:ext xmlns:c15="http://schemas.microsoft.com/office/drawing/2012/chart" uri="{CE6537A1-D6FC-4f65-9D91-7224C49458BB}"/>
                <c:ext xmlns:c16="http://schemas.microsoft.com/office/drawing/2014/chart" uri="{C3380CC4-5D6E-409C-BE32-E72D297353CC}">
                  <c16:uniqueId val="{00000023-4A4D-43C1-8D90-605DEDF1CCE2}"/>
                </c:ext>
              </c:extLst>
            </c:dLbl>
            <c:dLbl>
              <c:idx val="13"/>
              <c:delete val="1"/>
              <c:extLst>
                <c:ext xmlns:c15="http://schemas.microsoft.com/office/drawing/2012/chart" uri="{CE6537A1-D6FC-4f65-9D91-7224C49458BB}"/>
                <c:ext xmlns:c16="http://schemas.microsoft.com/office/drawing/2014/chart" uri="{C3380CC4-5D6E-409C-BE32-E72D297353CC}">
                  <c16:uniqueId val="{00000024-4A4D-43C1-8D90-605DEDF1CCE2}"/>
                </c:ext>
              </c:extLst>
            </c:dLbl>
            <c:dLbl>
              <c:idx val="14"/>
              <c:delete val="1"/>
              <c:extLst>
                <c:ext xmlns:c15="http://schemas.microsoft.com/office/drawing/2012/chart" uri="{CE6537A1-D6FC-4f65-9D91-7224C49458BB}"/>
                <c:ext xmlns:c16="http://schemas.microsoft.com/office/drawing/2014/chart" uri="{C3380CC4-5D6E-409C-BE32-E72D297353CC}">
                  <c16:uniqueId val="{00000025-4A4D-43C1-8D90-605DEDF1CCE2}"/>
                </c:ext>
              </c:extLst>
            </c:dLbl>
            <c:dLbl>
              <c:idx val="15"/>
              <c:delete val="1"/>
              <c:extLst>
                <c:ext xmlns:c15="http://schemas.microsoft.com/office/drawing/2012/chart" uri="{CE6537A1-D6FC-4f65-9D91-7224C49458BB}"/>
                <c:ext xmlns:c16="http://schemas.microsoft.com/office/drawing/2014/chart" uri="{C3380CC4-5D6E-409C-BE32-E72D297353CC}">
                  <c16:uniqueId val="{00000026-4A4D-43C1-8D90-605DEDF1CCE2}"/>
                </c:ext>
              </c:extLst>
            </c:dLbl>
            <c:dLbl>
              <c:idx val="16"/>
              <c:delete val="1"/>
              <c:extLst>
                <c:ext xmlns:c15="http://schemas.microsoft.com/office/drawing/2012/chart" uri="{CE6537A1-D6FC-4f65-9D91-7224C49458BB}"/>
                <c:ext xmlns:c16="http://schemas.microsoft.com/office/drawing/2014/chart" uri="{C3380CC4-5D6E-409C-BE32-E72D297353CC}">
                  <c16:uniqueId val="{00000027-4A4D-43C1-8D90-605DEDF1CCE2}"/>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11</c:v>
                </c:pt>
                <c:pt idx="1">
                  <c:v>13</c:v>
                </c:pt>
                <c:pt idx="2">
                  <c:v>23</c:v>
                </c:pt>
                <c:pt idx="3">
                  <c:v>4</c:v>
                </c:pt>
                <c:pt idx="4">
                  <c:v>6</c:v>
                </c:pt>
                <c:pt idx="5">
                  <c:v>0</c:v>
                </c:pt>
                <c:pt idx="6">
                  <c:v>6</c:v>
                </c:pt>
                <c:pt idx="7">
                  <c:v>21</c:v>
                </c:pt>
                <c:pt idx="8">
                  <c:v>13</c:v>
                </c:pt>
                <c:pt idx="9">
                  <c:v>12</c:v>
                </c:pt>
                <c:pt idx="10">
                  <c:v>0</c:v>
                </c:pt>
                <c:pt idx="11">
                  <c:v>17</c:v>
                </c:pt>
                <c:pt idx="12">
                  <c:v>0</c:v>
                </c:pt>
                <c:pt idx="13">
                  <c:v>0</c:v>
                </c:pt>
                <c:pt idx="14">
                  <c:v>0</c:v>
                </c:pt>
                <c:pt idx="15">
                  <c:v>0</c:v>
                </c:pt>
                <c:pt idx="16">
                  <c:v>36</c:v>
                </c:pt>
              </c:numCache>
            </c:numRef>
          </c:val>
          <c:extLst>
            <c:ext xmlns:c16="http://schemas.microsoft.com/office/drawing/2014/chart" uri="{C3380CC4-5D6E-409C-BE32-E72D297353CC}">
              <c16:uniqueId val="{00000028-4A4D-43C1-8D90-605DEDF1CCE2}"/>
            </c:ext>
          </c:extLst>
        </c:ser>
        <c:dLbls>
          <c:showLegendKey val="0"/>
          <c:showVal val="0"/>
          <c:showCatName val="0"/>
          <c:showSerName val="0"/>
          <c:showPercent val="0"/>
          <c:showBubbleSize val="0"/>
        </c:dLbls>
        <c:gapWidth val="150"/>
        <c:overlap val="100"/>
        <c:axId val="535722304"/>
        <c:axId val="535724600"/>
      </c:barChart>
      <c:catAx>
        <c:axId val="53572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5724600"/>
        <c:crosses val="autoZero"/>
        <c:auto val="1"/>
        <c:lblAlgn val="ctr"/>
        <c:lblOffset val="100"/>
        <c:noMultiLvlLbl val="0"/>
      </c:catAx>
      <c:valAx>
        <c:axId val="535724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3501828664859515E-2"/>
              <c:y val="0.19180859818265292"/>
            </c:manualLayout>
          </c:layout>
          <c:overlay val="0"/>
          <c:spPr>
            <a:noFill/>
            <a:ln>
              <a:noFill/>
            </a:ln>
            <a:effectLst/>
          </c:spPr>
          <c:txPr>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572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50">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FCE7-4529-820F-5F61B003DC35}"/>
                </c:ext>
              </c:extLst>
            </c:dLbl>
            <c:dLbl>
              <c:idx val="9"/>
              <c:delete val="1"/>
              <c:extLst>
                <c:ext xmlns:c15="http://schemas.microsoft.com/office/drawing/2012/chart" uri="{CE6537A1-D6FC-4f65-9D91-7224C49458BB}"/>
                <c:ext xmlns:c16="http://schemas.microsoft.com/office/drawing/2014/chart" uri="{C3380CC4-5D6E-409C-BE32-E72D297353CC}">
                  <c16:uniqueId val="{00000001-FCE7-4529-820F-5F61B003DC35}"/>
                </c:ext>
              </c:extLst>
            </c:dLbl>
            <c:dLbl>
              <c:idx val="10"/>
              <c:delete val="1"/>
              <c:extLst>
                <c:ext xmlns:c15="http://schemas.microsoft.com/office/drawing/2012/chart" uri="{CE6537A1-D6FC-4f65-9D91-7224C49458BB}"/>
                <c:ext xmlns:c16="http://schemas.microsoft.com/office/drawing/2014/chart" uri="{C3380CC4-5D6E-409C-BE32-E72D297353CC}">
                  <c16:uniqueId val="{00000002-FCE7-4529-820F-5F61B003DC35}"/>
                </c:ext>
              </c:extLst>
            </c:dLbl>
            <c:dLbl>
              <c:idx val="11"/>
              <c:delete val="1"/>
              <c:extLst>
                <c:ext xmlns:c15="http://schemas.microsoft.com/office/drawing/2012/chart" uri="{CE6537A1-D6FC-4f65-9D91-7224C49458BB}"/>
                <c:ext xmlns:c16="http://schemas.microsoft.com/office/drawing/2014/chart" uri="{C3380CC4-5D6E-409C-BE32-E72D297353CC}">
                  <c16:uniqueId val="{00000003-FCE7-4529-820F-5F61B003DC35}"/>
                </c:ext>
              </c:extLst>
            </c:dLbl>
            <c:dLbl>
              <c:idx val="12"/>
              <c:delete val="1"/>
              <c:extLst>
                <c:ext xmlns:c15="http://schemas.microsoft.com/office/drawing/2012/chart" uri="{CE6537A1-D6FC-4f65-9D91-7224C49458BB}"/>
                <c:ext xmlns:c16="http://schemas.microsoft.com/office/drawing/2014/chart" uri="{C3380CC4-5D6E-409C-BE32-E72D297353CC}">
                  <c16:uniqueId val="{00000004-FCE7-4529-820F-5F61B003DC35}"/>
                </c:ext>
              </c:extLst>
            </c:dLbl>
            <c:dLbl>
              <c:idx val="13"/>
              <c:delete val="1"/>
              <c:extLst>
                <c:ext xmlns:c15="http://schemas.microsoft.com/office/drawing/2012/chart" uri="{CE6537A1-D6FC-4f65-9D91-7224C49458BB}"/>
                <c:ext xmlns:c16="http://schemas.microsoft.com/office/drawing/2014/chart" uri="{C3380CC4-5D6E-409C-BE32-E72D297353CC}">
                  <c16:uniqueId val="{00000005-FCE7-4529-820F-5F61B003DC35}"/>
                </c:ext>
              </c:extLst>
            </c:dLbl>
            <c:dLbl>
              <c:idx val="14"/>
              <c:delete val="1"/>
              <c:extLst>
                <c:ext xmlns:c15="http://schemas.microsoft.com/office/drawing/2012/chart" uri="{CE6537A1-D6FC-4f65-9D91-7224C49458BB}"/>
                <c:ext xmlns:c16="http://schemas.microsoft.com/office/drawing/2014/chart" uri="{C3380CC4-5D6E-409C-BE32-E72D297353CC}">
                  <c16:uniqueId val="{00000006-FCE7-4529-820F-5F61B003DC35}"/>
                </c:ext>
              </c:extLst>
            </c:dLbl>
            <c:dLbl>
              <c:idx val="15"/>
              <c:delete val="1"/>
              <c:extLst>
                <c:ext xmlns:c15="http://schemas.microsoft.com/office/drawing/2012/chart" uri="{CE6537A1-D6FC-4f65-9D91-7224C49458BB}"/>
                <c:ext xmlns:c16="http://schemas.microsoft.com/office/drawing/2014/chart" uri="{C3380CC4-5D6E-409C-BE32-E72D297353CC}">
                  <c16:uniqueId val="{00000007-FCE7-4529-820F-5F61B003DC35}"/>
                </c:ext>
              </c:extLst>
            </c:dLbl>
            <c:dLbl>
              <c:idx val="16"/>
              <c:delete val="1"/>
              <c:extLst>
                <c:ext xmlns:c15="http://schemas.microsoft.com/office/drawing/2012/chart" uri="{CE6537A1-D6FC-4f65-9D91-7224C49458BB}"/>
                <c:ext xmlns:c16="http://schemas.microsoft.com/office/drawing/2014/chart" uri="{C3380CC4-5D6E-409C-BE32-E72D297353CC}">
                  <c16:uniqueId val="{00000008-FCE7-4529-820F-5F61B003DC35}"/>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32</c:v>
                </c:pt>
                <c:pt idx="1">
                  <c:v>48</c:v>
                </c:pt>
                <c:pt idx="2">
                  <c:v>54</c:v>
                </c:pt>
                <c:pt idx="3">
                  <c:v>50</c:v>
                </c:pt>
                <c:pt idx="4">
                  <c:v>50</c:v>
                </c:pt>
                <c:pt idx="5">
                  <c:v>20</c:v>
                </c:pt>
                <c:pt idx="6">
                  <c:v>33</c:v>
                </c:pt>
                <c:pt idx="7">
                  <c:v>30</c:v>
                </c:pt>
                <c:pt idx="8">
                  <c:v>27</c:v>
                </c:pt>
                <c:pt idx="9">
                  <c:v>21</c:v>
                </c:pt>
                <c:pt idx="10">
                  <c:v>0</c:v>
                </c:pt>
                <c:pt idx="11">
                  <c:v>27</c:v>
                </c:pt>
                <c:pt idx="12">
                  <c:v>13</c:v>
                </c:pt>
                <c:pt idx="13">
                  <c:v>25</c:v>
                </c:pt>
                <c:pt idx="14">
                  <c:v>9</c:v>
                </c:pt>
                <c:pt idx="15">
                  <c:v>9</c:v>
                </c:pt>
                <c:pt idx="16">
                  <c:v>18</c:v>
                </c:pt>
              </c:numCache>
            </c:numRef>
          </c:val>
          <c:extLst>
            <c:ext xmlns:c16="http://schemas.microsoft.com/office/drawing/2014/chart" uri="{C3380CC4-5D6E-409C-BE32-E72D297353CC}">
              <c16:uniqueId val="{00000009-FCE7-4529-820F-5F61B003DC35}"/>
            </c:ext>
          </c:extLst>
        </c:ser>
        <c:ser>
          <c:idx val="1"/>
          <c:order val="1"/>
          <c:tx>
            <c:strRef>
              <c:f>Sheet1!$C$1</c:f>
              <c:strCache>
                <c:ptCount val="1"/>
                <c:pt idx="0">
                  <c:v>Easy</c:v>
                </c:pt>
              </c:strCache>
            </c:strRef>
          </c:tx>
          <c:spPr>
            <a:solidFill>
              <a:schemeClr val="accent2"/>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A-FCE7-4529-820F-5F61B003DC35}"/>
                </c:ext>
              </c:extLst>
            </c:dLbl>
            <c:dLbl>
              <c:idx val="11"/>
              <c:delete val="1"/>
              <c:extLst>
                <c:ext xmlns:c15="http://schemas.microsoft.com/office/drawing/2012/chart" uri="{CE6537A1-D6FC-4f65-9D91-7224C49458BB}"/>
                <c:ext xmlns:c16="http://schemas.microsoft.com/office/drawing/2014/chart" uri="{C3380CC4-5D6E-409C-BE32-E72D297353CC}">
                  <c16:uniqueId val="{0000000B-FCE7-4529-820F-5F61B003DC35}"/>
                </c:ext>
              </c:extLst>
            </c:dLbl>
            <c:dLbl>
              <c:idx val="13"/>
              <c:delete val="1"/>
              <c:extLst>
                <c:ext xmlns:c15="http://schemas.microsoft.com/office/drawing/2012/chart" uri="{CE6537A1-D6FC-4f65-9D91-7224C49458BB}"/>
                <c:ext xmlns:c16="http://schemas.microsoft.com/office/drawing/2014/chart" uri="{C3380CC4-5D6E-409C-BE32-E72D297353CC}">
                  <c16:uniqueId val="{0000000C-FCE7-4529-820F-5F61B003DC35}"/>
                </c:ext>
              </c:extLst>
            </c:dLbl>
            <c:dLbl>
              <c:idx val="15"/>
              <c:delete val="1"/>
              <c:extLst>
                <c:ext xmlns:c15="http://schemas.microsoft.com/office/drawing/2012/chart" uri="{CE6537A1-D6FC-4f65-9D91-7224C49458BB}"/>
                <c:ext xmlns:c16="http://schemas.microsoft.com/office/drawing/2014/chart" uri="{C3380CC4-5D6E-409C-BE32-E72D297353CC}">
                  <c16:uniqueId val="{0000000D-FCE7-4529-820F-5F61B003DC35}"/>
                </c:ext>
              </c:extLst>
            </c:dLbl>
            <c:dLbl>
              <c:idx val="16"/>
              <c:delete val="1"/>
              <c:extLst>
                <c:ext xmlns:c15="http://schemas.microsoft.com/office/drawing/2012/chart" uri="{CE6537A1-D6FC-4f65-9D91-7224C49458BB}"/>
                <c:ext xmlns:c16="http://schemas.microsoft.com/office/drawing/2014/chart" uri="{C3380CC4-5D6E-409C-BE32-E72D297353CC}">
                  <c16:uniqueId val="{0000000E-FCE7-4529-820F-5F61B003DC35}"/>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37</c:v>
                </c:pt>
                <c:pt idx="1">
                  <c:v>41</c:v>
                </c:pt>
                <c:pt idx="2">
                  <c:v>30</c:v>
                </c:pt>
                <c:pt idx="3">
                  <c:v>28</c:v>
                </c:pt>
                <c:pt idx="4">
                  <c:v>33</c:v>
                </c:pt>
                <c:pt idx="5">
                  <c:v>44</c:v>
                </c:pt>
                <c:pt idx="6">
                  <c:v>39</c:v>
                </c:pt>
                <c:pt idx="7">
                  <c:v>50</c:v>
                </c:pt>
                <c:pt idx="8">
                  <c:v>50</c:v>
                </c:pt>
                <c:pt idx="9">
                  <c:v>32</c:v>
                </c:pt>
                <c:pt idx="10">
                  <c:v>40</c:v>
                </c:pt>
                <c:pt idx="11">
                  <c:v>36</c:v>
                </c:pt>
                <c:pt idx="12">
                  <c:v>40</c:v>
                </c:pt>
                <c:pt idx="13">
                  <c:v>50</c:v>
                </c:pt>
                <c:pt idx="14">
                  <c:v>55</c:v>
                </c:pt>
                <c:pt idx="15">
                  <c:v>27</c:v>
                </c:pt>
                <c:pt idx="16">
                  <c:v>24</c:v>
                </c:pt>
              </c:numCache>
            </c:numRef>
          </c:val>
          <c:extLst>
            <c:ext xmlns:c16="http://schemas.microsoft.com/office/drawing/2014/chart" uri="{C3380CC4-5D6E-409C-BE32-E72D297353CC}">
              <c16:uniqueId val="{0000000F-FCE7-4529-820F-5F61B003DC35}"/>
            </c:ext>
          </c:extLst>
        </c:ser>
        <c:ser>
          <c:idx val="2"/>
          <c:order val="2"/>
          <c:tx>
            <c:strRef>
              <c:f>Sheet1!$D$1</c:f>
              <c:strCache>
                <c:ptCount val="1"/>
                <c:pt idx="0">
                  <c:v>Difficult</c:v>
                </c:pt>
              </c:strCache>
            </c:strRef>
          </c:tx>
          <c:spPr>
            <a:solidFill>
              <a:schemeClr val="accent3"/>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10-FCE7-4529-820F-5F61B003DC35}"/>
                </c:ext>
              </c:extLst>
            </c:dLbl>
            <c:dLbl>
              <c:idx val="8"/>
              <c:delete val="1"/>
              <c:extLst>
                <c:ext xmlns:c15="http://schemas.microsoft.com/office/drawing/2012/chart" uri="{CE6537A1-D6FC-4f65-9D91-7224C49458BB}"/>
                <c:ext xmlns:c16="http://schemas.microsoft.com/office/drawing/2014/chart" uri="{C3380CC4-5D6E-409C-BE32-E72D297353CC}">
                  <c16:uniqueId val="{00000011-FCE7-4529-820F-5F61B003DC35}"/>
                </c:ext>
              </c:extLst>
            </c:dLbl>
            <c:dLbl>
              <c:idx val="10"/>
              <c:delete val="1"/>
              <c:extLst>
                <c:ext xmlns:c15="http://schemas.microsoft.com/office/drawing/2012/chart" uri="{CE6537A1-D6FC-4f65-9D91-7224C49458BB}"/>
                <c:ext xmlns:c16="http://schemas.microsoft.com/office/drawing/2014/chart" uri="{C3380CC4-5D6E-409C-BE32-E72D297353CC}">
                  <c16:uniqueId val="{00000012-FCE7-4529-820F-5F61B003DC35}"/>
                </c:ext>
              </c:extLst>
            </c:dLbl>
            <c:dLbl>
              <c:idx val="11"/>
              <c:delete val="1"/>
              <c:extLst>
                <c:ext xmlns:c15="http://schemas.microsoft.com/office/drawing/2012/chart" uri="{CE6537A1-D6FC-4f65-9D91-7224C49458BB}"/>
                <c:ext xmlns:c16="http://schemas.microsoft.com/office/drawing/2014/chart" uri="{C3380CC4-5D6E-409C-BE32-E72D297353CC}">
                  <c16:uniqueId val="{00000013-FCE7-4529-820F-5F61B003DC35}"/>
                </c:ext>
              </c:extLst>
            </c:dLbl>
            <c:dLbl>
              <c:idx val="13"/>
              <c:delete val="1"/>
              <c:extLst>
                <c:ext xmlns:c15="http://schemas.microsoft.com/office/drawing/2012/chart" uri="{CE6537A1-D6FC-4f65-9D91-7224C49458BB}"/>
                <c:ext xmlns:c16="http://schemas.microsoft.com/office/drawing/2014/chart" uri="{C3380CC4-5D6E-409C-BE32-E72D297353CC}">
                  <c16:uniqueId val="{00000014-FCE7-4529-820F-5F61B003DC35}"/>
                </c:ext>
              </c:extLst>
            </c:dLbl>
            <c:dLbl>
              <c:idx val="14"/>
              <c:delete val="1"/>
              <c:extLst>
                <c:ext xmlns:c15="http://schemas.microsoft.com/office/drawing/2012/chart" uri="{CE6537A1-D6FC-4f65-9D91-7224C49458BB}"/>
                <c:ext xmlns:c16="http://schemas.microsoft.com/office/drawing/2014/chart" uri="{C3380CC4-5D6E-409C-BE32-E72D297353CC}">
                  <c16:uniqueId val="{00000015-FCE7-4529-820F-5F61B003DC35}"/>
                </c:ext>
              </c:extLst>
            </c:dLbl>
            <c:dLbl>
              <c:idx val="15"/>
              <c:delete val="1"/>
              <c:extLst>
                <c:ext xmlns:c15="http://schemas.microsoft.com/office/drawing/2012/chart" uri="{CE6537A1-D6FC-4f65-9D91-7224C49458BB}"/>
                <c:ext xmlns:c16="http://schemas.microsoft.com/office/drawing/2014/chart" uri="{C3380CC4-5D6E-409C-BE32-E72D297353CC}">
                  <c16:uniqueId val="{00000016-FCE7-4529-820F-5F61B003DC35}"/>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19</c:v>
                </c:pt>
                <c:pt idx="1">
                  <c:v>12</c:v>
                </c:pt>
                <c:pt idx="2">
                  <c:v>15</c:v>
                </c:pt>
                <c:pt idx="3">
                  <c:v>20</c:v>
                </c:pt>
                <c:pt idx="4">
                  <c:v>14</c:v>
                </c:pt>
                <c:pt idx="5">
                  <c:v>36</c:v>
                </c:pt>
                <c:pt idx="6">
                  <c:v>28</c:v>
                </c:pt>
                <c:pt idx="7">
                  <c:v>15</c:v>
                </c:pt>
                <c:pt idx="8">
                  <c:v>19</c:v>
                </c:pt>
                <c:pt idx="9">
                  <c:v>42</c:v>
                </c:pt>
                <c:pt idx="10">
                  <c:v>40</c:v>
                </c:pt>
                <c:pt idx="11">
                  <c:v>18</c:v>
                </c:pt>
                <c:pt idx="12">
                  <c:v>40</c:v>
                </c:pt>
                <c:pt idx="13">
                  <c:v>25</c:v>
                </c:pt>
                <c:pt idx="14">
                  <c:v>36</c:v>
                </c:pt>
                <c:pt idx="15">
                  <c:v>36</c:v>
                </c:pt>
                <c:pt idx="16">
                  <c:v>41</c:v>
                </c:pt>
              </c:numCache>
            </c:numRef>
          </c:val>
          <c:extLst>
            <c:ext xmlns:c16="http://schemas.microsoft.com/office/drawing/2014/chart" uri="{C3380CC4-5D6E-409C-BE32-E72D297353CC}">
              <c16:uniqueId val="{00000017-FCE7-4529-820F-5F61B003DC35}"/>
            </c:ext>
          </c:extLst>
        </c:ser>
        <c:ser>
          <c:idx val="3"/>
          <c:order val="3"/>
          <c:tx>
            <c:strRef>
              <c:f>Sheet1!$E$1</c:f>
              <c:strCache>
                <c:ptCount val="1"/>
                <c:pt idx="0">
                  <c:v>Very difficult</c:v>
                </c:pt>
              </c:strCache>
            </c:strRef>
          </c:tx>
          <c:spPr>
            <a:solidFill>
              <a:schemeClr val="accent4"/>
            </a:solidFill>
            <a:ln>
              <a:noFill/>
            </a:ln>
            <a:effectLst/>
          </c:spPr>
          <c:invertIfNegative val="0"/>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11</c:v>
                </c:pt>
                <c:pt idx="1">
                  <c:v>0</c:v>
                </c:pt>
                <c:pt idx="2">
                  <c:v>1</c:v>
                </c:pt>
                <c:pt idx="3">
                  <c:v>2</c:v>
                </c:pt>
                <c:pt idx="4">
                  <c:v>3</c:v>
                </c:pt>
                <c:pt idx="5">
                  <c:v>0</c:v>
                </c:pt>
                <c:pt idx="6">
                  <c:v>0</c:v>
                </c:pt>
                <c:pt idx="7">
                  <c:v>5</c:v>
                </c:pt>
                <c:pt idx="8">
                  <c:v>4</c:v>
                </c:pt>
                <c:pt idx="9">
                  <c:v>5</c:v>
                </c:pt>
                <c:pt idx="10">
                  <c:v>20</c:v>
                </c:pt>
                <c:pt idx="11">
                  <c:v>18</c:v>
                </c:pt>
                <c:pt idx="12">
                  <c:v>7</c:v>
                </c:pt>
                <c:pt idx="13">
                  <c:v>0</c:v>
                </c:pt>
                <c:pt idx="14">
                  <c:v>0</c:v>
                </c:pt>
                <c:pt idx="15">
                  <c:v>27</c:v>
                </c:pt>
                <c:pt idx="16">
                  <c:v>18</c:v>
                </c:pt>
              </c:numCache>
            </c:numRef>
          </c:val>
          <c:extLst>
            <c:ext xmlns:c16="http://schemas.microsoft.com/office/drawing/2014/chart" uri="{C3380CC4-5D6E-409C-BE32-E72D297353CC}">
              <c16:uniqueId val="{00000018-FCE7-4529-820F-5F61B003DC35}"/>
            </c:ext>
          </c:extLst>
        </c:ser>
        <c:dLbls>
          <c:showLegendKey val="0"/>
          <c:showVal val="0"/>
          <c:showCatName val="0"/>
          <c:showSerName val="0"/>
          <c:showPercent val="0"/>
          <c:showBubbleSize val="0"/>
        </c:dLbls>
        <c:gapWidth val="150"/>
        <c:overlap val="100"/>
        <c:axId val="579646520"/>
        <c:axId val="579651768"/>
      </c:barChart>
      <c:catAx>
        <c:axId val="57964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9651768"/>
        <c:crosses val="autoZero"/>
        <c:auto val="1"/>
        <c:lblAlgn val="ctr"/>
        <c:lblOffset val="100"/>
        <c:noMultiLvlLbl val="0"/>
      </c:catAx>
      <c:valAx>
        <c:axId val="579651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0911074740861976E-2"/>
              <c:y val="0.1918086219614705"/>
            </c:manualLayout>
          </c:layout>
          <c:overlay val="0"/>
          <c:spPr>
            <a:noFill/>
            <a:ln>
              <a:noFill/>
            </a:ln>
            <a:effectLst/>
          </c:spPr>
          <c:txPr>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964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50">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 Used</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67-4523-8359-0E942D28F22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67-4523-8359-0E942D28F226}"/>
                </c:ext>
              </c:extLst>
            </c:dLbl>
            <c:dLbl>
              <c:idx val="16"/>
              <c:tx>
                <c:rich>
                  <a:bodyPr/>
                  <a:lstStyle/>
                  <a:p>
                    <a:fld id="{6A564D74-52DA-4601-876C-B637BE86745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14-4DC9-9E1E-997A7BFAD5D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46</c:v>
                </c:pt>
                <c:pt idx="1">
                  <c:v>46</c:v>
                </c:pt>
                <c:pt idx="2">
                  <c:v>55</c:v>
                </c:pt>
                <c:pt idx="3">
                  <c:v>45</c:v>
                </c:pt>
                <c:pt idx="4">
                  <c:v>62</c:v>
                </c:pt>
                <c:pt idx="5">
                  <c:v>51</c:v>
                </c:pt>
                <c:pt idx="6">
                  <c:v>64</c:v>
                </c:pt>
                <c:pt idx="7">
                  <c:v>59</c:v>
                </c:pt>
                <c:pt idx="8">
                  <c:v>59</c:v>
                </c:pt>
                <c:pt idx="9">
                  <c:v>57</c:v>
                </c:pt>
                <c:pt idx="10">
                  <c:v>42</c:v>
                </c:pt>
                <c:pt idx="11">
                  <c:v>67</c:v>
                </c:pt>
                <c:pt idx="12">
                  <c:v>61</c:v>
                </c:pt>
                <c:pt idx="13">
                  <c:v>70</c:v>
                </c:pt>
                <c:pt idx="14">
                  <c:v>62</c:v>
                </c:pt>
                <c:pt idx="15">
                  <c:v>71</c:v>
                </c:pt>
                <c:pt idx="16">
                  <c:v>83</c:v>
                </c:pt>
              </c:numCache>
            </c:numRef>
          </c:val>
          <c:extLst>
            <c:ext xmlns:c16="http://schemas.microsoft.com/office/drawing/2014/chart" uri="{C3380CC4-5D6E-409C-BE32-E72D297353CC}">
              <c16:uniqueId val="{00000003-D367-4523-8359-0E942D28F226}"/>
            </c:ext>
          </c:extLst>
        </c:ser>
        <c:dLbls>
          <c:showLegendKey val="0"/>
          <c:showVal val="0"/>
          <c:showCatName val="0"/>
          <c:showSerName val="0"/>
          <c:showPercent val="0"/>
          <c:showBubbleSize val="0"/>
        </c:dLbls>
        <c:gapWidth val="219"/>
        <c:axId val="521962584"/>
        <c:axId val="521967504"/>
      </c:barChart>
      <c:lineChart>
        <c:grouping val="standard"/>
        <c:varyColors val="0"/>
        <c:ser>
          <c:idx val="1"/>
          <c:order val="1"/>
          <c:tx>
            <c:strRef>
              <c:f>Sheet1!$A$3</c:f>
              <c:strCache>
                <c:ptCount val="1"/>
                <c:pt idx="0">
                  <c:v>Median days</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67-4523-8359-0E942D28F22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67-4523-8359-0E942D28F226}"/>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4-4DC9-9E1E-997A7BFAD5D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2</c:v>
                </c:pt>
                <c:pt idx="1">
                  <c:v>3</c:v>
                </c:pt>
                <c:pt idx="2">
                  <c:v>3</c:v>
                </c:pt>
                <c:pt idx="3">
                  <c:v>2</c:v>
                </c:pt>
                <c:pt idx="4">
                  <c:v>4</c:v>
                </c:pt>
                <c:pt idx="5">
                  <c:v>5</c:v>
                </c:pt>
                <c:pt idx="6">
                  <c:v>3</c:v>
                </c:pt>
                <c:pt idx="7">
                  <c:v>5</c:v>
                </c:pt>
                <c:pt idx="8">
                  <c:v>4</c:v>
                </c:pt>
                <c:pt idx="9">
                  <c:v>3</c:v>
                </c:pt>
                <c:pt idx="10">
                  <c:v>2</c:v>
                </c:pt>
                <c:pt idx="11">
                  <c:v>3</c:v>
                </c:pt>
                <c:pt idx="12">
                  <c:v>4</c:v>
                </c:pt>
                <c:pt idx="13">
                  <c:v>4</c:v>
                </c:pt>
                <c:pt idx="14">
                  <c:v>3</c:v>
                </c:pt>
                <c:pt idx="15">
                  <c:v>4</c:v>
                </c:pt>
                <c:pt idx="16">
                  <c:v>4</c:v>
                </c:pt>
              </c:numCache>
            </c:numRef>
          </c:val>
          <c:smooth val="0"/>
          <c:extLst>
            <c:ext xmlns:c16="http://schemas.microsoft.com/office/drawing/2014/chart" uri="{C3380CC4-5D6E-409C-BE32-E72D297353CC}">
              <c16:uniqueId val="{00000007-D367-4523-8359-0E942D28F226}"/>
            </c:ext>
          </c:extLst>
        </c:ser>
        <c:dLbls>
          <c:showLegendKey val="0"/>
          <c:showVal val="0"/>
          <c:showCatName val="0"/>
          <c:showSerName val="0"/>
          <c:showPercent val="0"/>
          <c:showBubbleSize val="0"/>
        </c:dLbls>
        <c:marker val="1"/>
        <c:smooth val="0"/>
        <c:axId val="536797264"/>
        <c:axId val="536797920"/>
      </c:lineChart>
      <c:catAx>
        <c:axId val="52196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1967504"/>
        <c:crosses val="autoZero"/>
        <c:auto val="1"/>
        <c:lblAlgn val="ctr"/>
        <c:lblOffset val="100"/>
        <c:noMultiLvlLbl val="0"/>
      </c:catAx>
      <c:valAx>
        <c:axId val="5219675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3093289689034371E-2"/>
              <c:y val="0.1663136087922120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1962584"/>
        <c:crosses val="autoZero"/>
        <c:crossBetween val="between"/>
      </c:valAx>
      <c:valAx>
        <c:axId val="536797920"/>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7087289360569062"/>
              <c:y val="0.2885049432718673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797264"/>
        <c:crosses val="max"/>
        <c:crossBetween val="between"/>
      </c:valAx>
      <c:catAx>
        <c:axId val="536797264"/>
        <c:scaling>
          <c:orientation val="minMax"/>
        </c:scaling>
        <c:delete val="1"/>
        <c:axPos val="b"/>
        <c:numFmt formatCode="General" sourceLinked="1"/>
        <c:majorTickMark val="out"/>
        <c:minorTickMark val="none"/>
        <c:tickLblPos val="nextTo"/>
        <c:crossAx val="5367979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5F-45E6-ABB8-390C0AFE47D7}"/>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F-45E6-ABB8-390C0AFE47D7}"/>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F3-45EF-B948-9D514093DF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200</c:v>
                </c:pt>
                <c:pt idx="1">
                  <c:v>200</c:v>
                </c:pt>
                <c:pt idx="2">
                  <c:v>235</c:v>
                </c:pt>
                <c:pt idx="3">
                  <c:v>275</c:v>
                </c:pt>
                <c:pt idx="4">
                  <c:v>280</c:v>
                </c:pt>
                <c:pt idx="5">
                  <c:v>300</c:v>
                </c:pt>
                <c:pt idx="6">
                  <c:v>300</c:v>
                </c:pt>
                <c:pt idx="7">
                  <c:v>300</c:v>
                </c:pt>
                <c:pt idx="8">
                  <c:v>300</c:v>
                </c:pt>
                <c:pt idx="9">
                  <c:v>300</c:v>
                </c:pt>
                <c:pt idx="10">
                  <c:v>300</c:v>
                </c:pt>
                <c:pt idx="11">
                  <c:v>300</c:v>
                </c:pt>
                <c:pt idx="12">
                  <c:v>300</c:v>
                </c:pt>
                <c:pt idx="13">
                  <c:v>300</c:v>
                </c:pt>
                <c:pt idx="14">
                  <c:v>300</c:v>
                </c:pt>
                <c:pt idx="15">
                  <c:v>300</c:v>
                </c:pt>
                <c:pt idx="16">
                  <c:v>300</c:v>
                </c:pt>
              </c:numCache>
            </c:numRef>
          </c:val>
          <c:extLst>
            <c:ext xmlns:c16="http://schemas.microsoft.com/office/drawing/2014/chart" uri="{C3380CC4-5D6E-409C-BE32-E72D297353CC}">
              <c16:uniqueId val="{00000003-075F-45E6-ABB8-390C0AFE47D7}"/>
            </c:ext>
          </c:extLst>
        </c:ser>
        <c:dLbls>
          <c:showLegendKey val="0"/>
          <c:showVal val="0"/>
          <c:showCatName val="0"/>
          <c:showSerName val="0"/>
          <c:showPercent val="0"/>
          <c:showBubbleSize val="0"/>
        </c:dLbls>
        <c:gapWidth val="219"/>
        <c:overlap val="-27"/>
        <c:axId val="566129376"/>
        <c:axId val="566122488"/>
      </c:barChart>
      <c:catAx>
        <c:axId val="5661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122488"/>
        <c:crosses val="autoZero"/>
        <c:auto val="1"/>
        <c:lblAlgn val="ctr"/>
        <c:lblOffset val="100"/>
        <c:noMultiLvlLbl val="0"/>
      </c:catAx>
      <c:valAx>
        <c:axId val="566122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3136288998357963E-2"/>
              <c:y val="0.266502140252602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12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466-4110-823A-B7AB960B5B90}"/>
                </c:ext>
              </c:extLst>
            </c:dLbl>
            <c:dLbl>
              <c:idx val="10"/>
              <c:delete val="1"/>
              <c:extLst>
                <c:ext xmlns:c15="http://schemas.microsoft.com/office/drawing/2012/chart" uri="{CE6537A1-D6FC-4f65-9D91-7224C49458BB}"/>
                <c:ext xmlns:c16="http://schemas.microsoft.com/office/drawing/2014/chart" uri="{C3380CC4-5D6E-409C-BE32-E72D297353CC}">
                  <c16:uniqueId val="{00000001-2466-4110-823A-B7AB960B5B9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43</c:v>
                </c:pt>
                <c:pt idx="1">
                  <c:v>26</c:v>
                </c:pt>
                <c:pt idx="2">
                  <c:v>10</c:v>
                </c:pt>
                <c:pt idx="3">
                  <c:v>41</c:v>
                </c:pt>
                <c:pt idx="4">
                  <c:v>27</c:v>
                </c:pt>
                <c:pt idx="5">
                  <c:v>27</c:v>
                </c:pt>
                <c:pt idx="6">
                  <c:v>21</c:v>
                </c:pt>
                <c:pt idx="7">
                  <c:v>20</c:v>
                </c:pt>
                <c:pt idx="8">
                  <c:v>36</c:v>
                </c:pt>
                <c:pt idx="9">
                  <c:v>26</c:v>
                </c:pt>
                <c:pt idx="10">
                  <c:v>16</c:v>
                </c:pt>
                <c:pt idx="11">
                  <c:v>26</c:v>
                </c:pt>
                <c:pt idx="12">
                  <c:v>31</c:v>
                </c:pt>
                <c:pt idx="13">
                  <c:v>46</c:v>
                </c:pt>
                <c:pt idx="14">
                  <c:v>43</c:v>
                </c:pt>
                <c:pt idx="15">
                  <c:v>38</c:v>
                </c:pt>
                <c:pt idx="16">
                  <c:v>26</c:v>
                </c:pt>
              </c:numCache>
            </c:numRef>
          </c:val>
          <c:extLst>
            <c:ext xmlns:c16="http://schemas.microsoft.com/office/drawing/2014/chart" uri="{C3380CC4-5D6E-409C-BE32-E72D297353CC}">
              <c16:uniqueId val="{00000002-2466-4110-823A-B7AB960B5B90}"/>
            </c:ext>
          </c:extLst>
        </c:ser>
        <c:ser>
          <c:idx val="1"/>
          <c:order val="1"/>
          <c:tx>
            <c:strRef>
              <c:f>Sheet1!$C$1</c:f>
              <c:strCache>
                <c:ptCount val="1"/>
                <c:pt idx="0">
                  <c:v>Medium</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2466-4110-823A-B7AB960B5B9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32</c:v>
                </c:pt>
                <c:pt idx="1">
                  <c:v>22</c:v>
                </c:pt>
                <c:pt idx="2">
                  <c:v>31</c:v>
                </c:pt>
                <c:pt idx="3">
                  <c:v>30</c:v>
                </c:pt>
                <c:pt idx="4">
                  <c:v>33</c:v>
                </c:pt>
                <c:pt idx="5">
                  <c:v>46</c:v>
                </c:pt>
                <c:pt idx="6">
                  <c:v>32</c:v>
                </c:pt>
                <c:pt idx="7">
                  <c:v>27</c:v>
                </c:pt>
                <c:pt idx="8">
                  <c:v>36</c:v>
                </c:pt>
                <c:pt idx="9">
                  <c:v>35</c:v>
                </c:pt>
                <c:pt idx="10">
                  <c:v>52</c:v>
                </c:pt>
                <c:pt idx="11">
                  <c:v>32</c:v>
                </c:pt>
                <c:pt idx="12">
                  <c:v>19</c:v>
                </c:pt>
                <c:pt idx="13">
                  <c:v>25</c:v>
                </c:pt>
                <c:pt idx="14">
                  <c:v>23</c:v>
                </c:pt>
                <c:pt idx="15">
                  <c:v>33</c:v>
                </c:pt>
                <c:pt idx="16">
                  <c:v>29</c:v>
                </c:pt>
              </c:numCache>
            </c:numRef>
          </c:val>
          <c:extLst>
            <c:ext xmlns:c16="http://schemas.microsoft.com/office/drawing/2014/chart" uri="{C3380CC4-5D6E-409C-BE32-E72D297353CC}">
              <c16:uniqueId val="{00000004-2466-4110-823A-B7AB960B5B90}"/>
            </c:ext>
          </c:extLst>
        </c:ser>
        <c:ser>
          <c:idx val="2"/>
          <c:order val="2"/>
          <c:tx>
            <c:strRef>
              <c:f>Sheet1!$D$1</c:f>
              <c:strCache>
                <c:ptCount val="1"/>
                <c:pt idx="0">
                  <c:v>High</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2466-4110-823A-B7AB960B5B90}"/>
                </c:ext>
              </c:extLst>
            </c:dLbl>
            <c:dLbl>
              <c:idx val="10"/>
              <c:delete val="1"/>
              <c:extLst>
                <c:ext xmlns:c15="http://schemas.microsoft.com/office/drawing/2012/chart" uri="{CE6537A1-D6FC-4f65-9D91-7224C49458BB}"/>
                <c:ext xmlns:c16="http://schemas.microsoft.com/office/drawing/2014/chart" uri="{C3380CC4-5D6E-409C-BE32-E72D297353CC}">
                  <c16:uniqueId val="{00000006-2466-4110-823A-B7AB960B5B9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11</c:v>
                </c:pt>
                <c:pt idx="1">
                  <c:v>35</c:v>
                </c:pt>
                <c:pt idx="2">
                  <c:v>50</c:v>
                </c:pt>
                <c:pt idx="3">
                  <c:v>26</c:v>
                </c:pt>
                <c:pt idx="4">
                  <c:v>31</c:v>
                </c:pt>
                <c:pt idx="5">
                  <c:v>20</c:v>
                </c:pt>
                <c:pt idx="6">
                  <c:v>32</c:v>
                </c:pt>
                <c:pt idx="7">
                  <c:v>22</c:v>
                </c:pt>
                <c:pt idx="8">
                  <c:v>19</c:v>
                </c:pt>
                <c:pt idx="9">
                  <c:v>28</c:v>
                </c:pt>
                <c:pt idx="10">
                  <c:v>20</c:v>
                </c:pt>
                <c:pt idx="11">
                  <c:v>21</c:v>
                </c:pt>
                <c:pt idx="12">
                  <c:v>33</c:v>
                </c:pt>
                <c:pt idx="13">
                  <c:v>16</c:v>
                </c:pt>
                <c:pt idx="14">
                  <c:v>10</c:v>
                </c:pt>
                <c:pt idx="15">
                  <c:v>15</c:v>
                </c:pt>
                <c:pt idx="16">
                  <c:v>21</c:v>
                </c:pt>
              </c:numCache>
            </c:numRef>
          </c:val>
          <c:extLst>
            <c:ext xmlns:c16="http://schemas.microsoft.com/office/drawing/2014/chart" uri="{C3380CC4-5D6E-409C-BE32-E72D297353CC}">
              <c16:uniqueId val="{00000007-2466-4110-823A-B7AB960B5B90}"/>
            </c:ext>
          </c:extLst>
        </c:ser>
        <c:ser>
          <c:idx val="3"/>
          <c:order val="3"/>
          <c:tx>
            <c:strRef>
              <c:f>Sheet1!$E$1</c:f>
              <c:strCache>
                <c:ptCount val="1"/>
                <c:pt idx="0">
                  <c:v>Fluctuates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2466-4110-823A-B7AB960B5B90}"/>
                </c:ext>
              </c:extLst>
            </c:dLbl>
            <c:dLbl>
              <c:idx val="1"/>
              <c:delete val="1"/>
              <c:extLst>
                <c:ext xmlns:c15="http://schemas.microsoft.com/office/drawing/2012/chart" uri="{CE6537A1-D6FC-4f65-9D91-7224C49458BB}"/>
                <c:ext xmlns:c16="http://schemas.microsoft.com/office/drawing/2014/chart" uri="{C3380CC4-5D6E-409C-BE32-E72D297353CC}">
                  <c16:uniqueId val="{00000009-2466-4110-823A-B7AB960B5B90}"/>
                </c:ext>
              </c:extLst>
            </c:dLbl>
            <c:dLbl>
              <c:idx val="2"/>
              <c:delete val="1"/>
              <c:extLst>
                <c:ext xmlns:c15="http://schemas.microsoft.com/office/drawing/2012/chart" uri="{CE6537A1-D6FC-4f65-9D91-7224C49458BB}"/>
                <c:ext xmlns:c16="http://schemas.microsoft.com/office/drawing/2014/chart" uri="{C3380CC4-5D6E-409C-BE32-E72D297353CC}">
                  <c16:uniqueId val="{0000000A-2466-4110-823A-B7AB960B5B90}"/>
                </c:ext>
              </c:extLst>
            </c:dLbl>
            <c:dLbl>
              <c:idx val="3"/>
              <c:delete val="1"/>
              <c:extLst>
                <c:ext xmlns:c15="http://schemas.microsoft.com/office/drawing/2012/chart" uri="{CE6537A1-D6FC-4f65-9D91-7224C49458BB}"/>
                <c:ext xmlns:c16="http://schemas.microsoft.com/office/drawing/2014/chart" uri="{C3380CC4-5D6E-409C-BE32-E72D297353CC}">
                  <c16:uniqueId val="{0000000B-2466-4110-823A-B7AB960B5B90}"/>
                </c:ext>
              </c:extLst>
            </c:dLbl>
            <c:dLbl>
              <c:idx val="4"/>
              <c:delete val="1"/>
              <c:extLst>
                <c:ext xmlns:c15="http://schemas.microsoft.com/office/drawing/2012/chart" uri="{CE6537A1-D6FC-4f65-9D91-7224C49458BB}"/>
                <c:ext xmlns:c16="http://schemas.microsoft.com/office/drawing/2014/chart" uri="{C3380CC4-5D6E-409C-BE32-E72D297353CC}">
                  <c16:uniqueId val="{0000000C-2466-4110-823A-B7AB960B5B90}"/>
                </c:ext>
              </c:extLst>
            </c:dLbl>
            <c:dLbl>
              <c:idx val="5"/>
              <c:delete val="1"/>
              <c:extLst>
                <c:ext xmlns:c15="http://schemas.microsoft.com/office/drawing/2012/chart" uri="{CE6537A1-D6FC-4f65-9D91-7224C49458BB}"/>
                <c:ext xmlns:c16="http://schemas.microsoft.com/office/drawing/2014/chart" uri="{C3380CC4-5D6E-409C-BE32-E72D297353CC}">
                  <c16:uniqueId val="{0000000D-2466-4110-823A-B7AB960B5B90}"/>
                </c:ext>
              </c:extLst>
            </c:dLbl>
            <c:dLbl>
              <c:idx val="6"/>
              <c:delete val="1"/>
              <c:extLst>
                <c:ext xmlns:c15="http://schemas.microsoft.com/office/drawing/2012/chart" uri="{CE6537A1-D6FC-4f65-9D91-7224C49458BB}"/>
                <c:ext xmlns:c16="http://schemas.microsoft.com/office/drawing/2014/chart" uri="{C3380CC4-5D6E-409C-BE32-E72D297353CC}">
                  <c16:uniqueId val="{0000000E-2466-4110-823A-B7AB960B5B90}"/>
                </c:ext>
              </c:extLst>
            </c:dLbl>
            <c:dLbl>
              <c:idx val="8"/>
              <c:delete val="1"/>
              <c:extLst>
                <c:ext xmlns:c15="http://schemas.microsoft.com/office/drawing/2012/chart" uri="{CE6537A1-D6FC-4f65-9D91-7224C49458BB}"/>
                <c:ext xmlns:c16="http://schemas.microsoft.com/office/drawing/2014/chart" uri="{C3380CC4-5D6E-409C-BE32-E72D297353CC}">
                  <c16:uniqueId val="{0000000F-2466-4110-823A-B7AB960B5B90}"/>
                </c:ext>
              </c:extLst>
            </c:dLbl>
            <c:dLbl>
              <c:idx val="9"/>
              <c:delete val="1"/>
              <c:extLst>
                <c:ext xmlns:c15="http://schemas.microsoft.com/office/drawing/2012/chart" uri="{CE6537A1-D6FC-4f65-9D91-7224C49458BB}"/>
                <c:ext xmlns:c16="http://schemas.microsoft.com/office/drawing/2014/chart" uri="{C3380CC4-5D6E-409C-BE32-E72D297353CC}">
                  <c16:uniqueId val="{00000010-2466-4110-823A-B7AB960B5B90}"/>
                </c:ext>
              </c:extLst>
            </c:dLbl>
            <c:dLbl>
              <c:idx val="10"/>
              <c:delete val="1"/>
              <c:extLst>
                <c:ext xmlns:c15="http://schemas.microsoft.com/office/drawing/2012/chart" uri="{CE6537A1-D6FC-4f65-9D91-7224C49458BB}"/>
                <c:ext xmlns:c16="http://schemas.microsoft.com/office/drawing/2014/chart" uri="{C3380CC4-5D6E-409C-BE32-E72D297353CC}">
                  <c16:uniqueId val="{00000011-2466-4110-823A-B7AB960B5B9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14</c:v>
                </c:pt>
                <c:pt idx="1">
                  <c:v>17</c:v>
                </c:pt>
                <c:pt idx="2">
                  <c:v>8</c:v>
                </c:pt>
                <c:pt idx="3">
                  <c:v>4</c:v>
                </c:pt>
                <c:pt idx="4">
                  <c:v>8</c:v>
                </c:pt>
                <c:pt idx="5">
                  <c:v>7</c:v>
                </c:pt>
                <c:pt idx="6">
                  <c:v>15</c:v>
                </c:pt>
                <c:pt idx="7">
                  <c:v>31</c:v>
                </c:pt>
                <c:pt idx="8">
                  <c:v>9</c:v>
                </c:pt>
                <c:pt idx="9">
                  <c:v>12</c:v>
                </c:pt>
                <c:pt idx="10">
                  <c:v>12</c:v>
                </c:pt>
                <c:pt idx="11">
                  <c:v>21</c:v>
                </c:pt>
                <c:pt idx="12">
                  <c:v>17</c:v>
                </c:pt>
                <c:pt idx="13">
                  <c:v>14</c:v>
                </c:pt>
                <c:pt idx="14">
                  <c:v>25</c:v>
                </c:pt>
                <c:pt idx="15">
                  <c:v>15</c:v>
                </c:pt>
                <c:pt idx="16">
                  <c:v>24</c:v>
                </c:pt>
              </c:numCache>
            </c:numRef>
          </c:val>
          <c:extLst>
            <c:ext xmlns:c16="http://schemas.microsoft.com/office/drawing/2014/chart" uri="{C3380CC4-5D6E-409C-BE32-E72D297353CC}">
              <c16:uniqueId val="{00000012-2466-4110-823A-B7AB960B5B90}"/>
            </c:ext>
          </c:extLst>
        </c:ser>
        <c:dLbls>
          <c:showLegendKey val="0"/>
          <c:showVal val="0"/>
          <c:showCatName val="0"/>
          <c:showSerName val="0"/>
          <c:showPercent val="0"/>
          <c:showBubbleSize val="0"/>
        </c:dLbls>
        <c:gapWidth val="150"/>
        <c:overlap val="100"/>
        <c:axId val="712861440"/>
        <c:axId val="712862424"/>
      </c:barChart>
      <c:catAx>
        <c:axId val="71286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2862424"/>
        <c:crosses val="autoZero"/>
        <c:auto val="1"/>
        <c:lblAlgn val="ctr"/>
        <c:lblOffset val="100"/>
        <c:noMultiLvlLbl val="0"/>
      </c:catAx>
      <c:valAx>
        <c:axId val="712862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3179571663920923E-2"/>
              <c:y val="0.1539288131969929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286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D5D-4183-899A-A49C258F50B4}"/>
                </c:ext>
              </c:extLst>
            </c:dLbl>
            <c:dLbl>
              <c:idx val="13"/>
              <c:delete val="1"/>
              <c:extLst>
                <c:ext xmlns:c15="http://schemas.microsoft.com/office/drawing/2012/chart" uri="{CE6537A1-D6FC-4f65-9D91-7224C49458BB}"/>
                <c:ext xmlns:c16="http://schemas.microsoft.com/office/drawing/2014/chart" uri="{C3380CC4-5D6E-409C-BE32-E72D297353CC}">
                  <c16:uniqueId val="{00000001-6D5D-4183-899A-A49C258F50B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9</c:v>
                </c:pt>
                <c:pt idx="1">
                  <c:v>50</c:v>
                </c:pt>
                <c:pt idx="2">
                  <c:v>17</c:v>
                </c:pt>
                <c:pt idx="3">
                  <c:v>19</c:v>
                </c:pt>
                <c:pt idx="4">
                  <c:v>42</c:v>
                </c:pt>
                <c:pt idx="5">
                  <c:v>40</c:v>
                </c:pt>
                <c:pt idx="6">
                  <c:v>20</c:v>
                </c:pt>
                <c:pt idx="7">
                  <c:v>40</c:v>
                </c:pt>
                <c:pt idx="8">
                  <c:v>31</c:v>
                </c:pt>
                <c:pt idx="9">
                  <c:v>25</c:v>
                </c:pt>
                <c:pt idx="10">
                  <c:v>21</c:v>
                </c:pt>
                <c:pt idx="11">
                  <c:v>30</c:v>
                </c:pt>
                <c:pt idx="12">
                  <c:v>30</c:v>
                </c:pt>
                <c:pt idx="13">
                  <c:v>11</c:v>
                </c:pt>
                <c:pt idx="14">
                  <c:v>24</c:v>
                </c:pt>
                <c:pt idx="15">
                  <c:v>31</c:v>
                </c:pt>
                <c:pt idx="16">
                  <c:v>48</c:v>
                </c:pt>
              </c:numCache>
            </c:numRef>
          </c:val>
          <c:extLst>
            <c:ext xmlns:c16="http://schemas.microsoft.com/office/drawing/2014/chart" uri="{C3380CC4-5D6E-409C-BE32-E72D297353CC}">
              <c16:uniqueId val="{00000002-6D5D-4183-899A-A49C258F50B4}"/>
            </c:ext>
          </c:extLst>
        </c:ser>
        <c:ser>
          <c:idx val="1"/>
          <c:order val="1"/>
          <c:tx>
            <c:strRef>
              <c:f>Sheet1!$C$1</c:f>
              <c:strCache>
                <c:ptCount val="1"/>
                <c:pt idx="0">
                  <c:v>Easy</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6D5D-4183-899A-A49C258F50B4}"/>
                </c:ext>
              </c:extLst>
            </c:dLbl>
            <c:dLbl>
              <c:idx val="1"/>
              <c:delete val="1"/>
              <c:extLst>
                <c:ext xmlns:c15="http://schemas.microsoft.com/office/drawing/2012/chart" uri="{CE6537A1-D6FC-4f65-9D91-7224C49458BB}"/>
                <c:ext xmlns:c16="http://schemas.microsoft.com/office/drawing/2014/chart" uri="{C3380CC4-5D6E-409C-BE32-E72D297353CC}">
                  <c16:uniqueId val="{00000004-6D5D-4183-899A-A49C258F50B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12</c:v>
                </c:pt>
                <c:pt idx="1">
                  <c:v>8</c:v>
                </c:pt>
                <c:pt idx="2">
                  <c:v>35</c:v>
                </c:pt>
                <c:pt idx="3">
                  <c:v>39</c:v>
                </c:pt>
                <c:pt idx="4">
                  <c:v>36</c:v>
                </c:pt>
                <c:pt idx="5">
                  <c:v>35</c:v>
                </c:pt>
                <c:pt idx="6">
                  <c:v>49</c:v>
                </c:pt>
                <c:pt idx="7">
                  <c:v>38</c:v>
                </c:pt>
                <c:pt idx="8">
                  <c:v>35</c:v>
                </c:pt>
                <c:pt idx="9">
                  <c:v>41</c:v>
                </c:pt>
                <c:pt idx="10">
                  <c:v>52</c:v>
                </c:pt>
                <c:pt idx="11">
                  <c:v>55</c:v>
                </c:pt>
                <c:pt idx="12">
                  <c:v>43</c:v>
                </c:pt>
                <c:pt idx="13">
                  <c:v>59</c:v>
                </c:pt>
                <c:pt idx="14">
                  <c:v>51</c:v>
                </c:pt>
                <c:pt idx="15">
                  <c:v>41</c:v>
                </c:pt>
                <c:pt idx="16">
                  <c:v>39</c:v>
                </c:pt>
              </c:numCache>
            </c:numRef>
          </c:val>
          <c:extLst>
            <c:ext xmlns:c16="http://schemas.microsoft.com/office/drawing/2014/chart" uri="{C3380CC4-5D6E-409C-BE32-E72D297353CC}">
              <c16:uniqueId val="{00000005-6D5D-4183-899A-A49C258F50B4}"/>
            </c:ext>
          </c:extLst>
        </c:ser>
        <c:ser>
          <c:idx val="2"/>
          <c:order val="2"/>
          <c:tx>
            <c:strRef>
              <c:f>Sheet1!$D$1</c:f>
              <c:strCache>
                <c:ptCount val="1"/>
                <c:pt idx="0">
                  <c:v>Difficult</c:v>
                </c:pt>
              </c:strCache>
            </c:strRef>
          </c:tx>
          <c:spPr>
            <a:solidFill>
              <a:schemeClr val="accent3"/>
            </a:solidFill>
            <a:ln>
              <a:noFill/>
            </a:ln>
            <a:effectLst/>
          </c:spPr>
          <c:invertIfNegative val="0"/>
          <c:dLbls>
            <c:dLbl>
              <c:idx val="16"/>
              <c:tx>
                <c:rich>
                  <a:bodyPr/>
                  <a:lstStyle/>
                  <a:p>
                    <a:fld id="{783B52A6-F07A-4165-9BAA-18437C8BA2C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F2-41F7-B867-06B3F208AEC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61</c:v>
                </c:pt>
                <c:pt idx="1">
                  <c:v>38</c:v>
                </c:pt>
                <c:pt idx="2">
                  <c:v>41</c:v>
                </c:pt>
                <c:pt idx="3">
                  <c:v>36</c:v>
                </c:pt>
                <c:pt idx="4">
                  <c:v>17</c:v>
                </c:pt>
                <c:pt idx="5">
                  <c:v>26</c:v>
                </c:pt>
                <c:pt idx="6">
                  <c:v>29</c:v>
                </c:pt>
                <c:pt idx="7">
                  <c:v>21</c:v>
                </c:pt>
                <c:pt idx="8">
                  <c:v>35</c:v>
                </c:pt>
                <c:pt idx="9">
                  <c:v>34</c:v>
                </c:pt>
                <c:pt idx="10">
                  <c:v>28</c:v>
                </c:pt>
                <c:pt idx="11">
                  <c:v>14</c:v>
                </c:pt>
                <c:pt idx="12">
                  <c:v>27</c:v>
                </c:pt>
                <c:pt idx="13">
                  <c:v>28</c:v>
                </c:pt>
                <c:pt idx="14">
                  <c:v>22</c:v>
                </c:pt>
                <c:pt idx="15">
                  <c:v>25</c:v>
                </c:pt>
                <c:pt idx="16">
                  <c:v>13</c:v>
                </c:pt>
              </c:numCache>
            </c:numRef>
          </c:val>
          <c:extLst>
            <c:ext xmlns:c16="http://schemas.microsoft.com/office/drawing/2014/chart" uri="{C3380CC4-5D6E-409C-BE32-E72D297353CC}">
              <c16:uniqueId val="{00000006-6D5D-4183-899A-A49C258F50B4}"/>
            </c:ext>
          </c:extLst>
        </c:ser>
        <c:ser>
          <c:idx val="3"/>
          <c:order val="3"/>
          <c:tx>
            <c:strRef>
              <c:f>Sheet1!$E$1</c:f>
              <c:strCache>
                <c:ptCount val="1"/>
                <c:pt idx="0">
                  <c:v>Very difficult</c:v>
                </c:pt>
              </c:strCache>
            </c:strRef>
          </c:tx>
          <c:spPr>
            <a:solidFill>
              <a:schemeClr val="accent4"/>
            </a:solidFill>
            <a:ln>
              <a:noFill/>
            </a:ln>
            <a:effectLst/>
          </c:spPr>
          <c:invertIfNegative val="0"/>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15</c:v>
                </c:pt>
                <c:pt idx="1">
                  <c:v>4</c:v>
                </c:pt>
                <c:pt idx="2">
                  <c:v>7</c:v>
                </c:pt>
                <c:pt idx="3">
                  <c:v>7</c:v>
                </c:pt>
                <c:pt idx="4">
                  <c:v>6</c:v>
                </c:pt>
                <c:pt idx="5">
                  <c:v>0</c:v>
                </c:pt>
                <c:pt idx="6">
                  <c:v>3</c:v>
                </c:pt>
                <c:pt idx="7">
                  <c:v>0</c:v>
                </c:pt>
                <c:pt idx="8">
                  <c:v>0</c:v>
                </c:pt>
                <c:pt idx="9">
                  <c:v>0</c:v>
                </c:pt>
                <c:pt idx="10">
                  <c:v>0</c:v>
                </c:pt>
                <c:pt idx="11">
                  <c:v>2</c:v>
                </c:pt>
                <c:pt idx="12">
                  <c:v>0</c:v>
                </c:pt>
                <c:pt idx="13">
                  <c:v>2</c:v>
                </c:pt>
                <c:pt idx="14">
                  <c:v>2</c:v>
                </c:pt>
                <c:pt idx="15">
                  <c:v>3</c:v>
                </c:pt>
                <c:pt idx="16">
                  <c:v>0</c:v>
                </c:pt>
              </c:numCache>
            </c:numRef>
          </c:val>
          <c:extLst>
            <c:ext xmlns:c16="http://schemas.microsoft.com/office/drawing/2014/chart" uri="{C3380CC4-5D6E-409C-BE32-E72D297353CC}">
              <c16:uniqueId val="{00000007-6D5D-4183-899A-A49C258F50B4}"/>
            </c:ext>
          </c:extLst>
        </c:ser>
        <c:dLbls>
          <c:showLegendKey val="0"/>
          <c:showVal val="0"/>
          <c:showCatName val="0"/>
          <c:showSerName val="0"/>
          <c:showPercent val="0"/>
          <c:showBubbleSize val="0"/>
        </c:dLbls>
        <c:gapWidth val="150"/>
        <c:overlap val="100"/>
        <c:axId val="574584080"/>
        <c:axId val="574578832"/>
      </c:barChart>
      <c:catAx>
        <c:axId val="57458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4578832"/>
        <c:crosses val="autoZero"/>
        <c:auto val="1"/>
        <c:lblAlgn val="ctr"/>
        <c:lblOffset val="100"/>
        <c:noMultiLvlLbl val="0"/>
      </c:catAx>
      <c:valAx>
        <c:axId val="574578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5350877192982455E-2"/>
              <c:y val="0.163446895870689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458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26608149391159E-2"/>
          <c:y val="3.0621628322518316E-2"/>
          <c:w val="0.83311836840067122"/>
          <c:h val="0.77351831021122364"/>
        </c:manualLayout>
      </c:layout>
      <c:barChart>
        <c:barDir val="col"/>
        <c:grouping val="clustered"/>
        <c:varyColors val="0"/>
        <c:ser>
          <c:idx val="0"/>
          <c:order val="0"/>
          <c:tx>
            <c:strRef>
              <c:f>Sheet1!$A$2</c:f>
              <c:strCache>
                <c:ptCount val="1"/>
                <c:pt idx="0">
                  <c:v>% Used</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C2-4027-B9EF-5AAA3DFA64AF}"/>
                </c:ext>
              </c:extLst>
            </c:dLbl>
            <c:dLbl>
              <c:idx val="15"/>
              <c:layout>
                <c:manualLayout>
                  <c:x val="0"/>
                  <c:y val="1.3029315960912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C2-4027-B9EF-5AAA3DFA64AF}"/>
                </c:ext>
              </c:extLst>
            </c:dLbl>
            <c:dLbl>
              <c:idx val="16"/>
              <c:tx>
                <c:rich>
                  <a:bodyPr/>
                  <a:lstStyle/>
                  <a:p>
                    <a:fld id="{02C463D7-94B3-4171-ACB9-02E91CF147E8}"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F8-46B4-801E-C0A10B8CEAC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82</c:v>
                </c:pt>
                <c:pt idx="1">
                  <c:v>85</c:v>
                </c:pt>
                <c:pt idx="2">
                  <c:v>82</c:v>
                </c:pt>
                <c:pt idx="3">
                  <c:v>73</c:v>
                </c:pt>
                <c:pt idx="4">
                  <c:v>74</c:v>
                </c:pt>
                <c:pt idx="5">
                  <c:v>71</c:v>
                </c:pt>
                <c:pt idx="6">
                  <c:v>83</c:v>
                </c:pt>
                <c:pt idx="7">
                  <c:v>78</c:v>
                </c:pt>
                <c:pt idx="8">
                  <c:v>83</c:v>
                </c:pt>
                <c:pt idx="9">
                  <c:v>86</c:v>
                </c:pt>
                <c:pt idx="10">
                  <c:v>90</c:v>
                </c:pt>
                <c:pt idx="11">
                  <c:v>85</c:v>
                </c:pt>
                <c:pt idx="12">
                  <c:v>91</c:v>
                </c:pt>
                <c:pt idx="13">
                  <c:v>85</c:v>
                </c:pt>
                <c:pt idx="14">
                  <c:v>93</c:v>
                </c:pt>
                <c:pt idx="15">
                  <c:v>91</c:v>
                </c:pt>
                <c:pt idx="16">
                  <c:v>81</c:v>
                </c:pt>
              </c:numCache>
            </c:numRef>
          </c:val>
          <c:extLst>
            <c:ext xmlns:c16="http://schemas.microsoft.com/office/drawing/2014/chart" uri="{C3380CC4-5D6E-409C-BE32-E72D297353CC}">
              <c16:uniqueId val="{00000003-9EC2-4027-B9EF-5AAA3DFA64AF}"/>
            </c:ext>
          </c:extLst>
        </c:ser>
        <c:dLbls>
          <c:showLegendKey val="0"/>
          <c:showVal val="0"/>
          <c:showCatName val="0"/>
          <c:showSerName val="0"/>
          <c:showPercent val="0"/>
          <c:showBubbleSize val="0"/>
        </c:dLbls>
        <c:gapWidth val="219"/>
        <c:overlap val="-27"/>
        <c:axId val="579637336"/>
        <c:axId val="579637664"/>
      </c:barChart>
      <c:lineChart>
        <c:grouping val="stacked"/>
        <c:varyColors val="0"/>
        <c:ser>
          <c:idx val="1"/>
          <c:order val="1"/>
          <c:tx>
            <c:strRef>
              <c:f>Sheet1!$A$3</c:f>
              <c:strCache>
                <c:ptCount val="1"/>
                <c:pt idx="0">
                  <c:v>Median days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185792349726776E-2"/>
                  <c:y val="-3.9087947882736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C2-4027-B9EF-5AAA3DFA64AF}"/>
                </c:ext>
              </c:extLst>
            </c:dLbl>
            <c:dLbl>
              <c:idx val="15"/>
              <c:layout>
                <c:manualLayout>
                  <c:x val="-8.7431693989071038E-3"/>
                  <c:y val="-2.1715526601520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C2-4027-B9EF-5AAA3DFA64AF}"/>
                </c:ext>
              </c:extLst>
            </c:dLbl>
            <c:dLbl>
              <c:idx val="16"/>
              <c:tx>
                <c:rich>
                  <a:bodyPr/>
                  <a:lstStyle/>
                  <a:p>
                    <a:fld id="{BFBFFFB0-98BC-4256-B22E-5471C330CB7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F8-46B4-801E-C0A10B8CEAC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49</c:v>
                </c:pt>
                <c:pt idx="1">
                  <c:v>48</c:v>
                </c:pt>
                <c:pt idx="2">
                  <c:v>48</c:v>
                </c:pt>
                <c:pt idx="3">
                  <c:v>24</c:v>
                </c:pt>
                <c:pt idx="4">
                  <c:v>48</c:v>
                </c:pt>
                <c:pt idx="5">
                  <c:v>24</c:v>
                </c:pt>
                <c:pt idx="6">
                  <c:v>26</c:v>
                </c:pt>
                <c:pt idx="7">
                  <c:v>49</c:v>
                </c:pt>
                <c:pt idx="8">
                  <c:v>48</c:v>
                </c:pt>
                <c:pt idx="9">
                  <c:v>48</c:v>
                </c:pt>
                <c:pt idx="10">
                  <c:v>40</c:v>
                </c:pt>
                <c:pt idx="11">
                  <c:v>30</c:v>
                </c:pt>
                <c:pt idx="12">
                  <c:v>48</c:v>
                </c:pt>
                <c:pt idx="13">
                  <c:v>24</c:v>
                </c:pt>
                <c:pt idx="14">
                  <c:v>60</c:v>
                </c:pt>
                <c:pt idx="15">
                  <c:v>72</c:v>
                </c:pt>
                <c:pt idx="16">
                  <c:v>15</c:v>
                </c:pt>
              </c:numCache>
            </c:numRef>
          </c:val>
          <c:smooth val="0"/>
          <c:extLst>
            <c:ext xmlns:c16="http://schemas.microsoft.com/office/drawing/2014/chart" uri="{C3380CC4-5D6E-409C-BE32-E72D297353CC}">
              <c16:uniqueId val="{00000007-9EC2-4027-B9EF-5AAA3DFA64AF}"/>
            </c:ext>
          </c:extLst>
        </c:ser>
        <c:dLbls>
          <c:showLegendKey val="0"/>
          <c:showVal val="0"/>
          <c:showCatName val="0"/>
          <c:showSerName val="0"/>
          <c:showPercent val="0"/>
          <c:showBubbleSize val="0"/>
        </c:dLbls>
        <c:marker val="1"/>
        <c:smooth val="0"/>
        <c:axId val="712871936"/>
        <c:axId val="712868000"/>
      </c:lineChart>
      <c:catAx>
        <c:axId val="57963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9637664"/>
        <c:crosses val="autoZero"/>
        <c:auto val="1"/>
        <c:lblAlgn val="ctr"/>
        <c:lblOffset val="100"/>
        <c:noMultiLvlLbl val="0"/>
      </c:catAx>
      <c:valAx>
        <c:axId val="579637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092896174863388E-2"/>
              <c:y val="0.2317518616361879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9637336"/>
        <c:crosses val="autoZero"/>
        <c:crossBetween val="between"/>
      </c:valAx>
      <c:valAx>
        <c:axId val="712868000"/>
        <c:scaling>
          <c:orientation val="minMax"/>
          <c:max val="9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5802177186868032"/>
              <c:y val="0.315608361454818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2871936"/>
        <c:crosses val="max"/>
        <c:crossBetween val="between"/>
      </c:valAx>
      <c:catAx>
        <c:axId val="712871936"/>
        <c:scaling>
          <c:orientation val="minMax"/>
        </c:scaling>
        <c:delete val="1"/>
        <c:axPos val="b"/>
        <c:numFmt formatCode="General" sourceLinked="1"/>
        <c:majorTickMark val="out"/>
        <c:minorTickMark val="none"/>
        <c:tickLblPos val="nextTo"/>
        <c:crossAx val="712868000"/>
        <c:crosses val="autoZero"/>
        <c:auto val="1"/>
        <c:lblAlgn val="ctr"/>
        <c:lblOffset val="100"/>
        <c:noMultiLvlLbl val="0"/>
      </c:catAx>
      <c:spPr>
        <a:noFill/>
        <a:ln>
          <a:noFill/>
        </a:ln>
        <a:effectLst/>
      </c:spPr>
    </c:plotArea>
    <c:legend>
      <c:legendPos val="b"/>
      <c:layout>
        <c:manualLayout>
          <c:xMode val="edge"/>
          <c:yMode val="edge"/>
          <c:x val="0.34045213200808905"/>
          <c:y val="0.92113048368953876"/>
          <c:w val="0.31909573598382174"/>
          <c:h val="6.69647544056992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01-4AA3-A42B-4EC676D57895}"/>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01-4AA3-A42B-4EC676D57895}"/>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46-41A9-8B99-169CF5A7413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Sheet1!$B$2:$B$15</c:f>
              <c:numCache>
                <c:formatCode>General</c:formatCode>
                <c:ptCount val="14"/>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numCache>
            </c:numRef>
          </c:val>
          <c:extLst>
            <c:ext xmlns:c16="http://schemas.microsoft.com/office/drawing/2014/chart" uri="{C3380CC4-5D6E-409C-BE32-E72D297353CC}">
              <c16:uniqueId val="{00000003-7B01-4AA3-A42B-4EC676D57895}"/>
            </c:ext>
          </c:extLst>
        </c:ser>
        <c:ser>
          <c:idx val="1"/>
          <c:order val="1"/>
          <c:tx>
            <c:strRef>
              <c:f>Sheet1!$C$1</c:f>
              <c:strCache>
                <c:ptCount val="1"/>
                <c:pt idx="0">
                  <c:v>Ounce</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01-4AA3-A42B-4EC676D57895}"/>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01-4AA3-A42B-4EC676D57895}"/>
                </c:ext>
              </c:extLst>
            </c:dLbl>
            <c:dLbl>
              <c:idx val="13"/>
              <c:tx>
                <c:rich>
                  <a:bodyPr/>
                  <a:lstStyle/>
                  <a:p>
                    <a:fld id="{F8748050-5A42-41A1-9A29-15522EE95B0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46-41A9-8B99-169CF5A7413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250</c:v>
                </c:pt>
                <c:pt idx="1">
                  <c:v>290</c:v>
                </c:pt>
                <c:pt idx="2">
                  <c:v>250</c:v>
                </c:pt>
                <c:pt idx="3">
                  <c:v>298</c:v>
                </c:pt>
                <c:pt idx="4">
                  <c:v>295</c:v>
                </c:pt>
                <c:pt idx="5">
                  <c:v>300</c:v>
                </c:pt>
                <c:pt idx="6">
                  <c:v>290</c:v>
                </c:pt>
                <c:pt idx="7">
                  <c:v>300</c:v>
                </c:pt>
                <c:pt idx="8">
                  <c:v>300</c:v>
                </c:pt>
                <c:pt idx="9">
                  <c:v>300</c:v>
                </c:pt>
                <c:pt idx="10">
                  <c:v>300</c:v>
                </c:pt>
                <c:pt idx="11">
                  <c:v>280</c:v>
                </c:pt>
                <c:pt idx="12">
                  <c:v>280</c:v>
                </c:pt>
                <c:pt idx="13">
                  <c:v>330</c:v>
                </c:pt>
              </c:numCache>
            </c:numRef>
          </c:val>
          <c:extLst>
            <c:ext xmlns:c16="http://schemas.microsoft.com/office/drawing/2014/chart" uri="{C3380CC4-5D6E-409C-BE32-E72D297353CC}">
              <c16:uniqueId val="{00000007-7B01-4AA3-A42B-4EC676D57895}"/>
            </c:ext>
          </c:extLst>
        </c:ser>
        <c:dLbls>
          <c:showLegendKey val="0"/>
          <c:showVal val="0"/>
          <c:showCatName val="0"/>
          <c:showSerName val="0"/>
          <c:showPercent val="0"/>
          <c:showBubbleSize val="0"/>
        </c:dLbls>
        <c:gapWidth val="219"/>
        <c:overlap val="-27"/>
        <c:axId val="578291752"/>
        <c:axId val="578286832"/>
      </c:barChart>
      <c:catAx>
        <c:axId val="5782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8286832"/>
        <c:crosses val="autoZero"/>
        <c:auto val="1"/>
        <c:lblAlgn val="ctr"/>
        <c:lblOffset val="100"/>
        <c:noMultiLvlLbl val="0"/>
      </c:catAx>
      <c:valAx>
        <c:axId val="578286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0911074740861976E-2"/>
              <c:y val="0.284488017429193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8291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BF-4A6E-B090-E8B87AFAEC2F}"/>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BF-4A6E-B090-E8B87AFAEC2F}"/>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F7-4D64-88D6-0BA7051C444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Sheet1!$B$2:$B$15</c:f>
              <c:numCache>
                <c:formatCode>General</c:formatCode>
                <c:ptCount val="14"/>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numCache>
            </c:numRef>
          </c:val>
          <c:extLst>
            <c:ext xmlns:c16="http://schemas.microsoft.com/office/drawing/2014/chart" uri="{C3380CC4-5D6E-409C-BE32-E72D297353CC}">
              <c16:uniqueId val="{00000003-95BF-4A6E-B090-E8B87AFAEC2F}"/>
            </c:ext>
          </c:extLst>
        </c:ser>
        <c:ser>
          <c:idx val="1"/>
          <c:order val="1"/>
          <c:tx>
            <c:strRef>
              <c:f>Sheet1!$C$1</c:f>
              <c:strCache>
                <c:ptCount val="1"/>
                <c:pt idx="0">
                  <c:v>Ounce</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BF-4A6E-B090-E8B87AFAEC2F}"/>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BF-4A6E-B090-E8B87AFAEC2F}"/>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F7-4D64-88D6-0BA7051C444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235</c:v>
                </c:pt>
                <c:pt idx="1">
                  <c:v>250</c:v>
                </c:pt>
                <c:pt idx="2">
                  <c:v>250</c:v>
                </c:pt>
                <c:pt idx="3">
                  <c:v>200</c:v>
                </c:pt>
                <c:pt idx="4">
                  <c:v>235</c:v>
                </c:pt>
                <c:pt idx="5">
                  <c:v>290</c:v>
                </c:pt>
                <c:pt idx="6">
                  <c:v>265</c:v>
                </c:pt>
                <c:pt idx="7">
                  <c:v>300</c:v>
                </c:pt>
                <c:pt idx="8">
                  <c:v>280</c:v>
                </c:pt>
                <c:pt idx="9">
                  <c:v>280</c:v>
                </c:pt>
                <c:pt idx="10">
                  <c:v>280</c:v>
                </c:pt>
                <c:pt idx="11">
                  <c:v>250</c:v>
                </c:pt>
                <c:pt idx="12">
                  <c:v>280</c:v>
                </c:pt>
                <c:pt idx="13">
                  <c:v>265</c:v>
                </c:pt>
              </c:numCache>
            </c:numRef>
          </c:val>
          <c:extLst>
            <c:ext xmlns:c16="http://schemas.microsoft.com/office/drawing/2014/chart" uri="{C3380CC4-5D6E-409C-BE32-E72D297353CC}">
              <c16:uniqueId val="{00000007-95BF-4A6E-B090-E8B87AFAEC2F}"/>
            </c:ext>
          </c:extLst>
        </c:ser>
        <c:dLbls>
          <c:showLegendKey val="0"/>
          <c:showVal val="0"/>
          <c:showCatName val="0"/>
          <c:showSerName val="0"/>
          <c:showPercent val="0"/>
          <c:showBubbleSize val="0"/>
        </c:dLbls>
        <c:gapWidth val="219"/>
        <c:overlap val="-27"/>
        <c:axId val="539347712"/>
        <c:axId val="539342136"/>
      </c:barChart>
      <c:catAx>
        <c:axId val="53934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9342136"/>
        <c:crosses val="autoZero"/>
        <c:auto val="1"/>
        <c:lblAlgn val="ctr"/>
        <c:lblOffset val="100"/>
        <c:noMultiLvlLbl val="0"/>
      </c:catAx>
      <c:valAx>
        <c:axId val="539342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0875475802066341E-2"/>
              <c:y val="0.3121162503693660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934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Ecstasy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4176486063873896E-3"/>
                  <c:y val="-4.0834093871423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A7-418D-967C-7606B5DA5868}"/>
                </c:ext>
              </c:extLst>
            </c:dLbl>
            <c:dLbl>
              <c:idx val="7"/>
              <c:tx>
                <c:rich>
                  <a:bodyPr/>
                  <a:lstStyle/>
                  <a:p>
                    <a:fld id="{4238BAE1-EC95-462E-9DDB-4F04D231C35E}"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8F-4AD9-B51E-E64776585360}"/>
                </c:ext>
              </c:extLst>
            </c:dLbl>
            <c:dLbl>
              <c:idx val="8"/>
              <c:tx>
                <c:rich>
                  <a:bodyPr/>
                  <a:lstStyle/>
                  <a:p>
                    <a:fld id="{B8B1BEE4-B2CE-4963-A5DC-B23AD8359C8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B5-4F35-A3E7-BD4BD31EB11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Sheet1!$B$2:$J$2</c:f>
              <c:numCache>
                <c:formatCode>General</c:formatCode>
                <c:ptCount val="9"/>
                <c:pt idx="0">
                  <c:v>24</c:v>
                </c:pt>
                <c:pt idx="1">
                  <c:v>22</c:v>
                </c:pt>
                <c:pt idx="2">
                  <c:v>22</c:v>
                </c:pt>
                <c:pt idx="3">
                  <c:v>23</c:v>
                </c:pt>
                <c:pt idx="4">
                  <c:v>17</c:v>
                </c:pt>
                <c:pt idx="5">
                  <c:v>17</c:v>
                </c:pt>
                <c:pt idx="6">
                  <c:v>21</c:v>
                </c:pt>
                <c:pt idx="7">
                  <c:v>14</c:v>
                </c:pt>
                <c:pt idx="8">
                  <c:v>20</c:v>
                </c:pt>
              </c:numCache>
            </c:numRef>
          </c:val>
          <c:smooth val="0"/>
          <c:extLst>
            <c:ext xmlns:c16="http://schemas.microsoft.com/office/drawing/2014/chart" uri="{C3380CC4-5D6E-409C-BE32-E72D297353CC}">
              <c16:uniqueId val="{00000002-008F-4AD9-B51E-E64776585360}"/>
            </c:ext>
          </c:extLst>
        </c:ser>
        <c:ser>
          <c:idx val="1"/>
          <c:order val="1"/>
          <c:tx>
            <c:strRef>
              <c:f>Sheet1!$A$3</c:f>
              <c:strCache>
                <c:ptCount val="1"/>
                <c:pt idx="0">
                  <c:v>Cannabis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2088243031937169E-3"/>
                  <c:y val="-2.1987589007689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A7-418D-967C-7606B5DA5868}"/>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8F-4AD9-B51E-E64776585360}"/>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B5-4F35-A3E7-BD4BD31EB11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Sheet1!$B$3:$J$3</c:f>
              <c:numCache>
                <c:formatCode>General</c:formatCode>
                <c:ptCount val="9"/>
                <c:pt idx="0">
                  <c:v>44</c:v>
                </c:pt>
                <c:pt idx="1">
                  <c:v>37</c:v>
                </c:pt>
                <c:pt idx="2">
                  <c:v>34</c:v>
                </c:pt>
                <c:pt idx="3">
                  <c:v>36</c:v>
                </c:pt>
                <c:pt idx="4">
                  <c:v>46</c:v>
                </c:pt>
                <c:pt idx="5">
                  <c:v>27</c:v>
                </c:pt>
                <c:pt idx="6">
                  <c:v>49</c:v>
                </c:pt>
                <c:pt idx="7">
                  <c:v>46</c:v>
                </c:pt>
                <c:pt idx="8">
                  <c:v>28</c:v>
                </c:pt>
              </c:numCache>
            </c:numRef>
          </c:val>
          <c:smooth val="0"/>
          <c:extLst>
            <c:ext xmlns:c16="http://schemas.microsoft.com/office/drawing/2014/chart" uri="{C3380CC4-5D6E-409C-BE32-E72D297353CC}">
              <c16:uniqueId val="{00000005-008F-4AD9-B51E-E64776585360}"/>
            </c:ext>
          </c:extLst>
        </c:ser>
        <c:ser>
          <c:idx val="2"/>
          <c:order val="2"/>
          <c:tx>
            <c:strRef>
              <c:f>Sheet1!$A$4</c:f>
              <c:strCache>
                <c:ptCount val="1"/>
                <c:pt idx="0">
                  <c:v>Alcohol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6.0441215159684957E-3"/>
                  <c:y val="-4.7116262159334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A7-418D-967C-7606B5DA5868}"/>
                </c:ext>
              </c:extLst>
            </c:dLbl>
            <c:dLbl>
              <c:idx val="7"/>
              <c:tx>
                <c:rich>
                  <a:bodyPr/>
                  <a:lstStyle/>
                  <a:p>
                    <a:fld id="{751A0DE4-B50F-4D60-879D-F4ECF20AE919}"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08F-4AD9-B51E-E64776585360}"/>
                </c:ext>
              </c:extLst>
            </c:dLbl>
            <c:dLbl>
              <c:idx val="8"/>
              <c:layout>
                <c:manualLayout>
                  <c:x val="1.2088243031935174E-3"/>
                  <c:y val="-5.3398430447245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B5-4F35-A3E7-BD4BD31EB11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Sheet1!$B$4:$J$4</c:f>
              <c:numCache>
                <c:formatCode>General</c:formatCode>
                <c:ptCount val="9"/>
                <c:pt idx="0">
                  <c:v>10</c:v>
                </c:pt>
                <c:pt idx="1">
                  <c:v>23</c:v>
                </c:pt>
                <c:pt idx="2">
                  <c:v>33</c:v>
                </c:pt>
                <c:pt idx="3">
                  <c:v>32</c:v>
                </c:pt>
                <c:pt idx="4">
                  <c:v>31</c:v>
                </c:pt>
                <c:pt idx="5">
                  <c:v>42</c:v>
                </c:pt>
                <c:pt idx="6">
                  <c:v>18</c:v>
                </c:pt>
                <c:pt idx="7">
                  <c:v>30</c:v>
                </c:pt>
                <c:pt idx="8">
                  <c:v>30</c:v>
                </c:pt>
              </c:numCache>
            </c:numRef>
          </c:val>
          <c:smooth val="0"/>
          <c:extLst>
            <c:ext xmlns:c16="http://schemas.microsoft.com/office/drawing/2014/chart" uri="{C3380CC4-5D6E-409C-BE32-E72D297353CC}">
              <c16:uniqueId val="{00000008-008F-4AD9-B51E-E64776585360}"/>
            </c:ext>
          </c:extLst>
        </c:ser>
        <c:ser>
          <c:idx val="3"/>
          <c:order val="3"/>
          <c:tx>
            <c:strRef>
              <c:f>Sheet1!$A$5</c:f>
              <c:strCache>
                <c:ptCount val="1"/>
                <c:pt idx="0">
                  <c:v>Cocaine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8"/>
              <c:tx>
                <c:rich>
                  <a:bodyPr/>
                  <a:lstStyle/>
                  <a:p>
                    <a:fld id="{4421DFB1-08F6-423E-8476-6E36E9C6B37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B5-4F35-A3E7-BD4BD31EB11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Sheet1!$B$5:$J$5</c:f>
              <c:numCache>
                <c:formatCode>General</c:formatCode>
                <c:ptCount val="9"/>
                <c:pt idx="0">
                  <c:v>3</c:v>
                </c:pt>
                <c:pt idx="1">
                  <c:v>3</c:v>
                </c:pt>
                <c:pt idx="2">
                  <c:v>1</c:v>
                </c:pt>
                <c:pt idx="3">
                  <c:v>1</c:v>
                </c:pt>
                <c:pt idx="4">
                  <c:v>4</c:v>
                </c:pt>
                <c:pt idx="5">
                  <c:v>3</c:v>
                </c:pt>
                <c:pt idx="6">
                  <c:v>6</c:v>
                </c:pt>
                <c:pt idx="7">
                  <c:v>2</c:v>
                </c:pt>
                <c:pt idx="8">
                  <c:v>12</c:v>
                </c:pt>
              </c:numCache>
            </c:numRef>
          </c:val>
          <c:smooth val="0"/>
          <c:extLst>
            <c:ext xmlns:c16="http://schemas.microsoft.com/office/drawing/2014/chart" uri="{C3380CC4-5D6E-409C-BE32-E72D297353CC}">
              <c16:uniqueId val="{0000000A-008F-4AD9-B51E-E64776585360}"/>
            </c:ext>
          </c:extLst>
        </c:ser>
        <c:dLbls>
          <c:showLegendKey val="0"/>
          <c:showVal val="0"/>
          <c:showCatName val="0"/>
          <c:showSerName val="0"/>
          <c:showPercent val="0"/>
          <c:showBubbleSize val="0"/>
        </c:dLbls>
        <c:marker val="1"/>
        <c:smooth val="0"/>
        <c:axId val="604293464"/>
        <c:axId val="604295432"/>
      </c:lineChart>
      <c:catAx>
        <c:axId val="60429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4295432"/>
        <c:crosses val="autoZero"/>
        <c:auto val="1"/>
        <c:lblAlgn val="ctr"/>
        <c:lblOffset val="100"/>
        <c:noMultiLvlLbl val="0"/>
      </c:catAx>
      <c:valAx>
        <c:axId val="6042954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dirty="0"/>
                  <a:t>% NSW EDRS participants</a:t>
                </a:r>
              </a:p>
            </c:rich>
          </c:tx>
          <c:layout>
            <c:manualLayout>
              <c:xMode val="edge"/>
              <c:yMode val="edge"/>
              <c:x val="1.0982976386600769E-2"/>
              <c:y val="0.2578105861767279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4293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Low</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B32-4D13-9A02-620FC3895D4C}"/>
                </c:ext>
              </c:extLst>
            </c:dLbl>
            <c:dLbl>
              <c:idx val="1"/>
              <c:delete val="1"/>
              <c:extLst>
                <c:ext xmlns:c15="http://schemas.microsoft.com/office/drawing/2012/chart" uri="{CE6537A1-D6FC-4f65-9D91-7224C49458BB}"/>
                <c:ext xmlns:c16="http://schemas.microsoft.com/office/drawing/2014/chart" uri="{C3380CC4-5D6E-409C-BE32-E72D297353CC}">
                  <c16:uniqueId val="{00000001-CB32-4D13-9A02-620FC3895D4C}"/>
                </c:ext>
              </c:extLst>
            </c:dLbl>
            <c:dLbl>
              <c:idx val="2"/>
              <c:delete val="1"/>
              <c:extLst>
                <c:ext xmlns:c15="http://schemas.microsoft.com/office/drawing/2012/chart" uri="{CE6537A1-D6FC-4f65-9D91-7224C49458BB}"/>
                <c:ext xmlns:c16="http://schemas.microsoft.com/office/drawing/2014/chart" uri="{C3380CC4-5D6E-409C-BE32-E72D297353CC}">
                  <c16:uniqueId val="{00000002-CB32-4D13-9A02-620FC3895D4C}"/>
                </c:ext>
              </c:extLst>
            </c:dLbl>
            <c:dLbl>
              <c:idx val="3"/>
              <c:delete val="1"/>
              <c:extLst>
                <c:ext xmlns:c15="http://schemas.microsoft.com/office/drawing/2012/chart" uri="{CE6537A1-D6FC-4f65-9D91-7224C49458BB}"/>
                <c:ext xmlns:c16="http://schemas.microsoft.com/office/drawing/2014/chart" uri="{C3380CC4-5D6E-409C-BE32-E72D297353CC}">
                  <c16:uniqueId val="{00000003-CB32-4D13-9A02-620FC3895D4C}"/>
                </c:ext>
              </c:extLst>
            </c:dLbl>
            <c:dLbl>
              <c:idx val="4"/>
              <c:delete val="1"/>
              <c:extLst>
                <c:ext xmlns:c15="http://schemas.microsoft.com/office/drawing/2012/chart" uri="{CE6537A1-D6FC-4f65-9D91-7224C49458BB}"/>
                <c:ext xmlns:c16="http://schemas.microsoft.com/office/drawing/2014/chart" uri="{C3380CC4-5D6E-409C-BE32-E72D297353CC}">
                  <c16:uniqueId val="{00000004-CB32-4D13-9A02-620FC3895D4C}"/>
                </c:ext>
              </c:extLst>
            </c:dLbl>
            <c:dLbl>
              <c:idx val="5"/>
              <c:delete val="1"/>
              <c:extLst>
                <c:ext xmlns:c15="http://schemas.microsoft.com/office/drawing/2012/chart" uri="{CE6537A1-D6FC-4f65-9D91-7224C49458BB}"/>
                <c:ext xmlns:c16="http://schemas.microsoft.com/office/drawing/2014/chart" uri="{C3380CC4-5D6E-409C-BE32-E72D297353CC}">
                  <c16:uniqueId val="{00000005-CB32-4D13-9A02-620FC3895D4C}"/>
                </c:ext>
              </c:extLst>
            </c:dLbl>
            <c:dLbl>
              <c:idx val="6"/>
              <c:delete val="1"/>
              <c:extLst>
                <c:ext xmlns:c15="http://schemas.microsoft.com/office/drawing/2012/chart" uri="{CE6537A1-D6FC-4f65-9D91-7224C49458BB}"/>
                <c:ext xmlns:c16="http://schemas.microsoft.com/office/drawing/2014/chart" uri="{C3380CC4-5D6E-409C-BE32-E72D297353CC}">
                  <c16:uniqueId val="{00000006-CB32-4D13-9A02-620FC3895D4C}"/>
                </c:ext>
              </c:extLst>
            </c:dLbl>
            <c:dLbl>
              <c:idx val="7"/>
              <c:delete val="1"/>
              <c:extLst>
                <c:ext xmlns:c15="http://schemas.microsoft.com/office/drawing/2012/chart" uri="{CE6537A1-D6FC-4f65-9D91-7224C49458BB}"/>
                <c:ext xmlns:c16="http://schemas.microsoft.com/office/drawing/2014/chart" uri="{C3380CC4-5D6E-409C-BE32-E72D297353CC}">
                  <c16:uniqueId val="{00000007-CB32-4D13-9A02-620FC3895D4C}"/>
                </c:ext>
              </c:extLst>
            </c:dLbl>
            <c:dLbl>
              <c:idx val="9"/>
              <c:delete val="1"/>
              <c:extLst>
                <c:ext xmlns:c15="http://schemas.microsoft.com/office/drawing/2012/chart" uri="{CE6537A1-D6FC-4f65-9D91-7224C49458BB}"/>
                <c:ext xmlns:c16="http://schemas.microsoft.com/office/drawing/2014/chart" uri="{C3380CC4-5D6E-409C-BE32-E72D297353CC}">
                  <c16:uniqueId val="{00000008-CB32-4D13-9A02-620FC3895D4C}"/>
                </c:ext>
              </c:extLst>
            </c:dLbl>
            <c:dLbl>
              <c:idx val="10"/>
              <c:delete val="1"/>
              <c:extLst>
                <c:ext xmlns:c15="http://schemas.microsoft.com/office/drawing/2012/chart" uri="{CE6537A1-D6FC-4f65-9D91-7224C49458BB}"/>
                <c:ext xmlns:c16="http://schemas.microsoft.com/office/drawing/2014/chart" uri="{C3380CC4-5D6E-409C-BE32-E72D297353CC}">
                  <c16:uniqueId val="{00000009-CB32-4D13-9A02-620FC3895D4C}"/>
                </c:ext>
              </c:extLst>
            </c:dLbl>
            <c:dLbl>
              <c:idx val="11"/>
              <c:delete val="1"/>
              <c:extLst>
                <c:ext xmlns:c15="http://schemas.microsoft.com/office/drawing/2012/chart" uri="{CE6537A1-D6FC-4f65-9D91-7224C49458BB}"/>
                <c:ext xmlns:c16="http://schemas.microsoft.com/office/drawing/2014/chart" uri="{C3380CC4-5D6E-409C-BE32-E72D297353CC}">
                  <c16:uniqueId val="{0000000A-CB32-4D13-9A02-620FC3895D4C}"/>
                </c:ext>
              </c:extLst>
            </c:dLbl>
            <c:dLbl>
              <c:idx val="12"/>
              <c:delete val="1"/>
              <c:extLst>
                <c:ext xmlns:c15="http://schemas.microsoft.com/office/drawing/2012/chart" uri="{CE6537A1-D6FC-4f65-9D91-7224C49458BB}"/>
                <c:ext xmlns:c16="http://schemas.microsoft.com/office/drawing/2014/chart" uri="{C3380CC4-5D6E-409C-BE32-E72D297353CC}">
                  <c16:uniqueId val="{0000000B-CB32-4D13-9A02-620FC3895D4C}"/>
                </c:ext>
              </c:extLst>
            </c:dLbl>
            <c:dLbl>
              <c:idx val="13"/>
              <c:delete val="1"/>
              <c:extLst>
                <c:ext xmlns:c15="http://schemas.microsoft.com/office/drawing/2012/chart" uri="{CE6537A1-D6FC-4f65-9D91-7224C49458BB}"/>
                <c:ext xmlns:c16="http://schemas.microsoft.com/office/drawing/2014/chart" uri="{C3380CC4-5D6E-409C-BE32-E72D297353CC}">
                  <c16:uniqueId val="{00000000-F248-461B-819F-86E2D616FC7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Sheet1!$B$2:$O$2</c:f>
              <c:numCache>
                <c:formatCode>General</c:formatCode>
                <c:ptCount val="14"/>
                <c:pt idx="0">
                  <c:v>3</c:v>
                </c:pt>
                <c:pt idx="1">
                  <c:v>0</c:v>
                </c:pt>
                <c:pt idx="2">
                  <c:v>7</c:v>
                </c:pt>
                <c:pt idx="3">
                  <c:v>4</c:v>
                </c:pt>
                <c:pt idx="4">
                  <c:v>0</c:v>
                </c:pt>
                <c:pt idx="5">
                  <c:v>3</c:v>
                </c:pt>
                <c:pt idx="6">
                  <c:v>2</c:v>
                </c:pt>
                <c:pt idx="7">
                  <c:v>4</c:v>
                </c:pt>
                <c:pt idx="8">
                  <c:v>30</c:v>
                </c:pt>
                <c:pt idx="9">
                  <c:v>5</c:v>
                </c:pt>
                <c:pt idx="10">
                  <c:v>6</c:v>
                </c:pt>
                <c:pt idx="11">
                  <c:v>4</c:v>
                </c:pt>
                <c:pt idx="12">
                  <c:v>6</c:v>
                </c:pt>
                <c:pt idx="13">
                  <c:v>9</c:v>
                </c:pt>
              </c:numCache>
            </c:numRef>
          </c:val>
          <c:extLst>
            <c:ext xmlns:c16="http://schemas.microsoft.com/office/drawing/2014/chart" uri="{C3380CC4-5D6E-409C-BE32-E72D297353CC}">
              <c16:uniqueId val="{0000000C-CB32-4D13-9A02-620FC3895D4C}"/>
            </c:ext>
          </c:extLst>
        </c:ser>
        <c:ser>
          <c:idx val="1"/>
          <c:order val="1"/>
          <c:tx>
            <c:strRef>
              <c:f>Sheet1!$A$3</c:f>
              <c:strCache>
                <c:ptCount val="1"/>
                <c:pt idx="0">
                  <c:v>Medium</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D-CB32-4D13-9A02-620FC3895D4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Sheet1!$B$3:$O$3</c:f>
              <c:numCache>
                <c:formatCode>General</c:formatCode>
                <c:ptCount val="14"/>
                <c:pt idx="0">
                  <c:v>21</c:v>
                </c:pt>
                <c:pt idx="1">
                  <c:v>29</c:v>
                </c:pt>
                <c:pt idx="2">
                  <c:v>36</c:v>
                </c:pt>
                <c:pt idx="3">
                  <c:v>30</c:v>
                </c:pt>
                <c:pt idx="4">
                  <c:v>27</c:v>
                </c:pt>
                <c:pt idx="5">
                  <c:v>31</c:v>
                </c:pt>
                <c:pt idx="6">
                  <c:v>25</c:v>
                </c:pt>
                <c:pt idx="7">
                  <c:v>39</c:v>
                </c:pt>
                <c:pt idx="8">
                  <c:v>41</c:v>
                </c:pt>
                <c:pt idx="9">
                  <c:v>33</c:v>
                </c:pt>
                <c:pt idx="10">
                  <c:v>44</c:v>
                </c:pt>
                <c:pt idx="11">
                  <c:v>22</c:v>
                </c:pt>
                <c:pt idx="12">
                  <c:v>27</c:v>
                </c:pt>
                <c:pt idx="13">
                  <c:v>35</c:v>
                </c:pt>
              </c:numCache>
            </c:numRef>
          </c:val>
          <c:extLst>
            <c:ext xmlns:c16="http://schemas.microsoft.com/office/drawing/2014/chart" uri="{C3380CC4-5D6E-409C-BE32-E72D297353CC}">
              <c16:uniqueId val="{0000000E-CB32-4D13-9A02-620FC3895D4C}"/>
            </c:ext>
          </c:extLst>
        </c:ser>
        <c:ser>
          <c:idx val="2"/>
          <c:order val="2"/>
          <c:tx>
            <c:strRef>
              <c:f>Sheet1!$A$4</c:f>
              <c:strCache>
                <c:ptCount val="1"/>
                <c:pt idx="0">
                  <c:v>High</c:v>
                </c:pt>
              </c:strCache>
            </c:strRef>
          </c:tx>
          <c:spPr>
            <a:solidFill>
              <a:schemeClr val="accent3"/>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F-CB32-4D13-9A02-620FC3895D4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Sheet1!$B$4:$O$4</c:f>
              <c:numCache>
                <c:formatCode>General</c:formatCode>
                <c:ptCount val="14"/>
                <c:pt idx="0">
                  <c:v>63</c:v>
                </c:pt>
                <c:pt idx="1">
                  <c:v>69</c:v>
                </c:pt>
                <c:pt idx="2">
                  <c:v>43</c:v>
                </c:pt>
                <c:pt idx="3">
                  <c:v>59</c:v>
                </c:pt>
                <c:pt idx="4">
                  <c:v>60</c:v>
                </c:pt>
                <c:pt idx="5">
                  <c:v>56</c:v>
                </c:pt>
                <c:pt idx="6">
                  <c:v>56</c:v>
                </c:pt>
                <c:pt idx="7">
                  <c:v>49</c:v>
                </c:pt>
                <c:pt idx="8">
                  <c:v>7</c:v>
                </c:pt>
                <c:pt idx="9">
                  <c:v>55</c:v>
                </c:pt>
                <c:pt idx="10">
                  <c:v>32</c:v>
                </c:pt>
                <c:pt idx="11">
                  <c:v>48</c:v>
                </c:pt>
                <c:pt idx="12">
                  <c:v>60</c:v>
                </c:pt>
                <c:pt idx="13">
                  <c:v>50</c:v>
                </c:pt>
              </c:numCache>
            </c:numRef>
          </c:val>
          <c:extLst>
            <c:ext xmlns:c16="http://schemas.microsoft.com/office/drawing/2014/chart" uri="{C3380CC4-5D6E-409C-BE32-E72D297353CC}">
              <c16:uniqueId val="{00000010-CB32-4D13-9A02-620FC3895D4C}"/>
            </c:ext>
          </c:extLst>
        </c:ser>
        <c:ser>
          <c:idx val="3"/>
          <c:order val="3"/>
          <c:tx>
            <c:strRef>
              <c:f>Sheet1!$A$5</c:f>
              <c:strCache>
                <c:ptCount val="1"/>
                <c:pt idx="0">
                  <c:v>Fluctuates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1-CB32-4D13-9A02-620FC3895D4C}"/>
                </c:ext>
              </c:extLst>
            </c:dLbl>
            <c:dLbl>
              <c:idx val="1"/>
              <c:delete val="1"/>
              <c:extLst>
                <c:ext xmlns:c15="http://schemas.microsoft.com/office/drawing/2012/chart" uri="{CE6537A1-D6FC-4f65-9D91-7224C49458BB}"/>
                <c:ext xmlns:c16="http://schemas.microsoft.com/office/drawing/2014/chart" uri="{C3380CC4-5D6E-409C-BE32-E72D297353CC}">
                  <c16:uniqueId val="{00000012-CB32-4D13-9A02-620FC3895D4C}"/>
                </c:ext>
              </c:extLst>
            </c:dLbl>
            <c:dLbl>
              <c:idx val="2"/>
              <c:delete val="1"/>
              <c:extLst>
                <c:ext xmlns:c15="http://schemas.microsoft.com/office/drawing/2012/chart" uri="{CE6537A1-D6FC-4f65-9D91-7224C49458BB}"/>
                <c:ext xmlns:c16="http://schemas.microsoft.com/office/drawing/2014/chart" uri="{C3380CC4-5D6E-409C-BE32-E72D297353CC}">
                  <c16:uniqueId val="{00000013-CB32-4D13-9A02-620FC3895D4C}"/>
                </c:ext>
              </c:extLst>
            </c:dLbl>
            <c:dLbl>
              <c:idx val="3"/>
              <c:delete val="1"/>
              <c:extLst>
                <c:ext xmlns:c15="http://schemas.microsoft.com/office/drawing/2012/chart" uri="{CE6537A1-D6FC-4f65-9D91-7224C49458BB}"/>
                <c:ext xmlns:c16="http://schemas.microsoft.com/office/drawing/2014/chart" uri="{C3380CC4-5D6E-409C-BE32-E72D297353CC}">
                  <c16:uniqueId val="{00000014-CB32-4D13-9A02-620FC3895D4C}"/>
                </c:ext>
              </c:extLst>
            </c:dLbl>
            <c:dLbl>
              <c:idx val="7"/>
              <c:delete val="1"/>
              <c:extLst>
                <c:ext xmlns:c15="http://schemas.microsoft.com/office/drawing/2012/chart" uri="{CE6537A1-D6FC-4f65-9D91-7224C49458BB}"/>
                <c:ext xmlns:c16="http://schemas.microsoft.com/office/drawing/2014/chart" uri="{C3380CC4-5D6E-409C-BE32-E72D297353CC}">
                  <c16:uniqueId val="{00000015-CB32-4D13-9A02-620FC3895D4C}"/>
                </c:ext>
              </c:extLst>
            </c:dLbl>
            <c:dLbl>
              <c:idx val="9"/>
              <c:delete val="1"/>
              <c:extLst>
                <c:ext xmlns:c15="http://schemas.microsoft.com/office/drawing/2012/chart" uri="{CE6537A1-D6FC-4f65-9D91-7224C49458BB}"/>
                <c:ext xmlns:c16="http://schemas.microsoft.com/office/drawing/2014/chart" uri="{C3380CC4-5D6E-409C-BE32-E72D297353CC}">
                  <c16:uniqueId val="{00000016-CB32-4D13-9A02-620FC3895D4C}"/>
                </c:ext>
              </c:extLst>
            </c:dLbl>
            <c:dLbl>
              <c:idx val="13"/>
              <c:delete val="1"/>
              <c:extLst>
                <c:ext xmlns:c15="http://schemas.microsoft.com/office/drawing/2012/chart" uri="{CE6537A1-D6FC-4f65-9D91-7224C49458BB}"/>
                <c:ext xmlns:c16="http://schemas.microsoft.com/office/drawing/2014/chart" uri="{C3380CC4-5D6E-409C-BE32-E72D297353CC}">
                  <c16:uniqueId val="{00000001-F248-461B-819F-86E2D616FC7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Sheet1!$B$5:$O$5</c:f>
              <c:numCache>
                <c:formatCode>General</c:formatCode>
                <c:ptCount val="14"/>
                <c:pt idx="0">
                  <c:v>13</c:v>
                </c:pt>
                <c:pt idx="1">
                  <c:v>3</c:v>
                </c:pt>
                <c:pt idx="2">
                  <c:v>14</c:v>
                </c:pt>
                <c:pt idx="3">
                  <c:v>8</c:v>
                </c:pt>
                <c:pt idx="4">
                  <c:v>13</c:v>
                </c:pt>
                <c:pt idx="5">
                  <c:v>9</c:v>
                </c:pt>
                <c:pt idx="6">
                  <c:v>18</c:v>
                </c:pt>
                <c:pt idx="7">
                  <c:v>8</c:v>
                </c:pt>
                <c:pt idx="8">
                  <c:v>23</c:v>
                </c:pt>
                <c:pt idx="9">
                  <c:v>7</c:v>
                </c:pt>
                <c:pt idx="10">
                  <c:v>18</c:v>
                </c:pt>
                <c:pt idx="11">
                  <c:v>26</c:v>
                </c:pt>
                <c:pt idx="12">
                  <c:v>8</c:v>
                </c:pt>
                <c:pt idx="13">
                  <c:v>7</c:v>
                </c:pt>
              </c:numCache>
            </c:numRef>
          </c:val>
          <c:extLst>
            <c:ext xmlns:c16="http://schemas.microsoft.com/office/drawing/2014/chart" uri="{C3380CC4-5D6E-409C-BE32-E72D297353CC}">
              <c16:uniqueId val="{00000018-CB32-4D13-9A02-620FC3895D4C}"/>
            </c:ext>
          </c:extLst>
        </c:ser>
        <c:dLbls>
          <c:showLegendKey val="0"/>
          <c:showVal val="0"/>
          <c:showCatName val="0"/>
          <c:showSerName val="0"/>
          <c:showPercent val="0"/>
          <c:showBubbleSize val="0"/>
        </c:dLbls>
        <c:gapWidth val="150"/>
        <c:overlap val="100"/>
        <c:axId val="536774632"/>
        <c:axId val="536782176"/>
      </c:barChart>
      <c:catAx>
        <c:axId val="536774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782176"/>
        <c:crosses val="autoZero"/>
        <c:auto val="1"/>
        <c:lblAlgn val="ctr"/>
        <c:lblOffset val="100"/>
        <c:noMultiLvlLbl val="0"/>
      </c:catAx>
      <c:valAx>
        <c:axId val="53678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1001100110011002E-2"/>
              <c:y val="0.1648793415386183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77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Low</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49-40FC-A088-BB25B641188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49-40FC-A088-BB25B641188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49-40FC-A088-BB25B6411885}"/>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49-40FC-A088-BB25B6411885}"/>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49-40FC-A088-BB25B641188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49-40FC-A088-BB25B6411885}"/>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49-40FC-A088-BB25B6411885}"/>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49-40FC-A088-BB25B6411885}"/>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49-40FC-A088-BB25B6411885}"/>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Sheet1!$B$2:$O$2</c:f>
              <c:numCache>
                <c:formatCode>General</c:formatCode>
                <c:ptCount val="14"/>
                <c:pt idx="0">
                  <c:v>24</c:v>
                </c:pt>
                <c:pt idx="1">
                  <c:v>6</c:v>
                </c:pt>
                <c:pt idx="2">
                  <c:v>0</c:v>
                </c:pt>
                <c:pt idx="3">
                  <c:v>14</c:v>
                </c:pt>
                <c:pt idx="4">
                  <c:v>16</c:v>
                </c:pt>
                <c:pt idx="5">
                  <c:v>22</c:v>
                </c:pt>
                <c:pt idx="6">
                  <c:v>13</c:v>
                </c:pt>
                <c:pt idx="7">
                  <c:v>8</c:v>
                </c:pt>
                <c:pt idx="8">
                  <c:v>17</c:v>
                </c:pt>
                <c:pt idx="9">
                  <c:v>19</c:v>
                </c:pt>
                <c:pt idx="10">
                  <c:v>32</c:v>
                </c:pt>
                <c:pt idx="11">
                  <c:v>39</c:v>
                </c:pt>
                <c:pt idx="12">
                  <c:v>31</c:v>
                </c:pt>
                <c:pt idx="13">
                  <c:v>20</c:v>
                </c:pt>
              </c:numCache>
            </c:numRef>
          </c:val>
          <c:extLst>
            <c:ext xmlns:c16="http://schemas.microsoft.com/office/drawing/2014/chart" uri="{C3380CC4-5D6E-409C-BE32-E72D297353CC}">
              <c16:uniqueId val="{00000009-B749-40FC-A088-BB25B6411885}"/>
            </c:ext>
          </c:extLst>
        </c:ser>
        <c:ser>
          <c:idx val="1"/>
          <c:order val="1"/>
          <c:tx>
            <c:strRef>
              <c:f>Sheet1!$A$3</c:f>
              <c:strCache>
                <c:ptCount val="1"/>
                <c:pt idx="0">
                  <c:v>Medium</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B749-40FC-A088-BB25B6411885}"/>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Sheet1!$B$3:$O$3</c:f>
              <c:numCache>
                <c:formatCode>General</c:formatCode>
                <c:ptCount val="14"/>
                <c:pt idx="0">
                  <c:v>41</c:v>
                </c:pt>
                <c:pt idx="1">
                  <c:v>47</c:v>
                </c:pt>
                <c:pt idx="2">
                  <c:v>40</c:v>
                </c:pt>
                <c:pt idx="3">
                  <c:v>55</c:v>
                </c:pt>
                <c:pt idx="4">
                  <c:v>57</c:v>
                </c:pt>
                <c:pt idx="5">
                  <c:v>59</c:v>
                </c:pt>
                <c:pt idx="6">
                  <c:v>62</c:v>
                </c:pt>
                <c:pt idx="7">
                  <c:v>40</c:v>
                </c:pt>
                <c:pt idx="8">
                  <c:v>54</c:v>
                </c:pt>
                <c:pt idx="9">
                  <c:v>53</c:v>
                </c:pt>
                <c:pt idx="10">
                  <c:v>56</c:v>
                </c:pt>
                <c:pt idx="11">
                  <c:v>36</c:v>
                </c:pt>
                <c:pt idx="12">
                  <c:v>43</c:v>
                </c:pt>
                <c:pt idx="13">
                  <c:v>43</c:v>
                </c:pt>
              </c:numCache>
            </c:numRef>
          </c:val>
          <c:extLst>
            <c:ext xmlns:c16="http://schemas.microsoft.com/office/drawing/2014/chart" uri="{C3380CC4-5D6E-409C-BE32-E72D297353CC}">
              <c16:uniqueId val="{0000000B-B749-40FC-A088-BB25B6411885}"/>
            </c:ext>
          </c:extLst>
        </c:ser>
        <c:ser>
          <c:idx val="2"/>
          <c:order val="2"/>
          <c:tx>
            <c:strRef>
              <c:f>Sheet1!$A$4</c:f>
              <c:strCache>
                <c:ptCount val="1"/>
                <c:pt idx="0">
                  <c:v>High</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49-40FC-A088-BB25B641188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49-40FC-A088-BB25B641188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49-40FC-A088-BB25B641188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49-40FC-A088-BB25B6411885}"/>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749-40FC-A088-BB25B641188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749-40FC-A088-BB25B6411885}"/>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749-40FC-A088-BB25B6411885}"/>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749-40FC-A088-BB25B6411885}"/>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749-40FC-A088-BB25B6411885}"/>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749-40FC-A088-BB25B6411885}"/>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749-40FC-A088-BB25B6411885}"/>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Sheet1!$B$4:$O$4</c:f>
              <c:numCache>
                <c:formatCode>General</c:formatCode>
                <c:ptCount val="14"/>
                <c:pt idx="0">
                  <c:v>31</c:v>
                </c:pt>
                <c:pt idx="1">
                  <c:v>47</c:v>
                </c:pt>
                <c:pt idx="2">
                  <c:v>60</c:v>
                </c:pt>
                <c:pt idx="3">
                  <c:v>24</c:v>
                </c:pt>
                <c:pt idx="4">
                  <c:v>16</c:v>
                </c:pt>
                <c:pt idx="5">
                  <c:v>16</c:v>
                </c:pt>
                <c:pt idx="6">
                  <c:v>23</c:v>
                </c:pt>
                <c:pt idx="7">
                  <c:v>48</c:v>
                </c:pt>
                <c:pt idx="8">
                  <c:v>17</c:v>
                </c:pt>
                <c:pt idx="9">
                  <c:v>22</c:v>
                </c:pt>
                <c:pt idx="10">
                  <c:v>4</c:v>
                </c:pt>
                <c:pt idx="11">
                  <c:v>18</c:v>
                </c:pt>
                <c:pt idx="12">
                  <c:v>19</c:v>
                </c:pt>
                <c:pt idx="13">
                  <c:v>28</c:v>
                </c:pt>
              </c:numCache>
            </c:numRef>
          </c:val>
          <c:extLst>
            <c:ext xmlns:c16="http://schemas.microsoft.com/office/drawing/2014/chart" uri="{C3380CC4-5D6E-409C-BE32-E72D297353CC}">
              <c16:uniqueId val="{00000017-B749-40FC-A088-BB25B6411885}"/>
            </c:ext>
          </c:extLst>
        </c:ser>
        <c:ser>
          <c:idx val="3"/>
          <c:order val="3"/>
          <c:tx>
            <c:strRef>
              <c:f>Sheet1!$A$5</c:f>
              <c:strCache>
                <c:ptCount val="1"/>
                <c:pt idx="0">
                  <c:v>Fluctuates</c:v>
                </c:pt>
              </c:strCache>
            </c:strRef>
          </c:tx>
          <c:spPr>
            <a:solidFill>
              <a:schemeClr val="accent4"/>
            </a:solidFill>
            <a:ln>
              <a:noFill/>
            </a:ln>
            <a:effectLst/>
          </c:spPr>
          <c:invertIfNegative val="0"/>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Sheet1!$B$5:$O$5</c:f>
              <c:numCache>
                <c:formatCode>General</c:formatCode>
                <c:ptCount val="14"/>
                <c:pt idx="0">
                  <c:v>3</c:v>
                </c:pt>
                <c:pt idx="1">
                  <c:v>0</c:v>
                </c:pt>
                <c:pt idx="2">
                  <c:v>0</c:v>
                </c:pt>
                <c:pt idx="3">
                  <c:v>7</c:v>
                </c:pt>
                <c:pt idx="4">
                  <c:v>11</c:v>
                </c:pt>
                <c:pt idx="5">
                  <c:v>3</c:v>
                </c:pt>
                <c:pt idx="6">
                  <c:v>3</c:v>
                </c:pt>
                <c:pt idx="7">
                  <c:v>4</c:v>
                </c:pt>
                <c:pt idx="8">
                  <c:v>11</c:v>
                </c:pt>
                <c:pt idx="9">
                  <c:v>6</c:v>
                </c:pt>
                <c:pt idx="10">
                  <c:v>8</c:v>
                </c:pt>
                <c:pt idx="11">
                  <c:v>6</c:v>
                </c:pt>
                <c:pt idx="12">
                  <c:v>7</c:v>
                </c:pt>
                <c:pt idx="13">
                  <c:v>10</c:v>
                </c:pt>
              </c:numCache>
            </c:numRef>
          </c:val>
          <c:extLst>
            <c:ext xmlns:c16="http://schemas.microsoft.com/office/drawing/2014/chart" uri="{C3380CC4-5D6E-409C-BE32-E72D297353CC}">
              <c16:uniqueId val="{00000018-B749-40FC-A088-BB25B6411885}"/>
            </c:ext>
          </c:extLst>
        </c:ser>
        <c:dLbls>
          <c:showLegendKey val="0"/>
          <c:showVal val="0"/>
          <c:showCatName val="0"/>
          <c:showSerName val="0"/>
          <c:showPercent val="0"/>
          <c:showBubbleSize val="0"/>
        </c:dLbls>
        <c:gapWidth val="150"/>
        <c:overlap val="100"/>
        <c:axId val="586828720"/>
        <c:axId val="586829048"/>
      </c:barChart>
      <c:catAx>
        <c:axId val="58682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6829048"/>
        <c:crosses val="autoZero"/>
        <c:auto val="1"/>
        <c:lblAlgn val="ctr"/>
        <c:lblOffset val="100"/>
        <c:noMultiLvlLbl val="0"/>
      </c:catAx>
      <c:valAx>
        <c:axId val="586829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8018018018018018E-2"/>
              <c:y val="0.2167979002624672"/>
            </c:manualLayout>
          </c:layout>
          <c:overlay val="0"/>
          <c:spPr>
            <a:noFill/>
            <a:ln>
              <a:noFill/>
            </a:ln>
            <a:effectLst/>
          </c:spPr>
          <c:txPr>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682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5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Sheet1!$B$2:$O$2</c:f>
              <c:numCache>
                <c:formatCode>General</c:formatCode>
                <c:ptCount val="14"/>
                <c:pt idx="0">
                  <c:v>74</c:v>
                </c:pt>
                <c:pt idx="1">
                  <c:v>69</c:v>
                </c:pt>
                <c:pt idx="2">
                  <c:v>73</c:v>
                </c:pt>
                <c:pt idx="3">
                  <c:v>76</c:v>
                </c:pt>
                <c:pt idx="4">
                  <c:v>60</c:v>
                </c:pt>
                <c:pt idx="5">
                  <c:v>75</c:v>
                </c:pt>
                <c:pt idx="6">
                  <c:v>73</c:v>
                </c:pt>
                <c:pt idx="7">
                  <c:v>75</c:v>
                </c:pt>
                <c:pt idx="8">
                  <c:v>67</c:v>
                </c:pt>
                <c:pt idx="9">
                  <c:v>62</c:v>
                </c:pt>
                <c:pt idx="10">
                  <c:v>49</c:v>
                </c:pt>
                <c:pt idx="11">
                  <c:v>64</c:v>
                </c:pt>
                <c:pt idx="12">
                  <c:v>63</c:v>
                </c:pt>
                <c:pt idx="13">
                  <c:v>67</c:v>
                </c:pt>
              </c:numCache>
            </c:numRef>
          </c:val>
          <c:extLst>
            <c:ext xmlns:c16="http://schemas.microsoft.com/office/drawing/2014/chart" uri="{C3380CC4-5D6E-409C-BE32-E72D297353CC}">
              <c16:uniqueId val="{00000000-898E-45A2-8B3A-44FCE1F27BBD}"/>
            </c:ext>
          </c:extLst>
        </c:ser>
        <c:ser>
          <c:idx val="1"/>
          <c:order val="1"/>
          <c:tx>
            <c:strRef>
              <c:f>Sheet1!$A$3</c:f>
              <c:strCache>
                <c:ptCount val="1"/>
                <c:pt idx="0">
                  <c:v>Easy</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898E-45A2-8B3A-44FCE1F27BB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Sheet1!$B$3:$O$3</c:f>
              <c:numCache>
                <c:formatCode>General</c:formatCode>
                <c:ptCount val="14"/>
                <c:pt idx="0">
                  <c:v>21</c:v>
                </c:pt>
                <c:pt idx="1">
                  <c:v>22</c:v>
                </c:pt>
                <c:pt idx="2">
                  <c:v>20</c:v>
                </c:pt>
                <c:pt idx="3">
                  <c:v>15</c:v>
                </c:pt>
                <c:pt idx="4">
                  <c:v>31</c:v>
                </c:pt>
                <c:pt idx="5">
                  <c:v>19</c:v>
                </c:pt>
                <c:pt idx="6">
                  <c:v>16</c:v>
                </c:pt>
                <c:pt idx="7">
                  <c:v>22</c:v>
                </c:pt>
                <c:pt idx="8">
                  <c:v>27</c:v>
                </c:pt>
                <c:pt idx="9">
                  <c:v>27</c:v>
                </c:pt>
                <c:pt idx="10">
                  <c:v>39</c:v>
                </c:pt>
                <c:pt idx="11">
                  <c:v>30</c:v>
                </c:pt>
                <c:pt idx="12">
                  <c:v>24</c:v>
                </c:pt>
                <c:pt idx="13">
                  <c:v>26</c:v>
                </c:pt>
              </c:numCache>
            </c:numRef>
          </c:val>
          <c:extLst>
            <c:ext xmlns:c16="http://schemas.microsoft.com/office/drawing/2014/chart" uri="{C3380CC4-5D6E-409C-BE32-E72D297353CC}">
              <c16:uniqueId val="{00000002-898E-45A2-8B3A-44FCE1F27BBD}"/>
            </c:ext>
          </c:extLst>
        </c:ser>
        <c:ser>
          <c:idx val="2"/>
          <c:order val="2"/>
          <c:tx>
            <c:strRef>
              <c:f>Sheet1!$A$4</c:f>
              <c:strCache>
                <c:ptCount val="1"/>
                <c:pt idx="0">
                  <c:v>Difficult</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98E-45A2-8B3A-44FCE1F27BBD}"/>
                </c:ext>
              </c:extLst>
            </c:dLbl>
            <c:dLbl>
              <c:idx val="1"/>
              <c:delete val="1"/>
              <c:extLst>
                <c:ext xmlns:c15="http://schemas.microsoft.com/office/drawing/2012/chart" uri="{CE6537A1-D6FC-4f65-9D91-7224C49458BB}"/>
                <c:ext xmlns:c16="http://schemas.microsoft.com/office/drawing/2014/chart" uri="{C3380CC4-5D6E-409C-BE32-E72D297353CC}">
                  <c16:uniqueId val="{00000004-898E-45A2-8B3A-44FCE1F27BBD}"/>
                </c:ext>
              </c:extLst>
            </c:dLbl>
            <c:dLbl>
              <c:idx val="2"/>
              <c:delete val="1"/>
              <c:extLst>
                <c:ext xmlns:c15="http://schemas.microsoft.com/office/drawing/2012/chart" uri="{CE6537A1-D6FC-4f65-9D91-7224C49458BB}"/>
                <c:ext xmlns:c16="http://schemas.microsoft.com/office/drawing/2014/chart" uri="{C3380CC4-5D6E-409C-BE32-E72D297353CC}">
                  <c16:uniqueId val="{00000005-898E-45A2-8B3A-44FCE1F27BBD}"/>
                </c:ext>
              </c:extLst>
            </c:dLbl>
            <c:dLbl>
              <c:idx val="3"/>
              <c:delete val="1"/>
              <c:extLst>
                <c:ext xmlns:c15="http://schemas.microsoft.com/office/drawing/2012/chart" uri="{CE6537A1-D6FC-4f65-9D91-7224C49458BB}"/>
                <c:ext xmlns:c16="http://schemas.microsoft.com/office/drawing/2014/chart" uri="{C3380CC4-5D6E-409C-BE32-E72D297353CC}">
                  <c16:uniqueId val="{00000006-898E-45A2-8B3A-44FCE1F27BBD}"/>
                </c:ext>
              </c:extLst>
            </c:dLbl>
            <c:dLbl>
              <c:idx val="4"/>
              <c:delete val="1"/>
              <c:extLst>
                <c:ext xmlns:c15="http://schemas.microsoft.com/office/drawing/2012/chart" uri="{CE6537A1-D6FC-4f65-9D91-7224C49458BB}"/>
                <c:ext xmlns:c16="http://schemas.microsoft.com/office/drawing/2014/chart" uri="{C3380CC4-5D6E-409C-BE32-E72D297353CC}">
                  <c16:uniqueId val="{00000007-898E-45A2-8B3A-44FCE1F27BBD}"/>
                </c:ext>
              </c:extLst>
            </c:dLbl>
            <c:dLbl>
              <c:idx val="5"/>
              <c:delete val="1"/>
              <c:extLst>
                <c:ext xmlns:c15="http://schemas.microsoft.com/office/drawing/2012/chart" uri="{CE6537A1-D6FC-4f65-9D91-7224C49458BB}"/>
                <c:ext xmlns:c16="http://schemas.microsoft.com/office/drawing/2014/chart" uri="{C3380CC4-5D6E-409C-BE32-E72D297353CC}">
                  <c16:uniqueId val="{00000008-898E-45A2-8B3A-44FCE1F27BBD}"/>
                </c:ext>
              </c:extLst>
            </c:dLbl>
            <c:dLbl>
              <c:idx val="7"/>
              <c:delete val="1"/>
              <c:extLst>
                <c:ext xmlns:c15="http://schemas.microsoft.com/office/drawing/2012/chart" uri="{CE6537A1-D6FC-4f65-9D91-7224C49458BB}"/>
                <c:ext xmlns:c16="http://schemas.microsoft.com/office/drawing/2014/chart" uri="{C3380CC4-5D6E-409C-BE32-E72D297353CC}">
                  <c16:uniqueId val="{00000009-898E-45A2-8B3A-44FCE1F27BBD}"/>
                </c:ext>
              </c:extLst>
            </c:dLbl>
            <c:dLbl>
              <c:idx val="8"/>
              <c:delete val="1"/>
              <c:extLst>
                <c:ext xmlns:c15="http://schemas.microsoft.com/office/drawing/2012/chart" uri="{CE6537A1-D6FC-4f65-9D91-7224C49458BB}"/>
                <c:ext xmlns:c16="http://schemas.microsoft.com/office/drawing/2014/chart" uri="{C3380CC4-5D6E-409C-BE32-E72D297353CC}">
                  <c16:uniqueId val="{0000000A-898E-45A2-8B3A-44FCE1F27BBD}"/>
                </c:ext>
              </c:extLst>
            </c:dLbl>
            <c:dLbl>
              <c:idx val="9"/>
              <c:delete val="1"/>
              <c:extLst>
                <c:ext xmlns:c15="http://schemas.microsoft.com/office/drawing/2012/chart" uri="{CE6537A1-D6FC-4f65-9D91-7224C49458BB}"/>
                <c:ext xmlns:c16="http://schemas.microsoft.com/office/drawing/2014/chart" uri="{C3380CC4-5D6E-409C-BE32-E72D297353CC}">
                  <c16:uniqueId val="{0000000B-898E-45A2-8B3A-44FCE1F27BBD}"/>
                </c:ext>
              </c:extLst>
            </c:dLbl>
            <c:dLbl>
              <c:idx val="10"/>
              <c:delete val="1"/>
              <c:extLst>
                <c:ext xmlns:c15="http://schemas.microsoft.com/office/drawing/2012/chart" uri="{CE6537A1-D6FC-4f65-9D91-7224C49458BB}"/>
                <c:ext xmlns:c16="http://schemas.microsoft.com/office/drawing/2014/chart" uri="{C3380CC4-5D6E-409C-BE32-E72D297353CC}">
                  <c16:uniqueId val="{0000000C-898E-45A2-8B3A-44FCE1F27BBD}"/>
                </c:ext>
              </c:extLst>
            </c:dLbl>
            <c:dLbl>
              <c:idx val="11"/>
              <c:delete val="1"/>
              <c:extLst>
                <c:ext xmlns:c15="http://schemas.microsoft.com/office/drawing/2012/chart" uri="{CE6537A1-D6FC-4f65-9D91-7224C49458BB}"/>
                <c:ext xmlns:c16="http://schemas.microsoft.com/office/drawing/2014/chart" uri="{C3380CC4-5D6E-409C-BE32-E72D297353CC}">
                  <c16:uniqueId val="{0000000D-898E-45A2-8B3A-44FCE1F27BBD}"/>
                </c:ext>
              </c:extLst>
            </c:dLbl>
            <c:dLbl>
              <c:idx val="13"/>
              <c:delete val="1"/>
              <c:extLst>
                <c:ext xmlns:c15="http://schemas.microsoft.com/office/drawing/2012/chart" uri="{CE6537A1-D6FC-4f65-9D91-7224C49458BB}"/>
                <c:ext xmlns:c16="http://schemas.microsoft.com/office/drawing/2014/chart" uri="{C3380CC4-5D6E-409C-BE32-E72D297353CC}">
                  <c16:uniqueId val="{00000000-E169-4426-BAD9-37BDA51D3B6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Sheet1!$B$4:$O$4</c:f>
              <c:numCache>
                <c:formatCode>General</c:formatCode>
                <c:ptCount val="14"/>
                <c:pt idx="0">
                  <c:v>7</c:v>
                </c:pt>
                <c:pt idx="1">
                  <c:v>8</c:v>
                </c:pt>
                <c:pt idx="2">
                  <c:v>7</c:v>
                </c:pt>
                <c:pt idx="3">
                  <c:v>7</c:v>
                </c:pt>
                <c:pt idx="4">
                  <c:v>7</c:v>
                </c:pt>
                <c:pt idx="5">
                  <c:v>6</c:v>
                </c:pt>
                <c:pt idx="6">
                  <c:v>11</c:v>
                </c:pt>
                <c:pt idx="7">
                  <c:v>2</c:v>
                </c:pt>
                <c:pt idx="8">
                  <c:v>4</c:v>
                </c:pt>
                <c:pt idx="9">
                  <c:v>11</c:v>
                </c:pt>
                <c:pt idx="10">
                  <c:v>9</c:v>
                </c:pt>
                <c:pt idx="11">
                  <c:v>6</c:v>
                </c:pt>
                <c:pt idx="12">
                  <c:v>14</c:v>
                </c:pt>
                <c:pt idx="13">
                  <c:v>7</c:v>
                </c:pt>
              </c:numCache>
            </c:numRef>
          </c:val>
          <c:extLst>
            <c:ext xmlns:c16="http://schemas.microsoft.com/office/drawing/2014/chart" uri="{C3380CC4-5D6E-409C-BE32-E72D297353CC}">
              <c16:uniqueId val="{0000000E-898E-45A2-8B3A-44FCE1F27BBD}"/>
            </c:ext>
          </c:extLst>
        </c:ser>
        <c:ser>
          <c:idx val="3"/>
          <c:order val="3"/>
          <c:tx>
            <c:strRef>
              <c:f>Sheet1!$A$5</c:f>
              <c:strCache>
                <c:ptCount val="1"/>
                <c:pt idx="0">
                  <c:v>Very difficult</c:v>
                </c:pt>
              </c:strCache>
            </c:strRef>
          </c:tx>
          <c:spPr>
            <a:solidFill>
              <a:schemeClr val="accent4"/>
            </a:solidFill>
            <a:ln>
              <a:noFill/>
            </a:ln>
            <a:effectLst/>
          </c:spPr>
          <c:invertIfNegative val="0"/>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Sheet1!$B$5:$O$5</c:f>
              <c:numCache>
                <c:formatCode>General</c:formatCode>
                <c:ptCount val="14"/>
                <c:pt idx="0">
                  <c:v>0</c:v>
                </c:pt>
                <c:pt idx="1">
                  <c:v>0</c:v>
                </c:pt>
                <c:pt idx="2">
                  <c:v>0</c:v>
                </c:pt>
                <c:pt idx="3">
                  <c:v>2</c:v>
                </c:pt>
                <c:pt idx="4">
                  <c:v>2</c:v>
                </c:pt>
                <c:pt idx="5">
                  <c:v>0</c:v>
                </c:pt>
                <c:pt idx="6">
                  <c:v>0</c:v>
                </c:pt>
                <c:pt idx="7">
                  <c:v>2</c:v>
                </c:pt>
                <c:pt idx="8">
                  <c:v>2</c:v>
                </c:pt>
                <c:pt idx="9">
                  <c:v>0</c:v>
                </c:pt>
                <c:pt idx="10">
                  <c:v>3</c:v>
                </c:pt>
                <c:pt idx="11">
                  <c:v>0</c:v>
                </c:pt>
                <c:pt idx="12">
                  <c:v>0</c:v>
                </c:pt>
                <c:pt idx="13">
                  <c:v>0</c:v>
                </c:pt>
              </c:numCache>
            </c:numRef>
          </c:val>
          <c:extLst>
            <c:ext xmlns:c16="http://schemas.microsoft.com/office/drawing/2014/chart" uri="{C3380CC4-5D6E-409C-BE32-E72D297353CC}">
              <c16:uniqueId val="{0000000F-898E-45A2-8B3A-44FCE1F27BBD}"/>
            </c:ext>
          </c:extLst>
        </c:ser>
        <c:dLbls>
          <c:showLegendKey val="0"/>
          <c:showVal val="0"/>
          <c:showCatName val="0"/>
          <c:showSerName val="0"/>
          <c:showPercent val="0"/>
          <c:showBubbleSize val="0"/>
        </c:dLbls>
        <c:gapWidth val="150"/>
        <c:overlap val="100"/>
        <c:axId val="566350120"/>
        <c:axId val="566350448"/>
      </c:barChart>
      <c:catAx>
        <c:axId val="56635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350448"/>
        <c:crosses val="autoZero"/>
        <c:auto val="1"/>
        <c:lblAlgn val="ctr"/>
        <c:lblOffset val="100"/>
        <c:noMultiLvlLbl val="0"/>
      </c:catAx>
      <c:valAx>
        <c:axId val="566350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3201320132013201E-2"/>
              <c:y val="0.1582432888958187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350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B52-422E-8580-FE426B2DD6C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Sheet1!$B$2:$O$2</c:f>
              <c:numCache>
                <c:formatCode>General</c:formatCode>
                <c:ptCount val="14"/>
                <c:pt idx="0">
                  <c:v>36</c:v>
                </c:pt>
                <c:pt idx="1">
                  <c:v>39</c:v>
                </c:pt>
                <c:pt idx="2">
                  <c:v>17</c:v>
                </c:pt>
                <c:pt idx="3">
                  <c:v>20</c:v>
                </c:pt>
                <c:pt idx="4">
                  <c:v>30</c:v>
                </c:pt>
                <c:pt idx="5">
                  <c:v>29</c:v>
                </c:pt>
                <c:pt idx="6">
                  <c:v>31</c:v>
                </c:pt>
                <c:pt idx="7">
                  <c:v>31</c:v>
                </c:pt>
                <c:pt idx="8">
                  <c:v>24</c:v>
                </c:pt>
                <c:pt idx="9">
                  <c:v>35</c:v>
                </c:pt>
                <c:pt idx="10">
                  <c:v>41</c:v>
                </c:pt>
                <c:pt idx="11">
                  <c:v>32</c:v>
                </c:pt>
                <c:pt idx="12">
                  <c:v>36</c:v>
                </c:pt>
                <c:pt idx="13">
                  <c:v>35</c:v>
                </c:pt>
              </c:numCache>
            </c:numRef>
          </c:val>
          <c:extLst>
            <c:ext xmlns:c16="http://schemas.microsoft.com/office/drawing/2014/chart" uri="{C3380CC4-5D6E-409C-BE32-E72D297353CC}">
              <c16:uniqueId val="{00000001-3B52-422E-8580-FE426B2DD6C8}"/>
            </c:ext>
          </c:extLst>
        </c:ser>
        <c:ser>
          <c:idx val="1"/>
          <c:order val="1"/>
          <c:tx>
            <c:strRef>
              <c:f>Sheet1!$A$3</c:f>
              <c:strCache>
                <c:ptCount val="1"/>
                <c:pt idx="0">
                  <c:v>Easy</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3B52-422E-8580-FE426B2DD6C8}"/>
                </c:ext>
              </c:extLst>
            </c:dLbl>
            <c:dLbl>
              <c:idx val="2"/>
              <c:delete val="1"/>
              <c:extLst>
                <c:ext xmlns:c15="http://schemas.microsoft.com/office/drawing/2012/chart" uri="{CE6537A1-D6FC-4f65-9D91-7224C49458BB}"/>
                <c:ext xmlns:c16="http://schemas.microsoft.com/office/drawing/2014/chart" uri="{C3380CC4-5D6E-409C-BE32-E72D297353CC}">
                  <c16:uniqueId val="{00000003-3B52-422E-8580-FE426B2DD6C8}"/>
                </c:ext>
              </c:extLst>
            </c:dLbl>
            <c:dLbl>
              <c:idx val="10"/>
              <c:delete val="1"/>
              <c:extLst>
                <c:ext xmlns:c15="http://schemas.microsoft.com/office/drawing/2012/chart" uri="{CE6537A1-D6FC-4f65-9D91-7224C49458BB}"/>
                <c:ext xmlns:c16="http://schemas.microsoft.com/office/drawing/2014/chart" uri="{C3380CC4-5D6E-409C-BE32-E72D297353CC}">
                  <c16:uniqueId val="{00000004-3B52-422E-8580-FE426B2DD6C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Sheet1!$B$3:$O$3</c:f>
              <c:numCache>
                <c:formatCode>General</c:formatCode>
                <c:ptCount val="14"/>
                <c:pt idx="0">
                  <c:v>29</c:v>
                </c:pt>
                <c:pt idx="1">
                  <c:v>28</c:v>
                </c:pt>
                <c:pt idx="2">
                  <c:v>67</c:v>
                </c:pt>
                <c:pt idx="3">
                  <c:v>30</c:v>
                </c:pt>
                <c:pt idx="4">
                  <c:v>24</c:v>
                </c:pt>
                <c:pt idx="5">
                  <c:v>36</c:v>
                </c:pt>
                <c:pt idx="6">
                  <c:v>49</c:v>
                </c:pt>
                <c:pt idx="7">
                  <c:v>36</c:v>
                </c:pt>
                <c:pt idx="8">
                  <c:v>30</c:v>
                </c:pt>
                <c:pt idx="9">
                  <c:v>38</c:v>
                </c:pt>
                <c:pt idx="10">
                  <c:v>19</c:v>
                </c:pt>
                <c:pt idx="11">
                  <c:v>29</c:v>
                </c:pt>
                <c:pt idx="12">
                  <c:v>29</c:v>
                </c:pt>
                <c:pt idx="13">
                  <c:v>38</c:v>
                </c:pt>
              </c:numCache>
            </c:numRef>
          </c:val>
          <c:extLst>
            <c:ext xmlns:c16="http://schemas.microsoft.com/office/drawing/2014/chart" uri="{C3380CC4-5D6E-409C-BE32-E72D297353CC}">
              <c16:uniqueId val="{00000005-3B52-422E-8580-FE426B2DD6C8}"/>
            </c:ext>
          </c:extLst>
        </c:ser>
        <c:ser>
          <c:idx val="2"/>
          <c:order val="2"/>
          <c:tx>
            <c:strRef>
              <c:f>Sheet1!$A$4</c:f>
              <c:strCache>
                <c:ptCount val="1"/>
                <c:pt idx="0">
                  <c:v>Difficult</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3B52-422E-8580-FE426B2DD6C8}"/>
                </c:ext>
              </c:extLst>
            </c:dLbl>
            <c:dLbl>
              <c:idx val="2"/>
              <c:delete val="1"/>
              <c:extLst>
                <c:ext xmlns:c15="http://schemas.microsoft.com/office/drawing/2012/chart" uri="{CE6537A1-D6FC-4f65-9D91-7224C49458BB}"/>
                <c:ext xmlns:c16="http://schemas.microsoft.com/office/drawing/2014/chart" uri="{C3380CC4-5D6E-409C-BE32-E72D297353CC}">
                  <c16:uniqueId val="{00000007-3B52-422E-8580-FE426B2DD6C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Sheet1!$B$4:$O$4</c:f>
              <c:numCache>
                <c:formatCode>General</c:formatCode>
                <c:ptCount val="14"/>
                <c:pt idx="0">
                  <c:v>21</c:v>
                </c:pt>
                <c:pt idx="1">
                  <c:v>22</c:v>
                </c:pt>
                <c:pt idx="2">
                  <c:v>17</c:v>
                </c:pt>
                <c:pt idx="3">
                  <c:v>40</c:v>
                </c:pt>
                <c:pt idx="4">
                  <c:v>46</c:v>
                </c:pt>
                <c:pt idx="5">
                  <c:v>32</c:v>
                </c:pt>
                <c:pt idx="6">
                  <c:v>18</c:v>
                </c:pt>
                <c:pt idx="7">
                  <c:v>31</c:v>
                </c:pt>
                <c:pt idx="8">
                  <c:v>35</c:v>
                </c:pt>
                <c:pt idx="9">
                  <c:v>24</c:v>
                </c:pt>
                <c:pt idx="10">
                  <c:v>33</c:v>
                </c:pt>
                <c:pt idx="11">
                  <c:v>35</c:v>
                </c:pt>
                <c:pt idx="12">
                  <c:v>21</c:v>
                </c:pt>
                <c:pt idx="13">
                  <c:v>28</c:v>
                </c:pt>
              </c:numCache>
            </c:numRef>
          </c:val>
          <c:extLst>
            <c:ext xmlns:c16="http://schemas.microsoft.com/office/drawing/2014/chart" uri="{C3380CC4-5D6E-409C-BE32-E72D297353CC}">
              <c16:uniqueId val="{00000008-3B52-422E-8580-FE426B2DD6C8}"/>
            </c:ext>
          </c:extLst>
        </c:ser>
        <c:ser>
          <c:idx val="3"/>
          <c:order val="3"/>
          <c:tx>
            <c:strRef>
              <c:f>Sheet1!$A$5</c:f>
              <c:strCache>
                <c:ptCount val="1"/>
                <c:pt idx="0">
                  <c:v>Very difficult</c:v>
                </c:pt>
              </c:strCache>
            </c:strRef>
          </c:tx>
          <c:spPr>
            <a:solidFill>
              <a:schemeClr val="accent4"/>
            </a:solidFill>
            <a:ln>
              <a:noFill/>
            </a:ln>
            <a:effectLst/>
          </c:spPr>
          <c:invertIfNegative val="0"/>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Sheet1!$B$5:$O$5</c:f>
              <c:numCache>
                <c:formatCode>General</c:formatCode>
                <c:ptCount val="14"/>
                <c:pt idx="0">
                  <c:v>14</c:v>
                </c:pt>
                <c:pt idx="1">
                  <c:v>11</c:v>
                </c:pt>
                <c:pt idx="2">
                  <c:v>0</c:v>
                </c:pt>
                <c:pt idx="3">
                  <c:v>10</c:v>
                </c:pt>
                <c:pt idx="4">
                  <c:v>0</c:v>
                </c:pt>
                <c:pt idx="5">
                  <c:v>3</c:v>
                </c:pt>
                <c:pt idx="6">
                  <c:v>3</c:v>
                </c:pt>
                <c:pt idx="7">
                  <c:v>0</c:v>
                </c:pt>
                <c:pt idx="8">
                  <c:v>11</c:v>
                </c:pt>
                <c:pt idx="9">
                  <c:v>3</c:v>
                </c:pt>
                <c:pt idx="10">
                  <c:v>7</c:v>
                </c:pt>
                <c:pt idx="11">
                  <c:v>3</c:v>
                </c:pt>
                <c:pt idx="12">
                  <c:v>14</c:v>
                </c:pt>
                <c:pt idx="13">
                  <c:v>0</c:v>
                </c:pt>
              </c:numCache>
            </c:numRef>
          </c:val>
          <c:extLst>
            <c:ext xmlns:c16="http://schemas.microsoft.com/office/drawing/2014/chart" uri="{C3380CC4-5D6E-409C-BE32-E72D297353CC}">
              <c16:uniqueId val="{00000009-3B52-422E-8580-FE426B2DD6C8}"/>
            </c:ext>
          </c:extLst>
        </c:ser>
        <c:dLbls>
          <c:showLegendKey val="0"/>
          <c:showVal val="0"/>
          <c:showCatName val="0"/>
          <c:showSerName val="0"/>
          <c:showPercent val="0"/>
          <c:showBubbleSize val="0"/>
        </c:dLbls>
        <c:gapWidth val="150"/>
        <c:overlap val="100"/>
        <c:axId val="539295232"/>
        <c:axId val="539294248"/>
      </c:barChart>
      <c:catAx>
        <c:axId val="53929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9294248"/>
        <c:crosses val="autoZero"/>
        <c:auto val="1"/>
        <c:lblAlgn val="ctr"/>
        <c:lblOffset val="100"/>
        <c:noMultiLvlLbl val="0"/>
      </c:catAx>
      <c:valAx>
        <c:axId val="539294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0804970286331712E-2"/>
              <c:y val="0.1369448125914953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929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 Used Ketamine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1B-45FE-AC0F-833545284D6E}"/>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1B-45FE-AC0F-833545284D6E}"/>
                </c:ext>
              </c:extLst>
            </c:dLbl>
            <c:dLbl>
              <c:idx val="16"/>
              <c:tx>
                <c:rich>
                  <a:bodyPr/>
                  <a:lstStyle/>
                  <a:p>
                    <a:fld id="{0BC3D580-9FA7-4708-B0DB-7987D85B15AE}"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6E-4B9D-8A53-42CC267840C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49</c:v>
                </c:pt>
                <c:pt idx="1">
                  <c:v>39</c:v>
                </c:pt>
                <c:pt idx="2">
                  <c:v>39</c:v>
                </c:pt>
                <c:pt idx="3">
                  <c:v>27</c:v>
                </c:pt>
                <c:pt idx="4">
                  <c:v>36</c:v>
                </c:pt>
                <c:pt idx="5">
                  <c:v>30</c:v>
                </c:pt>
                <c:pt idx="6">
                  <c:v>19</c:v>
                </c:pt>
                <c:pt idx="7">
                  <c:v>24</c:v>
                </c:pt>
                <c:pt idx="8">
                  <c:v>39</c:v>
                </c:pt>
                <c:pt idx="9">
                  <c:v>24</c:v>
                </c:pt>
                <c:pt idx="10">
                  <c:v>24</c:v>
                </c:pt>
                <c:pt idx="11">
                  <c:v>23</c:v>
                </c:pt>
                <c:pt idx="12">
                  <c:v>24</c:v>
                </c:pt>
                <c:pt idx="13">
                  <c:v>50</c:v>
                </c:pt>
                <c:pt idx="14">
                  <c:v>50</c:v>
                </c:pt>
                <c:pt idx="15">
                  <c:v>54</c:v>
                </c:pt>
                <c:pt idx="16">
                  <c:v>68</c:v>
                </c:pt>
              </c:numCache>
            </c:numRef>
          </c:val>
          <c:extLst>
            <c:ext xmlns:c16="http://schemas.microsoft.com/office/drawing/2014/chart" uri="{C3380CC4-5D6E-409C-BE32-E72D297353CC}">
              <c16:uniqueId val="{00000003-771B-45FE-AC0F-833545284D6E}"/>
            </c:ext>
          </c:extLst>
        </c:ser>
        <c:dLbls>
          <c:showLegendKey val="0"/>
          <c:showVal val="0"/>
          <c:showCatName val="0"/>
          <c:showSerName val="0"/>
          <c:showPercent val="0"/>
          <c:showBubbleSize val="0"/>
        </c:dLbls>
        <c:gapWidth val="219"/>
        <c:overlap val="-27"/>
        <c:axId val="542643184"/>
        <c:axId val="542641216"/>
      </c:barChart>
      <c:lineChart>
        <c:grouping val="stacked"/>
        <c:varyColors val="0"/>
        <c:ser>
          <c:idx val="1"/>
          <c:order val="1"/>
          <c:tx>
            <c:strRef>
              <c:f>Sheet1!$A$3</c:f>
              <c:strCache>
                <c:ptCount val="1"/>
                <c:pt idx="0">
                  <c:v>Median days ketamine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850877192982456E-2"/>
                  <c:y val="-4.8245614035087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1B-45FE-AC0F-833545284D6E}"/>
                </c:ext>
              </c:extLst>
            </c:dLbl>
            <c:dLbl>
              <c:idx val="15"/>
              <c:layout>
                <c:manualLayout>
                  <c:x val="-1.7543859649122806E-2"/>
                  <c:y val="-4.3859649122807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1B-45FE-AC0F-833545284D6E}"/>
                </c:ext>
              </c:extLst>
            </c:dLbl>
            <c:dLbl>
              <c:idx val="16"/>
              <c:tx>
                <c:rich>
                  <a:bodyPr/>
                  <a:lstStyle/>
                  <a:p>
                    <a:fld id="{1054A402-C181-4655-87FD-96A3A7AA200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6E-4B9D-8A53-42CC267840C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3</c:v>
                </c:pt>
                <c:pt idx="1">
                  <c:v>4</c:v>
                </c:pt>
                <c:pt idx="2">
                  <c:v>2</c:v>
                </c:pt>
                <c:pt idx="3">
                  <c:v>2</c:v>
                </c:pt>
                <c:pt idx="4">
                  <c:v>2</c:v>
                </c:pt>
                <c:pt idx="5">
                  <c:v>3</c:v>
                </c:pt>
                <c:pt idx="6">
                  <c:v>2</c:v>
                </c:pt>
                <c:pt idx="7">
                  <c:v>3</c:v>
                </c:pt>
                <c:pt idx="8">
                  <c:v>2</c:v>
                </c:pt>
                <c:pt idx="9">
                  <c:v>3</c:v>
                </c:pt>
                <c:pt idx="10">
                  <c:v>2</c:v>
                </c:pt>
                <c:pt idx="11">
                  <c:v>2</c:v>
                </c:pt>
                <c:pt idx="12">
                  <c:v>2</c:v>
                </c:pt>
                <c:pt idx="13">
                  <c:v>3</c:v>
                </c:pt>
                <c:pt idx="14">
                  <c:v>4</c:v>
                </c:pt>
                <c:pt idx="15">
                  <c:v>4</c:v>
                </c:pt>
                <c:pt idx="16">
                  <c:v>5</c:v>
                </c:pt>
              </c:numCache>
            </c:numRef>
          </c:val>
          <c:smooth val="0"/>
          <c:extLst>
            <c:ext xmlns:c16="http://schemas.microsoft.com/office/drawing/2014/chart" uri="{C3380CC4-5D6E-409C-BE32-E72D297353CC}">
              <c16:uniqueId val="{00000007-771B-45FE-AC0F-833545284D6E}"/>
            </c:ext>
          </c:extLst>
        </c:ser>
        <c:dLbls>
          <c:showLegendKey val="0"/>
          <c:showVal val="0"/>
          <c:showCatName val="0"/>
          <c:showSerName val="0"/>
          <c:showPercent val="0"/>
          <c:showBubbleSize val="0"/>
        </c:dLbls>
        <c:marker val="1"/>
        <c:smooth val="0"/>
        <c:axId val="706814576"/>
        <c:axId val="706813920"/>
      </c:lineChart>
      <c:catAx>
        <c:axId val="54264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641216"/>
        <c:crosses val="autoZero"/>
        <c:auto val="1"/>
        <c:lblAlgn val="ctr"/>
        <c:lblOffset val="100"/>
        <c:noMultiLvlLbl val="0"/>
      </c:catAx>
      <c:valAx>
        <c:axId val="5426412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6.5789473684210523E-3"/>
              <c:y val="0.161319242989363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643184"/>
        <c:crosses val="autoZero"/>
        <c:crossBetween val="between"/>
      </c:valAx>
      <c:valAx>
        <c:axId val="706813920"/>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226965050421331"/>
              <c:y val="0.315608361454818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6814576"/>
        <c:crosses val="max"/>
        <c:crossBetween val="between"/>
        <c:majorUnit val="1"/>
      </c:valAx>
      <c:catAx>
        <c:axId val="706814576"/>
        <c:scaling>
          <c:orientation val="minMax"/>
        </c:scaling>
        <c:delete val="1"/>
        <c:axPos val="b"/>
        <c:numFmt formatCode="General" sourceLinked="1"/>
        <c:majorTickMark val="out"/>
        <c:minorTickMark val="none"/>
        <c:tickLblPos val="nextTo"/>
        <c:crossAx val="7068139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80315367674247E-2"/>
          <c:y val="3.99158202619916E-2"/>
          <c:w val="0.89601524363947327"/>
          <c:h val="0.77007981023889571"/>
        </c:manualLayout>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13-4A48-9E41-3F9E68F747C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DA-4EA4-8509-577838022529}"/>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CD-485B-B9FA-D87341130E5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150</c:v>
                </c:pt>
                <c:pt idx="1">
                  <c:v>180</c:v>
                </c:pt>
                <c:pt idx="2">
                  <c:v>100</c:v>
                </c:pt>
                <c:pt idx="3">
                  <c:v>115</c:v>
                </c:pt>
                <c:pt idx="4">
                  <c:v>150</c:v>
                </c:pt>
                <c:pt idx="5">
                  <c:v>150</c:v>
                </c:pt>
                <c:pt idx="6">
                  <c:v>150</c:v>
                </c:pt>
                <c:pt idx="7">
                  <c:v>150</c:v>
                </c:pt>
                <c:pt idx="8">
                  <c:v>150</c:v>
                </c:pt>
                <c:pt idx="9">
                  <c:v>150</c:v>
                </c:pt>
                <c:pt idx="10">
                  <c:v>200</c:v>
                </c:pt>
                <c:pt idx="11">
                  <c:v>180</c:v>
                </c:pt>
                <c:pt idx="12">
                  <c:v>220</c:v>
                </c:pt>
                <c:pt idx="13">
                  <c:v>200</c:v>
                </c:pt>
                <c:pt idx="14">
                  <c:v>180</c:v>
                </c:pt>
                <c:pt idx="15">
                  <c:v>200</c:v>
                </c:pt>
                <c:pt idx="16">
                  <c:v>200</c:v>
                </c:pt>
              </c:numCache>
            </c:numRef>
          </c:val>
          <c:extLst>
            <c:ext xmlns:c16="http://schemas.microsoft.com/office/drawing/2014/chart" uri="{C3380CC4-5D6E-409C-BE32-E72D297353CC}">
              <c16:uniqueId val="{00000001-3BDA-4EA4-8509-577838022529}"/>
            </c:ext>
          </c:extLst>
        </c:ser>
        <c:dLbls>
          <c:showLegendKey val="0"/>
          <c:showVal val="0"/>
          <c:showCatName val="0"/>
          <c:showSerName val="0"/>
          <c:showPercent val="0"/>
          <c:showBubbleSize val="0"/>
        </c:dLbls>
        <c:gapWidth val="219"/>
        <c:overlap val="-27"/>
        <c:axId val="566725264"/>
        <c:axId val="566719360"/>
      </c:barChart>
      <c:catAx>
        <c:axId val="56672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719360"/>
        <c:crosses val="autoZero"/>
        <c:auto val="1"/>
        <c:lblAlgn val="ctr"/>
        <c:lblOffset val="100"/>
        <c:noMultiLvlLbl val="0"/>
      </c:catAx>
      <c:valAx>
        <c:axId val="56671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0946879963756701E-2"/>
              <c:y val="0.30364738577889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725264"/>
        <c:crosses val="autoZero"/>
        <c:crossBetween val="between"/>
      </c:valAx>
      <c:spPr>
        <a:noFill/>
        <a:ln>
          <a:noFill/>
        </a:ln>
        <a:effectLst/>
      </c:spPr>
    </c:plotArea>
    <c:legend>
      <c:legendPos val="b"/>
      <c:layout>
        <c:manualLayout>
          <c:xMode val="edge"/>
          <c:yMode val="edge"/>
          <c:x val="0.46250925530860376"/>
          <c:y val="0.9254961672837253"/>
          <c:w val="7.9360252382245325E-2"/>
          <c:h val="7.450383271627471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4358630703077"/>
          <c:y val="3.6150834681018415E-2"/>
          <c:w val="0.85745204926307284"/>
          <c:h val="0.75696704578594343"/>
        </c:manualLayout>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39-4B00-BE4A-D87B470E11D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39-4B00-BE4A-D87B470E11DD}"/>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39-4B00-BE4A-D87B470E11DD}"/>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39-4B00-BE4A-D87B470E11D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39-4B00-BE4A-D87B470E11D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0</c:v>
                </c:pt>
                <c:pt idx="1">
                  <c:v>13</c:v>
                </c:pt>
                <c:pt idx="2">
                  <c:v>0</c:v>
                </c:pt>
                <c:pt idx="3">
                  <c:v>7</c:v>
                </c:pt>
                <c:pt idx="4">
                  <c:v>5</c:v>
                </c:pt>
                <c:pt idx="5">
                  <c:v>0</c:v>
                </c:pt>
                <c:pt idx="6">
                  <c:v>14</c:v>
                </c:pt>
                <c:pt idx="7">
                  <c:v>27</c:v>
                </c:pt>
                <c:pt idx="8">
                  <c:v>0</c:v>
                </c:pt>
                <c:pt idx="9">
                  <c:v>6</c:v>
                </c:pt>
                <c:pt idx="10">
                  <c:v>71</c:v>
                </c:pt>
                <c:pt idx="11">
                  <c:v>0</c:v>
                </c:pt>
                <c:pt idx="12">
                  <c:v>0</c:v>
                </c:pt>
                <c:pt idx="13">
                  <c:v>4</c:v>
                </c:pt>
                <c:pt idx="14">
                  <c:v>0</c:v>
                </c:pt>
                <c:pt idx="15">
                  <c:v>3</c:v>
                </c:pt>
                <c:pt idx="16">
                  <c:v>0</c:v>
                </c:pt>
              </c:numCache>
            </c:numRef>
          </c:val>
          <c:extLst>
            <c:ext xmlns:c16="http://schemas.microsoft.com/office/drawing/2014/chart" uri="{C3380CC4-5D6E-409C-BE32-E72D297353CC}">
              <c16:uniqueId val="{00000000-E8B6-478E-B03D-588FE8D75910}"/>
            </c:ext>
          </c:extLst>
        </c:ser>
        <c:ser>
          <c:idx val="1"/>
          <c:order val="1"/>
          <c:tx>
            <c:strRef>
              <c:f>Sheet1!$C$1</c:f>
              <c:strCache>
                <c:ptCount val="1"/>
                <c:pt idx="0">
                  <c:v>Medium</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E8B6-478E-B03D-588FE8D75910}"/>
                </c:ext>
              </c:extLst>
            </c:dLbl>
            <c:dLbl>
              <c:idx val="4"/>
              <c:delete val="1"/>
              <c:extLst>
                <c:ext xmlns:c15="http://schemas.microsoft.com/office/drawing/2012/chart" uri="{CE6537A1-D6FC-4f65-9D91-7224C49458BB}"/>
                <c:ext xmlns:c16="http://schemas.microsoft.com/office/drawing/2014/chart" uri="{C3380CC4-5D6E-409C-BE32-E72D297353CC}">
                  <c16:uniqueId val="{00000002-E8B6-478E-B03D-588FE8D75910}"/>
                </c:ext>
              </c:extLst>
            </c:dLbl>
            <c:dLbl>
              <c:idx val="6"/>
              <c:delete val="1"/>
              <c:extLst>
                <c:ext xmlns:c15="http://schemas.microsoft.com/office/drawing/2012/chart" uri="{CE6537A1-D6FC-4f65-9D91-7224C49458BB}"/>
                <c:ext xmlns:c16="http://schemas.microsoft.com/office/drawing/2014/chart" uri="{C3380CC4-5D6E-409C-BE32-E72D297353CC}">
                  <c16:uniqueId val="{00000003-E8B6-478E-B03D-588FE8D75910}"/>
                </c:ext>
              </c:extLst>
            </c:dLbl>
            <c:dLbl>
              <c:idx val="7"/>
              <c:delete val="1"/>
              <c:extLst>
                <c:ext xmlns:c15="http://schemas.microsoft.com/office/drawing/2012/chart" uri="{CE6537A1-D6FC-4f65-9D91-7224C49458BB}"/>
                <c:ext xmlns:c16="http://schemas.microsoft.com/office/drawing/2014/chart" uri="{C3380CC4-5D6E-409C-BE32-E72D297353CC}">
                  <c16:uniqueId val="{00000004-E8B6-478E-B03D-588FE8D75910}"/>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B6-478E-B03D-588FE8D75910}"/>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B6-478E-B03D-588FE8D7591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B6-478E-B03D-588FE8D75910}"/>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B6-478E-B03D-588FE8D7591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17</c:v>
                </c:pt>
                <c:pt idx="1">
                  <c:v>26</c:v>
                </c:pt>
                <c:pt idx="2">
                  <c:v>25</c:v>
                </c:pt>
                <c:pt idx="3">
                  <c:v>13</c:v>
                </c:pt>
                <c:pt idx="4">
                  <c:v>15</c:v>
                </c:pt>
                <c:pt idx="5">
                  <c:v>44</c:v>
                </c:pt>
                <c:pt idx="6">
                  <c:v>57</c:v>
                </c:pt>
                <c:pt idx="7">
                  <c:v>27</c:v>
                </c:pt>
                <c:pt idx="8">
                  <c:v>35</c:v>
                </c:pt>
                <c:pt idx="9">
                  <c:v>31</c:v>
                </c:pt>
                <c:pt idx="10">
                  <c:v>29</c:v>
                </c:pt>
                <c:pt idx="11">
                  <c:v>50</c:v>
                </c:pt>
                <c:pt idx="12">
                  <c:v>50</c:v>
                </c:pt>
                <c:pt idx="13">
                  <c:v>23</c:v>
                </c:pt>
                <c:pt idx="14">
                  <c:v>21</c:v>
                </c:pt>
                <c:pt idx="15">
                  <c:v>30</c:v>
                </c:pt>
                <c:pt idx="16">
                  <c:v>30</c:v>
                </c:pt>
              </c:numCache>
            </c:numRef>
          </c:val>
          <c:extLst>
            <c:ext xmlns:c16="http://schemas.microsoft.com/office/drawing/2014/chart" uri="{C3380CC4-5D6E-409C-BE32-E72D297353CC}">
              <c16:uniqueId val="{00000009-E8B6-478E-B03D-588FE8D75910}"/>
            </c:ext>
          </c:extLst>
        </c:ser>
        <c:ser>
          <c:idx val="2"/>
          <c:order val="2"/>
          <c:tx>
            <c:strRef>
              <c:f>Sheet1!$D$1</c:f>
              <c:strCache>
                <c:ptCount val="1"/>
                <c:pt idx="0">
                  <c:v>High</c:v>
                </c:pt>
              </c:strCache>
            </c:strRef>
          </c:tx>
          <c:spPr>
            <a:solidFill>
              <a:schemeClr val="accent3"/>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A-E8B6-478E-B03D-588FE8D75910}"/>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B6-478E-B03D-588FE8D75910}"/>
                </c:ext>
              </c:extLst>
            </c:dLbl>
            <c:dLbl>
              <c:idx val="10"/>
              <c:delete val="1"/>
              <c:extLst>
                <c:ext xmlns:c15="http://schemas.microsoft.com/office/drawing/2012/chart" uri="{CE6537A1-D6FC-4f65-9D91-7224C49458BB}"/>
                <c:ext xmlns:c16="http://schemas.microsoft.com/office/drawing/2014/chart" uri="{C3380CC4-5D6E-409C-BE32-E72D297353CC}">
                  <c16:uniqueId val="{0000000C-E8B6-478E-B03D-588FE8D7591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B6-478E-B03D-588FE8D75910}"/>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8B6-478E-B03D-588FE8D7591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77</c:v>
                </c:pt>
                <c:pt idx="1">
                  <c:v>57</c:v>
                </c:pt>
                <c:pt idx="2">
                  <c:v>67</c:v>
                </c:pt>
                <c:pt idx="3">
                  <c:v>73</c:v>
                </c:pt>
                <c:pt idx="4">
                  <c:v>75</c:v>
                </c:pt>
                <c:pt idx="5">
                  <c:v>56</c:v>
                </c:pt>
                <c:pt idx="6">
                  <c:v>29</c:v>
                </c:pt>
                <c:pt idx="7">
                  <c:v>46</c:v>
                </c:pt>
                <c:pt idx="8">
                  <c:v>60</c:v>
                </c:pt>
                <c:pt idx="9">
                  <c:v>63</c:v>
                </c:pt>
                <c:pt idx="10">
                  <c:v>0</c:v>
                </c:pt>
                <c:pt idx="11">
                  <c:v>50</c:v>
                </c:pt>
                <c:pt idx="12">
                  <c:v>50</c:v>
                </c:pt>
                <c:pt idx="13">
                  <c:v>58</c:v>
                </c:pt>
                <c:pt idx="14">
                  <c:v>57</c:v>
                </c:pt>
                <c:pt idx="15">
                  <c:v>35</c:v>
                </c:pt>
                <c:pt idx="16">
                  <c:v>52</c:v>
                </c:pt>
              </c:numCache>
            </c:numRef>
          </c:val>
          <c:extLst>
            <c:ext xmlns:c16="http://schemas.microsoft.com/office/drawing/2014/chart" uri="{C3380CC4-5D6E-409C-BE32-E72D297353CC}">
              <c16:uniqueId val="{0000000F-E8B6-478E-B03D-588FE8D75910}"/>
            </c:ext>
          </c:extLst>
        </c:ser>
        <c:ser>
          <c:idx val="3"/>
          <c:order val="3"/>
          <c:tx>
            <c:strRef>
              <c:f>Sheet1!$E$1</c:f>
              <c:strCache>
                <c:ptCount val="1"/>
                <c:pt idx="0">
                  <c:v>Fluctuates</c:v>
                </c:pt>
              </c:strCache>
            </c:strRef>
          </c:tx>
          <c:spPr>
            <a:solidFill>
              <a:schemeClr val="accent4"/>
            </a:solidFill>
            <a:ln>
              <a:noFill/>
            </a:ln>
            <a:effectLst/>
          </c:spPr>
          <c:invertIfNegative val="0"/>
          <c:dLbls>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8B6-478E-B03D-588FE8D75910}"/>
                </c:ext>
              </c:extLst>
            </c:dLbl>
            <c:dLbl>
              <c:idx val="16"/>
              <c:tx>
                <c:rich>
                  <a:bodyPr/>
                  <a:lstStyle/>
                  <a:p>
                    <a:fld id="{72198A08-BA20-403F-B18E-FFE4CD85DE2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F39-4B00-BE4A-D87B470E11D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6</c:v>
                </c:pt>
                <c:pt idx="1">
                  <c:v>4</c:v>
                </c:pt>
                <c:pt idx="2">
                  <c:v>8</c:v>
                </c:pt>
                <c:pt idx="3">
                  <c:v>7</c:v>
                </c:pt>
                <c:pt idx="4">
                  <c:v>5</c:v>
                </c:pt>
                <c:pt idx="5">
                  <c:v>0</c:v>
                </c:pt>
                <c:pt idx="6">
                  <c:v>0</c:v>
                </c:pt>
                <c:pt idx="7">
                  <c:v>0</c:v>
                </c:pt>
                <c:pt idx="8">
                  <c:v>5</c:v>
                </c:pt>
                <c:pt idx="9">
                  <c:v>0</c:v>
                </c:pt>
                <c:pt idx="10">
                  <c:v>0</c:v>
                </c:pt>
                <c:pt idx="11">
                  <c:v>0</c:v>
                </c:pt>
                <c:pt idx="12">
                  <c:v>0</c:v>
                </c:pt>
                <c:pt idx="13">
                  <c:v>15</c:v>
                </c:pt>
                <c:pt idx="14">
                  <c:v>21</c:v>
                </c:pt>
                <c:pt idx="15">
                  <c:v>3</c:v>
                </c:pt>
                <c:pt idx="16">
                  <c:v>18</c:v>
                </c:pt>
              </c:numCache>
            </c:numRef>
          </c:val>
          <c:extLst>
            <c:ext xmlns:c16="http://schemas.microsoft.com/office/drawing/2014/chart" uri="{C3380CC4-5D6E-409C-BE32-E72D297353CC}">
              <c16:uniqueId val="{00000012-E8B6-478E-B03D-588FE8D75910}"/>
            </c:ext>
          </c:extLst>
        </c:ser>
        <c:dLbls>
          <c:showLegendKey val="0"/>
          <c:showVal val="0"/>
          <c:showCatName val="0"/>
          <c:showSerName val="0"/>
          <c:showPercent val="0"/>
          <c:showBubbleSize val="0"/>
        </c:dLbls>
        <c:gapWidth val="150"/>
        <c:overlap val="100"/>
        <c:axId val="530908096"/>
        <c:axId val="530913016"/>
      </c:barChart>
      <c:catAx>
        <c:axId val="5309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0913016"/>
        <c:crosses val="autoZero"/>
        <c:auto val="1"/>
        <c:lblAlgn val="ctr"/>
        <c:lblOffset val="100"/>
        <c:noMultiLvlLbl val="0"/>
      </c:catAx>
      <c:valAx>
        <c:axId val="530913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0911074740861976E-2"/>
              <c:y val="0.1918085574873610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0908096"/>
        <c:crosses val="autoZero"/>
        <c:crossBetween val="between"/>
      </c:valAx>
      <c:spPr>
        <a:noFill/>
        <a:ln>
          <a:noFill/>
        </a:ln>
        <a:effectLst/>
      </c:spPr>
    </c:plotArea>
    <c:legend>
      <c:legendPos val="b"/>
      <c:layout>
        <c:manualLayout>
          <c:xMode val="edge"/>
          <c:yMode val="edge"/>
          <c:x val="0.31690125477359521"/>
          <c:y val="0.92906699162604656"/>
          <c:w val="0.36619731862486093"/>
          <c:h val="6.69647544056992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06B-43EE-8F9F-AD3AD1D4F56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6B-43EE-8F9F-AD3AD1D4F56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6B-43EE-8F9F-AD3AD1D4F56B}"/>
                </c:ext>
              </c:extLst>
            </c:dLbl>
            <c:dLbl>
              <c:idx val="6"/>
              <c:delete val="1"/>
              <c:extLst>
                <c:ext xmlns:c15="http://schemas.microsoft.com/office/drawing/2012/chart" uri="{CE6537A1-D6FC-4f65-9D91-7224C49458BB}"/>
                <c:ext xmlns:c16="http://schemas.microsoft.com/office/drawing/2014/chart" uri="{C3380CC4-5D6E-409C-BE32-E72D297353CC}">
                  <c16:uniqueId val="{00000003-C06B-43EE-8F9F-AD3AD1D4F56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6B-43EE-8F9F-AD3AD1D4F56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6B-43EE-8F9F-AD3AD1D4F56B}"/>
                </c:ext>
              </c:extLst>
            </c:dLbl>
            <c:dLbl>
              <c:idx val="10"/>
              <c:delete val="1"/>
              <c:extLst>
                <c:ext xmlns:c15="http://schemas.microsoft.com/office/drawing/2012/chart" uri="{CE6537A1-D6FC-4f65-9D91-7224C49458BB}"/>
                <c:ext xmlns:c16="http://schemas.microsoft.com/office/drawing/2014/chart" uri="{C3380CC4-5D6E-409C-BE32-E72D297353CC}">
                  <c16:uniqueId val="{00000006-C06B-43EE-8F9F-AD3AD1D4F56B}"/>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6B-43EE-8F9F-AD3AD1D4F56B}"/>
                </c:ext>
              </c:extLst>
            </c:dLbl>
            <c:dLbl>
              <c:idx val="12"/>
              <c:delete val="1"/>
              <c:extLst>
                <c:ext xmlns:c15="http://schemas.microsoft.com/office/drawing/2012/chart" uri="{CE6537A1-D6FC-4f65-9D91-7224C49458BB}"/>
                <c:ext xmlns:c16="http://schemas.microsoft.com/office/drawing/2014/chart" uri="{C3380CC4-5D6E-409C-BE32-E72D297353CC}">
                  <c16:uniqueId val="{00000008-C06B-43EE-8F9F-AD3AD1D4F56B}"/>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6B-43EE-8F9F-AD3AD1D4F56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c:v>
                </c:pt>
                <c:pt idx="1">
                  <c:v>8</c:v>
                </c:pt>
                <c:pt idx="2">
                  <c:v>18</c:v>
                </c:pt>
                <c:pt idx="3">
                  <c:v>31</c:v>
                </c:pt>
                <c:pt idx="4">
                  <c:v>30</c:v>
                </c:pt>
                <c:pt idx="5">
                  <c:v>21</c:v>
                </c:pt>
                <c:pt idx="6">
                  <c:v>0</c:v>
                </c:pt>
                <c:pt idx="7">
                  <c:v>9</c:v>
                </c:pt>
                <c:pt idx="8">
                  <c:v>30</c:v>
                </c:pt>
                <c:pt idx="9">
                  <c:v>6</c:v>
                </c:pt>
                <c:pt idx="10">
                  <c:v>0</c:v>
                </c:pt>
                <c:pt idx="11">
                  <c:v>17</c:v>
                </c:pt>
                <c:pt idx="12">
                  <c:v>0</c:v>
                </c:pt>
                <c:pt idx="13">
                  <c:v>22</c:v>
                </c:pt>
                <c:pt idx="14">
                  <c:v>16</c:v>
                </c:pt>
                <c:pt idx="15">
                  <c:v>20</c:v>
                </c:pt>
                <c:pt idx="16">
                  <c:v>29</c:v>
                </c:pt>
              </c:numCache>
            </c:numRef>
          </c:val>
          <c:extLst>
            <c:ext xmlns:c16="http://schemas.microsoft.com/office/drawing/2014/chart" uri="{C3380CC4-5D6E-409C-BE32-E72D297353CC}">
              <c16:uniqueId val="{0000000A-C06B-43EE-8F9F-AD3AD1D4F56B}"/>
            </c:ext>
          </c:extLst>
        </c:ser>
        <c:ser>
          <c:idx val="1"/>
          <c:order val="1"/>
          <c:tx>
            <c:strRef>
              <c:f>Sheet1!$C$1</c:f>
              <c:strCache>
                <c:ptCount val="1"/>
                <c:pt idx="0">
                  <c:v>Easy</c:v>
                </c:pt>
              </c:strCache>
            </c:strRef>
          </c:tx>
          <c:spPr>
            <a:solidFill>
              <a:schemeClr val="accent2"/>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6B-43EE-8F9F-AD3AD1D4F56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6B-43EE-8F9F-AD3AD1D4F56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6B-43EE-8F9F-AD3AD1D4F56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06B-43EE-8F9F-AD3AD1D4F56B}"/>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06B-43EE-8F9F-AD3AD1D4F56B}"/>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06B-43EE-8F9F-AD3AD1D4F56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6B-43EE-8F9F-AD3AD1D4F56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40</c:v>
                </c:pt>
                <c:pt idx="1">
                  <c:v>40</c:v>
                </c:pt>
                <c:pt idx="2">
                  <c:v>48</c:v>
                </c:pt>
                <c:pt idx="3">
                  <c:v>31</c:v>
                </c:pt>
                <c:pt idx="4">
                  <c:v>39</c:v>
                </c:pt>
                <c:pt idx="5">
                  <c:v>43</c:v>
                </c:pt>
                <c:pt idx="6">
                  <c:v>29</c:v>
                </c:pt>
                <c:pt idx="7">
                  <c:v>36</c:v>
                </c:pt>
                <c:pt idx="8">
                  <c:v>25</c:v>
                </c:pt>
                <c:pt idx="9">
                  <c:v>44</c:v>
                </c:pt>
                <c:pt idx="10">
                  <c:v>38</c:v>
                </c:pt>
                <c:pt idx="11">
                  <c:v>50</c:v>
                </c:pt>
                <c:pt idx="12">
                  <c:v>25</c:v>
                </c:pt>
                <c:pt idx="13">
                  <c:v>37</c:v>
                </c:pt>
                <c:pt idx="14">
                  <c:v>45</c:v>
                </c:pt>
                <c:pt idx="15">
                  <c:v>40</c:v>
                </c:pt>
                <c:pt idx="16">
                  <c:v>33</c:v>
                </c:pt>
              </c:numCache>
            </c:numRef>
          </c:val>
          <c:extLst>
            <c:ext xmlns:c16="http://schemas.microsoft.com/office/drawing/2014/chart" uri="{C3380CC4-5D6E-409C-BE32-E72D297353CC}">
              <c16:uniqueId val="{00000012-C06B-43EE-8F9F-AD3AD1D4F56B}"/>
            </c:ext>
          </c:extLst>
        </c:ser>
        <c:ser>
          <c:idx val="2"/>
          <c:order val="2"/>
          <c:tx>
            <c:strRef>
              <c:f>Sheet1!$D$1</c:f>
              <c:strCache>
                <c:ptCount val="1"/>
                <c:pt idx="0">
                  <c:v>Difficult</c:v>
                </c:pt>
              </c:strCache>
            </c:strRef>
          </c:tx>
          <c:spPr>
            <a:solidFill>
              <a:schemeClr val="accent3"/>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06B-43EE-8F9F-AD3AD1D4F56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06B-43EE-8F9F-AD3AD1D4F56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06B-43EE-8F9F-AD3AD1D4F56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06B-43EE-8F9F-AD3AD1D4F56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06B-43EE-8F9F-AD3AD1D4F56B}"/>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06B-43EE-8F9F-AD3AD1D4F56B}"/>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06B-43EE-8F9F-AD3AD1D4F56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06B-43EE-8F9F-AD3AD1D4F56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20</c:v>
                </c:pt>
                <c:pt idx="1">
                  <c:v>40</c:v>
                </c:pt>
                <c:pt idx="2">
                  <c:v>34</c:v>
                </c:pt>
                <c:pt idx="3">
                  <c:v>38</c:v>
                </c:pt>
                <c:pt idx="4">
                  <c:v>17</c:v>
                </c:pt>
                <c:pt idx="5">
                  <c:v>21</c:v>
                </c:pt>
                <c:pt idx="6">
                  <c:v>37</c:v>
                </c:pt>
                <c:pt idx="7">
                  <c:v>18</c:v>
                </c:pt>
                <c:pt idx="8">
                  <c:v>45</c:v>
                </c:pt>
                <c:pt idx="9">
                  <c:v>31</c:v>
                </c:pt>
                <c:pt idx="10">
                  <c:v>63</c:v>
                </c:pt>
                <c:pt idx="11">
                  <c:v>33</c:v>
                </c:pt>
                <c:pt idx="12">
                  <c:v>63</c:v>
                </c:pt>
                <c:pt idx="13">
                  <c:v>37</c:v>
                </c:pt>
                <c:pt idx="14">
                  <c:v>36</c:v>
                </c:pt>
                <c:pt idx="15">
                  <c:v>30</c:v>
                </c:pt>
                <c:pt idx="16">
                  <c:v>35</c:v>
                </c:pt>
              </c:numCache>
            </c:numRef>
          </c:val>
          <c:extLst>
            <c:ext xmlns:c16="http://schemas.microsoft.com/office/drawing/2014/chart" uri="{C3380CC4-5D6E-409C-BE32-E72D297353CC}">
              <c16:uniqueId val="{0000001B-C06B-43EE-8F9F-AD3AD1D4F56B}"/>
            </c:ext>
          </c:extLst>
        </c:ser>
        <c:ser>
          <c:idx val="3"/>
          <c:order val="3"/>
          <c:tx>
            <c:strRef>
              <c:f>Sheet1!$E$1</c:f>
              <c:strCache>
                <c:ptCount val="1"/>
                <c:pt idx="0">
                  <c:v>Very difficult</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15-438B-B56A-41526E13DE7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15-438B-B56A-41526E13DE7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15-438B-B56A-41526E13DE7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15-438B-B56A-41526E13DE7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15-438B-B56A-41526E13DE7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5-438B-B56A-41526E13DE7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15-438B-B56A-41526E13DE7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15-438B-B56A-41526E13DE7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15-438B-B56A-41526E13DE7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17</c:v>
                </c:pt>
                <c:pt idx="1">
                  <c:v>12</c:v>
                </c:pt>
                <c:pt idx="2">
                  <c:v>0</c:v>
                </c:pt>
                <c:pt idx="3">
                  <c:v>0</c:v>
                </c:pt>
                <c:pt idx="4">
                  <c:v>13</c:v>
                </c:pt>
                <c:pt idx="5">
                  <c:v>14</c:v>
                </c:pt>
                <c:pt idx="6">
                  <c:v>14</c:v>
                </c:pt>
                <c:pt idx="7">
                  <c:v>36</c:v>
                </c:pt>
                <c:pt idx="8">
                  <c:v>0</c:v>
                </c:pt>
                <c:pt idx="9">
                  <c:v>19</c:v>
                </c:pt>
                <c:pt idx="10">
                  <c:v>0</c:v>
                </c:pt>
                <c:pt idx="11">
                  <c:v>0</c:v>
                </c:pt>
                <c:pt idx="12">
                  <c:v>13</c:v>
                </c:pt>
                <c:pt idx="13">
                  <c:v>4</c:v>
                </c:pt>
                <c:pt idx="14">
                  <c:v>3</c:v>
                </c:pt>
                <c:pt idx="15">
                  <c:v>10</c:v>
                </c:pt>
                <c:pt idx="16">
                  <c:v>3</c:v>
                </c:pt>
              </c:numCache>
            </c:numRef>
          </c:val>
          <c:extLst>
            <c:ext xmlns:c16="http://schemas.microsoft.com/office/drawing/2014/chart" uri="{C3380CC4-5D6E-409C-BE32-E72D297353CC}">
              <c16:uniqueId val="{0000001C-C06B-43EE-8F9F-AD3AD1D4F56B}"/>
            </c:ext>
          </c:extLst>
        </c:ser>
        <c:dLbls>
          <c:showLegendKey val="0"/>
          <c:showVal val="0"/>
          <c:showCatName val="0"/>
          <c:showSerName val="0"/>
          <c:showPercent val="0"/>
          <c:showBubbleSize val="0"/>
        </c:dLbls>
        <c:gapWidth val="150"/>
        <c:overlap val="100"/>
        <c:axId val="584313664"/>
        <c:axId val="584315632"/>
      </c:barChart>
      <c:catAx>
        <c:axId val="58431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4315632"/>
        <c:crosses val="autoZero"/>
        <c:auto val="1"/>
        <c:lblAlgn val="ctr"/>
        <c:lblOffset val="100"/>
        <c:noMultiLvlLbl val="0"/>
      </c:catAx>
      <c:valAx>
        <c:axId val="584315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3136288998357963E-2"/>
              <c:y val="0.187437029387719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431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9756090226858E-2"/>
          <c:y val="4.3320539372569994E-2"/>
          <c:w val="0.82189122431709127"/>
          <c:h val="0.77351831021122364"/>
        </c:manualLayout>
      </c:layout>
      <c:barChart>
        <c:barDir val="col"/>
        <c:grouping val="clustered"/>
        <c:varyColors val="0"/>
        <c:ser>
          <c:idx val="0"/>
          <c:order val="0"/>
          <c:tx>
            <c:strRef>
              <c:f>Sheet1!$A$2</c:f>
              <c:strCache>
                <c:ptCount val="1"/>
                <c:pt idx="0">
                  <c:v>% Used LSD</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77-4776-872E-F87B4EFFB460}"/>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77-4776-872E-F87B4EFFB460}"/>
                </c:ext>
              </c:extLst>
            </c:dLbl>
            <c:dLbl>
              <c:idx val="16"/>
              <c:tx>
                <c:rich>
                  <a:bodyPr/>
                  <a:lstStyle/>
                  <a:p>
                    <a:fld id="{D7C9C232-D164-49F1-9FA4-384CD088FFF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4-4A94-B8E2-90E2AD03C20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27</c:v>
                </c:pt>
                <c:pt idx="1">
                  <c:v>20</c:v>
                </c:pt>
                <c:pt idx="2">
                  <c:v>33</c:v>
                </c:pt>
                <c:pt idx="3">
                  <c:v>17</c:v>
                </c:pt>
                <c:pt idx="4">
                  <c:v>22</c:v>
                </c:pt>
                <c:pt idx="5">
                  <c:v>18</c:v>
                </c:pt>
                <c:pt idx="6">
                  <c:v>37</c:v>
                </c:pt>
                <c:pt idx="7">
                  <c:v>44</c:v>
                </c:pt>
                <c:pt idx="8">
                  <c:v>46</c:v>
                </c:pt>
                <c:pt idx="9">
                  <c:v>43</c:v>
                </c:pt>
                <c:pt idx="10">
                  <c:v>51</c:v>
                </c:pt>
                <c:pt idx="11">
                  <c:v>43</c:v>
                </c:pt>
                <c:pt idx="12">
                  <c:v>60</c:v>
                </c:pt>
                <c:pt idx="13">
                  <c:v>65</c:v>
                </c:pt>
                <c:pt idx="14">
                  <c:v>73</c:v>
                </c:pt>
                <c:pt idx="15">
                  <c:v>71</c:v>
                </c:pt>
                <c:pt idx="16">
                  <c:v>48</c:v>
                </c:pt>
              </c:numCache>
            </c:numRef>
          </c:val>
          <c:extLst>
            <c:ext xmlns:c16="http://schemas.microsoft.com/office/drawing/2014/chart" uri="{C3380CC4-5D6E-409C-BE32-E72D297353CC}">
              <c16:uniqueId val="{00000003-A577-4776-872E-F87B4EFFB460}"/>
            </c:ext>
          </c:extLst>
        </c:ser>
        <c:dLbls>
          <c:showLegendKey val="0"/>
          <c:showVal val="0"/>
          <c:showCatName val="0"/>
          <c:showSerName val="0"/>
          <c:showPercent val="0"/>
          <c:showBubbleSize val="0"/>
        </c:dLbls>
        <c:gapWidth val="219"/>
        <c:overlap val="-27"/>
        <c:axId val="756533680"/>
        <c:axId val="756534992"/>
      </c:barChart>
      <c:lineChart>
        <c:grouping val="stacked"/>
        <c:varyColors val="0"/>
        <c:ser>
          <c:idx val="1"/>
          <c:order val="1"/>
          <c:tx>
            <c:strRef>
              <c:f>Sheet1!$A$3</c:f>
              <c:strCache>
                <c:ptCount val="1"/>
                <c:pt idx="0">
                  <c:v>Median days LSD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7288597926895792E-3"/>
                  <c:y val="-2.952963509808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77-4776-872E-F87B4EFFB460}"/>
                </c:ext>
              </c:extLst>
            </c:dLbl>
            <c:dLbl>
              <c:idx val="15"/>
              <c:layout>
                <c:manualLayout>
                  <c:x val="-2.6186579378068741E-2"/>
                  <c:y val="-4.218519299725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77-4776-872E-F87B4EFFB460}"/>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B4-4A94-B8E2-90E2AD03C20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1</c:v>
                </c:pt>
                <c:pt idx="1">
                  <c:v>1</c:v>
                </c:pt>
                <c:pt idx="2">
                  <c:v>2</c:v>
                </c:pt>
                <c:pt idx="3">
                  <c:v>2</c:v>
                </c:pt>
                <c:pt idx="4">
                  <c:v>3</c:v>
                </c:pt>
                <c:pt idx="5">
                  <c:v>2</c:v>
                </c:pt>
                <c:pt idx="6">
                  <c:v>2</c:v>
                </c:pt>
                <c:pt idx="7">
                  <c:v>3</c:v>
                </c:pt>
                <c:pt idx="8">
                  <c:v>2</c:v>
                </c:pt>
                <c:pt idx="9">
                  <c:v>3</c:v>
                </c:pt>
                <c:pt idx="10">
                  <c:v>2</c:v>
                </c:pt>
                <c:pt idx="11">
                  <c:v>2</c:v>
                </c:pt>
                <c:pt idx="12">
                  <c:v>2</c:v>
                </c:pt>
                <c:pt idx="13">
                  <c:v>3</c:v>
                </c:pt>
                <c:pt idx="14">
                  <c:v>3</c:v>
                </c:pt>
                <c:pt idx="15">
                  <c:v>3</c:v>
                </c:pt>
                <c:pt idx="16">
                  <c:v>3</c:v>
                </c:pt>
              </c:numCache>
            </c:numRef>
          </c:val>
          <c:smooth val="0"/>
          <c:extLst>
            <c:ext xmlns:c16="http://schemas.microsoft.com/office/drawing/2014/chart" uri="{C3380CC4-5D6E-409C-BE32-E72D297353CC}">
              <c16:uniqueId val="{00000007-A577-4776-872E-F87B4EFFB460}"/>
            </c:ext>
          </c:extLst>
        </c:ser>
        <c:dLbls>
          <c:showLegendKey val="0"/>
          <c:showVal val="0"/>
          <c:showCatName val="0"/>
          <c:showSerName val="0"/>
          <c:showPercent val="0"/>
          <c:showBubbleSize val="0"/>
        </c:dLbls>
        <c:marker val="1"/>
        <c:smooth val="0"/>
        <c:axId val="756527776"/>
        <c:axId val="756534336"/>
      </c:lineChart>
      <c:catAx>
        <c:axId val="75653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6534992"/>
        <c:crosses val="autoZero"/>
        <c:auto val="1"/>
        <c:lblAlgn val="ctr"/>
        <c:lblOffset val="100"/>
        <c:noMultiLvlLbl val="0"/>
      </c:catAx>
      <c:valAx>
        <c:axId val="7565349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1610844840047169E-2"/>
              <c:y val="0.191252214566929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6533680"/>
        <c:crosses val="autoZero"/>
        <c:crossBetween val="between"/>
      </c:valAx>
      <c:valAx>
        <c:axId val="756534336"/>
        <c:scaling>
          <c:orientation val="minMax"/>
          <c:max val="5"/>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245490590271965"/>
              <c:y val="0.315608361454818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6527776"/>
        <c:crosses val="max"/>
        <c:crossBetween val="between"/>
        <c:majorUnit val="1"/>
      </c:valAx>
      <c:catAx>
        <c:axId val="756527776"/>
        <c:scaling>
          <c:orientation val="minMax"/>
        </c:scaling>
        <c:delete val="1"/>
        <c:axPos val="b"/>
        <c:numFmt formatCode="General" sourceLinked="1"/>
        <c:majorTickMark val="out"/>
        <c:minorTickMark val="none"/>
        <c:tickLblPos val="nextTo"/>
        <c:crossAx val="756534336"/>
        <c:crosses val="autoZero"/>
        <c:auto val="1"/>
        <c:lblAlgn val="ctr"/>
        <c:lblOffset val="100"/>
        <c:noMultiLvlLbl val="0"/>
      </c:catAx>
      <c:spPr>
        <a:noFill/>
        <a:ln>
          <a:noFill/>
        </a:ln>
        <a:effectLst/>
      </c:spPr>
    </c:plotArea>
    <c:legend>
      <c:legendPos val="b"/>
      <c:layout>
        <c:manualLayout>
          <c:xMode val="edge"/>
          <c:yMode val="edge"/>
          <c:x val="0.30014974805727024"/>
          <c:y val="0.92741884683769371"/>
          <c:w val="0.39970033205751082"/>
          <c:h val="7.25811531623063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98143609532258E-2"/>
          <c:y val="4.7172543798997602E-2"/>
          <c:w val="0.88291929568406602"/>
          <c:h val="0.74354375427842156"/>
        </c:manualLayout>
      </c:layout>
      <c:barChart>
        <c:barDir val="col"/>
        <c:grouping val="clustered"/>
        <c:varyColors val="0"/>
        <c:ser>
          <c:idx val="0"/>
          <c:order val="0"/>
          <c:tx>
            <c:strRef>
              <c:f>Sheet1!$B$1</c:f>
              <c:strCache>
                <c:ptCount val="1"/>
                <c:pt idx="0">
                  <c:v>Tab</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79-4792-86C6-2D99CACCB827}"/>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79-4792-86C6-2D99CACCB827}"/>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DE-4BBE-8D84-63CE1F37AD6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10</c:v>
                </c:pt>
                <c:pt idx="1">
                  <c:v>20</c:v>
                </c:pt>
                <c:pt idx="2">
                  <c:v>20</c:v>
                </c:pt>
                <c:pt idx="3">
                  <c:v>20</c:v>
                </c:pt>
                <c:pt idx="4">
                  <c:v>15</c:v>
                </c:pt>
                <c:pt idx="5">
                  <c:v>20</c:v>
                </c:pt>
                <c:pt idx="6">
                  <c:v>20</c:v>
                </c:pt>
                <c:pt idx="7">
                  <c:v>20</c:v>
                </c:pt>
                <c:pt idx="8">
                  <c:v>20</c:v>
                </c:pt>
                <c:pt idx="9">
                  <c:v>20</c:v>
                </c:pt>
                <c:pt idx="10">
                  <c:v>20</c:v>
                </c:pt>
                <c:pt idx="11">
                  <c:v>25</c:v>
                </c:pt>
                <c:pt idx="12">
                  <c:v>25</c:v>
                </c:pt>
                <c:pt idx="13">
                  <c:v>20</c:v>
                </c:pt>
                <c:pt idx="14">
                  <c:v>20</c:v>
                </c:pt>
                <c:pt idx="15">
                  <c:v>20</c:v>
                </c:pt>
                <c:pt idx="16">
                  <c:v>20</c:v>
                </c:pt>
              </c:numCache>
            </c:numRef>
          </c:val>
          <c:extLst>
            <c:ext xmlns:c16="http://schemas.microsoft.com/office/drawing/2014/chart" uri="{C3380CC4-5D6E-409C-BE32-E72D297353CC}">
              <c16:uniqueId val="{00000003-6979-4792-86C6-2D99CACCB827}"/>
            </c:ext>
          </c:extLst>
        </c:ser>
        <c:dLbls>
          <c:showLegendKey val="0"/>
          <c:showVal val="0"/>
          <c:showCatName val="0"/>
          <c:showSerName val="0"/>
          <c:showPercent val="0"/>
          <c:showBubbleSize val="0"/>
        </c:dLbls>
        <c:gapWidth val="219"/>
        <c:overlap val="-27"/>
        <c:axId val="616973256"/>
        <c:axId val="616972928"/>
      </c:barChart>
      <c:catAx>
        <c:axId val="61697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972928"/>
        <c:crosses val="autoZero"/>
        <c:auto val="1"/>
        <c:lblAlgn val="ctr"/>
        <c:lblOffset val="100"/>
        <c:noMultiLvlLbl val="0"/>
      </c:catAx>
      <c:valAx>
        <c:axId val="61697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1037527593818985E-2"/>
              <c:y val="0.2855485921402681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973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92099131172963E-2"/>
          <c:y val="4.5045045045045043E-2"/>
          <c:w val="0.88330570064880509"/>
          <c:h val="0.64861105199687874"/>
        </c:manualLayout>
      </c:layout>
      <c:lineChart>
        <c:grouping val="standard"/>
        <c:varyColors val="0"/>
        <c:ser>
          <c:idx val="0"/>
          <c:order val="0"/>
          <c:tx>
            <c:strRef>
              <c:f>Sheet1!$A$2</c:f>
              <c:strCache>
                <c:ptCount val="1"/>
                <c:pt idx="0">
                  <c:v>Ecstasy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4004400440044007E-2"/>
                  <c:y val="-2.8949545078577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A6-479A-87DD-89743BD79B16}"/>
                </c:ext>
              </c:extLst>
            </c:dLbl>
            <c:dLbl>
              <c:idx val="15"/>
              <c:layout>
                <c:manualLayout>
                  <c:x val="-1.9801980198019802E-2"/>
                  <c:y val="-4.1356492969396121E-2"/>
                </c:manualLayout>
              </c:layout>
              <c:tx>
                <c:rich>
                  <a:bodyPr/>
                  <a:lstStyle/>
                  <a:p>
                    <a:fld id="{81BA8E05-F14F-4F47-93FB-B2CD98524F14}" type="VALUE">
                      <a:rPr lang="en-US"/>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A6-479A-87DD-89743BD79B16}"/>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A6-479A-87DD-89743BD79B1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22</c:v>
                </c:pt>
                <c:pt idx="1">
                  <c:v>42</c:v>
                </c:pt>
                <c:pt idx="2">
                  <c:v>40</c:v>
                </c:pt>
                <c:pt idx="3">
                  <c:v>35</c:v>
                </c:pt>
                <c:pt idx="4">
                  <c:v>31</c:v>
                </c:pt>
                <c:pt idx="5">
                  <c:v>19</c:v>
                </c:pt>
                <c:pt idx="6">
                  <c:v>24</c:v>
                </c:pt>
                <c:pt idx="7">
                  <c:v>19</c:v>
                </c:pt>
                <c:pt idx="8">
                  <c:v>26</c:v>
                </c:pt>
                <c:pt idx="9">
                  <c:v>27</c:v>
                </c:pt>
                <c:pt idx="10">
                  <c:v>21</c:v>
                </c:pt>
                <c:pt idx="11">
                  <c:v>27</c:v>
                </c:pt>
                <c:pt idx="12">
                  <c:v>22</c:v>
                </c:pt>
                <c:pt idx="13">
                  <c:v>21</c:v>
                </c:pt>
                <c:pt idx="14">
                  <c:v>27</c:v>
                </c:pt>
                <c:pt idx="15">
                  <c:v>14</c:v>
                </c:pt>
                <c:pt idx="16">
                  <c:v>12</c:v>
                </c:pt>
              </c:numCache>
            </c:numRef>
          </c:val>
          <c:smooth val="0"/>
          <c:extLst>
            <c:ext xmlns:c16="http://schemas.microsoft.com/office/drawing/2014/chart" uri="{C3380CC4-5D6E-409C-BE32-E72D297353CC}">
              <c16:uniqueId val="{00000003-0FA6-479A-87DD-89743BD79B16}"/>
            </c:ext>
          </c:extLst>
        </c:ser>
        <c:ser>
          <c:idx val="1"/>
          <c:order val="1"/>
          <c:tx>
            <c:strRef>
              <c:f>Sheet1!$A$3</c:f>
              <c:strCache>
                <c:ptCount val="1"/>
                <c:pt idx="0">
                  <c:v>Cannabis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9801980198019802E-2"/>
                  <c:y val="-3.7220843672456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A6-479A-87DD-89743BD79B1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A6-479A-87DD-89743BD79B16}"/>
                </c:ext>
              </c:extLst>
            </c:dLbl>
            <c:dLbl>
              <c:idx val="16"/>
              <c:layout>
                <c:manualLayout>
                  <c:x val="-1.7002330154275271E-3"/>
                  <c:y val="-1.1941605934493921E-2"/>
                </c:manualLayout>
              </c:layout>
              <c:tx>
                <c:rich>
                  <a:bodyPr/>
                  <a:lstStyle/>
                  <a:p>
                    <a:fld id="{086F5D7F-0153-44F1-A927-F65E09F9D6A6}"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FA6-479A-87DD-89743BD79B1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53</c:v>
                </c:pt>
                <c:pt idx="1">
                  <c:v>54</c:v>
                </c:pt>
                <c:pt idx="2">
                  <c:v>53</c:v>
                </c:pt>
                <c:pt idx="3">
                  <c:v>40</c:v>
                </c:pt>
                <c:pt idx="4">
                  <c:v>47</c:v>
                </c:pt>
                <c:pt idx="5">
                  <c:v>36</c:v>
                </c:pt>
                <c:pt idx="6">
                  <c:v>49</c:v>
                </c:pt>
                <c:pt idx="7">
                  <c:v>52</c:v>
                </c:pt>
                <c:pt idx="8">
                  <c:v>58</c:v>
                </c:pt>
                <c:pt idx="9">
                  <c:v>58</c:v>
                </c:pt>
                <c:pt idx="10">
                  <c:v>53</c:v>
                </c:pt>
                <c:pt idx="11">
                  <c:v>49</c:v>
                </c:pt>
                <c:pt idx="12">
                  <c:v>60</c:v>
                </c:pt>
                <c:pt idx="13">
                  <c:v>53</c:v>
                </c:pt>
                <c:pt idx="14">
                  <c:v>64</c:v>
                </c:pt>
                <c:pt idx="15">
                  <c:v>60</c:v>
                </c:pt>
                <c:pt idx="16">
                  <c:v>37</c:v>
                </c:pt>
              </c:numCache>
            </c:numRef>
          </c:val>
          <c:smooth val="0"/>
          <c:extLst>
            <c:ext xmlns:c16="http://schemas.microsoft.com/office/drawing/2014/chart" uri="{C3380CC4-5D6E-409C-BE32-E72D297353CC}">
              <c16:uniqueId val="{00000007-0FA6-479A-87DD-89743BD79B16}"/>
            </c:ext>
          </c:extLst>
        </c:ser>
        <c:ser>
          <c:idx val="2"/>
          <c:order val="2"/>
          <c:tx>
            <c:strRef>
              <c:f>Sheet1!$A$4</c:f>
              <c:strCache>
                <c:ptCount val="1"/>
                <c:pt idx="0">
                  <c:v>Methamphetamine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1.760176017601758E-2"/>
                  <c:y val="-3.7220843672456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A6-479A-87DD-89743BD79B16}"/>
                </c:ext>
              </c:extLst>
            </c:dLbl>
            <c:dLbl>
              <c:idx val="16"/>
              <c:delete val="1"/>
              <c:extLst>
                <c:ext xmlns:c15="http://schemas.microsoft.com/office/drawing/2012/chart" uri="{CE6537A1-D6FC-4f65-9D91-7224C49458BB}"/>
                <c:ext xmlns:c16="http://schemas.microsoft.com/office/drawing/2014/chart" uri="{C3380CC4-5D6E-409C-BE32-E72D297353CC}">
                  <c16:uniqueId val="{00000009-0FA6-479A-87DD-89743BD79B1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1">
                  <c:v>22</c:v>
                </c:pt>
                <c:pt idx="2">
                  <c:v>16</c:v>
                </c:pt>
                <c:pt idx="3">
                  <c:v>24</c:v>
                </c:pt>
                <c:pt idx="4">
                  <c:v>21</c:v>
                </c:pt>
                <c:pt idx="5">
                  <c:v>6</c:v>
                </c:pt>
                <c:pt idx="6">
                  <c:v>6</c:v>
                </c:pt>
                <c:pt idx="7">
                  <c:v>1</c:v>
                </c:pt>
                <c:pt idx="8">
                  <c:v>9</c:v>
                </c:pt>
                <c:pt idx="9">
                  <c:v>6</c:v>
                </c:pt>
                <c:pt idx="10">
                  <c:v>1</c:v>
                </c:pt>
                <c:pt idx="11">
                  <c:v>4</c:v>
                </c:pt>
                <c:pt idx="12">
                  <c:v>3</c:v>
                </c:pt>
                <c:pt idx="13">
                  <c:v>5</c:v>
                </c:pt>
                <c:pt idx="14">
                  <c:v>1</c:v>
                </c:pt>
                <c:pt idx="15">
                  <c:v>2</c:v>
                </c:pt>
                <c:pt idx="16">
                  <c:v>3</c:v>
                </c:pt>
              </c:numCache>
            </c:numRef>
          </c:val>
          <c:smooth val="0"/>
          <c:extLst>
            <c:ext xmlns:c16="http://schemas.microsoft.com/office/drawing/2014/chart" uri="{C3380CC4-5D6E-409C-BE32-E72D297353CC}">
              <c16:uniqueId val="{0000000A-0FA6-479A-87DD-89743BD79B16}"/>
            </c:ext>
          </c:extLst>
        </c:ser>
        <c:ser>
          <c:idx val="3"/>
          <c:order val="3"/>
          <c:tx>
            <c:strRef>
              <c:f>Sheet1!$A$5</c:f>
              <c:strCache>
                <c:ptCount val="1"/>
                <c:pt idx="0">
                  <c:v>Cocaine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5"/>
              <c:layout>
                <c:manualLayout>
                  <c:x val="-2.7502750275027504E-2"/>
                  <c:y val="-2.0678246484698098E-2"/>
                </c:manualLayout>
              </c:layout>
              <c:showLegendKey val="0"/>
              <c:showVal val="1"/>
              <c:showCatName val="0"/>
              <c:showSerName val="0"/>
              <c:showPercent val="0"/>
              <c:showBubbleSize val="0"/>
              <c:extLst>
                <c:ext xmlns:c15="http://schemas.microsoft.com/office/drawing/2012/chart" uri="{CE6537A1-D6FC-4f65-9D91-7224C49458BB}">
                  <c15:layout>
                    <c:manualLayout>
                      <c:w val="3.8998813267153487E-2"/>
                      <c:h val="5.2833082589242103E-2"/>
                    </c:manualLayout>
                  </c15:layout>
                </c:ext>
                <c:ext xmlns:c16="http://schemas.microsoft.com/office/drawing/2014/chart" uri="{C3380CC4-5D6E-409C-BE32-E72D297353CC}">
                  <c16:uniqueId val="{0000000B-0FA6-479A-87DD-89743BD79B16}"/>
                </c:ext>
              </c:extLst>
            </c:dLbl>
            <c:dLbl>
              <c:idx val="16"/>
              <c:delete val="1"/>
              <c:extLst>
                <c:ext xmlns:c15="http://schemas.microsoft.com/office/drawing/2012/chart" uri="{CE6537A1-D6FC-4f65-9D91-7224C49458BB}"/>
                <c:ext xmlns:c16="http://schemas.microsoft.com/office/drawing/2014/chart" uri="{C3380CC4-5D6E-409C-BE32-E72D297353CC}">
                  <c16:uniqueId val="{0000000C-0FA6-479A-87DD-89743BD79B1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0</c:formatCode>
                <c:ptCount val="17"/>
                <c:pt idx="0">
                  <c:v>1</c:v>
                </c:pt>
                <c:pt idx="1">
                  <c:v>1</c:v>
                </c:pt>
                <c:pt idx="2">
                  <c:v>5</c:v>
                </c:pt>
                <c:pt idx="3">
                  <c:v>0</c:v>
                </c:pt>
                <c:pt idx="4">
                  <c:v>7</c:v>
                </c:pt>
                <c:pt idx="5">
                  <c:v>2</c:v>
                </c:pt>
                <c:pt idx="6">
                  <c:v>2</c:v>
                </c:pt>
                <c:pt idx="7">
                  <c:v>7</c:v>
                </c:pt>
                <c:pt idx="8">
                  <c:v>3</c:v>
                </c:pt>
                <c:pt idx="9">
                  <c:v>3</c:v>
                </c:pt>
                <c:pt idx="10">
                  <c:v>0</c:v>
                </c:pt>
                <c:pt idx="11">
                  <c:v>3</c:v>
                </c:pt>
                <c:pt idx="12">
                  <c:v>4</c:v>
                </c:pt>
                <c:pt idx="13">
                  <c:v>6</c:v>
                </c:pt>
                <c:pt idx="14">
                  <c:v>5</c:v>
                </c:pt>
                <c:pt idx="15" formatCode="General">
                  <c:v>6</c:v>
                </c:pt>
                <c:pt idx="16" formatCode="General">
                  <c:v>5</c:v>
                </c:pt>
              </c:numCache>
            </c:numRef>
          </c:val>
          <c:smooth val="0"/>
          <c:extLst>
            <c:ext xmlns:c16="http://schemas.microsoft.com/office/drawing/2014/chart" uri="{C3380CC4-5D6E-409C-BE32-E72D297353CC}">
              <c16:uniqueId val="{0000000D-0FA6-479A-87DD-89743BD79B16}"/>
            </c:ext>
          </c:extLst>
        </c:ser>
        <c:dLbls>
          <c:showLegendKey val="0"/>
          <c:showVal val="0"/>
          <c:showCatName val="0"/>
          <c:showSerName val="0"/>
          <c:showPercent val="0"/>
          <c:showBubbleSize val="0"/>
        </c:dLbls>
        <c:marker val="1"/>
        <c:smooth val="0"/>
        <c:axId val="548583928"/>
        <c:axId val="548586552"/>
      </c:lineChart>
      <c:catAx>
        <c:axId val="54858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8586552"/>
        <c:crosses val="autoZero"/>
        <c:auto val="1"/>
        <c:lblAlgn val="ctr"/>
        <c:lblOffset val="100"/>
        <c:noMultiLvlLbl val="0"/>
      </c:catAx>
      <c:valAx>
        <c:axId val="5485865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8.8008800880088004E-3"/>
              <c:y val="0.1904536426189969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8583928"/>
        <c:crosses val="autoZero"/>
        <c:crossBetween val="between"/>
      </c:valAx>
      <c:spPr>
        <a:noFill/>
        <a:ln>
          <a:noFill/>
        </a:ln>
        <a:effectLst/>
      </c:spPr>
    </c:plotArea>
    <c:legend>
      <c:legendPos val="b"/>
      <c:layout>
        <c:manualLayout>
          <c:xMode val="edge"/>
          <c:yMode val="edge"/>
          <c:x val="0.14844780541046232"/>
          <c:y val="0.82770163864652058"/>
          <c:w val="0.83291737047720538"/>
          <c:h val="0.145271334326452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BB2-4364-8175-D23BD3B20191}"/>
                </c:ext>
              </c:extLst>
            </c:dLbl>
            <c:dLbl>
              <c:idx val="3"/>
              <c:delete val="1"/>
              <c:extLst>
                <c:ext xmlns:c15="http://schemas.microsoft.com/office/drawing/2012/chart" uri="{CE6537A1-D6FC-4f65-9D91-7224C49458BB}"/>
                <c:ext xmlns:c16="http://schemas.microsoft.com/office/drawing/2014/chart" uri="{C3380CC4-5D6E-409C-BE32-E72D297353CC}">
                  <c16:uniqueId val="{00000001-3BB2-4364-8175-D23BD3B20191}"/>
                </c:ext>
              </c:extLst>
            </c:dLbl>
            <c:dLbl>
              <c:idx val="4"/>
              <c:delete val="1"/>
              <c:extLst>
                <c:ext xmlns:c15="http://schemas.microsoft.com/office/drawing/2012/chart" uri="{CE6537A1-D6FC-4f65-9D91-7224C49458BB}"/>
                <c:ext xmlns:c16="http://schemas.microsoft.com/office/drawing/2014/chart" uri="{C3380CC4-5D6E-409C-BE32-E72D297353CC}">
                  <c16:uniqueId val="{00000002-3BB2-4364-8175-D23BD3B20191}"/>
                </c:ext>
              </c:extLst>
            </c:dLbl>
            <c:dLbl>
              <c:idx val="5"/>
              <c:delete val="1"/>
              <c:extLst>
                <c:ext xmlns:c15="http://schemas.microsoft.com/office/drawing/2012/chart" uri="{CE6537A1-D6FC-4f65-9D91-7224C49458BB}"/>
                <c:ext xmlns:c16="http://schemas.microsoft.com/office/drawing/2014/chart" uri="{C3380CC4-5D6E-409C-BE32-E72D297353CC}">
                  <c16:uniqueId val="{00000003-3BB2-4364-8175-D23BD3B20191}"/>
                </c:ext>
              </c:extLst>
            </c:dLbl>
            <c:dLbl>
              <c:idx val="6"/>
              <c:delete val="1"/>
              <c:extLst>
                <c:ext xmlns:c15="http://schemas.microsoft.com/office/drawing/2012/chart" uri="{CE6537A1-D6FC-4f65-9D91-7224C49458BB}"/>
                <c:ext xmlns:c16="http://schemas.microsoft.com/office/drawing/2014/chart" uri="{C3380CC4-5D6E-409C-BE32-E72D297353CC}">
                  <c16:uniqueId val="{00000004-3BB2-4364-8175-D23BD3B20191}"/>
                </c:ext>
              </c:extLst>
            </c:dLbl>
            <c:dLbl>
              <c:idx val="7"/>
              <c:delete val="1"/>
              <c:extLst>
                <c:ext xmlns:c15="http://schemas.microsoft.com/office/drawing/2012/chart" uri="{CE6537A1-D6FC-4f65-9D91-7224C49458BB}"/>
                <c:ext xmlns:c16="http://schemas.microsoft.com/office/drawing/2014/chart" uri="{C3380CC4-5D6E-409C-BE32-E72D297353CC}">
                  <c16:uniqueId val="{00000005-3BB2-4364-8175-D23BD3B20191}"/>
                </c:ext>
              </c:extLst>
            </c:dLbl>
            <c:dLbl>
              <c:idx val="8"/>
              <c:delete val="1"/>
              <c:extLst>
                <c:ext xmlns:c15="http://schemas.microsoft.com/office/drawing/2012/chart" uri="{CE6537A1-D6FC-4f65-9D91-7224C49458BB}"/>
                <c:ext xmlns:c16="http://schemas.microsoft.com/office/drawing/2014/chart" uri="{C3380CC4-5D6E-409C-BE32-E72D297353CC}">
                  <c16:uniqueId val="{00000006-3BB2-4364-8175-D23BD3B20191}"/>
                </c:ext>
              </c:extLst>
            </c:dLbl>
            <c:dLbl>
              <c:idx val="9"/>
              <c:delete val="1"/>
              <c:extLst>
                <c:ext xmlns:c15="http://schemas.microsoft.com/office/drawing/2012/chart" uri="{CE6537A1-D6FC-4f65-9D91-7224C49458BB}"/>
                <c:ext xmlns:c16="http://schemas.microsoft.com/office/drawing/2014/chart" uri="{C3380CC4-5D6E-409C-BE32-E72D297353CC}">
                  <c16:uniqueId val="{00000007-3BB2-4364-8175-D23BD3B20191}"/>
                </c:ext>
              </c:extLst>
            </c:dLbl>
            <c:dLbl>
              <c:idx val="11"/>
              <c:delete val="1"/>
              <c:extLst>
                <c:ext xmlns:c15="http://schemas.microsoft.com/office/drawing/2012/chart" uri="{CE6537A1-D6FC-4f65-9D91-7224C49458BB}"/>
                <c:ext xmlns:c16="http://schemas.microsoft.com/office/drawing/2014/chart" uri="{C3380CC4-5D6E-409C-BE32-E72D297353CC}">
                  <c16:uniqueId val="{00000008-3BB2-4364-8175-D23BD3B20191}"/>
                </c:ext>
              </c:extLst>
            </c:dLbl>
            <c:dLbl>
              <c:idx val="12"/>
              <c:delete val="1"/>
              <c:extLst>
                <c:ext xmlns:c15="http://schemas.microsoft.com/office/drawing/2012/chart" uri="{CE6537A1-D6FC-4f65-9D91-7224C49458BB}"/>
                <c:ext xmlns:c16="http://schemas.microsoft.com/office/drawing/2014/chart" uri="{C3380CC4-5D6E-409C-BE32-E72D297353CC}">
                  <c16:uniqueId val="{00000009-3BB2-4364-8175-D23BD3B20191}"/>
                </c:ext>
              </c:extLst>
            </c:dLbl>
            <c:dLbl>
              <c:idx val="13"/>
              <c:delete val="1"/>
              <c:extLst>
                <c:ext xmlns:c15="http://schemas.microsoft.com/office/drawing/2012/chart" uri="{CE6537A1-D6FC-4f65-9D91-7224C49458BB}"/>
                <c:ext xmlns:c16="http://schemas.microsoft.com/office/drawing/2014/chart" uri="{C3380CC4-5D6E-409C-BE32-E72D297353CC}">
                  <c16:uniqueId val="{0000000A-3BB2-4364-8175-D23BD3B20191}"/>
                </c:ext>
              </c:extLst>
            </c:dLbl>
            <c:dLbl>
              <c:idx val="14"/>
              <c:delete val="1"/>
              <c:extLst>
                <c:ext xmlns:c15="http://schemas.microsoft.com/office/drawing/2012/chart" uri="{CE6537A1-D6FC-4f65-9D91-7224C49458BB}"/>
                <c:ext xmlns:c16="http://schemas.microsoft.com/office/drawing/2014/chart" uri="{C3380CC4-5D6E-409C-BE32-E72D297353CC}">
                  <c16:uniqueId val="{0000000B-3BB2-4364-8175-D23BD3B20191}"/>
                </c:ext>
              </c:extLst>
            </c:dLbl>
            <c:dLbl>
              <c:idx val="15"/>
              <c:delete val="1"/>
              <c:extLst>
                <c:ext xmlns:c15="http://schemas.microsoft.com/office/drawing/2012/chart" uri="{CE6537A1-D6FC-4f65-9D91-7224C49458BB}"/>
                <c:ext xmlns:c16="http://schemas.microsoft.com/office/drawing/2014/chart" uri="{C3380CC4-5D6E-409C-BE32-E72D297353CC}">
                  <c16:uniqueId val="{0000000C-3BB2-4364-8175-D23BD3B20191}"/>
                </c:ext>
              </c:extLst>
            </c:dLbl>
            <c:dLbl>
              <c:idx val="16"/>
              <c:delete val="1"/>
              <c:extLst>
                <c:ext xmlns:c15="http://schemas.microsoft.com/office/drawing/2012/chart" uri="{CE6537A1-D6FC-4f65-9D91-7224C49458BB}"/>
                <c:ext xmlns:c16="http://schemas.microsoft.com/office/drawing/2014/chart" uri="{C3380CC4-5D6E-409C-BE32-E72D297353CC}">
                  <c16:uniqueId val="{00000000-8EAD-4BB1-9F80-43BD4BC80D7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27</c:v>
                </c:pt>
                <c:pt idx="1">
                  <c:v>20</c:v>
                </c:pt>
                <c:pt idx="2">
                  <c:v>26</c:v>
                </c:pt>
                <c:pt idx="3">
                  <c:v>9</c:v>
                </c:pt>
                <c:pt idx="4">
                  <c:v>17</c:v>
                </c:pt>
                <c:pt idx="5">
                  <c:v>0</c:v>
                </c:pt>
                <c:pt idx="6">
                  <c:v>3</c:v>
                </c:pt>
                <c:pt idx="7">
                  <c:v>3</c:v>
                </c:pt>
                <c:pt idx="8">
                  <c:v>3</c:v>
                </c:pt>
                <c:pt idx="9">
                  <c:v>2</c:v>
                </c:pt>
                <c:pt idx="10">
                  <c:v>33</c:v>
                </c:pt>
                <c:pt idx="11">
                  <c:v>3</c:v>
                </c:pt>
                <c:pt idx="12">
                  <c:v>12</c:v>
                </c:pt>
                <c:pt idx="13">
                  <c:v>6</c:v>
                </c:pt>
                <c:pt idx="14">
                  <c:v>0</c:v>
                </c:pt>
                <c:pt idx="15">
                  <c:v>3</c:v>
                </c:pt>
                <c:pt idx="16">
                  <c:v>0</c:v>
                </c:pt>
              </c:numCache>
            </c:numRef>
          </c:val>
          <c:extLst>
            <c:ext xmlns:c16="http://schemas.microsoft.com/office/drawing/2014/chart" uri="{C3380CC4-5D6E-409C-BE32-E72D297353CC}">
              <c16:uniqueId val="{0000000D-3BB2-4364-8175-D23BD3B20191}"/>
            </c:ext>
          </c:extLst>
        </c:ser>
        <c:ser>
          <c:idx val="1"/>
          <c:order val="1"/>
          <c:tx>
            <c:strRef>
              <c:f>Sheet1!$C$1</c:f>
              <c:strCache>
                <c:ptCount val="1"/>
                <c:pt idx="0">
                  <c:v>Medium</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E-3BB2-4364-8175-D23BD3B20191}"/>
                </c:ext>
              </c:extLst>
            </c:dLbl>
            <c:dLbl>
              <c:idx val="4"/>
              <c:delete val="1"/>
              <c:extLst>
                <c:ext xmlns:c15="http://schemas.microsoft.com/office/drawing/2012/chart" uri="{CE6537A1-D6FC-4f65-9D91-7224C49458BB}"/>
                <c:ext xmlns:c16="http://schemas.microsoft.com/office/drawing/2014/chart" uri="{C3380CC4-5D6E-409C-BE32-E72D297353CC}">
                  <c16:uniqueId val="{0000000F-3BB2-4364-8175-D23BD3B20191}"/>
                </c:ext>
              </c:extLst>
            </c:dLbl>
            <c:dLbl>
              <c:idx val="5"/>
              <c:delete val="1"/>
              <c:extLst>
                <c:ext xmlns:c15="http://schemas.microsoft.com/office/drawing/2012/chart" uri="{CE6537A1-D6FC-4f65-9D91-7224C49458BB}"/>
                <c:ext xmlns:c16="http://schemas.microsoft.com/office/drawing/2014/chart" uri="{C3380CC4-5D6E-409C-BE32-E72D297353CC}">
                  <c16:uniqueId val="{00000010-3BB2-4364-8175-D23BD3B20191}"/>
                </c:ext>
              </c:extLst>
            </c:dLbl>
            <c:dLbl>
              <c:idx val="6"/>
              <c:delete val="1"/>
              <c:extLst>
                <c:ext xmlns:c15="http://schemas.microsoft.com/office/drawing/2012/chart" uri="{CE6537A1-D6FC-4f65-9D91-7224C49458BB}"/>
                <c:ext xmlns:c16="http://schemas.microsoft.com/office/drawing/2014/chart" uri="{C3380CC4-5D6E-409C-BE32-E72D297353CC}">
                  <c16:uniqueId val="{00000011-3BB2-4364-8175-D23BD3B20191}"/>
                </c:ext>
              </c:extLst>
            </c:dLbl>
            <c:dLbl>
              <c:idx val="8"/>
              <c:delete val="1"/>
              <c:extLst>
                <c:ext xmlns:c15="http://schemas.microsoft.com/office/drawing/2012/chart" uri="{CE6537A1-D6FC-4f65-9D91-7224C49458BB}"/>
                <c:ext xmlns:c16="http://schemas.microsoft.com/office/drawing/2014/chart" uri="{C3380CC4-5D6E-409C-BE32-E72D297353CC}">
                  <c16:uniqueId val="{00000012-3BB2-4364-8175-D23BD3B2019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46</c:v>
                </c:pt>
                <c:pt idx="1">
                  <c:v>40</c:v>
                </c:pt>
                <c:pt idx="2">
                  <c:v>17</c:v>
                </c:pt>
                <c:pt idx="3">
                  <c:v>32</c:v>
                </c:pt>
                <c:pt idx="4">
                  <c:v>21</c:v>
                </c:pt>
                <c:pt idx="5">
                  <c:v>10</c:v>
                </c:pt>
                <c:pt idx="6">
                  <c:v>7</c:v>
                </c:pt>
                <c:pt idx="7">
                  <c:v>26</c:v>
                </c:pt>
                <c:pt idx="8">
                  <c:v>13</c:v>
                </c:pt>
                <c:pt idx="9">
                  <c:v>39</c:v>
                </c:pt>
                <c:pt idx="10">
                  <c:v>39</c:v>
                </c:pt>
                <c:pt idx="11">
                  <c:v>21</c:v>
                </c:pt>
                <c:pt idx="12">
                  <c:v>27</c:v>
                </c:pt>
                <c:pt idx="13">
                  <c:v>39</c:v>
                </c:pt>
                <c:pt idx="14">
                  <c:v>19</c:v>
                </c:pt>
                <c:pt idx="15">
                  <c:v>27</c:v>
                </c:pt>
                <c:pt idx="16">
                  <c:v>23</c:v>
                </c:pt>
              </c:numCache>
            </c:numRef>
          </c:val>
          <c:extLst>
            <c:ext xmlns:c16="http://schemas.microsoft.com/office/drawing/2014/chart" uri="{C3380CC4-5D6E-409C-BE32-E72D297353CC}">
              <c16:uniqueId val="{00000013-3BB2-4364-8175-D23BD3B20191}"/>
            </c:ext>
          </c:extLst>
        </c:ser>
        <c:ser>
          <c:idx val="2"/>
          <c:order val="2"/>
          <c:tx>
            <c:strRef>
              <c:f>Sheet1!$D$1</c:f>
              <c:strCache>
                <c:ptCount val="1"/>
                <c:pt idx="0">
                  <c:v>High</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4-3BB2-4364-8175-D23BD3B20191}"/>
                </c:ext>
              </c:extLst>
            </c:dLbl>
            <c:dLbl>
              <c:idx val="10"/>
              <c:delete val="1"/>
              <c:extLst>
                <c:ext xmlns:c15="http://schemas.microsoft.com/office/drawing/2012/chart" uri="{CE6537A1-D6FC-4f65-9D91-7224C49458BB}"/>
                <c:ext xmlns:c16="http://schemas.microsoft.com/office/drawing/2014/chart" uri="{C3380CC4-5D6E-409C-BE32-E72D297353CC}">
                  <c16:uniqueId val="{00000015-3BB2-4364-8175-D23BD3B2019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18</c:v>
                </c:pt>
                <c:pt idx="1">
                  <c:v>40</c:v>
                </c:pt>
                <c:pt idx="2">
                  <c:v>54</c:v>
                </c:pt>
                <c:pt idx="3">
                  <c:v>46</c:v>
                </c:pt>
                <c:pt idx="4">
                  <c:v>63</c:v>
                </c:pt>
                <c:pt idx="5">
                  <c:v>80</c:v>
                </c:pt>
                <c:pt idx="6">
                  <c:v>87</c:v>
                </c:pt>
                <c:pt idx="7">
                  <c:v>61</c:v>
                </c:pt>
                <c:pt idx="8">
                  <c:v>80</c:v>
                </c:pt>
                <c:pt idx="9">
                  <c:v>50</c:v>
                </c:pt>
                <c:pt idx="10">
                  <c:v>11</c:v>
                </c:pt>
                <c:pt idx="11">
                  <c:v>65</c:v>
                </c:pt>
                <c:pt idx="12">
                  <c:v>49</c:v>
                </c:pt>
                <c:pt idx="13">
                  <c:v>44</c:v>
                </c:pt>
                <c:pt idx="14">
                  <c:v>52</c:v>
                </c:pt>
                <c:pt idx="15">
                  <c:v>57</c:v>
                </c:pt>
                <c:pt idx="16">
                  <c:v>62</c:v>
                </c:pt>
              </c:numCache>
            </c:numRef>
          </c:val>
          <c:extLst>
            <c:ext xmlns:c16="http://schemas.microsoft.com/office/drawing/2014/chart" uri="{C3380CC4-5D6E-409C-BE32-E72D297353CC}">
              <c16:uniqueId val="{00000016-3BB2-4364-8175-D23BD3B20191}"/>
            </c:ext>
          </c:extLst>
        </c:ser>
        <c:ser>
          <c:idx val="3"/>
          <c:order val="3"/>
          <c:tx>
            <c:strRef>
              <c:f>Sheet1!$E$1</c:f>
              <c:strCache>
                <c:ptCount val="1"/>
                <c:pt idx="0">
                  <c:v>Fluctuates</c:v>
                </c:pt>
              </c:strCache>
            </c:strRef>
          </c:tx>
          <c:spPr>
            <a:solidFill>
              <a:schemeClr val="accent4"/>
            </a:solidFill>
            <a:ln>
              <a:noFill/>
            </a:ln>
            <a:effectLst/>
          </c:spPr>
          <c:invertIfNegative val="0"/>
          <c:dLbls>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BB2-4364-8175-D23BD3B20191}"/>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BB2-4364-8175-D23BD3B20191}"/>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BB2-4364-8175-D23BD3B20191}"/>
                </c:ext>
              </c:extLst>
            </c:dLbl>
            <c:dLbl>
              <c:idx val="15"/>
              <c:tx>
                <c:rich>
                  <a:bodyPr/>
                  <a:lstStyle/>
                  <a:p>
                    <a:fld id="{746D6BAB-EC24-4CE2-BEDD-CAAD70316A22}"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3BB2-4364-8175-D23BD3B20191}"/>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27-42FA-8836-FE5F23DF14A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9</c:v>
                </c:pt>
                <c:pt idx="1">
                  <c:v>0</c:v>
                </c:pt>
                <c:pt idx="2">
                  <c:v>3</c:v>
                </c:pt>
                <c:pt idx="3">
                  <c:v>14</c:v>
                </c:pt>
                <c:pt idx="4">
                  <c:v>0</c:v>
                </c:pt>
                <c:pt idx="5">
                  <c:v>10</c:v>
                </c:pt>
                <c:pt idx="6">
                  <c:v>3</c:v>
                </c:pt>
                <c:pt idx="7">
                  <c:v>10</c:v>
                </c:pt>
                <c:pt idx="8">
                  <c:v>5</c:v>
                </c:pt>
                <c:pt idx="9">
                  <c:v>10</c:v>
                </c:pt>
                <c:pt idx="10">
                  <c:v>17</c:v>
                </c:pt>
                <c:pt idx="11">
                  <c:v>12</c:v>
                </c:pt>
                <c:pt idx="12">
                  <c:v>12</c:v>
                </c:pt>
                <c:pt idx="13">
                  <c:v>12</c:v>
                </c:pt>
                <c:pt idx="14">
                  <c:v>29</c:v>
                </c:pt>
                <c:pt idx="15">
                  <c:v>13</c:v>
                </c:pt>
                <c:pt idx="16">
                  <c:v>15</c:v>
                </c:pt>
              </c:numCache>
            </c:numRef>
          </c:val>
          <c:extLst>
            <c:ext xmlns:c16="http://schemas.microsoft.com/office/drawing/2014/chart" uri="{C3380CC4-5D6E-409C-BE32-E72D297353CC}">
              <c16:uniqueId val="{0000001B-3BB2-4364-8175-D23BD3B20191}"/>
            </c:ext>
          </c:extLst>
        </c:ser>
        <c:dLbls>
          <c:showLegendKey val="0"/>
          <c:showVal val="0"/>
          <c:showCatName val="0"/>
          <c:showSerName val="0"/>
          <c:showPercent val="0"/>
          <c:showBubbleSize val="0"/>
        </c:dLbls>
        <c:gapWidth val="150"/>
        <c:overlap val="100"/>
        <c:axId val="566356768"/>
        <c:axId val="566361688"/>
      </c:barChart>
      <c:catAx>
        <c:axId val="56635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361688"/>
        <c:crosses val="autoZero"/>
        <c:auto val="1"/>
        <c:lblAlgn val="ctr"/>
        <c:lblOffset val="100"/>
        <c:noMultiLvlLbl val="0"/>
      </c:catAx>
      <c:valAx>
        <c:axId val="566361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0982976386600769E-2"/>
              <c:y val="0.187437029387719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35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67E-4BFD-98B0-F681296119DF}"/>
                </c:ext>
              </c:extLst>
            </c:dLbl>
            <c:dLbl>
              <c:idx val="3"/>
              <c:delete val="1"/>
              <c:extLst>
                <c:ext xmlns:c15="http://schemas.microsoft.com/office/drawing/2012/chart" uri="{CE6537A1-D6FC-4f65-9D91-7224C49458BB}"/>
                <c:ext xmlns:c16="http://schemas.microsoft.com/office/drawing/2014/chart" uri="{C3380CC4-5D6E-409C-BE32-E72D297353CC}">
                  <c16:uniqueId val="{00000001-867E-4BFD-98B0-F681296119D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18</c:v>
                </c:pt>
                <c:pt idx="1">
                  <c:v>12</c:v>
                </c:pt>
                <c:pt idx="2">
                  <c:v>29</c:v>
                </c:pt>
                <c:pt idx="3">
                  <c:v>15</c:v>
                </c:pt>
                <c:pt idx="4">
                  <c:v>39</c:v>
                </c:pt>
                <c:pt idx="5">
                  <c:v>50</c:v>
                </c:pt>
                <c:pt idx="6">
                  <c:v>29</c:v>
                </c:pt>
                <c:pt idx="7">
                  <c:v>31</c:v>
                </c:pt>
                <c:pt idx="8">
                  <c:v>34</c:v>
                </c:pt>
                <c:pt idx="9">
                  <c:v>22</c:v>
                </c:pt>
                <c:pt idx="10">
                  <c:v>14</c:v>
                </c:pt>
                <c:pt idx="11">
                  <c:v>20</c:v>
                </c:pt>
                <c:pt idx="12">
                  <c:v>18</c:v>
                </c:pt>
                <c:pt idx="13">
                  <c:v>29</c:v>
                </c:pt>
                <c:pt idx="14">
                  <c:v>25</c:v>
                </c:pt>
                <c:pt idx="15">
                  <c:v>26</c:v>
                </c:pt>
                <c:pt idx="16">
                  <c:v>13</c:v>
                </c:pt>
              </c:numCache>
            </c:numRef>
          </c:val>
          <c:extLst>
            <c:ext xmlns:c16="http://schemas.microsoft.com/office/drawing/2014/chart" uri="{C3380CC4-5D6E-409C-BE32-E72D297353CC}">
              <c16:uniqueId val="{00000002-867E-4BFD-98B0-F681296119DF}"/>
            </c:ext>
          </c:extLst>
        </c:ser>
        <c:ser>
          <c:idx val="1"/>
          <c:order val="1"/>
          <c:tx>
            <c:strRef>
              <c:f>Sheet1!$C$1</c:f>
              <c:strCache>
                <c:ptCount val="1"/>
                <c:pt idx="0">
                  <c:v>Easy</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7E-4BFD-98B0-F681296119D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7E-4BFD-98B0-F681296119D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7E-4BFD-98B0-F681296119D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7E-4BFD-98B0-F681296119D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7E-4BFD-98B0-F681296119D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7E-4BFD-98B0-F681296119D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9</c:v>
                </c:pt>
                <c:pt idx="1">
                  <c:v>29</c:v>
                </c:pt>
                <c:pt idx="2">
                  <c:v>29</c:v>
                </c:pt>
                <c:pt idx="3">
                  <c:v>15</c:v>
                </c:pt>
                <c:pt idx="4">
                  <c:v>13</c:v>
                </c:pt>
                <c:pt idx="5">
                  <c:v>33</c:v>
                </c:pt>
                <c:pt idx="6">
                  <c:v>19</c:v>
                </c:pt>
                <c:pt idx="7">
                  <c:v>38</c:v>
                </c:pt>
                <c:pt idx="8">
                  <c:v>34</c:v>
                </c:pt>
                <c:pt idx="9">
                  <c:v>38</c:v>
                </c:pt>
                <c:pt idx="10">
                  <c:v>49</c:v>
                </c:pt>
                <c:pt idx="11">
                  <c:v>40</c:v>
                </c:pt>
                <c:pt idx="12">
                  <c:v>24</c:v>
                </c:pt>
                <c:pt idx="13">
                  <c:v>29</c:v>
                </c:pt>
                <c:pt idx="14">
                  <c:v>29</c:v>
                </c:pt>
                <c:pt idx="15">
                  <c:v>34</c:v>
                </c:pt>
                <c:pt idx="16">
                  <c:v>44</c:v>
                </c:pt>
              </c:numCache>
            </c:numRef>
          </c:val>
          <c:extLst>
            <c:ext xmlns:c16="http://schemas.microsoft.com/office/drawing/2014/chart" uri="{C3380CC4-5D6E-409C-BE32-E72D297353CC}">
              <c16:uniqueId val="{00000009-867E-4BFD-98B0-F681296119DF}"/>
            </c:ext>
          </c:extLst>
        </c:ser>
        <c:ser>
          <c:idx val="2"/>
          <c:order val="2"/>
          <c:tx>
            <c:strRef>
              <c:f>Sheet1!$D$1</c:f>
              <c:strCache>
                <c:ptCount val="1"/>
                <c:pt idx="0">
                  <c:v>Difficult</c:v>
                </c:pt>
              </c:strCache>
            </c:strRef>
          </c:tx>
          <c:spPr>
            <a:solidFill>
              <a:schemeClr val="accent3"/>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A-867E-4BFD-98B0-F681296119D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32</c:v>
                </c:pt>
                <c:pt idx="1">
                  <c:v>59</c:v>
                </c:pt>
                <c:pt idx="2">
                  <c:v>32</c:v>
                </c:pt>
                <c:pt idx="3">
                  <c:v>54</c:v>
                </c:pt>
                <c:pt idx="4">
                  <c:v>29</c:v>
                </c:pt>
                <c:pt idx="5">
                  <c:v>8</c:v>
                </c:pt>
                <c:pt idx="6">
                  <c:v>42</c:v>
                </c:pt>
                <c:pt idx="7">
                  <c:v>22</c:v>
                </c:pt>
                <c:pt idx="8">
                  <c:v>32</c:v>
                </c:pt>
                <c:pt idx="9">
                  <c:v>38</c:v>
                </c:pt>
                <c:pt idx="10">
                  <c:v>29</c:v>
                </c:pt>
                <c:pt idx="11">
                  <c:v>33</c:v>
                </c:pt>
                <c:pt idx="12">
                  <c:v>56</c:v>
                </c:pt>
                <c:pt idx="13">
                  <c:v>36</c:v>
                </c:pt>
                <c:pt idx="14">
                  <c:v>39</c:v>
                </c:pt>
                <c:pt idx="15">
                  <c:v>30</c:v>
                </c:pt>
                <c:pt idx="16">
                  <c:v>34</c:v>
                </c:pt>
              </c:numCache>
            </c:numRef>
          </c:val>
          <c:extLst>
            <c:ext xmlns:c16="http://schemas.microsoft.com/office/drawing/2014/chart" uri="{C3380CC4-5D6E-409C-BE32-E72D297353CC}">
              <c16:uniqueId val="{0000000B-867E-4BFD-98B0-F681296119DF}"/>
            </c:ext>
          </c:extLst>
        </c:ser>
        <c:ser>
          <c:idx val="3"/>
          <c:order val="3"/>
          <c:tx>
            <c:strRef>
              <c:f>Sheet1!$E$1</c:f>
              <c:strCache>
                <c:ptCount val="1"/>
                <c:pt idx="0">
                  <c:v>Very difficult</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C-867E-4BFD-98B0-F681296119D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67E-4BFD-98B0-F681296119D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67E-4BFD-98B0-F681296119D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67E-4BFD-98B0-F681296119D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67E-4BFD-98B0-F681296119D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7E-4BFD-98B0-F681296119DF}"/>
                </c:ext>
              </c:extLst>
            </c:dLbl>
            <c:dLbl>
              <c:idx val="8"/>
              <c:delete val="1"/>
              <c:extLst>
                <c:ext xmlns:c15="http://schemas.microsoft.com/office/drawing/2012/chart" uri="{CE6537A1-D6FC-4f65-9D91-7224C49458BB}"/>
                <c:ext xmlns:c16="http://schemas.microsoft.com/office/drawing/2014/chart" uri="{C3380CC4-5D6E-409C-BE32-E72D297353CC}">
                  <c16:uniqueId val="{00000012-867E-4BFD-98B0-F681296119DF}"/>
                </c:ext>
              </c:extLst>
            </c:dLbl>
            <c:dLbl>
              <c:idx val="9"/>
              <c:delete val="1"/>
              <c:extLst>
                <c:ext xmlns:c15="http://schemas.microsoft.com/office/drawing/2012/chart" uri="{CE6537A1-D6FC-4f65-9D91-7224C49458BB}"/>
                <c:ext xmlns:c16="http://schemas.microsoft.com/office/drawing/2014/chart" uri="{C3380CC4-5D6E-409C-BE32-E72D297353CC}">
                  <c16:uniqueId val="{00000013-867E-4BFD-98B0-F681296119D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67E-4BFD-98B0-F681296119DF}"/>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67E-4BFD-98B0-F681296119DF}"/>
                </c:ext>
              </c:extLst>
            </c:dLbl>
            <c:dLbl>
              <c:idx val="12"/>
              <c:delete val="1"/>
              <c:extLst>
                <c:ext xmlns:c15="http://schemas.microsoft.com/office/drawing/2012/chart" uri="{CE6537A1-D6FC-4f65-9D91-7224C49458BB}"/>
                <c:ext xmlns:c16="http://schemas.microsoft.com/office/drawing/2014/chart" uri="{C3380CC4-5D6E-409C-BE32-E72D297353CC}">
                  <c16:uniqueId val="{00000016-867E-4BFD-98B0-F681296119DF}"/>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67E-4BFD-98B0-F681296119D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14</c:v>
                </c:pt>
                <c:pt idx="1">
                  <c:v>0</c:v>
                </c:pt>
                <c:pt idx="2">
                  <c:v>11</c:v>
                </c:pt>
                <c:pt idx="3">
                  <c:v>15</c:v>
                </c:pt>
                <c:pt idx="4">
                  <c:v>19</c:v>
                </c:pt>
                <c:pt idx="5">
                  <c:v>8</c:v>
                </c:pt>
                <c:pt idx="6">
                  <c:v>10</c:v>
                </c:pt>
                <c:pt idx="7">
                  <c:v>9</c:v>
                </c:pt>
                <c:pt idx="8">
                  <c:v>0</c:v>
                </c:pt>
                <c:pt idx="9">
                  <c:v>2</c:v>
                </c:pt>
                <c:pt idx="10">
                  <c:v>8</c:v>
                </c:pt>
                <c:pt idx="11">
                  <c:v>8</c:v>
                </c:pt>
                <c:pt idx="12">
                  <c:v>3</c:v>
                </c:pt>
                <c:pt idx="13">
                  <c:v>7</c:v>
                </c:pt>
                <c:pt idx="14">
                  <c:v>8</c:v>
                </c:pt>
                <c:pt idx="15">
                  <c:v>10</c:v>
                </c:pt>
                <c:pt idx="16">
                  <c:v>10</c:v>
                </c:pt>
              </c:numCache>
            </c:numRef>
          </c:val>
          <c:extLst>
            <c:ext xmlns:c16="http://schemas.microsoft.com/office/drawing/2014/chart" uri="{C3380CC4-5D6E-409C-BE32-E72D297353CC}">
              <c16:uniqueId val="{00000018-867E-4BFD-98B0-F681296119DF}"/>
            </c:ext>
          </c:extLst>
        </c:ser>
        <c:dLbls>
          <c:showLegendKey val="0"/>
          <c:showVal val="0"/>
          <c:showCatName val="0"/>
          <c:showSerName val="0"/>
          <c:showPercent val="0"/>
          <c:showBubbleSize val="0"/>
        </c:dLbls>
        <c:gapWidth val="150"/>
        <c:overlap val="100"/>
        <c:axId val="607191392"/>
        <c:axId val="607191720"/>
      </c:barChart>
      <c:catAx>
        <c:axId val="60719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191720"/>
        <c:crosses val="autoZero"/>
        <c:auto val="1"/>
        <c:lblAlgn val="ctr"/>
        <c:lblOffset val="100"/>
        <c:noMultiLvlLbl val="0"/>
      </c:catAx>
      <c:valAx>
        <c:axId val="607191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0875475802066341E-2"/>
              <c:y val="0.1918085739282590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19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9756090226858E-2"/>
          <c:y val="4.3320539372569994E-2"/>
          <c:w val="0.82189122431709127"/>
          <c:h val="0.77351831021122364"/>
        </c:manualLayout>
      </c:layout>
      <c:barChart>
        <c:barDir val="col"/>
        <c:grouping val="clustered"/>
        <c:varyColors val="0"/>
        <c:ser>
          <c:idx val="0"/>
          <c:order val="0"/>
          <c:tx>
            <c:strRef>
              <c:f>Sheet1!$A$2</c:f>
              <c:strCache>
                <c:ptCount val="1"/>
                <c:pt idx="0">
                  <c:v>% Used Mushrooms</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D4-4935-AF7B-A34701D6FB44}"/>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D4-4935-AF7B-A34701D6FB4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D4-4935-AF7B-A34701D6FB44}"/>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27</c:v>
                </c:pt>
                <c:pt idx="1">
                  <c:v>20</c:v>
                </c:pt>
                <c:pt idx="2">
                  <c:v>33</c:v>
                </c:pt>
                <c:pt idx="3">
                  <c:v>17</c:v>
                </c:pt>
                <c:pt idx="4">
                  <c:v>22</c:v>
                </c:pt>
                <c:pt idx="5">
                  <c:v>18</c:v>
                </c:pt>
                <c:pt idx="6">
                  <c:v>37</c:v>
                </c:pt>
                <c:pt idx="7">
                  <c:v>44</c:v>
                </c:pt>
                <c:pt idx="8">
                  <c:v>46</c:v>
                </c:pt>
                <c:pt idx="9">
                  <c:v>42</c:v>
                </c:pt>
              </c:numCache>
            </c:numRef>
          </c:val>
          <c:extLst>
            <c:ext xmlns:c16="http://schemas.microsoft.com/office/drawing/2014/chart" uri="{C3380CC4-5D6E-409C-BE32-E72D297353CC}">
              <c16:uniqueId val="{00000003-7FD4-4935-AF7B-A34701D6FB44}"/>
            </c:ext>
          </c:extLst>
        </c:ser>
        <c:dLbls>
          <c:showLegendKey val="0"/>
          <c:showVal val="0"/>
          <c:showCatName val="0"/>
          <c:showSerName val="0"/>
          <c:showPercent val="0"/>
          <c:showBubbleSize val="0"/>
        </c:dLbls>
        <c:gapWidth val="219"/>
        <c:overlap val="-27"/>
        <c:axId val="756533680"/>
        <c:axId val="756534992"/>
      </c:barChart>
      <c:lineChart>
        <c:grouping val="stacked"/>
        <c:varyColors val="0"/>
        <c:ser>
          <c:idx val="1"/>
          <c:order val="1"/>
          <c:tx>
            <c:strRef>
              <c:f>Sheet1!$A$3</c:f>
              <c:strCache>
                <c:ptCount val="1"/>
                <c:pt idx="0">
                  <c:v>Median days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7288597926895792E-3"/>
                  <c:y val="-2.952963509808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D4-4935-AF7B-A34701D6FB4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D4-4935-AF7B-A34701D6FB44}"/>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1</c:v>
                </c:pt>
                <c:pt idx="1">
                  <c:v>1</c:v>
                </c:pt>
                <c:pt idx="2">
                  <c:v>2</c:v>
                </c:pt>
                <c:pt idx="3">
                  <c:v>2</c:v>
                </c:pt>
                <c:pt idx="4">
                  <c:v>3</c:v>
                </c:pt>
                <c:pt idx="5">
                  <c:v>2</c:v>
                </c:pt>
                <c:pt idx="6">
                  <c:v>2</c:v>
                </c:pt>
                <c:pt idx="7">
                  <c:v>3</c:v>
                </c:pt>
                <c:pt idx="8">
                  <c:v>2</c:v>
                </c:pt>
                <c:pt idx="9">
                  <c:v>2</c:v>
                </c:pt>
              </c:numCache>
            </c:numRef>
          </c:val>
          <c:smooth val="0"/>
          <c:extLst>
            <c:ext xmlns:c16="http://schemas.microsoft.com/office/drawing/2014/chart" uri="{C3380CC4-5D6E-409C-BE32-E72D297353CC}">
              <c16:uniqueId val="{00000006-7FD4-4935-AF7B-A34701D6FB44}"/>
            </c:ext>
          </c:extLst>
        </c:ser>
        <c:dLbls>
          <c:showLegendKey val="0"/>
          <c:showVal val="0"/>
          <c:showCatName val="0"/>
          <c:showSerName val="0"/>
          <c:showPercent val="0"/>
          <c:showBubbleSize val="0"/>
        </c:dLbls>
        <c:marker val="1"/>
        <c:smooth val="0"/>
        <c:axId val="756527776"/>
        <c:axId val="756534336"/>
      </c:lineChart>
      <c:catAx>
        <c:axId val="75653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6534992"/>
        <c:crosses val="autoZero"/>
        <c:auto val="1"/>
        <c:lblAlgn val="ctr"/>
        <c:lblOffset val="100"/>
        <c:noMultiLvlLbl val="0"/>
      </c:catAx>
      <c:valAx>
        <c:axId val="7565349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4.3644298963447896E-3"/>
              <c:y val="0.18187730752175277"/>
            </c:manualLayout>
          </c:layout>
          <c:overlay val="0"/>
          <c:spPr>
            <a:noFill/>
            <a:ln>
              <a:noFill/>
            </a:ln>
            <a:effectLst/>
          </c:spPr>
          <c:txPr>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6533680"/>
        <c:crosses val="autoZero"/>
        <c:crossBetween val="between"/>
      </c:valAx>
      <c:valAx>
        <c:axId val="756534336"/>
        <c:scaling>
          <c:orientation val="minMax"/>
          <c:max val="5"/>
        </c:scaling>
        <c:delete val="0"/>
        <c:axPos val="r"/>
        <c:title>
          <c:tx>
            <c:rich>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245490590271965"/>
              <c:y val="0.31560836145481813"/>
            </c:manualLayout>
          </c:layout>
          <c:overlay val="0"/>
          <c:spPr>
            <a:noFill/>
            <a:ln>
              <a:noFill/>
            </a:ln>
            <a:effectLst/>
          </c:spPr>
          <c:txPr>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6527776"/>
        <c:crosses val="max"/>
        <c:crossBetween val="between"/>
        <c:majorUnit val="1"/>
      </c:valAx>
      <c:catAx>
        <c:axId val="756527776"/>
        <c:scaling>
          <c:orientation val="minMax"/>
        </c:scaling>
        <c:delete val="1"/>
        <c:axPos val="b"/>
        <c:numFmt formatCode="General" sourceLinked="1"/>
        <c:majorTickMark val="out"/>
        <c:minorTickMark val="none"/>
        <c:tickLblPos val="nextTo"/>
        <c:crossAx val="756534336"/>
        <c:crosses val="autoZero"/>
        <c:auto val="1"/>
        <c:lblAlgn val="ctr"/>
        <c:lblOffset val="100"/>
        <c:noMultiLvlLbl val="0"/>
      </c:catAx>
      <c:spPr>
        <a:noFill/>
        <a:ln>
          <a:noFill/>
        </a:ln>
        <a:effectLst/>
      </c:spPr>
    </c:plotArea>
    <c:legend>
      <c:legendPos val="b"/>
      <c:layout>
        <c:manualLayout>
          <c:xMode val="edge"/>
          <c:yMode val="edge"/>
          <c:x val="0.30014974805727024"/>
          <c:y val="0.92741884683769371"/>
          <c:w val="0.39970033205751082"/>
          <c:h val="7.2581153162306331E-2"/>
        </c:manualLayout>
      </c:layout>
      <c:overlay val="0"/>
      <c:spPr>
        <a:noFill/>
        <a:ln>
          <a:noFill/>
        </a:ln>
        <a:effectLst/>
      </c:spPr>
      <c:txPr>
        <a:bodyPr rot="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50">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73273141742238E-2"/>
          <c:y val="4.0156422765651401E-2"/>
          <c:w val="0.9329487243298128"/>
          <c:h val="0.83466377326384888"/>
        </c:manualLayout>
      </c:layout>
      <c:lineChart>
        <c:grouping val="standard"/>
        <c:varyColors val="0"/>
        <c:ser>
          <c:idx val="0"/>
          <c:order val="0"/>
          <c:tx>
            <c:strRef>
              <c:f>Sheet1!$B$1</c:f>
              <c:strCache>
                <c:ptCount val="1"/>
                <c:pt idx="0">
                  <c:v>Synthetic cannabinoids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1">
                  <c:v>4</c:v>
                </c:pt>
                <c:pt idx="2">
                  <c:v>16</c:v>
                </c:pt>
                <c:pt idx="3">
                  <c:v>13</c:v>
                </c:pt>
                <c:pt idx="4">
                  <c:v>0</c:v>
                </c:pt>
                <c:pt idx="5">
                  <c:v>2</c:v>
                </c:pt>
                <c:pt idx="6">
                  <c:v>1</c:v>
                </c:pt>
                <c:pt idx="7">
                  <c:v>2</c:v>
                </c:pt>
                <c:pt idx="8">
                  <c:v>2</c:v>
                </c:pt>
                <c:pt idx="9">
                  <c:v>1</c:v>
                </c:pt>
              </c:numCache>
            </c:numRef>
          </c:val>
          <c:smooth val="0"/>
          <c:extLst>
            <c:ext xmlns:c16="http://schemas.microsoft.com/office/drawing/2014/chart" uri="{C3380CC4-5D6E-409C-BE32-E72D297353CC}">
              <c16:uniqueId val="{00000000-29B1-4554-AE20-5A2782AD6826}"/>
            </c:ext>
          </c:extLst>
        </c:ser>
        <c:ser>
          <c:idx val="1"/>
          <c:order val="1"/>
          <c:tx>
            <c:strRef>
              <c:f>Sheet1!$C$1</c:f>
              <c:strCache>
                <c:ptCount val="1"/>
                <c:pt idx="0">
                  <c:v>DMT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098297638660079E-2"/>
                  <c:y val="-0.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B1-4554-AE20-5A2782AD6826}"/>
                </c:ext>
              </c:extLst>
            </c:dLbl>
            <c:dLbl>
              <c:idx val="8"/>
              <c:layout>
                <c:manualLayout>
                  <c:x val="-3.2609803322123862E-2"/>
                  <c:y val="-4.4444444444444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B1-4554-AE20-5A2782AD6826}"/>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B1-4554-AE20-5A2782AD6826}"/>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7</c:v>
                </c:pt>
                <c:pt idx="1">
                  <c:v>8</c:v>
                </c:pt>
                <c:pt idx="2">
                  <c:v>15</c:v>
                </c:pt>
                <c:pt idx="3">
                  <c:v>9</c:v>
                </c:pt>
                <c:pt idx="4">
                  <c:v>11</c:v>
                </c:pt>
                <c:pt idx="5">
                  <c:v>10</c:v>
                </c:pt>
                <c:pt idx="6">
                  <c:v>15</c:v>
                </c:pt>
                <c:pt idx="7">
                  <c:v>20</c:v>
                </c:pt>
                <c:pt idx="8">
                  <c:v>17</c:v>
                </c:pt>
                <c:pt idx="9">
                  <c:v>17</c:v>
                </c:pt>
              </c:numCache>
            </c:numRef>
          </c:val>
          <c:smooth val="0"/>
          <c:extLst>
            <c:ext xmlns:c16="http://schemas.microsoft.com/office/drawing/2014/chart" uri="{C3380CC4-5D6E-409C-BE32-E72D297353CC}">
              <c16:uniqueId val="{00000004-29B1-4554-AE20-5A2782AD6826}"/>
            </c:ext>
          </c:extLst>
        </c:ser>
        <c:ser>
          <c:idx val="2"/>
          <c:order val="2"/>
          <c:tx>
            <c:strRef>
              <c:f>Sheet1!$D$1</c:f>
              <c:strCache>
                <c:ptCount val="1"/>
                <c:pt idx="0">
                  <c:v>2C-B</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8"/>
              <c:layout>
                <c:manualLayout>
                  <c:x val="-2.6495465199225517E-2"/>
                  <c:y val="-3.111111111111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B1-4554-AE20-5A2782AD6826}"/>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B1-4554-AE20-5A2782AD6826}"/>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2</c:v>
                </c:pt>
                <c:pt idx="1">
                  <c:v>9</c:v>
                </c:pt>
                <c:pt idx="2">
                  <c:v>23</c:v>
                </c:pt>
                <c:pt idx="3">
                  <c:v>25</c:v>
                </c:pt>
                <c:pt idx="4">
                  <c:v>21</c:v>
                </c:pt>
                <c:pt idx="5">
                  <c:v>13</c:v>
                </c:pt>
                <c:pt idx="6">
                  <c:v>18</c:v>
                </c:pt>
                <c:pt idx="7">
                  <c:v>11</c:v>
                </c:pt>
                <c:pt idx="8">
                  <c:v>11</c:v>
                </c:pt>
                <c:pt idx="9">
                  <c:v>6</c:v>
                </c:pt>
              </c:numCache>
            </c:numRef>
          </c:val>
          <c:smooth val="0"/>
          <c:extLst>
            <c:ext xmlns:c16="http://schemas.microsoft.com/office/drawing/2014/chart" uri="{C3380CC4-5D6E-409C-BE32-E72D297353CC}">
              <c16:uniqueId val="{00000007-29B1-4554-AE20-5A2782AD6826}"/>
            </c:ext>
          </c:extLst>
        </c:ser>
        <c:ser>
          <c:idx val="4"/>
          <c:order val="4"/>
          <c:tx>
            <c:strRef>
              <c:f>Sheet1!$F$1</c:f>
              <c:strCache>
                <c:ptCount val="1"/>
                <c:pt idx="0">
                  <c:v>Herbal highs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2"/>
              <c:layout>
                <c:manualLayout>
                  <c:x val="-2.2419239783960092E-2"/>
                  <c:y val="-3.111111111111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B1-4554-AE20-5A2782AD6826}"/>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General</c:formatCode>
                <c:ptCount val="10"/>
                <c:pt idx="2">
                  <c:v>18</c:v>
                </c:pt>
                <c:pt idx="3">
                  <c:v>13</c:v>
                </c:pt>
                <c:pt idx="4">
                  <c:v>4</c:v>
                </c:pt>
                <c:pt idx="5">
                  <c:v>8</c:v>
                </c:pt>
                <c:pt idx="6">
                  <c:v>7</c:v>
                </c:pt>
                <c:pt idx="7">
                  <c:v>3</c:v>
                </c:pt>
                <c:pt idx="8">
                  <c:v>1</c:v>
                </c:pt>
                <c:pt idx="9">
                  <c:v>0</c:v>
                </c:pt>
              </c:numCache>
            </c:numRef>
          </c:val>
          <c:smooth val="0"/>
          <c:extLst>
            <c:ext xmlns:c16="http://schemas.microsoft.com/office/drawing/2014/chart" uri="{C3380CC4-5D6E-409C-BE32-E72D297353CC}">
              <c16:uniqueId val="{00000009-29B1-4554-AE20-5A2782AD6826}"/>
            </c:ext>
          </c:extLst>
        </c:ser>
        <c:ser>
          <c:idx val="5"/>
          <c:order val="5"/>
          <c:tx>
            <c:strRef>
              <c:f>Sheet1!$G$1</c:f>
              <c:strCache>
                <c:ptCount val="1"/>
                <c:pt idx="0">
                  <c:v>Any NPS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B1-4554-AE20-5A2782AD6826}"/>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B1-4554-AE20-5A2782AD6826}"/>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9B1-4554-AE20-5A2782AD6826}"/>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General</c:formatCode>
                <c:ptCount val="10"/>
                <c:pt idx="0">
                  <c:v>19</c:v>
                </c:pt>
                <c:pt idx="1">
                  <c:v>35</c:v>
                </c:pt>
                <c:pt idx="2">
                  <c:v>46</c:v>
                </c:pt>
                <c:pt idx="3">
                  <c:v>48</c:v>
                </c:pt>
                <c:pt idx="4">
                  <c:v>39</c:v>
                </c:pt>
                <c:pt idx="5">
                  <c:v>43</c:v>
                </c:pt>
                <c:pt idx="6">
                  <c:v>43</c:v>
                </c:pt>
                <c:pt idx="7">
                  <c:v>36</c:v>
                </c:pt>
                <c:pt idx="8">
                  <c:v>32</c:v>
                </c:pt>
                <c:pt idx="9">
                  <c:v>27</c:v>
                </c:pt>
              </c:numCache>
            </c:numRef>
          </c:val>
          <c:smooth val="0"/>
          <c:extLst>
            <c:ext xmlns:c16="http://schemas.microsoft.com/office/drawing/2014/chart" uri="{C3380CC4-5D6E-409C-BE32-E72D297353CC}">
              <c16:uniqueId val="{0000000D-29B1-4554-AE20-5A2782AD6826}"/>
            </c:ext>
          </c:extLst>
        </c:ser>
        <c:dLbls>
          <c:showLegendKey val="0"/>
          <c:showVal val="0"/>
          <c:showCatName val="0"/>
          <c:showSerName val="0"/>
          <c:showPercent val="0"/>
          <c:showBubbleSize val="0"/>
        </c:dLbls>
        <c:marker val="1"/>
        <c:smooth val="0"/>
        <c:axId val="616947344"/>
        <c:axId val="616951608"/>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Mephedrone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Sheet1!$A$2:$A$11</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c:ext uri="{02D57815-91ED-43cb-92C2-25804820EDAC}">
                        <c15:formulaRef>
                          <c15:sqref>Sheet1!$E$2:$E$11</c15:sqref>
                        </c15:formulaRef>
                      </c:ext>
                    </c:extLst>
                    <c:numCache>
                      <c:formatCode>General</c:formatCode>
                      <c:ptCount val="10"/>
                      <c:pt idx="0">
                        <c:v>4</c:v>
                      </c:pt>
                      <c:pt idx="1">
                        <c:v>4</c:v>
                      </c:pt>
                      <c:pt idx="2">
                        <c:v>0</c:v>
                      </c:pt>
                      <c:pt idx="3">
                        <c:v>1</c:v>
                      </c:pt>
                      <c:pt idx="4">
                        <c:v>0</c:v>
                      </c:pt>
                      <c:pt idx="5">
                        <c:v>2</c:v>
                      </c:pt>
                      <c:pt idx="6">
                        <c:v>0</c:v>
                      </c:pt>
                      <c:pt idx="7">
                        <c:v>0</c:v>
                      </c:pt>
                      <c:pt idx="8">
                        <c:v>0</c:v>
                      </c:pt>
                      <c:pt idx="9">
                        <c:v>2</c:v>
                      </c:pt>
                    </c:numCache>
                  </c:numRef>
                </c:val>
                <c:smooth val="0"/>
                <c:extLst>
                  <c:ext xmlns:c16="http://schemas.microsoft.com/office/drawing/2014/chart" uri="{C3380CC4-5D6E-409C-BE32-E72D297353CC}">
                    <c16:uniqueId val="{0000000E-29B1-4554-AE20-5A2782AD6826}"/>
                  </c:ext>
                </c:extLst>
              </c15:ser>
            </c15:filteredLineSeries>
          </c:ext>
        </c:extLst>
      </c:lineChart>
      <c:catAx>
        <c:axId val="61694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951608"/>
        <c:crosses val="autoZero"/>
        <c:auto val="1"/>
        <c:lblAlgn val="ctr"/>
        <c:lblOffset val="100"/>
        <c:noMultiLvlLbl val="0"/>
      </c:catAx>
      <c:valAx>
        <c:axId val="616951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1219413059364285E-2"/>
              <c:y val="0.2617788276465442"/>
            </c:manualLayout>
          </c:layout>
          <c:overlay val="0"/>
          <c:spPr>
            <a:noFill/>
            <a:ln>
              <a:noFill/>
            </a:ln>
            <a:effectLst/>
          </c:spPr>
          <c:txPr>
            <a:bodyPr rot="-54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947344"/>
        <c:crosses val="autoZero"/>
        <c:crossBetween val="between"/>
      </c:valAx>
      <c:spPr>
        <a:noFill/>
        <a:ln>
          <a:noFill/>
        </a:ln>
        <a:effectLst/>
      </c:spPr>
    </c:plotArea>
    <c:legend>
      <c:legendPos val="b"/>
      <c:layout>
        <c:manualLayout>
          <c:xMode val="edge"/>
          <c:yMode val="edge"/>
          <c:x val="5.2980840327413771E-2"/>
          <c:y val="0.86488888888888871"/>
          <c:w val="0.89403831934517242"/>
          <c:h val="0.10844444444444443"/>
        </c:manualLayout>
      </c:layout>
      <c:overlay val="0"/>
      <c:spPr>
        <a:noFill/>
        <a:ln>
          <a:noFill/>
        </a:ln>
        <a:effectLst/>
      </c:spPr>
      <c:txPr>
        <a:bodyPr rot="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50">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Prescription opioids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2E-4FF6-A322-6EDAA9A782B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5A-4C87-9E74-F77299DDD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17</c:v>
                </c:pt>
                <c:pt idx="1">
                  <c:v>11</c:v>
                </c:pt>
                <c:pt idx="2">
                  <c:v>2</c:v>
                </c:pt>
                <c:pt idx="3">
                  <c:v>12</c:v>
                </c:pt>
                <c:pt idx="4">
                  <c:v>10</c:v>
                </c:pt>
                <c:pt idx="5">
                  <c:v>14</c:v>
                </c:pt>
                <c:pt idx="6">
                  <c:v>8</c:v>
                </c:pt>
                <c:pt idx="7">
                  <c:v>9</c:v>
                </c:pt>
                <c:pt idx="8">
                  <c:v>11</c:v>
                </c:pt>
                <c:pt idx="9">
                  <c:v>19</c:v>
                </c:pt>
                <c:pt idx="10">
                  <c:v>12</c:v>
                </c:pt>
                <c:pt idx="11">
                  <c:v>8</c:v>
                </c:pt>
                <c:pt idx="12">
                  <c:v>9</c:v>
                </c:pt>
              </c:numCache>
            </c:numRef>
          </c:val>
          <c:smooth val="0"/>
          <c:extLst>
            <c:ext xmlns:c16="http://schemas.microsoft.com/office/drawing/2014/chart" uri="{C3380CC4-5D6E-409C-BE32-E72D297353CC}">
              <c16:uniqueId val="{00000002-5B2E-4FF6-A322-6EDAA9A782BC}"/>
            </c:ext>
          </c:extLst>
        </c:ser>
        <c:ser>
          <c:idx val="1"/>
          <c:order val="1"/>
          <c:tx>
            <c:strRef>
              <c:f>Sheet1!$C$1</c:f>
              <c:strCache>
                <c:ptCount val="1"/>
                <c:pt idx="0">
                  <c:v>Codeine OTC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2E-4FF6-A322-6EDAA9A782BC}"/>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2E-4FF6-A322-6EDAA9A782B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5A-4C87-9E74-F77299DDD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2">
                  <c:v>55</c:v>
                </c:pt>
                <c:pt idx="3">
                  <c:v>46</c:v>
                </c:pt>
                <c:pt idx="4">
                  <c:v>39</c:v>
                </c:pt>
                <c:pt idx="5">
                  <c:v>12</c:v>
                </c:pt>
                <c:pt idx="6">
                  <c:v>9</c:v>
                </c:pt>
                <c:pt idx="7">
                  <c:v>11</c:v>
                </c:pt>
                <c:pt idx="8">
                  <c:v>17</c:v>
                </c:pt>
                <c:pt idx="9">
                  <c:v>26</c:v>
                </c:pt>
                <c:pt idx="10">
                  <c:v>20</c:v>
                </c:pt>
                <c:pt idx="11">
                  <c:v>17</c:v>
                </c:pt>
                <c:pt idx="12">
                  <c:v>14</c:v>
                </c:pt>
              </c:numCache>
            </c:numRef>
          </c:val>
          <c:smooth val="0"/>
          <c:extLst>
            <c:ext xmlns:c16="http://schemas.microsoft.com/office/drawing/2014/chart" uri="{C3380CC4-5D6E-409C-BE32-E72D297353CC}">
              <c16:uniqueId val="{00000006-5B2E-4FF6-A322-6EDAA9A782BC}"/>
            </c:ext>
          </c:extLst>
        </c:ser>
        <c:ser>
          <c:idx val="3"/>
          <c:order val="3"/>
          <c:tx>
            <c:strRef>
              <c:f>Sheet1!$E$1</c:f>
              <c:strCache>
                <c:ptCount val="1"/>
                <c:pt idx="0">
                  <c:v>Benzodiazepines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2E-4FF6-A322-6EDAA9A782BC}"/>
                </c:ext>
              </c:extLst>
            </c:dLbl>
            <c:dLbl>
              <c:idx val="11"/>
              <c:layout>
                <c:manualLayout>
                  <c:x val="0"/>
                  <c:y val="-1.78372352285395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2E-4FF6-A322-6EDAA9A782B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5A-4C87-9E74-F77299DDD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Sheet1!$E$2:$E$14</c:f>
              <c:numCache>
                <c:formatCode>General</c:formatCode>
                <c:ptCount val="13"/>
                <c:pt idx="0">
                  <c:v>29</c:v>
                </c:pt>
                <c:pt idx="1">
                  <c:v>23</c:v>
                </c:pt>
                <c:pt idx="2">
                  <c:v>21</c:v>
                </c:pt>
                <c:pt idx="3">
                  <c:v>34</c:v>
                </c:pt>
                <c:pt idx="4">
                  <c:v>25</c:v>
                </c:pt>
                <c:pt idx="5">
                  <c:v>21</c:v>
                </c:pt>
                <c:pt idx="6">
                  <c:v>19</c:v>
                </c:pt>
                <c:pt idx="7">
                  <c:v>29</c:v>
                </c:pt>
                <c:pt idx="8">
                  <c:v>29</c:v>
                </c:pt>
                <c:pt idx="9">
                  <c:v>46</c:v>
                </c:pt>
                <c:pt idx="10">
                  <c:v>37</c:v>
                </c:pt>
                <c:pt idx="11">
                  <c:v>44</c:v>
                </c:pt>
                <c:pt idx="12">
                  <c:v>43</c:v>
                </c:pt>
              </c:numCache>
            </c:numRef>
          </c:val>
          <c:smooth val="0"/>
          <c:extLst>
            <c:ext xmlns:c16="http://schemas.microsoft.com/office/drawing/2014/chart" uri="{C3380CC4-5D6E-409C-BE32-E72D297353CC}">
              <c16:uniqueId val="{0000000A-5B2E-4FF6-A322-6EDAA9A782BC}"/>
            </c:ext>
          </c:extLst>
        </c:ser>
        <c:ser>
          <c:idx val="4"/>
          <c:order val="4"/>
          <c:tx>
            <c:strRef>
              <c:f>Sheet1!$F$1</c:f>
              <c:strCache>
                <c:ptCount val="1"/>
                <c:pt idx="0">
                  <c:v>Pharmaceutical stimulants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2E-4FF6-A322-6EDAA9A782BC}"/>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2E-4FF6-A322-6EDAA9A782B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5A-4C87-9E74-F77299DDD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Sheet1!$F$2:$F$14</c:f>
              <c:numCache>
                <c:formatCode>General</c:formatCode>
                <c:ptCount val="13"/>
                <c:pt idx="0">
                  <c:v>10</c:v>
                </c:pt>
                <c:pt idx="1">
                  <c:v>9</c:v>
                </c:pt>
                <c:pt idx="2">
                  <c:v>13</c:v>
                </c:pt>
                <c:pt idx="3">
                  <c:v>16</c:v>
                </c:pt>
                <c:pt idx="4">
                  <c:v>18</c:v>
                </c:pt>
                <c:pt idx="5">
                  <c:v>24</c:v>
                </c:pt>
                <c:pt idx="6">
                  <c:v>30</c:v>
                </c:pt>
                <c:pt idx="7">
                  <c:v>23</c:v>
                </c:pt>
                <c:pt idx="8">
                  <c:v>37</c:v>
                </c:pt>
                <c:pt idx="9">
                  <c:v>44</c:v>
                </c:pt>
                <c:pt idx="10">
                  <c:v>43</c:v>
                </c:pt>
                <c:pt idx="11">
                  <c:v>41</c:v>
                </c:pt>
                <c:pt idx="12">
                  <c:v>40</c:v>
                </c:pt>
              </c:numCache>
            </c:numRef>
          </c:val>
          <c:smooth val="0"/>
          <c:extLst>
            <c:ext xmlns:c16="http://schemas.microsoft.com/office/drawing/2014/chart" uri="{C3380CC4-5D6E-409C-BE32-E72D297353CC}">
              <c16:uniqueId val="{0000000E-5B2E-4FF6-A322-6EDAA9A782BC}"/>
            </c:ext>
          </c:extLst>
        </c:ser>
        <c:ser>
          <c:idx val="5"/>
          <c:order val="5"/>
          <c:tx>
            <c:strRef>
              <c:f>Sheet1!$G$1</c:f>
              <c:strCache>
                <c:ptCount val="1"/>
                <c:pt idx="0">
                  <c:v>Antipsychotics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2E-4FF6-A322-6EDAA9A782B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Sheet1!$G$2:$G$14</c:f>
              <c:numCache>
                <c:formatCode>General</c:formatCode>
                <c:ptCount val="13"/>
                <c:pt idx="6">
                  <c:v>2</c:v>
                </c:pt>
                <c:pt idx="7">
                  <c:v>1</c:v>
                </c:pt>
                <c:pt idx="8">
                  <c:v>2</c:v>
                </c:pt>
                <c:pt idx="9">
                  <c:v>12</c:v>
                </c:pt>
                <c:pt idx="10">
                  <c:v>3</c:v>
                </c:pt>
                <c:pt idx="11">
                  <c:v>8</c:v>
                </c:pt>
                <c:pt idx="12">
                  <c:v>4</c:v>
                </c:pt>
              </c:numCache>
            </c:numRef>
          </c:val>
          <c:smooth val="0"/>
          <c:extLst>
            <c:ext xmlns:c16="http://schemas.microsoft.com/office/drawing/2014/chart" uri="{C3380CC4-5D6E-409C-BE32-E72D297353CC}">
              <c16:uniqueId val="{00000010-5B2E-4FF6-A322-6EDAA9A782BC}"/>
            </c:ext>
          </c:extLst>
        </c:ser>
        <c:dLbls>
          <c:showLegendKey val="0"/>
          <c:showVal val="0"/>
          <c:showCatName val="0"/>
          <c:showSerName val="0"/>
          <c:showPercent val="0"/>
          <c:showBubbleSize val="0"/>
        </c:dLbls>
        <c:marker val="1"/>
        <c:smooth val="0"/>
        <c:axId val="611076288"/>
        <c:axId val="611076616"/>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Prescription codeine#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Sheet1!$A$2:$A$14</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extLst>
                      <c:ext uri="{02D57815-91ED-43cb-92C2-25804820EDAC}">
                        <c15:formulaRef>
                          <c15:sqref>Sheet1!$D$2:$D$14</c15:sqref>
                        </c15:formulaRef>
                      </c:ext>
                    </c:extLst>
                    <c:numCache>
                      <c:formatCode>General</c:formatCode>
                      <c:ptCount val="13"/>
                      <c:pt idx="12">
                        <c:v>7</c:v>
                      </c:pt>
                    </c:numCache>
                  </c:numRef>
                </c:val>
                <c:smooth val="0"/>
                <c:extLst>
                  <c:ext xmlns:c16="http://schemas.microsoft.com/office/drawing/2014/chart" uri="{C3380CC4-5D6E-409C-BE32-E72D297353CC}">
                    <c16:uniqueId val="{00000012-5B2E-4FF6-A322-6EDAA9A782BC}"/>
                  </c:ext>
                </c:extLst>
              </c15:ser>
            </c15:filteredLineSeries>
          </c:ext>
        </c:extLst>
      </c:lineChart>
      <c:catAx>
        <c:axId val="61107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1076616"/>
        <c:crosses val="autoZero"/>
        <c:auto val="1"/>
        <c:lblAlgn val="ctr"/>
        <c:lblOffset val="100"/>
        <c:noMultiLvlLbl val="0"/>
      </c:catAx>
      <c:valAx>
        <c:axId val="611076616"/>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1001100110011002E-2"/>
              <c:y val="0.1746152968337151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107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GHB/GBL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9-4AF9-B45E-24F1531693D8}"/>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2F-4606-8C62-EEEE65F5234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21</c:v>
                </c:pt>
                <c:pt idx="1">
                  <c:v>18</c:v>
                </c:pt>
                <c:pt idx="2">
                  <c:v>13</c:v>
                </c:pt>
                <c:pt idx="3">
                  <c:v>21</c:v>
                </c:pt>
                <c:pt idx="4">
                  <c:v>23</c:v>
                </c:pt>
                <c:pt idx="5">
                  <c:v>24</c:v>
                </c:pt>
                <c:pt idx="6">
                  <c:v>6</c:v>
                </c:pt>
                <c:pt idx="7">
                  <c:v>17</c:v>
                </c:pt>
                <c:pt idx="8">
                  <c:v>16</c:v>
                </c:pt>
                <c:pt idx="9">
                  <c:v>11</c:v>
                </c:pt>
                <c:pt idx="10">
                  <c:v>11</c:v>
                </c:pt>
                <c:pt idx="11">
                  <c:v>12</c:v>
                </c:pt>
                <c:pt idx="12">
                  <c:v>11</c:v>
                </c:pt>
                <c:pt idx="13">
                  <c:v>20</c:v>
                </c:pt>
                <c:pt idx="14">
                  <c:v>12</c:v>
                </c:pt>
                <c:pt idx="15">
                  <c:v>5</c:v>
                </c:pt>
                <c:pt idx="16">
                  <c:v>16</c:v>
                </c:pt>
              </c:numCache>
            </c:numRef>
          </c:val>
          <c:smooth val="0"/>
          <c:extLst>
            <c:ext xmlns:c16="http://schemas.microsoft.com/office/drawing/2014/chart" uri="{C3380CC4-5D6E-409C-BE32-E72D297353CC}">
              <c16:uniqueId val="{00000002-2D29-4AF9-B45E-24F1531693D8}"/>
            </c:ext>
          </c:extLst>
        </c:ser>
        <c:ser>
          <c:idx val="1"/>
          <c:order val="1"/>
          <c:tx>
            <c:strRef>
              <c:f>Sheet1!$C$1</c:f>
              <c:strCache>
                <c:ptCount val="1"/>
                <c:pt idx="0">
                  <c:v>MDA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9-4AF9-B45E-24F1531693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35</c:v>
                </c:pt>
                <c:pt idx="1">
                  <c:v>30</c:v>
                </c:pt>
                <c:pt idx="2">
                  <c:v>19</c:v>
                </c:pt>
                <c:pt idx="3">
                  <c:v>14</c:v>
                </c:pt>
                <c:pt idx="4">
                  <c:v>8</c:v>
                </c:pt>
                <c:pt idx="5">
                  <c:v>5</c:v>
                </c:pt>
                <c:pt idx="6">
                  <c:v>2</c:v>
                </c:pt>
                <c:pt idx="7">
                  <c:v>2</c:v>
                </c:pt>
                <c:pt idx="8">
                  <c:v>8</c:v>
                </c:pt>
                <c:pt idx="9">
                  <c:v>16</c:v>
                </c:pt>
                <c:pt idx="10">
                  <c:v>23</c:v>
                </c:pt>
                <c:pt idx="11">
                  <c:v>12</c:v>
                </c:pt>
                <c:pt idx="12">
                  <c:v>15</c:v>
                </c:pt>
                <c:pt idx="13">
                  <c:v>12</c:v>
                </c:pt>
                <c:pt idx="14">
                  <c:v>11</c:v>
                </c:pt>
                <c:pt idx="15">
                  <c:v>5</c:v>
                </c:pt>
                <c:pt idx="16">
                  <c:v>4</c:v>
                </c:pt>
              </c:numCache>
            </c:numRef>
          </c:val>
          <c:smooth val="0"/>
          <c:extLst>
            <c:ext xmlns:c16="http://schemas.microsoft.com/office/drawing/2014/chart" uri="{C3380CC4-5D6E-409C-BE32-E72D297353CC}">
              <c16:uniqueId val="{00000005-2D29-4AF9-B45E-24F1531693D8}"/>
            </c:ext>
          </c:extLst>
        </c:ser>
        <c:ser>
          <c:idx val="2"/>
          <c:order val="2"/>
          <c:tx>
            <c:strRef>
              <c:f>Sheet1!$D$1</c:f>
              <c:strCache>
                <c:ptCount val="1"/>
                <c:pt idx="0">
                  <c:v>Heroin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9-4AF9-B45E-24F1531693D8}"/>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9-4AF9-B45E-24F1531693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9</c:v>
                </c:pt>
                <c:pt idx="1">
                  <c:v>4</c:v>
                </c:pt>
                <c:pt idx="2">
                  <c:v>4</c:v>
                </c:pt>
                <c:pt idx="3">
                  <c:v>7</c:v>
                </c:pt>
                <c:pt idx="4">
                  <c:v>6</c:v>
                </c:pt>
                <c:pt idx="5">
                  <c:v>3</c:v>
                </c:pt>
                <c:pt idx="6">
                  <c:v>3</c:v>
                </c:pt>
                <c:pt idx="7">
                  <c:v>12</c:v>
                </c:pt>
                <c:pt idx="8">
                  <c:v>2</c:v>
                </c:pt>
                <c:pt idx="9">
                  <c:v>9</c:v>
                </c:pt>
                <c:pt idx="10">
                  <c:v>3</c:v>
                </c:pt>
                <c:pt idx="11">
                  <c:v>2</c:v>
                </c:pt>
                <c:pt idx="12">
                  <c:v>2</c:v>
                </c:pt>
                <c:pt idx="13">
                  <c:v>4</c:v>
                </c:pt>
                <c:pt idx="14">
                  <c:v>1</c:v>
                </c:pt>
                <c:pt idx="15">
                  <c:v>0</c:v>
                </c:pt>
                <c:pt idx="16">
                  <c:v>1</c:v>
                </c:pt>
              </c:numCache>
            </c:numRef>
          </c:val>
          <c:smooth val="0"/>
          <c:extLst>
            <c:ext xmlns:c16="http://schemas.microsoft.com/office/drawing/2014/chart" uri="{C3380CC4-5D6E-409C-BE32-E72D297353CC}">
              <c16:uniqueId val="{00000008-2D29-4AF9-B45E-24F1531693D8}"/>
            </c:ext>
          </c:extLst>
        </c:ser>
        <c:ser>
          <c:idx val="3"/>
          <c:order val="3"/>
          <c:tx>
            <c:strRef>
              <c:f>Sheet1!$E$1</c:f>
              <c:strCache>
                <c:ptCount val="1"/>
                <c:pt idx="0">
                  <c:v>Capsules contents unknown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2F-4606-8C62-EEEE65F5234E}"/>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9-4AF9-B45E-24F1531693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10">
                  <c:v>9</c:v>
                </c:pt>
                <c:pt idx="11">
                  <c:v>5</c:v>
                </c:pt>
                <c:pt idx="12">
                  <c:v>4</c:v>
                </c:pt>
                <c:pt idx="13">
                  <c:v>15</c:v>
                </c:pt>
                <c:pt idx="14">
                  <c:v>8</c:v>
                </c:pt>
                <c:pt idx="15">
                  <c:v>12</c:v>
                </c:pt>
                <c:pt idx="16">
                  <c:v>1</c:v>
                </c:pt>
              </c:numCache>
            </c:numRef>
          </c:val>
          <c:smooth val="0"/>
          <c:extLst>
            <c:ext xmlns:c16="http://schemas.microsoft.com/office/drawing/2014/chart" uri="{C3380CC4-5D6E-409C-BE32-E72D297353CC}">
              <c16:uniqueId val="{0000000B-2D29-4AF9-B45E-24F1531693D8}"/>
            </c:ext>
          </c:extLst>
        </c:ser>
        <c:dLbls>
          <c:showLegendKey val="0"/>
          <c:showVal val="0"/>
          <c:showCatName val="0"/>
          <c:showSerName val="0"/>
          <c:showPercent val="0"/>
          <c:showBubbleSize val="0"/>
        </c:dLbls>
        <c:marker val="1"/>
        <c:smooth val="0"/>
        <c:axId val="600050624"/>
        <c:axId val="600044392"/>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Mushrooms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2"/>
                    <c:layout>
                      <c:manualLayout>
                        <c:x val="-1.1037527593818985E-2"/>
                        <c:y val="-3.343083994985389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C-2D29-4AF9-B45E-24F1531693D8}"/>
                      </c:ext>
                    </c:extLst>
                  </c:dLbl>
                  <c:dLbl>
                    <c:idx val="15"/>
                    <c:showLegendKey val="0"/>
                    <c:showVal val="1"/>
                    <c:showCatName val="0"/>
                    <c:showSerName val="0"/>
                    <c:showPercent val="0"/>
                    <c:showBubbleSize val="0"/>
                    <c:extLst>
                      <c:ext uri="{CE6537A1-D6FC-4f65-9D91-7224C49458BB}"/>
                      <c:ext xmlns:c16="http://schemas.microsoft.com/office/drawing/2014/chart" uri="{C3380CC4-5D6E-409C-BE32-E72D297353CC}">
                        <c16:uniqueId val="{0000000E-2D29-4AF9-B45E-24F1531693D8}"/>
                      </c:ext>
                    </c:extLst>
                  </c:dLbl>
                  <c:dLbl>
                    <c:idx val="16"/>
                    <c:showLegendKey val="0"/>
                    <c:showVal val="1"/>
                    <c:showCatName val="0"/>
                    <c:showSerName val="0"/>
                    <c:showPercent val="0"/>
                    <c:showBubbleSize val="0"/>
                    <c:extLst>
                      <c:ext uri="{CE6537A1-D6FC-4f65-9D91-7224C49458BB}"/>
                      <c:ext xmlns:c16="http://schemas.microsoft.com/office/drawing/2014/chart" uri="{C3380CC4-5D6E-409C-BE32-E72D297353CC}">
                        <c16:uniqueId val="{00000000-4D2F-4606-8C62-EEEE65F5234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Sheet1!$A$2:$A$18</c15:sqref>
                        </c15:formulaRef>
                      </c:ext>
                    </c:extLst>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extLst>
                      <c:ext uri="{02D57815-91ED-43cb-92C2-25804820EDAC}">
                        <c15:formulaRef>
                          <c15:sqref>Sheet1!$F$2:$F$18</c15:sqref>
                        </c15:formulaRef>
                      </c:ext>
                    </c:extLst>
                    <c:numCache>
                      <c:formatCode>General</c:formatCode>
                      <c:ptCount val="17"/>
                      <c:pt idx="2">
                        <c:v>6</c:v>
                      </c:pt>
                      <c:pt idx="3">
                        <c:v>7</c:v>
                      </c:pt>
                      <c:pt idx="4">
                        <c:v>9</c:v>
                      </c:pt>
                      <c:pt idx="5">
                        <c:v>9</c:v>
                      </c:pt>
                      <c:pt idx="6">
                        <c:v>21</c:v>
                      </c:pt>
                      <c:pt idx="7">
                        <c:v>10</c:v>
                      </c:pt>
                      <c:pt idx="8">
                        <c:v>25</c:v>
                      </c:pt>
                      <c:pt idx="9">
                        <c:v>21</c:v>
                      </c:pt>
                      <c:pt idx="10">
                        <c:v>25</c:v>
                      </c:pt>
                      <c:pt idx="11">
                        <c:v>21</c:v>
                      </c:pt>
                      <c:pt idx="12">
                        <c:v>37</c:v>
                      </c:pt>
                      <c:pt idx="13">
                        <c:v>36</c:v>
                      </c:pt>
                      <c:pt idx="14">
                        <c:v>36</c:v>
                      </c:pt>
                      <c:pt idx="15">
                        <c:v>28</c:v>
                      </c:pt>
                      <c:pt idx="16">
                        <c:v>42</c:v>
                      </c:pt>
                    </c:numCache>
                  </c:numRef>
                </c:val>
                <c:smooth val="0"/>
                <c:extLst>
                  <c:ext xmlns:c16="http://schemas.microsoft.com/office/drawing/2014/chart" uri="{C3380CC4-5D6E-409C-BE32-E72D297353CC}">
                    <c16:uniqueId val="{0000000F-2D29-4AF9-B45E-24F1531693D8}"/>
                  </c:ext>
                </c:extLst>
              </c15:ser>
            </c15:filteredLineSeries>
          </c:ext>
        </c:extLst>
      </c:lineChart>
      <c:catAx>
        <c:axId val="60005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0044392"/>
        <c:crosses val="autoZero"/>
        <c:auto val="1"/>
        <c:lblAlgn val="ctr"/>
        <c:lblOffset val="100"/>
        <c:noMultiLvlLbl val="0"/>
      </c:catAx>
      <c:valAx>
        <c:axId val="60004439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3245033112582781E-2"/>
              <c:y val="0.2202009798921394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0050624"/>
        <c:crosses val="autoZero"/>
        <c:crossBetween val="between"/>
      </c:valAx>
      <c:spPr>
        <a:noFill/>
        <a:ln>
          <a:noFill/>
        </a:ln>
        <a:effectLst/>
      </c:spPr>
    </c:plotArea>
    <c:legend>
      <c:legendPos val="b"/>
      <c:layout>
        <c:manualLayout>
          <c:xMode val="edge"/>
          <c:yMode val="edge"/>
          <c:x val="0.05"/>
          <c:y val="0.91683615819209041"/>
          <c:w val="0.9"/>
          <c:h val="6.96045197740113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Alcohol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52-43EA-88C8-973DB1B15C0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52-43EA-88C8-973DB1B15C0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F5-4946-A21F-660015E80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96</c:v>
                </c:pt>
                <c:pt idx="1">
                  <c:v>99</c:v>
                </c:pt>
                <c:pt idx="2">
                  <c:v>96</c:v>
                </c:pt>
                <c:pt idx="3">
                  <c:v>94</c:v>
                </c:pt>
                <c:pt idx="4">
                  <c:v>92</c:v>
                </c:pt>
                <c:pt idx="5">
                  <c:v>95</c:v>
                </c:pt>
                <c:pt idx="6">
                  <c:v>100</c:v>
                </c:pt>
                <c:pt idx="7">
                  <c:v>97</c:v>
                </c:pt>
                <c:pt idx="8">
                  <c:v>99</c:v>
                </c:pt>
                <c:pt idx="9">
                  <c:v>94</c:v>
                </c:pt>
                <c:pt idx="10">
                  <c:v>94</c:v>
                </c:pt>
                <c:pt idx="11">
                  <c:v>100</c:v>
                </c:pt>
                <c:pt idx="12">
                  <c:v>96</c:v>
                </c:pt>
                <c:pt idx="13">
                  <c:v>100</c:v>
                </c:pt>
                <c:pt idx="14">
                  <c:v>97</c:v>
                </c:pt>
                <c:pt idx="15">
                  <c:v>98</c:v>
                </c:pt>
                <c:pt idx="16">
                  <c:v>98</c:v>
                </c:pt>
              </c:numCache>
            </c:numRef>
          </c:val>
          <c:smooth val="0"/>
          <c:extLst>
            <c:ext xmlns:c16="http://schemas.microsoft.com/office/drawing/2014/chart" uri="{C3380CC4-5D6E-409C-BE32-E72D297353CC}">
              <c16:uniqueId val="{00000003-7652-43EA-88C8-973DB1B15C0F}"/>
            </c:ext>
          </c:extLst>
        </c:ser>
        <c:ser>
          <c:idx val="1"/>
          <c:order val="1"/>
          <c:tx>
            <c:strRef>
              <c:f>Sheet1!$C$1</c:f>
              <c:strCache>
                <c:ptCount val="1"/>
                <c:pt idx="0">
                  <c:v>Tobacco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7575259989053286E-3"/>
                  <c:y val="-2.6490066225165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52-43EA-88C8-973DB1B15C0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52-43EA-88C8-973DB1B15C0F}"/>
                </c:ext>
              </c:extLst>
            </c:dLbl>
            <c:dLbl>
              <c:idx val="16"/>
              <c:layout>
                <c:manualLayout>
                  <c:x val="-1.7713162599971311E-16"/>
                  <c:y val="-2.110022607385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F5-4946-A21F-660015E80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72</c:v>
                </c:pt>
                <c:pt idx="1">
                  <c:v>73</c:v>
                </c:pt>
                <c:pt idx="2">
                  <c:v>72</c:v>
                </c:pt>
                <c:pt idx="3">
                  <c:v>68</c:v>
                </c:pt>
                <c:pt idx="4">
                  <c:v>72</c:v>
                </c:pt>
                <c:pt idx="5">
                  <c:v>63</c:v>
                </c:pt>
                <c:pt idx="6">
                  <c:v>84</c:v>
                </c:pt>
                <c:pt idx="7">
                  <c:v>76</c:v>
                </c:pt>
                <c:pt idx="8">
                  <c:v>92</c:v>
                </c:pt>
                <c:pt idx="9">
                  <c:v>84</c:v>
                </c:pt>
                <c:pt idx="10">
                  <c:v>84</c:v>
                </c:pt>
                <c:pt idx="11">
                  <c:v>80</c:v>
                </c:pt>
                <c:pt idx="12">
                  <c:v>85</c:v>
                </c:pt>
                <c:pt idx="13">
                  <c:v>87</c:v>
                </c:pt>
                <c:pt idx="14">
                  <c:v>86</c:v>
                </c:pt>
                <c:pt idx="15">
                  <c:v>86</c:v>
                </c:pt>
                <c:pt idx="16">
                  <c:v>76</c:v>
                </c:pt>
              </c:numCache>
            </c:numRef>
          </c:val>
          <c:smooth val="0"/>
          <c:extLst>
            <c:ext xmlns:c16="http://schemas.microsoft.com/office/drawing/2014/chart" uri="{C3380CC4-5D6E-409C-BE32-E72D297353CC}">
              <c16:uniqueId val="{00000007-7652-43EA-88C8-973DB1B15C0F}"/>
            </c:ext>
          </c:extLst>
        </c:ser>
        <c:ser>
          <c:idx val="2"/>
          <c:order val="2"/>
          <c:tx>
            <c:strRef>
              <c:f>Sheet1!$D$1</c:f>
              <c:strCache>
                <c:ptCount val="1"/>
                <c:pt idx="0">
                  <c:v>E-cigarettes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1"/>
              <c:layout>
                <c:manualLayout>
                  <c:x val="-4.8166392993979283E-2"/>
                  <c:y val="-2.6490066225165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52-43EA-88C8-973DB1B15C0F}"/>
                </c:ext>
              </c:extLst>
            </c:dLbl>
            <c:dLbl>
              <c:idx val="15"/>
              <c:layout>
                <c:manualLayout>
                  <c:x val="0"/>
                  <c:y val="1.7660044150110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52-43EA-88C8-973DB1B15C0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F5-4946-A21F-660015E80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11">
                  <c:v>34</c:v>
                </c:pt>
                <c:pt idx="12">
                  <c:v>41</c:v>
                </c:pt>
                <c:pt idx="13">
                  <c:v>38</c:v>
                </c:pt>
                <c:pt idx="14">
                  <c:v>25</c:v>
                </c:pt>
                <c:pt idx="15">
                  <c:v>37</c:v>
                </c:pt>
                <c:pt idx="16">
                  <c:v>51</c:v>
                </c:pt>
              </c:numCache>
            </c:numRef>
          </c:val>
          <c:smooth val="0"/>
          <c:extLst>
            <c:ext xmlns:c16="http://schemas.microsoft.com/office/drawing/2014/chart" uri="{C3380CC4-5D6E-409C-BE32-E72D297353CC}">
              <c16:uniqueId val="{0000000B-7652-43EA-88C8-973DB1B15C0F}"/>
            </c:ext>
          </c:extLst>
        </c:ser>
        <c:ser>
          <c:idx val="3"/>
          <c:order val="3"/>
          <c:tx>
            <c:strRef>
              <c:f>Sheet1!$E$1</c:f>
              <c:strCache>
                <c:ptCount val="1"/>
                <c:pt idx="0">
                  <c:v>Nitrous Oxide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1.3136288998357984E-2"/>
                  <c:y val="-3.9735099337748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52-43EA-88C8-973DB1B15C0F}"/>
                </c:ext>
              </c:extLst>
            </c:dLbl>
            <c:dLbl>
              <c:idx val="15"/>
              <c:tx>
                <c:rich>
                  <a:bodyPr/>
                  <a:lstStyle/>
                  <a:p>
                    <a:fld id="{91AD84F7-FADC-4535-BAA9-B22567A25F44}"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652-43EA-88C8-973DB1B15C0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F5-4946-A21F-660015E80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8</c:v>
                </c:pt>
                <c:pt idx="1">
                  <c:v>14</c:v>
                </c:pt>
                <c:pt idx="2">
                  <c:v>13</c:v>
                </c:pt>
                <c:pt idx="3">
                  <c:v>6</c:v>
                </c:pt>
                <c:pt idx="4">
                  <c:v>14</c:v>
                </c:pt>
                <c:pt idx="5">
                  <c:v>8</c:v>
                </c:pt>
                <c:pt idx="6">
                  <c:v>5</c:v>
                </c:pt>
                <c:pt idx="7">
                  <c:v>15</c:v>
                </c:pt>
                <c:pt idx="8">
                  <c:v>13</c:v>
                </c:pt>
                <c:pt idx="9">
                  <c:v>20</c:v>
                </c:pt>
                <c:pt idx="10">
                  <c:v>20</c:v>
                </c:pt>
                <c:pt idx="11">
                  <c:v>26</c:v>
                </c:pt>
                <c:pt idx="12">
                  <c:v>37</c:v>
                </c:pt>
                <c:pt idx="13">
                  <c:v>56</c:v>
                </c:pt>
                <c:pt idx="14">
                  <c:v>55</c:v>
                </c:pt>
                <c:pt idx="15">
                  <c:v>75</c:v>
                </c:pt>
                <c:pt idx="16">
                  <c:v>72</c:v>
                </c:pt>
              </c:numCache>
            </c:numRef>
          </c:val>
          <c:smooth val="0"/>
          <c:extLst>
            <c:ext xmlns:c16="http://schemas.microsoft.com/office/drawing/2014/chart" uri="{C3380CC4-5D6E-409C-BE32-E72D297353CC}">
              <c16:uniqueId val="{0000000F-7652-43EA-88C8-973DB1B15C0F}"/>
            </c:ext>
          </c:extLst>
        </c:ser>
        <c:ser>
          <c:idx val="4"/>
          <c:order val="4"/>
          <c:tx>
            <c:strRef>
              <c:f>Sheet1!$F$1</c:f>
              <c:strCache>
                <c:ptCount val="1"/>
                <c:pt idx="0">
                  <c:v>Amyl Nitrite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6.5681444991790017E-3"/>
                  <c:y val="-2.6490066225165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52-43EA-88C8-973DB1B15C0F}"/>
                </c:ext>
              </c:extLst>
            </c:dLbl>
            <c:dLbl>
              <c:idx val="15"/>
              <c:layout>
                <c:manualLayout>
                  <c:x val="-1.328502541795289E-2"/>
                  <c:y val="-4.4576067027039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52-43EA-88C8-973DB1B15C0F}"/>
                </c:ext>
              </c:extLst>
            </c:dLbl>
            <c:dLbl>
              <c:idx val="16"/>
              <c:tx>
                <c:rich>
                  <a:bodyPr/>
                  <a:lstStyle/>
                  <a:p>
                    <a:fld id="{A91FD054-C550-47EB-9439-E8A86B0F16EB}"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F5-4946-A21F-660015E80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Sheet1!$F$2:$F$18</c:f>
              <c:numCache>
                <c:formatCode>General</c:formatCode>
                <c:ptCount val="17"/>
                <c:pt idx="0">
                  <c:v>28</c:v>
                </c:pt>
                <c:pt idx="1">
                  <c:v>27</c:v>
                </c:pt>
                <c:pt idx="2">
                  <c:v>37</c:v>
                </c:pt>
                <c:pt idx="3">
                  <c:v>37</c:v>
                </c:pt>
                <c:pt idx="4">
                  <c:v>31</c:v>
                </c:pt>
                <c:pt idx="5">
                  <c:v>37</c:v>
                </c:pt>
                <c:pt idx="6">
                  <c:v>38</c:v>
                </c:pt>
                <c:pt idx="7">
                  <c:v>46</c:v>
                </c:pt>
                <c:pt idx="8">
                  <c:v>40</c:v>
                </c:pt>
                <c:pt idx="9">
                  <c:v>45</c:v>
                </c:pt>
                <c:pt idx="10">
                  <c:v>45</c:v>
                </c:pt>
                <c:pt idx="11">
                  <c:v>46</c:v>
                </c:pt>
                <c:pt idx="12">
                  <c:v>50</c:v>
                </c:pt>
                <c:pt idx="13">
                  <c:v>59</c:v>
                </c:pt>
                <c:pt idx="14">
                  <c:v>39</c:v>
                </c:pt>
                <c:pt idx="15">
                  <c:v>39</c:v>
                </c:pt>
                <c:pt idx="16">
                  <c:v>57</c:v>
                </c:pt>
              </c:numCache>
            </c:numRef>
          </c:val>
          <c:smooth val="0"/>
          <c:extLst>
            <c:ext xmlns:c16="http://schemas.microsoft.com/office/drawing/2014/chart" uri="{C3380CC4-5D6E-409C-BE32-E72D297353CC}">
              <c16:uniqueId val="{00000013-7652-43EA-88C8-973DB1B15C0F}"/>
            </c:ext>
          </c:extLst>
        </c:ser>
        <c:dLbls>
          <c:showLegendKey val="0"/>
          <c:showVal val="0"/>
          <c:showCatName val="0"/>
          <c:showSerName val="0"/>
          <c:showPercent val="0"/>
          <c:showBubbleSize val="0"/>
        </c:dLbls>
        <c:marker val="1"/>
        <c:smooth val="0"/>
        <c:axId val="566335448"/>
        <c:axId val="566336104"/>
      </c:lineChart>
      <c:catAx>
        <c:axId val="56633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336104"/>
        <c:crosses val="autoZero"/>
        <c:auto val="1"/>
        <c:lblAlgn val="ctr"/>
        <c:lblOffset val="100"/>
        <c:noMultiLvlLbl val="0"/>
      </c:catAx>
      <c:valAx>
        <c:axId val="5663361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0946907498631636E-2"/>
              <c:y val="0.2186236985277502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335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rot="-2700000"/>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Past year stimulant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2"/>
              <c:layout>
                <c:manualLayout>
                  <c:x val="-9.661835748792447E-3"/>
                  <c:y val="5.1515139223302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AA-4CE3-956C-4B2868720BD7}"/>
                </c:ext>
              </c:extLst>
            </c:dLbl>
            <c:dLbl>
              <c:idx val="13"/>
              <c:layout>
                <c:manualLayout>
                  <c:x val="2.4154589371978906E-3"/>
                  <c:y val="1.2121209229012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C3-4E59-8876-CAAF43332AC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5</c:v>
                </c:pt>
                <c:pt idx="1">
                  <c:v>16</c:v>
                </c:pt>
                <c:pt idx="2">
                  <c:v>22</c:v>
                </c:pt>
                <c:pt idx="3">
                  <c:v>9</c:v>
                </c:pt>
                <c:pt idx="4">
                  <c:v>17</c:v>
                </c:pt>
                <c:pt idx="5">
                  <c:v>24</c:v>
                </c:pt>
                <c:pt idx="6">
                  <c:v>26</c:v>
                </c:pt>
                <c:pt idx="7">
                  <c:v>24</c:v>
                </c:pt>
                <c:pt idx="8">
                  <c:v>26</c:v>
                </c:pt>
                <c:pt idx="9">
                  <c:v>24</c:v>
                </c:pt>
                <c:pt idx="10">
                  <c:v>39</c:v>
                </c:pt>
                <c:pt idx="11">
                  <c:v>32</c:v>
                </c:pt>
                <c:pt idx="12">
                  <c:v>29</c:v>
                </c:pt>
                <c:pt idx="13">
                  <c:v>25</c:v>
                </c:pt>
              </c:numCache>
            </c:numRef>
          </c:val>
          <c:smooth val="0"/>
          <c:extLst>
            <c:ext xmlns:c16="http://schemas.microsoft.com/office/drawing/2014/chart" uri="{C3380CC4-5D6E-409C-BE32-E72D297353CC}">
              <c16:uniqueId val="{00000006-00AA-4CE3-956C-4B2868720BD7}"/>
            </c:ext>
          </c:extLst>
        </c:ser>
        <c:ser>
          <c:idx val="3"/>
          <c:order val="1"/>
          <c:tx>
            <c:strRef>
              <c:f>Sheet1!$E$1</c:f>
              <c:strCache>
                <c:ptCount val="1"/>
                <c:pt idx="0">
                  <c:v>Past year depressant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AA-4CE3-956C-4B2868720BD7}"/>
                </c:ext>
              </c:extLst>
            </c:dLbl>
            <c:dLbl>
              <c:idx val="12"/>
              <c:layout>
                <c:manualLayout>
                  <c:x val="-9.661835748792447E-3"/>
                  <c:y val="5.1515139223302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AA-4CE3-956C-4B2868720BD7}"/>
                </c:ext>
              </c:extLst>
            </c:dLbl>
            <c:dLbl>
              <c:idx val="13"/>
              <c:layout>
                <c:manualLayout>
                  <c:x val="-2.415506485602343E-3"/>
                  <c:y val="-1.8181933146758974E-2"/>
                </c:manualLayout>
              </c:layout>
              <c:showLegendKey val="0"/>
              <c:showVal val="1"/>
              <c:showCatName val="0"/>
              <c:showSerName val="0"/>
              <c:showPercent val="0"/>
              <c:showBubbleSize val="0"/>
              <c:extLst>
                <c:ext xmlns:c15="http://schemas.microsoft.com/office/drawing/2012/chart" uri="{CE6537A1-D6FC-4f65-9D91-7224C49458BB}">
                  <c15:layout>
                    <c:manualLayout>
                      <c:w val="2.8200483091787434E-2"/>
                      <c:h val="4.4863744962122407E-2"/>
                    </c:manualLayout>
                  </c15:layout>
                </c:ext>
                <c:ext xmlns:c16="http://schemas.microsoft.com/office/drawing/2014/chart" uri="{C3380CC4-5D6E-409C-BE32-E72D297353CC}">
                  <c16:uniqueId val="{00000001-EFC3-4E59-8876-CAAF43332AC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Sheet1!$E$2:$E$15</c:f>
              <c:numCache>
                <c:formatCode>General</c:formatCode>
                <c:ptCount val="14"/>
                <c:pt idx="1">
                  <c:v>10</c:v>
                </c:pt>
                <c:pt idx="2">
                  <c:v>18</c:v>
                </c:pt>
                <c:pt idx="3">
                  <c:v>23</c:v>
                </c:pt>
                <c:pt idx="4">
                  <c:v>5</c:v>
                </c:pt>
                <c:pt idx="5">
                  <c:v>18</c:v>
                </c:pt>
                <c:pt idx="6">
                  <c:v>23</c:v>
                </c:pt>
                <c:pt idx="7">
                  <c:v>7</c:v>
                </c:pt>
                <c:pt idx="8">
                  <c:v>20</c:v>
                </c:pt>
                <c:pt idx="9">
                  <c:v>14</c:v>
                </c:pt>
                <c:pt idx="10">
                  <c:v>28</c:v>
                </c:pt>
                <c:pt idx="11">
                  <c:v>18</c:v>
                </c:pt>
                <c:pt idx="12">
                  <c:v>27</c:v>
                </c:pt>
                <c:pt idx="13">
                  <c:v>27</c:v>
                </c:pt>
              </c:numCache>
            </c:numRef>
          </c:val>
          <c:smooth val="0"/>
          <c:extLst>
            <c:ext xmlns:c16="http://schemas.microsoft.com/office/drawing/2014/chart" uri="{C3380CC4-5D6E-409C-BE32-E72D297353CC}">
              <c16:uniqueId val="{0000000E-00AA-4CE3-956C-4B2868720BD7}"/>
            </c:ext>
          </c:extLst>
        </c:ser>
        <c:dLbls>
          <c:showLegendKey val="0"/>
          <c:showVal val="0"/>
          <c:showCatName val="0"/>
          <c:showSerName val="0"/>
          <c:showPercent val="0"/>
          <c:showBubbleSize val="0"/>
        </c:dLbls>
        <c:marker val="1"/>
        <c:smooth val="0"/>
        <c:axId val="552245256"/>
        <c:axId val="552239024"/>
      </c:lineChart>
      <c:catAx>
        <c:axId val="55224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2239024"/>
        <c:crosses val="autoZero"/>
        <c:auto val="1"/>
        <c:lblAlgn val="ctr"/>
        <c:lblOffset val="100"/>
        <c:noMultiLvlLbl val="0"/>
      </c:catAx>
      <c:valAx>
        <c:axId val="55223902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3157894736842105E-2"/>
              <c:y val="0.2070724267574661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2245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Lifetime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FE-4CDA-BF6E-CEEF2ADDC1F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5F-4D64-81AA-ADF7AF08F71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Sheet1!$B$2:$B$17</c:f>
              <c:numCache>
                <c:formatCode>General</c:formatCode>
                <c:ptCount val="16"/>
                <c:pt idx="0">
                  <c:v>23</c:v>
                </c:pt>
                <c:pt idx="1">
                  <c:v>27</c:v>
                </c:pt>
                <c:pt idx="2">
                  <c:v>25</c:v>
                </c:pt>
                <c:pt idx="3">
                  <c:v>32</c:v>
                </c:pt>
                <c:pt idx="4">
                  <c:v>19</c:v>
                </c:pt>
                <c:pt idx="5">
                  <c:v>9</c:v>
                </c:pt>
                <c:pt idx="6">
                  <c:v>22</c:v>
                </c:pt>
                <c:pt idx="7">
                  <c:v>13</c:v>
                </c:pt>
                <c:pt idx="8">
                  <c:v>20</c:v>
                </c:pt>
                <c:pt idx="9">
                  <c:v>8</c:v>
                </c:pt>
                <c:pt idx="10">
                  <c:v>11</c:v>
                </c:pt>
                <c:pt idx="11">
                  <c:v>8</c:v>
                </c:pt>
                <c:pt idx="12">
                  <c:v>3</c:v>
                </c:pt>
                <c:pt idx="13">
                  <c:v>9</c:v>
                </c:pt>
                <c:pt idx="14">
                  <c:v>3</c:v>
                </c:pt>
                <c:pt idx="15">
                  <c:v>9</c:v>
                </c:pt>
              </c:numCache>
            </c:numRef>
          </c:val>
          <c:smooth val="0"/>
          <c:extLst>
            <c:ext xmlns:c16="http://schemas.microsoft.com/office/drawing/2014/chart" uri="{C3380CC4-5D6E-409C-BE32-E72D297353CC}">
              <c16:uniqueId val="{00000002-9EFE-4CDA-BF6E-CEEF2ADDC1FF}"/>
            </c:ext>
          </c:extLst>
        </c:ser>
        <c:ser>
          <c:idx val="1"/>
          <c:order val="1"/>
          <c:tx>
            <c:strRef>
              <c:f>Sheet1!$C$1</c:f>
              <c:strCache>
                <c:ptCount val="1"/>
                <c:pt idx="0">
                  <c:v>Past month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Sheet1!$C$2:$C$17</c:f>
              <c:numCache>
                <c:formatCode>General</c:formatCode>
                <c:ptCount val="16"/>
                <c:pt idx="12">
                  <c:v>0</c:v>
                </c:pt>
                <c:pt idx="13">
                  <c:v>1</c:v>
                </c:pt>
                <c:pt idx="14">
                  <c:v>1</c:v>
                </c:pt>
                <c:pt idx="15">
                  <c:v>3</c:v>
                </c:pt>
              </c:numCache>
            </c:numRef>
          </c:val>
          <c:smooth val="0"/>
          <c:extLst>
            <c:ext xmlns:c16="http://schemas.microsoft.com/office/drawing/2014/chart" uri="{C3380CC4-5D6E-409C-BE32-E72D297353CC}">
              <c16:uniqueId val="{00000003-9EFE-4CDA-BF6E-CEEF2ADDC1FF}"/>
            </c:ext>
          </c:extLst>
        </c:ser>
        <c:dLbls>
          <c:showLegendKey val="0"/>
          <c:showVal val="0"/>
          <c:showCatName val="0"/>
          <c:showSerName val="0"/>
          <c:showPercent val="0"/>
          <c:showBubbleSize val="0"/>
        </c:dLbls>
        <c:marker val="1"/>
        <c:smooth val="0"/>
        <c:axId val="458567696"/>
        <c:axId val="458566056"/>
      </c:lineChart>
      <c:catAx>
        <c:axId val="45856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8566056"/>
        <c:crosses val="autoZero"/>
        <c:auto val="1"/>
        <c:lblAlgn val="ctr"/>
        <c:lblOffset val="100"/>
        <c:noMultiLvlLbl val="0"/>
      </c:catAx>
      <c:valAx>
        <c:axId val="45856605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0946907498631636E-2"/>
              <c:y val="0.2249056196742530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856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Treatment seeking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Sheet1!$B$2:$B$13</c:f>
              <c:numCache>
                <c:formatCode>General</c:formatCode>
                <c:ptCount val="12"/>
                <c:pt idx="0">
                  <c:v>12</c:v>
                </c:pt>
                <c:pt idx="1">
                  <c:v>12</c:v>
                </c:pt>
                <c:pt idx="2">
                  <c:v>13</c:v>
                </c:pt>
                <c:pt idx="3">
                  <c:v>16</c:v>
                </c:pt>
                <c:pt idx="4">
                  <c:v>20</c:v>
                </c:pt>
                <c:pt idx="5">
                  <c:v>19</c:v>
                </c:pt>
                <c:pt idx="6">
                  <c:v>16</c:v>
                </c:pt>
                <c:pt idx="7">
                  <c:v>27</c:v>
                </c:pt>
                <c:pt idx="8">
                  <c:v>26</c:v>
                </c:pt>
                <c:pt idx="9">
                  <c:v>29</c:v>
                </c:pt>
                <c:pt idx="10">
                  <c:v>28</c:v>
                </c:pt>
                <c:pt idx="11">
                  <c:v>26</c:v>
                </c:pt>
              </c:numCache>
            </c:numRef>
          </c:val>
          <c:extLst>
            <c:ext xmlns:c16="http://schemas.microsoft.com/office/drawing/2014/chart" uri="{C3380CC4-5D6E-409C-BE32-E72D297353CC}">
              <c16:uniqueId val="{00000000-07FB-4205-84C5-5BE87E99E375}"/>
            </c:ext>
          </c:extLst>
        </c:ser>
        <c:ser>
          <c:idx val="1"/>
          <c:order val="1"/>
          <c:tx>
            <c:strRef>
              <c:f>Sheet1!$C$1</c:f>
              <c:strCache>
                <c:ptCount val="1"/>
                <c:pt idx="0">
                  <c:v>No treatment seeking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Sheet1!$C$2:$C$13</c:f>
              <c:numCache>
                <c:formatCode>General</c:formatCode>
                <c:ptCount val="12"/>
                <c:pt idx="0">
                  <c:v>19</c:v>
                </c:pt>
                <c:pt idx="1">
                  <c:v>16</c:v>
                </c:pt>
                <c:pt idx="2">
                  <c:v>8</c:v>
                </c:pt>
                <c:pt idx="3">
                  <c:v>10</c:v>
                </c:pt>
                <c:pt idx="4">
                  <c:v>10</c:v>
                </c:pt>
                <c:pt idx="5">
                  <c:v>11</c:v>
                </c:pt>
                <c:pt idx="6">
                  <c:v>13</c:v>
                </c:pt>
                <c:pt idx="7">
                  <c:v>8</c:v>
                </c:pt>
                <c:pt idx="8">
                  <c:v>17</c:v>
                </c:pt>
                <c:pt idx="9">
                  <c:v>19</c:v>
                </c:pt>
                <c:pt idx="10">
                  <c:v>27</c:v>
                </c:pt>
                <c:pt idx="11">
                  <c:v>32</c:v>
                </c:pt>
              </c:numCache>
            </c:numRef>
          </c:val>
          <c:extLst>
            <c:ext xmlns:c16="http://schemas.microsoft.com/office/drawing/2014/chart" uri="{C3380CC4-5D6E-409C-BE32-E72D297353CC}">
              <c16:uniqueId val="{00000001-07FB-4205-84C5-5BE87E99E375}"/>
            </c:ext>
          </c:extLst>
        </c:ser>
        <c:dLbls>
          <c:showLegendKey val="0"/>
          <c:showVal val="0"/>
          <c:showCatName val="0"/>
          <c:showSerName val="0"/>
          <c:showPercent val="0"/>
          <c:showBubbleSize val="0"/>
        </c:dLbls>
        <c:gapWidth val="150"/>
        <c:overlap val="100"/>
        <c:axId val="607436872"/>
        <c:axId val="607439824"/>
      </c:barChart>
      <c:catAx>
        <c:axId val="60743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439824"/>
        <c:crosses val="autoZero"/>
        <c:auto val="1"/>
        <c:lblAlgn val="ctr"/>
        <c:lblOffset val="100"/>
        <c:noMultiLvlLbl val="0"/>
      </c:catAx>
      <c:valAx>
        <c:axId val="6074398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1337717875875068E-2"/>
              <c:y val="0.1911439820022496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43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Pills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5"/>
              <c:layout>
                <c:manualLayout>
                  <c:x val="-1.0869565217391304E-2"/>
                  <c:y val="3.9775321232095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5D-4889-9B63-16E39F36949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1D-4823-8EAF-93A6D76CC26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100</c:v>
                </c:pt>
                <c:pt idx="1">
                  <c:v>100</c:v>
                </c:pt>
                <c:pt idx="2">
                  <c:v>100</c:v>
                </c:pt>
                <c:pt idx="3">
                  <c:v>100</c:v>
                </c:pt>
                <c:pt idx="4">
                  <c:v>100</c:v>
                </c:pt>
                <c:pt idx="5">
                  <c:v>100</c:v>
                </c:pt>
                <c:pt idx="6">
                  <c:v>100</c:v>
                </c:pt>
                <c:pt idx="7">
                  <c:v>99</c:v>
                </c:pt>
                <c:pt idx="8">
                  <c:v>99</c:v>
                </c:pt>
                <c:pt idx="9">
                  <c:v>99</c:v>
                </c:pt>
                <c:pt idx="10">
                  <c:v>99</c:v>
                </c:pt>
                <c:pt idx="11">
                  <c:v>89</c:v>
                </c:pt>
                <c:pt idx="12">
                  <c:v>69</c:v>
                </c:pt>
                <c:pt idx="13">
                  <c:v>52</c:v>
                </c:pt>
                <c:pt idx="14">
                  <c:v>42</c:v>
                </c:pt>
                <c:pt idx="15">
                  <c:v>41</c:v>
                </c:pt>
                <c:pt idx="16">
                  <c:v>40</c:v>
                </c:pt>
              </c:numCache>
            </c:numRef>
          </c:val>
          <c:smooth val="0"/>
          <c:extLst>
            <c:ext xmlns:c16="http://schemas.microsoft.com/office/drawing/2014/chart" uri="{C3380CC4-5D6E-409C-BE32-E72D297353CC}">
              <c16:uniqueId val="{00000002-FB5D-4889-9B63-16E39F36949F}"/>
            </c:ext>
          </c:extLst>
        </c:ser>
        <c:ser>
          <c:idx val="1"/>
          <c:order val="1"/>
          <c:tx>
            <c:strRef>
              <c:f>Sheet1!$A$3</c:f>
              <c:strCache>
                <c:ptCount val="1"/>
                <c:pt idx="0">
                  <c:v>Crystal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5D-4889-9B63-16E39F36949F}"/>
                </c:ext>
              </c:extLst>
            </c:dLbl>
            <c:dLbl>
              <c:idx val="15"/>
              <c:layout>
                <c:manualLayout>
                  <c:x val="-7.246376811594203E-3"/>
                  <c:y val="2.753676085298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5D-4889-9B63-16E39F36949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1D-4823-8EAF-93A6D76CC26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10">
                  <c:v>28</c:v>
                </c:pt>
                <c:pt idx="11">
                  <c:v>61</c:v>
                </c:pt>
                <c:pt idx="12">
                  <c:v>68</c:v>
                </c:pt>
                <c:pt idx="13">
                  <c:v>81</c:v>
                </c:pt>
                <c:pt idx="14">
                  <c:v>75</c:v>
                </c:pt>
                <c:pt idx="15">
                  <c:v>64</c:v>
                </c:pt>
                <c:pt idx="16">
                  <c:v>68</c:v>
                </c:pt>
              </c:numCache>
            </c:numRef>
          </c:val>
          <c:smooth val="0"/>
          <c:extLst>
            <c:ext xmlns:c16="http://schemas.microsoft.com/office/drawing/2014/chart" uri="{C3380CC4-5D6E-409C-BE32-E72D297353CC}">
              <c16:uniqueId val="{00000005-FB5D-4889-9B63-16E39F36949F}"/>
            </c:ext>
          </c:extLst>
        </c:ser>
        <c:ser>
          <c:idx val="2"/>
          <c:order val="2"/>
          <c:tx>
            <c:strRef>
              <c:f>Sheet1!$A$4</c:f>
              <c:strCache>
                <c:ptCount val="1"/>
                <c:pt idx="0">
                  <c:v>Capsules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5"/>
              <c:layout>
                <c:manualLayout>
                  <c:x val="-1.7486338797814208E-2"/>
                  <c:y val="-5.7395143487858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5D-4889-9B63-16E39F36949F}"/>
                </c:ext>
              </c:extLst>
            </c:dLbl>
            <c:dLbl>
              <c:idx val="15"/>
              <c:layout>
                <c:manualLayout>
                  <c:x val="-1.3285024154589549E-2"/>
                  <c:y val="3.0596400947765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5D-4889-9B63-16E39F36949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1D-4823-8EAF-93A6D76CC26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5">
                  <c:v>24</c:v>
                </c:pt>
                <c:pt idx="6">
                  <c:v>33</c:v>
                </c:pt>
                <c:pt idx="7">
                  <c:v>35</c:v>
                </c:pt>
                <c:pt idx="8">
                  <c:v>55</c:v>
                </c:pt>
                <c:pt idx="9">
                  <c:v>57</c:v>
                </c:pt>
                <c:pt idx="10">
                  <c:v>59</c:v>
                </c:pt>
                <c:pt idx="11">
                  <c:v>76</c:v>
                </c:pt>
                <c:pt idx="12">
                  <c:v>64</c:v>
                </c:pt>
                <c:pt idx="13">
                  <c:v>68</c:v>
                </c:pt>
                <c:pt idx="14">
                  <c:v>76</c:v>
                </c:pt>
                <c:pt idx="15">
                  <c:v>77</c:v>
                </c:pt>
                <c:pt idx="16">
                  <c:v>82</c:v>
                </c:pt>
              </c:numCache>
            </c:numRef>
          </c:val>
          <c:smooth val="0"/>
          <c:extLst>
            <c:ext xmlns:c16="http://schemas.microsoft.com/office/drawing/2014/chart" uri="{C3380CC4-5D6E-409C-BE32-E72D297353CC}">
              <c16:uniqueId val="{00000009-FB5D-4889-9B63-16E39F36949F}"/>
            </c:ext>
          </c:extLst>
        </c:ser>
        <c:ser>
          <c:idx val="3"/>
          <c:order val="3"/>
          <c:tx>
            <c:strRef>
              <c:f>Sheet1!$A$5</c:f>
              <c:strCache>
                <c:ptCount val="1"/>
                <c:pt idx="0">
                  <c:v>Powder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2"/>
              <c:layout>
                <c:manualLayout>
                  <c:x val="-1.092896174863388E-2"/>
                  <c:y val="-2.6490066225165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5D-4889-9B63-16E39F36949F}"/>
                </c:ext>
              </c:extLst>
            </c:dLbl>
            <c:dLbl>
              <c:idx val="15"/>
              <c:layout>
                <c:manualLayout>
                  <c:x val="-4.830917874396312E-3"/>
                  <c:y val="3.9775321232095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5D-4889-9B63-16E39F36949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1D-4823-8EAF-93A6D76CC26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2">
                  <c:v>15</c:v>
                </c:pt>
                <c:pt idx="3">
                  <c:v>8</c:v>
                </c:pt>
                <c:pt idx="4">
                  <c:v>20</c:v>
                </c:pt>
                <c:pt idx="5">
                  <c:v>15</c:v>
                </c:pt>
                <c:pt idx="6">
                  <c:v>11</c:v>
                </c:pt>
                <c:pt idx="7">
                  <c:v>7</c:v>
                </c:pt>
                <c:pt idx="8">
                  <c:v>21</c:v>
                </c:pt>
                <c:pt idx="9">
                  <c:v>20</c:v>
                </c:pt>
                <c:pt idx="10">
                  <c:v>29</c:v>
                </c:pt>
                <c:pt idx="11">
                  <c:v>15</c:v>
                </c:pt>
                <c:pt idx="12">
                  <c:v>19</c:v>
                </c:pt>
                <c:pt idx="13">
                  <c:v>15</c:v>
                </c:pt>
                <c:pt idx="14">
                  <c:v>21</c:v>
                </c:pt>
                <c:pt idx="15">
                  <c:v>18</c:v>
                </c:pt>
                <c:pt idx="16">
                  <c:v>18</c:v>
                </c:pt>
              </c:numCache>
            </c:numRef>
          </c:val>
          <c:smooth val="0"/>
          <c:extLst>
            <c:ext xmlns:c16="http://schemas.microsoft.com/office/drawing/2014/chart" uri="{C3380CC4-5D6E-409C-BE32-E72D297353CC}">
              <c16:uniqueId val="{0000000D-FB5D-4889-9B63-16E39F36949F}"/>
            </c:ext>
          </c:extLst>
        </c:ser>
        <c:ser>
          <c:idx val="4"/>
          <c:order val="4"/>
          <c:tx>
            <c:strRef>
              <c:f>Sheet1!$A$6</c:f>
              <c:strCache>
                <c:ptCount val="1"/>
                <c:pt idx="0">
                  <c:v>Any ecstasy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1D-4823-8EAF-93A6D76CC26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Sheet1!$B$6:$R$6</c:f>
              <c:numCache>
                <c:formatCode>General</c:formatCode>
                <c:ptCount val="17"/>
                <c:pt idx="0">
                  <c:v>100</c:v>
                </c:pt>
                <c:pt idx="1">
                  <c:v>100</c:v>
                </c:pt>
                <c:pt idx="2">
                  <c:v>100</c:v>
                </c:pt>
                <c:pt idx="3">
                  <c:v>100</c:v>
                </c:pt>
                <c:pt idx="4">
                  <c:v>100</c:v>
                </c:pt>
                <c:pt idx="5">
                  <c:v>100</c:v>
                </c:pt>
                <c:pt idx="6">
                  <c:v>100</c:v>
                </c:pt>
                <c:pt idx="7">
                  <c:v>100</c:v>
                </c:pt>
                <c:pt idx="8">
                  <c:v>100</c:v>
                </c:pt>
                <c:pt idx="9">
                  <c:v>100</c:v>
                </c:pt>
                <c:pt idx="10">
                  <c:v>100</c:v>
                </c:pt>
                <c:pt idx="11">
                  <c:v>100</c:v>
                </c:pt>
                <c:pt idx="12">
                  <c:v>99</c:v>
                </c:pt>
                <c:pt idx="13">
                  <c:v>99</c:v>
                </c:pt>
                <c:pt idx="14">
                  <c:v>100</c:v>
                </c:pt>
                <c:pt idx="15">
                  <c:v>100</c:v>
                </c:pt>
                <c:pt idx="16">
                  <c:v>99</c:v>
                </c:pt>
              </c:numCache>
            </c:numRef>
          </c:val>
          <c:smooth val="0"/>
          <c:extLst>
            <c:ext xmlns:c16="http://schemas.microsoft.com/office/drawing/2014/chart" uri="{C3380CC4-5D6E-409C-BE32-E72D297353CC}">
              <c16:uniqueId val="{00000010-FB5D-4889-9B63-16E39F36949F}"/>
            </c:ext>
          </c:extLst>
        </c:ser>
        <c:dLbls>
          <c:showLegendKey val="0"/>
          <c:showVal val="0"/>
          <c:showCatName val="0"/>
          <c:showSerName val="0"/>
          <c:showPercent val="0"/>
          <c:showBubbleSize val="0"/>
        </c:dLbls>
        <c:marker val="1"/>
        <c:smooth val="0"/>
        <c:axId val="536786944"/>
        <c:axId val="536790880"/>
      </c:lineChart>
      <c:catAx>
        <c:axId val="53678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790880"/>
        <c:crosses val="autoZero"/>
        <c:auto val="1"/>
        <c:lblAlgn val="ctr"/>
        <c:lblOffset val="100"/>
        <c:noMultiLvlLbl val="0"/>
      </c:catAx>
      <c:valAx>
        <c:axId val="5367908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8.7431693989071038E-3"/>
              <c:y val="0.2180754723540352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78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Property crime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00-417C-8960-0E1910F8A5DA}"/>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02-4785-A57F-6D8B1925390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4</c:v>
                </c:pt>
                <c:pt idx="1">
                  <c:v>5</c:v>
                </c:pt>
                <c:pt idx="2">
                  <c:v>8</c:v>
                </c:pt>
                <c:pt idx="3">
                  <c:v>13</c:v>
                </c:pt>
                <c:pt idx="4">
                  <c:v>13</c:v>
                </c:pt>
                <c:pt idx="5">
                  <c:v>11</c:v>
                </c:pt>
                <c:pt idx="6">
                  <c:v>18</c:v>
                </c:pt>
                <c:pt idx="7">
                  <c:v>18</c:v>
                </c:pt>
                <c:pt idx="8">
                  <c:v>25</c:v>
                </c:pt>
                <c:pt idx="9">
                  <c:v>18</c:v>
                </c:pt>
                <c:pt idx="10">
                  <c:v>22</c:v>
                </c:pt>
                <c:pt idx="11">
                  <c:v>12</c:v>
                </c:pt>
                <c:pt idx="12">
                  <c:v>14</c:v>
                </c:pt>
                <c:pt idx="13">
                  <c:v>20</c:v>
                </c:pt>
                <c:pt idx="14">
                  <c:v>18</c:v>
                </c:pt>
                <c:pt idx="15">
                  <c:v>19</c:v>
                </c:pt>
                <c:pt idx="16">
                  <c:v>26</c:v>
                </c:pt>
              </c:numCache>
            </c:numRef>
          </c:val>
          <c:smooth val="0"/>
          <c:extLst>
            <c:ext xmlns:c16="http://schemas.microsoft.com/office/drawing/2014/chart" uri="{C3380CC4-5D6E-409C-BE32-E72D297353CC}">
              <c16:uniqueId val="{00000002-4400-417C-8960-0E1910F8A5DA}"/>
            </c:ext>
          </c:extLst>
        </c:ser>
        <c:ser>
          <c:idx val="1"/>
          <c:order val="1"/>
          <c:tx>
            <c:strRef>
              <c:f>Sheet1!$A$3</c:f>
              <c:strCache>
                <c:ptCount val="1"/>
                <c:pt idx="0">
                  <c:v>Drug dealing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1927136825288145E-2"/>
                  <c:y val="1.9298748376755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00-417C-8960-0E1910F8A5DA}"/>
                </c:ext>
              </c:extLst>
            </c:dLbl>
            <c:dLbl>
              <c:idx val="15"/>
              <c:layout>
                <c:manualLayout>
                  <c:x val="0"/>
                  <c:y val="-2.1943579084140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00-417C-8960-0E1910F8A5DA}"/>
                </c:ext>
              </c:extLst>
            </c:dLbl>
            <c:dLbl>
              <c:idx val="16"/>
              <c:layout>
                <c:manualLayout>
                  <c:x val="-2.4154589371980675E-3"/>
                  <c:y val="-4.0752361156261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02-4785-A57F-6D8B1925390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28</c:v>
                </c:pt>
                <c:pt idx="1">
                  <c:v>12</c:v>
                </c:pt>
                <c:pt idx="2">
                  <c:v>23</c:v>
                </c:pt>
                <c:pt idx="3">
                  <c:v>21</c:v>
                </c:pt>
                <c:pt idx="4">
                  <c:v>15</c:v>
                </c:pt>
                <c:pt idx="5">
                  <c:v>15</c:v>
                </c:pt>
                <c:pt idx="6">
                  <c:v>21</c:v>
                </c:pt>
                <c:pt idx="7">
                  <c:v>26</c:v>
                </c:pt>
                <c:pt idx="8">
                  <c:v>26</c:v>
                </c:pt>
                <c:pt idx="9">
                  <c:v>20</c:v>
                </c:pt>
                <c:pt idx="10">
                  <c:v>18</c:v>
                </c:pt>
                <c:pt idx="11">
                  <c:v>29</c:v>
                </c:pt>
                <c:pt idx="12">
                  <c:v>23</c:v>
                </c:pt>
                <c:pt idx="13">
                  <c:v>26</c:v>
                </c:pt>
                <c:pt idx="14">
                  <c:v>30</c:v>
                </c:pt>
                <c:pt idx="15">
                  <c:v>28</c:v>
                </c:pt>
                <c:pt idx="16">
                  <c:v>27</c:v>
                </c:pt>
              </c:numCache>
            </c:numRef>
          </c:val>
          <c:smooth val="0"/>
          <c:extLst>
            <c:ext xmlns:c16="http://schemas.microsoft.com/office/drawing/2014/chart" uri="{C3380CC4-5D6E-409C-BE32-E72D297353CC}">
              <c16:uniqueId val="{00000006-4400-417C-8960-0E1910F8A5DA}"/>
            </c:ext>
          </c:extLst>
        </c:ser>
        <c:ser>
          <c:idx val="2"/>
          <c:order val="2"/>
          <c:tx>
            <c:strRef>
              <c:f>Sheet1!$A$4</c:f>
              <c:strCache>
                <c:ptCount val="1"/>
                <c:pt idx="0">
                  <c:v>Fraud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0">
                  <c:v>1</c:v>
                </c:pt>
                <c:pt idx="1">
                  <c:v>4</c:v>
                </c:pt>
                <c:pt idx="2">
                  <c:v>2</c:v>
                </c:pt>
                <c:pt idx="3">
                  <c:v>4</c:v>
                </c:pt>
                <c:pt idx="4">
                  <c:v>1</c:v>
                </c:pt>
                <c:pt idx="5">
                  <c:v>2</c:v>
                </c:pt>
                <c:pt idx="6">
                  <c:v>3</c:v>
                </c:pt>
                <c:pt idx="7">
                  <c:v>4</c:v>
                </c:pt>
                <c:pt idx="8">
                  <c:v>1</c:v>
                </c:pt>
                <c:pt idx="9">
                  <c:v>4</c:v>
                </c:pt>
                <c:pt idx="10">
                  <c:v>0</c:v>
                </c:pt>
                <c:pt idx="11">
                  <c:v>4</c:v>
                </c:pt>
                <c:pt idx="12">
                  <c:v>1</c:v>
                </c:pt>
                <c:pt idx="13">
                  <c:v>2</c:v>
                </c:pt>
                <c:pt idx="14">
                  <c:v>0</c:v>
                </c:pt>
                <c:pt idx="15">
                  <c:v>5</c:v>
                </c:pt>
                <c:pt idx="16">
                  <c:v>5</c:v>
                </c:pt>
              </c:numCache>
            </c:numRef>
          </c:val>
          <c:smooth val="0"/>
          <c:extLst>
            <c:ext xmlns:c16="http://schemas.microsoft.com/office/drawing/2014/chart" uri="{C3380CC4-5D6E-409C-BE32-E72D297353CC}">
              <c16:uniqueId val="{00000007-4400-417C-8960-0E1910F8A5DA}"/>
            </c:ext>
          </c:extLst>
        </c:ser>
        <c:ser>
          <c:idx val="3"/>
          <c:order val="3"/>
          <c:tx>
            <c:strRef>
              <c:f>Sheet1!$A$5</c:f>
              <c:strCache>
                <c:ptCount val="1"/>
                <c:pt idx="0">
                  <c:v>Violent crime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0">
                  <c:v>5</c:v>
                </c:pt>
                <c:pt idx="1">
                  <c:v>4</c:v>
                </c:pt>
                <c:pt idx="2">
                  <c:v>1</c:v>
                </c:pt>
                <c:pt idx="3">
                  <c:v>2</c:v>
                </c:pt>
                <c:pt idx="4">
                  <c:v>2</c:v>
                </c:pt>
                <c:pt idx="5">
                  <c:v>1</c:v>
                </c:pt>
                <c:pt idx="6">
                  <c:v>8</c:v>
                </c:pt>
                <c:pt idx="7">
                  <c:v>4</c:v>
                </c:pt>
                <c:pt idx="8">
                  <c:v>5</c:v>
                </c:pt>
                <c:pt idx="9">
                  <c:v>4</c:v>
                </c:pt>
                <c:pt idx="10">
                  <c:v>3</c:v>
                </c:pt>
                <c:pt idx="11">
                  <c:v>2</c:v>
                </c:pt>
                <c:pt idx="12">
                  <c:v>4</c:v>
                </c:pt>
                <c:pt idx="13">
                  <c:v>5</c:v>
                </c:pt>
                <c:pt idx="14">
                  <c:v>3</c:v>
                </c:pt>
                <c:pt idx="15">
                  <c:v>2</c:v>
                </c:pt>
                <c:pt idx="16">
                  <c:v>1</c:v>
                </c:pt>
              </c:numCache>
            </c:numRef>
          </c:val>
          <c:smooth val="0"/>
          <c:extLst>
            <c:ext xmlns:c16="http://schemas.microsoft.com/office/drawing/2014/chart" uri="{C3380CC4-5D6E-409C-BE32-E72D297353CC}">
              <c16:uniqueId val="{00000008-4400-417C-8960-0E1910F8A5DA}"/>
            </c:ext>
          </c:extLst>
        </c:ser>
        <c:ser>
          <c:idx val="4"/>
          <c:order val="4"/>
          <c:tx>
            <c:strRef>
              <c:f>Sheet1!$A$6</c:f>
              <c:strCache>
                <c:ptCount val="1"/>
                <c:pt idx="0">
                  <c:v>Any crime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00-417C-8960-0E1910F8A5DA}"/>
                </c:ext>
              </c:extLst>
            </c:dLbl>
            <c:dLbl>
              <c:idx val="15"/>
              <c:layout>
                <c:manualLayout>
                  <c:x val="-6.038647342995169E-3"/>
                  <c:y val="4.3887158168281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00-417C-8960-0E1910F8A5DA}"/>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02-4785-A57F-6D8B1925390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Sheet1!$B$6:$R$6</c:f>
              <c:numCache>
                <c:formatCode>General</c:formatCode>
                <c:ptCount val="17"/>
                <c:pt idx="0">
                  <c:v>30</c:v>
                </c:pt>
                <c:pt idx="1">
                  <c:v>18</c:v>
                </c:pt>
                <c:pt idx="2">
                  <c:v>29</c:v>
                </c:pt>
                <c:pt idx="3">
                  <c:v>27</c:v>
                </c:pt>
                <c:pt idx="4">
                  <c:v>23</c:v>
                </c:pt>
                <c:pt idx="5">
                  <c:v>24</c:v>
                </c:pt>
                <c:pt idx="6">
                  <c:v>36</c:v>
                </c:pt>
                <c:pt idx="7">
                  <c:v>35</c:v>
                </c:pt>
                <c:pt idx="8">
                  <c:v>44</c:v>
                </c:pt>
                <c:pt idx="9">
                  <c:v>34</c:v>
                </c:pt>
                <c:pt idx="10">
                  <c:v>34</c:v>
                </c:pt>
                <c:pt idx="11">
                  <c:v>37</c:v>
                </c:pt>
                <c:pt idx="12">
                  <c:v>36</c:v>
                </c:pt>
                <c:pt idx="13">
                  <c:v>39</c:v>
                </c:pt>
                <c:pt idx="14">
                  <c:v>41</c:v>
                </c:pt>
                <c:pt idx="15">
                  <c:v>42</c:v>
                </c:pt>
                <c:pt idx="16">
                  <c:v>43</c:v>
                </c:pt>
              </c:numCache>
            </c:numRef>
          </c:val>
          <c:smooth val="0"/>
          <c:extLst>
            <c:ext xmlns:c16="http://schemas.microsoft.com/office/drawing/2014/chart" uri="{C3380CC4-5D6E-409C-BE32-E72D297353CC}">
              <c16:uniqueId val="{0000000C-4400-417C-8960-0E1910F8A5DA}"/>
            </c:ext>
          </c:extLst>
        </c:ser>
        <c:dLbls>
          <c:showLegendKey val="0"/>
          <c:showVal val="0"/>
          <c:showCatName val="0"/>
          <c:showSerName val="0"/>
          <c:showPercent val="0"/>
          <c:showBubbleSize val="0"/>
        </c:dLbls>
        <c:marker val="1"/>
        <c:smooth val="0"/>
        <c:axId val="607499520"/>
        <c:axId val="607493288"/>
      </c:lineChart>
      <c:catAx>
        <c:axId val="6074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493288"/>
        <c:crosses val="autoZero"/>
        <c:auto val="1"/>
        <c:lblAlgn val="ctr"/>
        <c:lblOffset val="100"/>
        <c:noMultiLvlLbl val="0"/>
      </c:catAx>
      <c:valAx>
        <c:axId val="607493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6.6006600660066007E-3"/>
              <c:y val="0.2386039245094363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49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Pills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4A-4A9E-8FCD-92AFE9FEA722}"/>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4A-4A9E-8FCD-92AFE9FEA72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12</c:v>
                </c:pt>
                <c:pt idx="1">
                  <c:v>20</c:v>
                </c:pt>
                <c:pt idx="2">
                  <c:v>15</c:v>
                </c:pt>
                <c:pt idx="3">
                  <c:v>15</c:v>
                </c:pt>
                <c:pt idx="4">
                  <c:v>22</c:v>
                </c:pt>
                <c:pt idx="5">
                  <c:v>12</c:v>
                </c:pt>
                <c:pt idx="6">
                  <c:v>14</c:v>
                </c:pt>
                <c:pt idx="7">
                  <c:v>12</c:v>
                </c:pt>
                <c:pt idx="8">
                  <c:v>12</c:v>
                </c:pt>
                <c:pt idx="9">
                  <c:v>12</c:v>
                </c:pt>
                <c:pt idx="10">
                  <c:v>12</c:v>
                </c:pt>
                <c:pt idx="11">
                  <c:v>9</c:v>
                </c:pt>
                <c:pt idx="12">
                  <c:v>9</c:v>
                </c:pt>
                <c:pt idx="13">
                  <c:v>3</c:v>
                </c:pt>
                <c:pt idx="14">
                  <c:v>3</c:v>
                </c:pt>
                <c:pt idx="15">
                  <c:v>3</c:v>
                </c:pt>
                <c:pt idx="16">
                  <c:v>3</c:v>
                </c:pt>
              </c:numCache>
            </c:numRef>
          </c:val>
          <c:smooth val="0"/>
          <c:extLst>
            <c:ext xmlns:c16="http://schemas.microsoft.com/office/drawing/2014/chart" uri="{C3380CC4-5D6E-409C-BE32-E72D297353CC}">
              <c16:uniqueId val="{00000003-604A-4A9E-8FCD-92AFE9FEA722}"/>
            </c:ext>
          </c:extLst>
        </c:ser>
        <c:ser>
          <c:idx val="1"/>
          <c:order val="1"/>
          <c:tx>
            <c:strRef>
              <c:f>Sheet1!$A$3</c:f>
              <c:strCache>
                <c:ptCount val="1"/>
                <c:pt idx="0">
                  <c:v>Crystal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6B-4B07-BED9-68EBEE06B85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10">
                  <c:v>3</c:v>
                </c:pt>
                <c:pt idx="11">
                  <c:v>5</c:v>
                </c:pt>
                <c:pt idx="12">
                  <c:v>6</c:v>
                </c:pt>
                <c:pt idx="13">
                  <c:v>7</c:v>
                </c:pt>
                <c:pt idx="14">
                  <c:v>5</c:v>
                </c:pt>
                <c:pt idx="15">
                  <c:v>5</c:v>
                </c:pt>
                <c:pt idx="16">
                  <c:v>4</c:v>
                </c:pt>
              </c:numCache>
            </c:numRef>
          </c:val>
          <c:smooth val="0"/>
          <c:extLst>
            <c:ext xmlns:c16="http://schemas.microsoft.com/office/drawing/2014/chart" uri="{C3380CC4-5D6E-409C-BE32-E72D297353CC}">
              <c16:uniqueId val="{00000005-604A-4A9E-8FCD-92AFE9FEA722}"/>
            </c:ext>
          </c:extLst>
        </c:ser>
        <c:ser>
          <c:idx val="2"/>
          <c:order val="2"/>
          <c:tx>
            <c:strRef>
              <c:f>Sheet1!$A$4</c:f>
              <c:strCache>
                <c:ptCount val="1"/>
                <c:pt idx="0">
                  <c:v>Capsules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5"/>
              <c:layout>
                <c:manualLayout>
                  <c:x val="-1.092896174863396E-2"/>
                  <c:y val="-2.6845637583892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4A-4A9E-8FCD-92AFE9FEA722}"/>
                </c:ext>
              </c:extLst>
            </c:dLbl>
            <c:dLbl>
              <c:idx val="15"/>
              <c:tx>
                <c:rich>
                  <a:bodyPr/>
                  <a:lstStyle/>
                  <a:p>
                    <a:fld id="{4B5E7D79-3E46-4821-8697-55C9C9850F15}"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04A-4A9E-8FCD-92AFE9FEA72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C2-4E35-924E-9725B0A15EC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5">
                  <c:v>3</c:v>
                </c:pt>
                <c:pt idx="6">
                  <c:v>2</c:v>
                </c:pt>
                <c:pt idx="7">
                  <c:v>4</c:v>
                </c:pt>
                <c:pt idx="8">
                  <c:v>2</c:v>
                </c:pt>
                <c:pt idx="9">
                  <c:v>4</c:v>
                </c:pt>
                <c:pt idx="10">
                  <c:v>1</c:v>
                </c:pt>
                <c:pt idx="11">
                  <c:v>5</c:v>
                </c:pt>
                <c:pt idx="12">
                  <c:v>7</c:v>
                </c:pt>
                <c:pt idx="13">
                  <c:v>10</c:v>
                </c:pt>
                <c:pt idx="14">
                  <c:v>6</c:v>
                </c:pt>
                <c:pt idx="15">
                  <c:v>5</c:v>
                </c:pt>
                <c:pt idx="16">
                  <c:v>6</c:v>
                </c:pt>
              </c:numCache>
            </c:numRef>
          </c:val>
          <c:smooth val="0"/>
          <c:extLst>
            <c:ext xmlns:c16="http://schemas.microsoft.com/office/drawing/2014/chart" uri="{C3380CC4-5D6E-409C-BE32-E72D297353CC}">
              <c16:uniqueId val="{00000009-604A-4A9E-8FCD-92AFE9FEA722}"/>
            </c:ext>
          </c:extLst>
        </c:ser>
        <c:ser>
          <c:idx val="3"/>
          <c:order val="3"/>
          <c:tx>
            <c:strRef>
              <c:f>Sheet1!$A$5</c:f>
              <c:strCache>
                <c:ptCount val="1"/>
                <c:pt idx="0">
                  <c:v>Powder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2"/>
              <c:layout>
                <c:manualLayout>
                  <c:x val="-8.7431693989071038E-3"/>
                  <c:y val="-3.5794183445190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4A-4A9E-8FCD-92AFE9FEA722}"/>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04A-4A9E-8FCD-92AFE9FEA722}"/>
                </c:ext>
              </c:extLst>
            </c:dLbl>
            <c:dLbl>
              <c:idx val="16"/>
              <c:layout>
                <c:manualLayout>
                  <c:x val="0"/>
                  <c:y val="2.0477815699658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6B-4B07-BED9-68EBEE06B85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2">
                  <c:v>4</c:v>
                </c:pt>
                <c:pt idx="3">
                  <c:v>3</c:v>
                </c:pt>
                <c:pt idx="4">
                  <c:v>2</c:v>
                </c:pt>
                <c:pt idx="5">
                  <c:v>2</c:v>
                </c:pt>
                <c:pt idx="6">
                  <c:v>2</c:v>
                </c:pt>
                <c:pt idx="7">
                  <c:v>5</c:v>
                </c:pt>
                <c:pt idx="8">
                  <c:v>4</c:v>
                </c:pt>
                <c:pt idx="9">
                  <c:v>5</c:v>
                </c:pt>
                <c:pt idx="10">
                  <c:v>2</c:v>
                </c:pt>
                <c:pt idx="11">
                  <c:v>4</c:v>
                </c:pt>
                <c:pt idx="12">
                  <c:v>3</c:v>
                </c:pt>
                <c:pt idx="13">
                  <c:v>4</c:v>
                </c:pt>
                <c:pt idx="14">
                  <c:v>2</c:v>
                </c:pt>
                <c:pt idx="15">
                  <c:v>2</c:v>
                </c:pt>
                <c:pt idx="16">
                  <c:v>3</c:v>
                </c:pt>
              </c:numCache>
            </c:numRef>
          </c:val>
          <c:smooth val="0"/>
          <c:extLst>
            <c:ext xmlns:c16="http://schemas.microsoft.com/office/drawing/2014/chart" uri="{C3380CC4-5D6E-409C-BE32-E72D297353CC}">
              <c16:uniqueId val="{0000000D-604A-4A9E-8FCD-92AFE9FEA722}"/>
            </c:ext>
          </c:extLst>
        </c:ser>
        <c:ser>
          <c:idx val="4"/>
          <c:order val="4"/>
          <c:tx>
            <c:strRef>
              <c:f>Sheet1!$A$6</c:f>
              <c:strCache>
                <c:ptCount val="1"/>
                <c:pt idx="0">
                  <c:v>Any ecstasy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04A-4A9E-8FCD-92AFE9FEA72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C2-4E35-924E-9725B0A15EC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Sheet1!$B$6:$R$6</c:f>
              <c:numCache>
                <c:formatCode>General</c:formatCode>
                <c:ptCount val="17"/>
                <c:pt idx="0">
                  <c:v>12</c:v>
                </c:pt>
                <c:pt idx="1">
                  <c:v>20</c:v>
                </c:pt>
                <c:pt idx="2">
                  <c:v>15</c:v>
                </c:pt>
                <c:pt idx="3">
                  <c:v>14</c:v>
                </c:pt>
                <c:pt idx="4">
                  <c:v>13</c:v>
                </c:pt>
                <c:pt idx="5">
                  <c:v>12</c:v>
                </c:pt>
                <c:pt idx="6">
                  <c:v>15</c:v>
                </c:pt>
                <c:pt idx="7">
                  <c:v>15</c:v>
                </c:pt>
                <c:pt idx="8">
                  <c:v>15</c:v>
                </c:pt>
                <c:pt idx="9">
                  <c:v>13</c:v>
                </c:pt>
                <c:pt idx="10">
                  <c:v>12</c:v>
                </c:pt>
                <c:pt idx="11">
                  <c:v>16</c:v>
                </c:pt>
                <c:pt idx="12">
                  <c:v>12</c:v>
                </c:pt>
                <c:pt idx="13">
                  <c:v>13</c:v>
                </c:pt>
                <c:pt idx="14">
                  <c:v>10</c:v>
                </c:pt>
                <c:pt idx="15">
                  <c:v>8</c:v>
                </c:pt>
                <c:pt idx="16">
                  <c:v>9</c:v>
                </c:pt>
              </c:numCache>
            </c:numRef>
          </c:val>
          <c:smooth val="0"/>
          <c:extLst>
            <c:ext xmlns:c16="http://schemas.microsoft.com/office/drawing/2014/chart" uri="{C3380CC4-5D6E-409C-BE32-E72D297353CC}">
              <c16:uniqueId val="{00000010-604A-4A9E-8FCD-92AFE9FEA722}"/>
            </c:ext>
          </c:extLst>
        </c:ser>
        <c:dLbls>
          <c:showLegendKey val="0"/>
          <c:showVal val="0"/>
          <c:showCatName val="0"/>
          <c:showSerName val="0"/>
          <c:showPercent val="0"/>
          <c:showBubbleSize val="0"/>
        </c:dLbls>
        <c:marker val="1"/>
        <c:smooth val="0"/>
        <c:axId val="588933392"/>
        <c:axId val="588941592"/>
      </c:lineChart>
      <c:catAx>
        <c:axId val="58893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8941592"/>
        <c:crosses val="autoZero"/>
        <c:auto val="1"/>
        <c:lblAlgn val="ctr"/>
        <c:lblOffset val="100"/>
        <c:noMultiLvlLbl val="0"/>
      </c:catAx>
      <c:valAx>
        <c:axId val="588941592"/>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1.092896174863388E-2"/>
              <c:y val="0.3107079568074124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893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Pill</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BF-4F5E-BD30-7B9FE3E8CBA7}"/>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BF-4F5E-BD30-7B9FE3E8CBA7}"/>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A4-48C1-B3A7-25D24DB27C0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35</c:v>
                </c:pt>
                <c:pt idx="1">
                  <c:v>30</c:v>
                </c:pt>
                <c:pt idx="2">
                  <c:v>30</c:v>
                </c:pt>
                <c:pt idx="3">
                  <c:v>30</c:v>
                </c:pt>
                <c:pt idx="4">
                  <c:v>25</c:v>
                </c:pt>
                <c:pt idx="5">
                  <c:v>25</c:v>
                </c:pt>
                <c:pt idx="6">
                  <c:v>20</c:v>
                </c:pt>
                <c:pt idx="7">
                  <c:v>25</c:v>
                </c:pt>
                <c:pt idx="8">
                  <c:v>25</c:v>
                </c:pt>
                <c:pt idx="9">
                  <c:v>25</c:v>
                </c:pt>
                <c:pt idx="10">
                  <c:v>25</c:v>
                </c:pt>
                <c:pt idx="11">
                  <c:v>25</c:v>
                </c:pt>
                <c:pt idx="12">
                  <c:v>25</c:v>
                </c:pt>
                <c:pt idx="13">
                  <c:v>25</c:v>
                </c:pt>
                <c:pt idx="14">
                  <c:v>25</c:v>
                </c:pt>
                <c:pt idx="15">
                  <c:v>20</c:v>
                </c:pt>
                <c:pt idx="16">
                  <c:v>25</c:v>
                </c:pt>
              </c:numCache>
            </c:numRef>
          </c:val>
          <c:extLst>
            <c:ext xmlns:c16="http://schemas.microsoft.com/office/drawing/2014/chart" uri="{C3380CC4-5D6E-409C-BE32-E72D297353CC}">
              <c16:uniqueId val="{00000002-7BBF-4F5E-BD30-7B9FE3E8CBA7}"/>
            </c:ext>
          </c:extLst>
        </c:ser>
        <c:ser>
          <c:idx val="1"/>
          <c:order val="1"/>
          <c:tx>
            <c:strRef>
              <c:f>Sheet1!$C$1</c:f>
              <c:strCache>
                <c:ptCount val="1"/>
                <c:pt idx="0">
                  <c:v>Capsule</c:v>
                </c:pt>
              </c:strCache>
            </c:strRef>
          </c:tx>
          <c:spPr>
            <a:solidFill>
              <a:schemeClr val="accent2"/>
            </a:solidFill>
            <a:ln>
              <a:noFill/>
            </a:ln>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BF-4F5E-BD30-7B9FE3E8CBA7}"/>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A4-48C1-B3A7-25D24DB27C0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5">
                  <c:v>42.5</c:v>
                </c:pt>
                <c:pt idx="6">
                  <c:v>30</c:v>
                </c:pt>
                <c:pt idx="7">
                  <c:v>30</c:v>
                </c:pt>
                <c:pt idx="8">
                  <c:v>37.5</c:v>
                </c:pt>
                <c:pt idx="9">
                  <c:v>40</c:v>
                </c:pt>
                <c:pt idx="10">
                  <c:v>25</c:v>
                </c:pt>
                <c:pt idx="11">
                  <c:v>30</c:v>
                </c:pt>
                <c:pt idx="12">
                  <c:v>30</c:v>
                </c:pt>
                <c:pt idx="13">
                  <c:v>25</c:v>
                </c:pt>
                <c:pt idx="14">
                  <c:v>25</c:v>
                </c:pt>
                <c:pt idx="15">
                  <c:v>25</c:v>
                </c:pt>
                <c:pt idx="16">
                  <c:v>25</c:v>
                </c:pt>
              </c:numCache>
            </c:numRef>
          </c:val>
          <c:extLst>
            <c:ext xmlns:c16="http://schemas.microsoft.com/office/drawing/2014/chart" uri="{C3380CC4-5D6E-409C-BE32-E72D297353CC}">
              <c16:uniqueId val="{00000005-7BBF-4F5E-BD30-7B9FE3E8CBA7}"/>
            </c:ext>
          </c:extLst>
        </c:ser>
        <c:dLbls>
          <c:showLegendKey val="0"/>
          <c:showVal val="0"/>
          <c:showCatName val="0"/>
          <c:showSerName val="0"/>
          <c:showPercent val="0"/>
          <c:showBubbleSize val="0"/>
        </c:dLbls>
        <c:gapWidth val="219"/>
        <c:overlap val="-27"/>
        <c:axId val="532357264"/>
        <c:axId val="532357592"/>
      </c:barChart>
      <c:catAx>
        <c:axId val="53235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2357592"/>
        <c:crosses val="autoZero"/>
        <c:auto val="1"/>
        <c:lblAlgn val="ctr"/>
        <c:lblOffset val="100"/>
        <c:noMultiLvlLbl val="0"/>
      </c:catAx>
      <c:valAx>
        <c:axId val="532357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6.5897858319604614E-3"/>
              <c:y val="0.2855486814148231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235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Point (crystal)</c:v>
                </c:pt>
              </c:strCache>
            </c:strRef>
          </c:tx>
          <c:spPr>
            <a:solidFill>
              <a:schemeClr val="accent1"/>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AB-4F8D-A9D6-38D660245CBE}"/>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A9-4260-A337-5F4C1F96D8E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General</c:formatCode>
                <c:ptCount val="7"/>
                <c:pt idx="1">
                  <c:v>35</c:v>
                </c:pt>
                <c:pt idx="2">
                  <c:v>25</c:v>
                </c:pt>
                <c:pt idx="3">
                  <c:v>20</c:v>
                </c:pt>
                <c:pt idx="4">
                  <c:v>22.5</c:v>
                </c:pt>
                <c:pt idx="5">
                  <c:v>25</c:v>
                </c:pt>
                <c:pt idx="6">
                  <c:v>20</c:v>
                </c:pt>
              </c:numCache>
            </c:numRef>
          </c:val>
          <c:extLst>
            <c:ext xmlns:c16="http://schemas.microsoft.com/office/drawing/2014/chart" uri="{C3380CC4-5D6E-409C-BE32-E72D297353CC}">
              <c16:uniqueId val="{00000000-3FC3-4F98-8247-6A63B12672BC}"/>
            </c:ext>
          </c:extLst>
        </c:ser>
        <c:ser>
          <c:idx val="2"/>
          <c:order val="2"/>
          <c:tx>
            <c:strRef>
              <c:f>Sheet1!$D$1</c:f>
              <c:strCache>
                <c:ptCount val="1"/>
                <c:pt idx="0">
                  <c:v>Gram (crystal)</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C3-4F98-8247-6A63B12672BC}"/>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C3-4F98-8247-6A63B12672BC}"/>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A9-4260-A337-5F4C1F96D8E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Sheet1!$D$2:$D$8</c:f>
              <c:numCache>
                <c:formatCode>General</c:formatCode>
                <c:ptCount val="7"/>
                <c:pt idx="0">
                  <c:v>280</c:v>
                </c:pt>
                <c:pt idx="1">
                  <c:v>250</c:v>
                </c:pt>
                <c:pt idx="2">
                  <c:v>275</c:v>
                </c:pt>
                <c:pt idx="3">
                  <c:v>190</c:v>
                </c:pt>
                <c:pt idx="4">
                  <c:v>180</c:v>
                </c:pt>
                <c:pt idx="5">
                  <c:v>150</c:v>
                </c:pt>
                <c:pt idx="6">
                  <c:v>200</c:v>
                </c:pt>
              </c:numCache>
            </c:numRef>
          </c:val>
          <c:extLst>
            <c:ext xmlns:c16="http://schemas.microsoft.com/office/drawing/2014/chart" uri="{C3380CC4-5D6E-409C-BE32-E72D297353CC}">
              <c16:uniqueId val="{00000003-3FC3-4F98-8247-6A63B12672BC}"/>
            </c:ext>
          </c:extLst>
        </c:ser>
        <c:dLbls>
          <c:showLegendKey val="0"/>
          <c:showVal val="0"/>
          <c:showCatName val="0"/>
          <c:showSerName val="0"/>
          <c:showPercent val="0"/>
          <c:showBubbleSize val="0"/>
        </c:dLbls>
        <c:gapWidth val="219"/>
        <c:overlap val="-27"/>
        <c:axId val="528690416"/>
        <c:axId val="52869074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Point (powder)</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uri="{CE6537A1-D6FC-4f65-9D91-7224C49458BB}"/>
                      <c:ext xmlns:c16="http://schemas.microsoft.com/office/drawing/2014/chart" uri="{C3380CC4-5D6E-409C-BE32-E72D297353CC}">
                        <c16:uniqueId val="{00000004-3FC3-4F98-8247-6A63B12672B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Sheet1!$A$2:$A$8</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c:ext uri="{02D57815-91ED-43cb-92C2-25804820EDAC}">
                        <c15:formulaRef>
                          <c15:sqref>Sheet1!$C$2:$C$8</c15:sqref>
                        </c15:formulaRef>
                      </c:ext>
                    </c:extLst>
                    <c:numCache>
                      <c:formatCode>General</c:formatCode>
                      <c:ptCount val="7"/>
                      <c:pt idx="0">
                        <c:v>35</c:v>
                      </c:pt>
                      <c:pt idx="1">
                        <c:v>35</c:v>
                      </c:pt>
                      <c:pt idx="2">
                        <c:v>25</c:v>
                      </c:pt>
                      <c:pt idx="3">
                        <c:v>22.5</c:v>
                      </c:pt>
                      <c:pt idx="4">
                        <c:v>20</c:v>
                      </c:pt>
                      <c:pt idx="5">
                        <c:v>20</c:v>
                      </c:pt>
                    </c:numCache>
                  </c:numRef>
                </c:val>
                <c:extLst>
                  <c:ext xmlns:c16="http://schemas.microsoft.com/office/drawing/2014/chart" uri="{C3380CC4-5D6E-409C-BE32-E72D297353CC}">
                    <c16:uniqueId val="{00000005-3FC3-4F98-8247-6A63B12672B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Gram (powder)</c:v>
                      </c:pt>
                    </c:strCache>
                  </c:strRef>
                </c:tx>
                <c:spPr>
                  <a:solidFill>
                    <a:schemeClr val="accent4"/>
                  </a:solidFill>
                  <a:ln>
                    <a:noFill/>
                  </a:ln>
                  <a:effectLst/>
                </c:spPr>
                <c:invertIfNegative val="0"/>
                <c:dLbls>
                  <c:dLbl>
                    <c:idx val="0"/>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3FC3-4F98-8247-6A63B12672B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Sheet1!$A$2:$A$8</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Sheet1!$E$2:$E$8</c15:sqref>
                        </c15:formulaRef>
                      </c:ext>
                    </c:extLst>
                    <c:numCache>
                      <c:formatCode>General</c:formatCode>
                      <c:ptCount val="7"/>
                      <c:pt idx="0">
                        <c:v>300</c:v>
                      </c:pt>
                      <c:pt idx="1">
                        <c:v>190</c:v>
                      </c:pt>
                      <c:pt idx="2">
                        <c:v>275</c:v>
                      </c:pt>
                      <c:pt idx="3">
                        <c:v>180</c:v>
                      </c:pt>
                      <c:pt idx="4">
                        <c:v>180</c:v>
                      </c:pt>
                      <c:pt idx="5">
                        <c:v>90</c:v>
                      </c:pt>
                      <c:pt idx="6">
                        <c:v>200</c:v>
                      </c:pt>
                    </c:numCache>
                  </c:numRef>
                </c:val>
                <c:extLst xmlns:c15="http://schemas.microsoft.com/office/drawing/2012/chart">
                  <c:ext xmlns:c16="http://schemas.microsoft.com/office/drawing/2014/chart" uri="{C3380CC4-5D6E-409C-BE32-E72D297353CC}">
                    <c16:uniqueId val="{00000007-3FC3-4F98-8247-6A63B12672BC}"/>
                  </c:ext>
                </c:extLst>
              </c15:ser>
            </c15:filteredBarSeries>
          </c:ext>
        </c:extLst>
      </c:barChart>
      <c:catAx>
        <c:axId val="52869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528690744"/>
        <c:crosses val="autoZero"/>
        <c:auto val="1"/>
        <c:lblAlgn val="ctr"/>
        <c:lblOffset val="100"/>
        <c:noMultiLvlLbl val="0"/>
      </c:catAx>
      <c:valAx>
        <c:axId val="528690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1001100110011002E-2"/>
              <c:y val="0.3121162979627546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52869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lumMod val="50000"/>
              <a:lumOff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Any Methamphetamine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0928961748633901E-2"/>
                  <c:y val="-4.9717514124293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14-4E67-8304-F0EABF88D11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14-4E67-8304-F0EABF88D11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74-41BD-9504-251A091C9DD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87</c:v>
                </c:pt>
                <c:pt idx="1">
                  <c:v>89</c:v>
                </c:pt>
                <c:pt idx="2">
                  <c:v>83</c:v>
                </c:pt>
                <c:pt idx="3">
                  <c:v>76</c:v>
                </c:pt>
                <c:pt idx="4">
                  <c:v>66</c:v>
                </c:pt>
                <c:pt idx="5">
                  <c:v>66</c:v>
                </c:pt>
                <c:pt idx="6">
                  <c:v>49</c:v>
                </c:pt>
                <c:pt idx="7">
                  <c:v>50</c:v>
                </c:pt>
                <c:pt idx="8">
                  <c:v>49</c:v>
                </c:pt>
                <c:pt idx="9">
                  <c:v>42</c:v>
                </c:pt>
                <c:pt idx="10">
                  <c:v>36</c:v>
                </c:pt>
                <c:pt idx="11">
                  <c:v>32</c:v>
                </c:pt>
                <c:pt idx="12">
                  <c:v>33</c:v>
                </c:pt>
                <c:pt idx="13">
                  <c:v>27</c:v>
                </c:pt>
                <c:pt idx="14">
                  <c:v>30</c:v>
                </c:pt>
                <c:pt idx="15">
                  <c:v>19</c:v>
                </c:pt>
                <c:pt idx="16">
                  <c:v>26</c:v>
                </c:pt>
              </c:numCache>
            </c:numRef>
          </c:val>
          <c:smooth val="0"/>
          <c:extLst>
            <c:ext xmlns:c16="http://schemas.microsoft.com/office/drawing/2014/chart" uri="{C3380CC4-5D6E-409C-BE32-E72D297353CC}">
              <c16:uniqueId val="{00000003-5F14-4E67-8304-F0EABF88D115}"/>
            </c:ext>
          </c:extLst>
        </c:ser>
        <c:ser>
          <c:idx val="1"/>
          <c:order val="1"/>
          <c:tx>
            <c:strRef>
              <c:f>Sheet1!$A$3</c:f>
              <c:strCache>
                <c:ptCount val="1"/>
                <c:pt idx="0">
                  <c:v>Powder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5573770491803478E-3"/>
                  <c:y val="2.7118644067796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14-4E67-8304-F0EABF88D11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14-4E67-8304-F0EABF88D11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74-41BD-9504-251A091C9DD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79</c:v>
                </c:pt>
                <c:pt idx="1">
                  <c:v>81</c:v>
                </c:pt>
                <c:pt idx="2">
                  <c:v>76</c:v>
                </c:pt>
                <c:pt idx="3">
                  <c:v>55</c:v>
                </c:pt>
                <c:pt idx="4">
                  <c:v>45</c:v>
                </c:pt>
                <c:pt idx="5">
                  <c:v>48</c:v>
                </c:pt>
                <c:pt idx="6">
                  <c:v>37</c:v>
                </c:pt>
                <c:pt idx="7">
                  <c:v>29</c:v>
                </c:pt>
                <c:pt idx="8">
                  <c:v>32</c:v>
                </c:pt>
                <c:pt idx="9">
                  <c:v>31</c:v>
                </c:pt>
                <c:pt idx="10">
                  <c:v>25</c:v>
                </c:pt>
                <c:pt idx="11">
                  <c:v>21</c:v>
                </c:pt>
                <c:pt idx="12">
                  <c:v>27</c:v>
                </c:pt>
                <c:pt idx="13">
                  <c:v>18</c:v>
                </c:pt>
                <c:pt idx="14">
                  <c:v>18</c:v>
                </c:pt>
                <c:pt idx="15">
                  <c:v>14</c:v>
                </c:pt>
                <c:pt idx="16">
                  <c:v>17</c:v>
                </c:pt>
              </c:numCache>
            </c:numRef>
          </c:val>
          <c:smooth val="0"/>
          <c:extLst>
            <c:ext xmlns:c16="http://schemas.microsoft.com/office/drawing/2014/chart" uri="{C3380CC4-5D6E-409C-BE32-E72D297353CC}">
              <c16:uniqueId val="{00000007-5F14-4E67-8304-F0EABF88D115}"/>
            </c:ext>
          </c:extLst>
        </c:ser>
        <c:ser>
          <c:idx val="3"/>
          <c:order val="3"/>
          <c:tx>
            <c:strRef>
              <c:f>Sheet1!$A$5</c:f>
              <c:strCache>
                <c:ptCount val="1"/>
                <c:pt idx="0">
                  <c:v>Crystal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1857923497267959E-3"/>
                  <c:y val="-3.1638418079096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14-4E67-8304-F0EABF88D11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14-4E67-8304-F0EABF88D11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74-41BD-9504-251A091C9DD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0">
                  <c:v>48</c:v>
                </c:pt>
                <c:pt idx="1">
                  <c:v>46</c:v>
                </c:pt>
                <c:pt idx="2">
                  <c:v>40</c:v>
                </c:pt>
                <c:pt idx="3">
                  <c:v>56</c:v>
                </c:pt>
                <c:pt idx="4">
                  <c:v>42</c:v>
                </c:pt>
                <c:pt idx="5">
                  <c:v>33</c:v>
                </c:pt>
                <c:pt idx="6">
                  <c:v>9</c:v>
                </c:pt>
                <c:pt idx="7">
                  <c:v>21</c:v>
                </c:pt>
                <c:pt idx="8">
                  <c:v>19</c:v>
                </c:pt>
                <c:pt idx="9">
                  <c:v>18</c:v>
                </c:pt>
                <c:pt idx="10">
                  <c:v>11</c:v>
                </c:pt>
                <c:pt idx="11">
                  <c:v>13</c:v>
                </c:pt>
                <c:pt idx="12">
                  <c:v>12</c:v>
                </c:pt>
                <c:pt idx="13">
                  <c:v>15</c:v>
                </c:pt>
                <c:pt idx="14">
                  <c:v>12</c:v>
                </c:pt>
                <c:pt idx="15">
                  <c:v>6</c:v>
                </c:pt>
                <c:pt idx="16">
                  <c:v>13</c:v>
                </c:pt>
              </c:numCache>
            </c:numRef>
          </c:val>
          <c:smooth val="0"/>
          <c:extLst>
            <c:ext xmlns:c16="http://schemas.microsoft.com/office/drawing/2014/chart" uri="{C3380CC4-5D6E-409C-BE32-E72D297353CC}">
              <c16:uniqueId val="{0000000D-5F14-4E67-8304-F0EABF88D115}"/>
            </c:ext>
          </c:extLst>
        </c:ser>
        <c:dLbls>
          <c:showLegendKey val="0"/>
          <c:showVal val="0"/>
          <c:showCatName val="0"/>
          <c:showSerName val="0"/>
          <c:showPercent val="0"/>
          <c:showBubbleSize val="0"/>
        </c:dLbls>
        <c:marker val="1"/>
        <c:smooth val="0"/>
        <c:axId val="530874312"/>
        <c:axId val="530872016"/>
        <c:extLst>
          <c:ext xmlns:c15="http://schemas.microsoft.com/office/drawing/2012/chart" uri="{02D57815-91ED-43cb-92C2-25804820EDAC}">
            <c15:filteredLineSeries>
              <c15:ser>
                <c:idx val="2"/>
                <c:order val="2"/>
                <c:tx>
                  <c:strRef>
                    <c:extLst>
                      <c:ext uri="{02D57815-91ED-43cb-92C2-25804820EDAC}">
                        <c15:formulaRef>
                          <c15:sqref>Sheet1!$A$4</c15:sqref>
                        </c15:formulaRef>
                      </c:ext>
                    </c:extLst>
                    <c:strCache>
                      <c:ptCount val="1"/>
                      <c:pt idx="0">
                        <c:v>Base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8.7431693989071246E-3"/>
                        <c:y val="4.067796610169491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5F14-4E67-8304-F0EABF88D11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Sheet1!$B$1:$R$1</c15:sqref>
                        </c15:formulaRef>
                      </c:ext>
                    </c:extLst>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extLst>
                      <c:ext uri="{02D57815-91ED-43cb-92C2-25804820EDAC}">
                        <c15:formulaRef>
                          <c15:sqref>Sheet1!$B$4:$R$4</c15:sqref>
                        </c15:formulaRef>
                      </c:ext>
                    </c:extLst>
                    <c:numCache>
                      <c:formatCode>General</c:formatCode>
                      <c:ptCount val="17"/>
                      <c:pt idx="0">
                        <c:v>42</c:v>
                      </c:pt>
                      <c:pt idx="1">
                        <c:v>39</c:v>
                      </c:pt>
                      <c:pt idx="2">
                        <c:v>43</c:v>
                      </c:pt>
                      <c:pt idx="3">
                        <c:v>24</c:v>
                      </c:pt>
                      <c:pt idx="4">
                        <c:v>23</c:v>
                      </c:pt>
                      <c:pt idx="5">
                        <c:v>17</c:v>
                      </c:pt>
                      <c:pt idx="6">
                        <c:v>23</c:v>
                      </c:pt>
                      <c:pt idx="7">
                        <c:v>18</c:v>
                      </c:pt>
                      <c:pt idx="8">
                        <c:v>16</c:v>
                      </c:pt>
                      <c:pt idx="9">
                        <c:v>9</c:v>
                      </c:pt>
                      <c:pt idx="10">
                        <c:v>4</c:v>
                      </c:pt>
                      <c:pt idx="11">
                        <c:v>6</c:v>
                      </c:pt>
                      <c:pt idx="12">
                        <c:v>4</c:v>
                      </c:pt>
                      <c:pt idx="13">
                        <c:v>5</c:v>
                      </c:pt>
                      <c:pt idx="14">
                        <c:v>5</c:v>
                      </c:pt>
                      <c:pt idx="15">
                        <c:v>6</c:v>
                      </c:pt>
                      <c:pt idx="16">
                        <c:v>4</c:v>
                      </c:pt>
                    </c:numCache>
                  </c:numRef>
                </c:val>
                <c:smooth val="0"/>
                <c:extLst>
                  <c:ext xmlns:c16="http://schemas.microsoft.com/office/drawing/2014/chart" uri="{C3380CC4-5D6E-409C-BE32-E72D297353CC}">
                    <c16:uniqueId val="{00000009-5F14-4E67-8304-F0EABF88D115}"/>
                  </c:ext>
                </c:extLst>
              </c15:ser>
            </c15:filteredLineSeries>
          </c:ext>
        </c:extLst>
      </c:lineChart>
      <c:catAx>
        <c:axId val="53087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0872016"/>
        <c:crosses val="autoZero"/>
        <c:auto val="1"/>
        <c:lblAlgn val="ctr"/>
        <c:lblOffset val="100"/>
        <c:noMultiLvlLbl val="0"/>
      </c:catAx>
      <c:valAx>
        <c:axId val="530872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EDRS participants</a:t>
                </a:r>
              </a:p>
            </c:rich>
          </c:tx>
          <c:layout>
            <c:manualLayout>
              <c:xMode val="edge"/>
              <c:yMode val="edge"/>
              <c:x val="1.092896174863388E-2"/>
              <c:y val="0.2022744784020641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0874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66169360408893E-2"/>
          <c:y val="2.1795713035870516E-2"/>
          <c:w val="0.87681102362204721"/>
          <c:h val="0.78272403449568806"/>
        </c:manualLayout>
      </c:layout>
      <c:lineChart>
        <c:grouping val="standard"/>
        <c:varyColors val="0"/>
        <c:ser>
          <c:idx val="0"/>
          <c:order val="0"/>
          <c:tx>
            <c:strRef>
              <c:f>Sheet1!$B$1</c:f>
              <c:strCache>
                <c:ptCount val="1"/>
                <c:pt idx="0">
                  <c:v>Any Methamphetamine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9F-4074-8C20-1DBC0B75AE93}"/>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99-428B-B8D4-D319189C471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1">
                  <c:v>12</c:v>
                </c:pt>
                <c:pt idx="2">
                  <c:v>8</c:v>
                </c:pt>
                <c:pt idx="3">
                  <c:v>10</c:v>
                </c:pt>
                <c:pt idx="4">
                  <c:v>6</c:v>
                </c:pt>
                <c:pt idx="5">
                  <c:v>5</c:v>
                </c:pt>
                <c:pt idx="6">
                  <c:v>4</c:v>
                </c:pt>
                <c:pt idx="7">
                  <c:v>3</c:v>
                </c:pt>
                <c:pt idx="8">
                  <c:v>4</c:v>
                </c:pt>
                <c:pt idx="9">
                  <c:v>5</c:v>
                </c:pt>
                <c:pt idx="10">
                  <c:v>2</c:v>
                </c:pt>
                <c:pt idx="11">
                  <c:v>4</c:v>
                </c:pt>
                <c:pt idx="12">
                  <c:v>3</c:v>
                </c:pt>
                <c:pt idx="13">
                  <c:v>4</c:v>
                </c:pt>
                <c:pt idx="14">
                  <c:v>2</c:v>
                </c:pt>
                <c:pt idx="15">
                  <c:v>3</c:v>
                </c:pt>
                <c:pt idx="16">
                  <c:v>3</c:v>
                </c:pt>
              </c:numCache>
            </c:numRef>
          </c:val>
          <c:smooth val="0"/>
          <c:extLst>
            <c:ext xmlns:c16="http://schemas.microsoft.com/office/drawing/2014/chart" uri="{C3380CC4-5D6E-409C-BE32-E72D297353CC}">
              <c16:uniqueId val="{00000001-019F-4074-8C20-1DBC0B75AE93}"/>
            </c:ext>
          </c:extLst>
        </c:ser>
        <c:ser>
          <c:idx val="1"/>
          <c:order val="1"/>
          <c:tx>
            <c:strRef>
              <c:f>Sheet1!$C$1</c:f>
              <c:strCache>
                <c:ptCount val="1"/>
                <c:pt idx="0">
                  <c:v>Powder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3157894736842105E-2"/>
                  <c:y val="-5.7205720572057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9F-4074-8C20-1DBC0B75AE93}"/>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99-428B-B8D4-D319189C471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5</c:v>
                </c:pt>
                <c:pt idx="1">
                  <c:v>6</c:v>
                </c:pt>
                <c:pt idx="2">
                  <c:v>6</c:v>
                </c:pt>
                <c:pt idx="3">
                  <c:v>5</c:v>
                </c:pt>
                <c:pt idx="4">
                  <c:v>6</c:v>
                </c:pt>
                <c:pt idx="5">
                  <c:v>4</c:v>
                </c:pt>
                <c:pt idx="6">
                  <c:v>3</c:v>
                </c:pt>
                <c:pt idx="7">
                  <c:v>2</c:v>
                </c:pt>
                <c:pt idx="8">
                  <c:v>3</c:v>
                </c:pt>
                <c:pt idx="9">
                  <c:v>2</c:v>
                </c:pt>
                <c:pt idx="10">
                  <c:v>2</c:v>
                </c:pt>
                <c:pt idx="11">
                  <c:v>2</c:v>
                </c:pt>
                <c:pt idx="12">
                  <c:v>3</c:v>
                </c:pt>
                <c:pt idx="13">
                  <c:v>2</c:v>
                </c:pt>
                <c:pt idx="14">
                  <c:v>2</c:v>
                </c:pt>
                <c:pt idx="15">
                  <c:v>3</c:v>
                </c:pt>
                <c:pt idx="16">
                  <c:v>2</c:v>
                </c:pt>
              </c:numCache>
            </c:numRef>
          </c:val>
          <c:smooth val="0"/>
          <c:extLst>
            <c:ext xmlns:c16="http://schemas.microsoft.com/office/drawing/2014/chart" uri="{C3380CC4-5D6E-409C-BE32-E72D297353CC}">
              <c16:uniqueId val="{00000004-019F-4074-8C20-1DBC0B75AE93}"/>
            </c:ext>
          </c:extLst>
        </c:ser>
        <c:ser>
          <c:idx val="3"/>
          <c:order val="3"/>
          <c:tx>
            <c:strRef>
              <c:f>Sheet1!$E$1</c:f>
              <c:strCache>
                <c:ptCount val="1"/>
                <c:pt idx="0">
                  <c:v>Crystal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99-428B-B8D4-D319189C4719}"/>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9F-4074-8C20-1DBC0B75AE9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3</c:v>
                </c:pt>
                <c:pt idx="1">
                  <c:v>6</c:v>
                </c:pt>
                <c:pt idx="2">
                  <c:v>4</c:v>
                </c:pt>
                <c:pt idx="3">
                  <c:v>6</c:v>
                </c:pt>
                <c:pt idx="4">
                  <c:v>9</c:v>
                </c:pt>
                <c:pt idx="5">
                  <c:v>6</c:v>
                </c:pt>
                <c:pt idx="6">
                  <c:v>12</c:v>
                </c:pt>
                <c:pt idx="7">
                  <c:v>3</c:v>
                </c:pt>
                <c:pt idx="8">
                  <c:v>6</c:v>
                </c:pt>
                <c:pt idx="9">
                  <c:v>8</c:v>
                </c:pt>
                <c:pt idx="10">
                  <c:v>4</c:v>
                </c:pt>
                <c:pt idx="11">
                  <c:v>10</c:v>
                </c:pt>
                <c:pt idx="12">
                  <c:v>4</c:v>
                </c:pt>
                <c:pt idx="13">
                  <c:v>10</c:v>
                </c:pt>
                <c:pt idx="14">
                  <c:v>2</c:v>
                </c:pt>
                <c:pt idx="15">
                  <c:v>8</c:v>
                </c:pt>
                <c:pt idx="16">
                  <c:v>4</c:v>
                </c:pt>
              </c:numCache>
            </c:numRef>
          </c:val>
          <c:smooth val="0"/>
          <c:extLst>
            <c:ext xmlns:c16="http://schemas.microsoft.com/office/drawing/2014/chart" uri="{C3380CC4-5D6E-409C-BE32-E72D297353CC}">
              <c16:uniqueId val="{00000009-019F-4074-8C20-1DBC0B75AE93}"/>
            </c:ext>
          </c:extLst>
        </c:ser>
        <c:dLbls>
          <c:showLegendKey val="0"/>
          <c:showVal val="0"/>
          <c:showCatName val="0"/>
          <c:showSerName val="0"/>
          <c:showPercent val="0"/>
          <c:showBubbleSize val="0"/>
        </c:dLbls>
        <c:marker val="1"/>
        <c:smooth val="0"/>
        <c:axId val="616769408"/>
        <c:axId val="616769736"/>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Base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Sheet1!$A$2:$A$18</c15:sqref>
                        </c15:formulaRef>
                      </c:ext>
                    </c:extLst>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extLst>
                      <c:ext uri="{02D57815-91ED-43cb-92C2-25804820EDAC}">
                        <c15:formulaRef>
                          <c15:sqref>Sheet1!$D$2:$D$18</c15:sqref>
                        </c15:formulaRef>
                      </c:ext>
                    </c:extLst>
                    <c:numCache>
                      <c:formatCode>General</c:formatCode>
                      <c:ptCount val="17"/>
                      <c:pt idx="0">
                        <c:v>4</c:v>
                      </c:pt>
                      <c:pt idx="1">
                        <c:v>5</c:v>
                      </c:pt>
                      <c:pt idx="2">
                        <c:v>3</c:v>
                      </c:pt>
                      <c:pt idx="3">
                        <c:v>4</c:v>
                      </c:pt>
                      <c:pt idx="4">
                        <c:v>5</c:v>
                      </c:pt>
                      <c:pt idx="5">
                        <c:v>2</c:v>
                      </c:pt>
                      <c:pt idx="6">
                        <c:v>2</c:v>
                      </c:pt>
                      <c:pt idx="7">
                        <c:v>2</c:v>
                      </c:pt>
                      <c:pt idx="8">
                        <c:v>2</c:v>
                      </c:pt>
                      <c:pt idx="9">
                        <c:v>2</c:v>
                      </c:pt>
                      <c:pt idx="10">
                        <c:v>1</c:v>
                      </c:pt>
                      <c:pt idx="11">
                        <c:v>5</c:v>
                      </c:pt>
                      <c:pt idx="12">
                        <c:v>4</c:v>
                      </c:pt>
                      <c:pt idx="13">
                        <c:v>1</c:v>
                      </c:pt>
                      <c:pt idx="14">
                        <c:v>2</c:v>
                      </c:pt>
                      <c:pt idx="15">
                        <c:v>2</c:v>
                      </c:pt>
                      <c:pt idx="16">
                        <c:v>1</c:v>
                      </c:pt>
                    </c:numCache>
                  </c:numRef>
                </c:val>
                <c:smooth val="0"/>
                <c:extLst>
                  <c:ext xmlns:c16="http://schemas.microsoft.com/office/drawing/2014/chart" uri="{C3380CC4-5D6E-409C-BE32-E72D297353CC}">
                    <c16:uniqueId val="{00000006-019F-4074-8C20-1DBC0B75AE93}"/>
                  </c:ext>
                </c:extLst>
              </c15:ser>
            </c15:filteredLineSeries>
          </c:ext>
        </c:extLst>
      </c:lineChart>
      <c:catAx>
        <c:axId val="61676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769736"/>
        <c:crosses val="autoZero"/>
        <c:auto val="1"/>
        <c:lblAlgn val="ctr"/>
        <c:lblOffset val="100"/>
        <c:noMultiLvlLbl val="0"/>
      </c:catAx>
      <c:valAx>
        <c:axId val="616769736"/>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1.5350877192982455E-2"/>
              <c:y val="0.292627183978240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769408"/>
        <c:crosses val="autoZero"/>
        <c:crossBetween val="between"/>
      </c:valAx>
      <c:spPr>
        <a:noFill/>
        <a:ln>
          <a:noFill/>
        </a:ln>
        <a:effectLst/>
      </c:spPr>
    </c:plotArea>
    <c:legend>
      <c:legendPos val="b"/>
      <c:layout>
        <c:manualLayout>
          <c:xMode val="edge"/>
          <c:yMode val="edge"/>
          <c:x val="0.1605123290509739"/>
          <c:y val="0.93223322332233227"/>
          <c:w val="0.6789753418980522"/>
          <c:h val="6.77667766776677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C5B10-A527-4330-8DAE-6A3C3FE01B21}" type="datetimeFigureOut">
              <a:rPr lang="en-AU" smtClean="0"/>
              <a:t>5/12/2019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B04E8-FE78-4C77-AB4A-9120CFB33B0E}" type="slidenum">
              <a:rPr lang="en-AU" smtClean="0"/>
              <a:t>‹#›</a:t>
            </a:fld>
            <a:endParaRPr lang="en-AU"/>
          </a:p>
        </p:txBody>
      </p:sp>
    </p:spTree>
    <p:extLst>
      <p:ext uri="{BB962C8B-B14F-4D97-AF65-F5344CB8AC3E}">
        <p14:creationId xmlns:p14="http://schemas.microsoft.com/office/powerpoint/2010/main" val="342997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1DB04E8-FE78-4C77-AB4A-9120CFB33B0E}" type="slidenum">
              <a:rPr lang="en-AU" smtClean="0"/>
              <a:t>8</a:t>
            </a:fld>
            <a:endParaRPr lang="en-AU"/>
          </a:p>
        </p:txBody>
      </p:sp>
    </p:spTree>
    <p:extLst>
      <p:ext uri="{BB962C8B-B14F-4D97-AF65-F5344CB8AC3E}">
        <p14:creationId xmlns:p14="http://schemas.microsoft.com/office/powerpoint/2010/main" val="192389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3" name="Picture 2" descr="A picture containing clipart&#10;&#10;Description generated with high confidence">
            <a:extLst>
              <a:ext uri="{FF2B5EF4-FFF2-40B4-BE49-F238E27FC236}">
                <a16:creationId xmlns:a16="http://schemas.microsoft.com/office/drawing/2014/main" id="{F30992A6-C78D-4A33-8879-35348BD96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431" y="522993"/>
            <a:ext cx="6003797" cy="2578585"/>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icture containing clipart&#10;&#10;Description generated with high confidence">
            <a:extLst>
              <a:ext uri="{FF2B5EF4-FFF2-40B4-BE49-F238E27FC236}">
                <a16:creationId xmlns:a16="http://schemas.microsoft.com/office/drawing/2014/main" id="{E016BD0E-BAC2-4A76-BEC9-0EFB24FA3B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32" t="16158" r="68479" b="42238"/>
          <a:stretch/>
        </p:blipFill>
        <p:spPr>
          <a:xfrm>
            <a:off x="-4937529" y="-10668"/>
            <a:ext cx="9875058" cy="6868668"/>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5/12/2019</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955456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endParaRPr lang="en-AU" altLang="en-US" sz="1200" dirty="0">
              <a:solidFill>
                <a:schemeClr val="accent3"/>
              </a:solidFill>
              <a:latin typeface="Sommet" panose="02000505000000020004" pitchFamily="50" charset="0"/>
              <a:ea typeface="Microsoft Sans Serif" charset="0"/>
              <a:cs typeface="Arial" charset="0"/>
            </a:endParaRPr>
          </a:p>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Key findings from the 2019 NSW Ecstasy and related Drugs Reporting System</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8F82-15FE-4F10-A06D-540EB247A56F}"/>
              </a:ext>
            </a:extLst>
          </p:cNvPr>
          <p:cNvSpPr>
            <a:spLocks noGrp="1"/>
          </p:cNvSpPr>
          <p:nvPr>
            <p:ph type="title"/>
          </p:nvPr>
        </p:nvSpPr>
        <p:spPr>
          <a:xfrm>
            <a:off x="838200" y="365126"/>
            <a:ext cx="10603230" cy="946150"/>
          </a:xfrm>
        </p:spPr>
        <p:txBody>
          <a:bodyPr>
            <a:noAutofit/>
          </a:bodyPr>
          <a:lstStyle/>
          <a:p>
            <a:r>
              <a:rPr lang="en-AU" sz="3200" dirty="0"/>
              <a:t>Figure 9: Median days of any methamphetamine, powder, base, and crystal use in the past six months, NSW, 2003-2019</a:t>
            </a:r>
          </a:p>
        </p:txBody>
      </p:sp>
      <p:sp>
        <p:nvSpPr>
          <p:cNvPr id="4" name="Text Placeholder 3">
            <a:extLst>
              <a:ext uri="{FF2B5EF4-FFF2-40B4-BE49-F238E27FC236}">
                <a16:creationId xmlns:a16="http://schemas.microsoft.com/office/drawing/2014/main" id="{9BAC8B01-CF6F-4BEE-BC6F-FB67A39E3CD4}"/>
              </a:ext>
            </a:extLst>
          </p:cNvPr>
          <p:cNvSpPr>
            <a:spLocks noGrp="1"/>
          </p:cNvSpPr>
          <p:nvPr>
            <p:ph type="body" sz="quarter" idx="14"/>
          </p:nvPr>
        </p:nvSpPr>
        <p:spPr>
          <a:xfrm>
            <a:off x="843644" y="5742533"/>
            <a:ext cx="10515600" cy="446585"/>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14 to improve visibility of trends. Data labels have been removed from figures in years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7A1829F9-E2F6-41B7-9E26-36176309A4D3}"/>
              </a:ext>
            </a:extLst>
          </p:cNvPr>
          <p:cNvGraphicFramePr/>
          <p:nvPr>
            <p:extLst>
              <p:ext uri="{D42A27DB-BD31-4B8C-83A1-F6EECF244321}">
                <p14:modId xmlns:p14="http://schemas.microsoft.com/office/powerpoint/2010/main" val="3549436978"/>
              </p:ext>
            </p:extLst>
          </p:nvPr>
        </p:nvGraphicFramePr>
        <p:xfrm>
          <a:off x="838199" y="1612901"/>
          <a:ext cx="10521045"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90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45F1-E53E-4FDF-88CA-9C4A90B8F673}"/>
              </a:ext>
            </a:extLst>
          </p:cNvPr>
          <p:cNvSpPr>
            <a:spLocks noGrp="1"/>
          </p:cNvSpPr>
          <p:nvPr>
            <p:ph type="title"/>
          </p:nvPr>
        </p:nvSpPr>
        <p:spPr/>
        <p:txBody>
          <a:bodyPr>
            <a:noAutofit/>
          </a:bodyPr>
          <a:lstStyle/>
          <a:p>
            <a:r>
              <a:rPr lang="en-AU" sz="3200" dirty="0"/>
              <a:t>Figure 10: Median price of powder methamphetamine per point and gram, NSW, 2003-2019</a:t>
            </a:r>
          </a:p>
        </p:txBody>
      </p:sp>
      <p:sp>
        <p:nvSpPr>
          <p:cNvPr id="4" name="Text Placeholder 3">
            <a:extLst>
              <a:ext uri="{FF2B5EF4-FFF2-40B4-BE49-F238E27FC236}">
                <a16:creationId xmlns:a16="http://schemas.microsoft.com/office/drawing/2014/main" id="{D2FBEB50-8E40-4D97-87C1-EB16B40F0698}"/>
              </a:ext>
            </a:extLst>
          </p:cNvPr>
          <p:cNvSpPr>
            <a:spLocks noGrp="1"/>
          </p:cNvSpPr>
          <p:nvPr>
            <p:ph type="body" sz="quarter" idx="14"/>
          </p:nvPr>
        </p:nvSpPr>
        <p:spPr>
          <a:xfrm>
            <a:off x="838200" y="5842000"/>
            <a:ext cx="10515600" cy="401140"/>
          </a:xfrm>
        </p:spPr>
        <p:txBody>
          <a:bodyPr>
            <a:noAutofit/>
          </a:bodyPr>
          <a:lstStyle/>
          <a:p>
            <a:pPr marL="0" indent="0">
              <a:buNone/>
            </a:pPr>
            <a:r>
              <a:rPr lang="en-AU" sz="1100" dirty="0">
                <a:solidFill>
                  <a:schemeClr val="tx1">
                    <a:lumMod val="50000"/>
                    <a:lumOff val="50000"/>
                  </a:schemeClr>
                </a:solidFill>
              </a:rPr>
              <a:t>Note. Among those who commented. Data labels have been removed from figures in years 2003,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BDF31792-DFFA-4490-AF89-A5407341D60B}"/>
              </a:ext>
            </a:extLst>
          </p:cNvPr>
          <p:cNvGraphicFramePr>
            <a:graphicFrameLocks/>
          </p:cNvGraphicFramePr>
          <p:nvPr>
            <p:extLst>
              <p:ext uri="{D42A27DB-BD31-4B8C-83A1-F6EECF244321}">
                <p14:modId xmlns:p14="http://schemas.microsoft.com/office/powerpoint/2010/main" val="2159314431"/>
              </p:ext>
            </p:extLst>
          </p:nvPr>
        </p:nvGraphicFramePr>
        <p:xfrm>
          <a:off x="838200" y="1600200"/>
          <a:ext cx="10515600" cy="424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75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2893-D2EA-4532-89A6-A4A5CD641C1E}"/>
              </a:ext>
            </a:extLst>
          </p:cNvPr>
          <p:cNvSpPr>
            <a:spLocks noGrp="1"/>
          </p:cNvSpPr>
          <p:nvPr>
            <p:ph type="title"/>
          </p:nvPr>
        </p:nvSpPr>
        <p:spPr/>
        <p:txBody>
          <a:bodyPr>
            <a:noAutofit/>
          </a:bodyPr>
          <a:lstStyle/>
          <a:p>
            <a:r>
              <a:rPr lang="en-AU" sz="3200" dirty="0"/>
              <a:t>Figure 11: Current perceived purity of powder methamphetamine, NSW, 2003-2019</a:t>
            </a:r>
          </a:p>
        </p:txBody>
      </p:sp>
      <p:sp>
        <p:nvSpPr>
          <p:cNvPr id="4" name="Text Placeholder 3">
            <a:extLst>
              <a:ext uri="{FF2B5EF4-FFF2-40B4-BE49-F238E27FC236}">
                <a16:creationId xmlns:a16="http://schemas.microsoft.com/office/drawing/2014/main" id="{0899898F-DB7B-4F02-9252-AE8CCDD55CD8}"/>
              </a:ext>
            </a:extLst>
          </p:cNvPr>
          <p:cNvSpPr>
            <a:spLocks noGrp="1"/>
          </p:cNvSpPr>
          <p:nvPr>
            <p:ph type="body" sz="quarter" idx="14"/>
          </p:nvPr>
        </p:nvSpPr>
        <p:spPr>
          <a:xfrm>
            <a:off x="838200" y="5791201"/>
            <a:ext cx="10515600" cy="457200"/>
          </a:xfrm>
        </p:spPr>
        <p:txBody>
          <a:bodyPr>
            <a:noAutofit/>
          </a:bodyPr>
          <a:lstStyle/>
          <a:p>
            <a:pPr marL="0" indent="0">
              <a:buNone/>
            </a:pPr>
            <a:r>
              <a:rPr lang="en-AU" sz="1100" dirty="0">
                <a:solidFill>
                  <a:schemeClr val="tx1">
                    <a:lumMod val="50000"/>
                    <a:lumOff val="50000"/>
                  </a:schemeClr>
                </a:solidFill>
              </a:rPr>
              <a:t>Note. </a:t>
            </a:r>
            <a:r>
              <a:rPr lang="en-GB" sz="1100" dirty="0">
                <a:solidFill>
                  <a:schemeClr val="tx1">
                    <a:lumMod val="50000"/>
                    <a:lumOff val="50000"/>
                  </a:schemeClr>
                </a:solidFill>
              </a:rPr>
              <a:t>The response ‘Don’t know’ was excluded from analysis.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6" name="Chart 5">
            <a:extLst>
              <a:ext uri="{FF2B5EF4-FFF2-40B4-BE49-F238E27FC236}">
                <a16:creationId xmlns:a16="http://schemas.microsoft.com/office/drawing/2014/main" id="{71629975-0AA2-4A04-97E2-C4EFE7C46450}"/>
              </a:ext>
            </a:extLst>
          </p:cNvPr>
          <p:cNvGraphicFramePr/>
          <p:nvPr>
            <p:extLst>
              <p:ext uri="{D42A27DB-BD31-4B8C-83A1-F6EECF244321}">
                <p14:modId xmlns:p14="http://schemas.microsoft.com/office/powerpoint/2010/main" val="450439116"/>
              </p:ext>
            </p:extLst>
          </p:nvPr>
        </p:nvGraphicFramePr>
        <p:xfrm>
          <a:off x="709863" y="1536970"/>
          <a:ext cx="10130590" cy="4254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091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604F-BC67-49A5-8D02-39D84397E1F4}"/>
              </a:ext>
            </a:extLst>
          </p:cNvPr>
          <p:cNvSpPr>
            <a:spLocks noGrp="1"/>
          </p:cNvSpPr>
          <p:nvPr>
            <p:ph type="title"/>
          </p:nvPr>
        </p:nvSpPr>
        <p:spPr/>
        <p:txBody>
          <a:bodyPr>
            <a:noAutofit/>
          </a:bodyPr>
          <a:lstStyle/>
          <a:p>
            <a:r>
              <a:rPr lang="en-AU" sz="3200" dirty="0"/>
              <a:t>Figure 12: Current perceived availability of powder methamphetamine, NSW, 2003-2019</a:t>
            </a:r>
          </a:p>
        </p:txBody>
      </p:sp>
      <p:sp>
        <p:nvSpPr>
          <p:cNvPr id="4" name="Text Placeholder 3">
            <a:extLst>
              <a:ext uri="{FF2B5EF4-FFF2-40B4-BE49-F238E27FC236}">
                <a16:creationId xmlns:a16="http://schemas.microsoft.com/office/drawing/2014/main" id="{BECECC73-372B-43B3-802F-281DC8764E6D}"/>
              </a:ext>
            </a:extLst>
          </p:cNvPr>
          <p:cNvSpPr>
            <a:spLocks noGrp="1"/>
          </p:cNvSpPr>
          <p:nvPr>
            <p:ph type="body" sz="quarter" idx="14"/>
          </p:nvPr>
        </p:nvSpPr>
        <p:spPr>
          <a:xfrm>
            <a:off x="838200" y="5854701"/>
            <a:ext cx="10515600" cy="388440"/>
          </a:xfrm>
        </p:spPr>
        <p:txBody>
          <a:bodyPr>
            <a:noAutofit/>
          </a:bodyPr>
          <a:lstStyle/>
          <a:p>
            <a:pPr marL="0" indent="0">
              <a:buNone/>
            </a:pPr>
            <a:r>
              <a:rPr lang="en-AU" sz="1100" dirty="0">
                <a:solidFill>
                  <a:schemeClr val="tx1">
                    <a:lumMod val="50000"/>
                    <a:lumOff val="50000"/>
                  </a:schemeClr>
                </a:solidFill>
              </a:rPr>
              <a:t>Note. </a:t>
            </a:r>
            <a:r>
              <a:rPr lang="en-GB" sz="1100" dirty="0">
                <a:solidFill>
                  <a:schemeClr val="tx1">
                    <a:lumMod val="50000"/>
                    <a:lumOff val="50000"/>
                  </a:schemeClr>
                </a:solidFill>
              </a:rPr>
              <a:t>The response ‘Don’t know’ was excluded from analysis. Data labels have been removed from figures with small cell size (i.e. n≤5).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6" name="Chart 5">
            <a:extLst>
              <a:ext uri="{FF2B5EF4-FFF2-40B4-BE49-F238E27FC236}">
                <a16:creationId xmlns:a16="http://schemas.microsoft.com/office/drawing/2014/main" id="{54913C27-E3A2-45E6-82EA-5111F505F691}"/>
              </a:ext>
            </a:extLst>
          </p:cNvPr>
          <p:cNvGraphicFramePr/>
          <p:nvPr>
            <p:extLst>
              <p:ext uri="{D42A27DB-BD31-4B8C-83A1-F6EECF244321}">
                <p14:modId xmlns:p14="http://schemas.microsoft.com/office/powerpoint/2010/main" val="4032101066"/>
              </p:ext>
            </p:extLst>
          </p:nvPr>
        </p:nvGraphicFramePr>
        <p:xfrm>
          <a:off x="838199" y="1643974"/>
          <a:ext cx="9531485" cy="4210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95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2D80-9404-402C-9CAB-1DD4AAB2D07D}"/>
              </a:ext>
            </a:extLst>
          </p:cNvPr>
          <p:cNvSpPr>
            <a:spLocks noGrp="1"/>
          </p:cNvSpPr>
          <p:nvPr>
            <p:ph type="title"/>
          </p:nvPr>
        </p:nvSpPr>
        <p:spPr/>
        <p:txBody>
          <a:bodyPr>
            <a:noAutofit/>
          </a:bodyPr>
          <a:lstStyle/>
          <a:p>
            <a:r>
              <a:rPr lang="en-AU" sz="3200" dirty="0"/>
              <a:t>Figure 13: Past six month use and frequency of use of cocaine, NSW, 2003-2019</a:t>
            </a:r>
          </a:p>
        </p:txBody>
      </p:sp>
      <p:sp>
        <p:nvSpPr>
          <p:cNvPr id="4" name="Text Placeholder 3">
            <a:extLst>
              <a:ext uri="{FF2B5EF4-FFF2-40B4-BE49-F238E27FC236}">
                <a16:creationId xmlns:a16="http://schemas.microsoft.com/office/drawing/2014/main" id="{3664B9BA-5C44-4B57-BBB7-C68A74731741}"/>
              </a:ext>
            </a:extLst>
          </p:cNvPr>
          <p:cNvSpPr>
            <a:spLocks noGrp="1"/>
          </p:cNvSpPr>
          <p:nvPr>
            <p:ph type="body" sz="quarter" idx="14"/>
          </p:nvPr>
        </p:nvSpPr>
        <p:spPr>
          <a:xfrm>
            <a:off x="838200" y="5588000"/>
            <a:ext cx="10515600" cy="598488"/>
          </a:xfrm>
        </p:spPr>
        <p:txBody>
          <a:bodyPr>
            <a:norm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6 to improve visibility of trends for days of use. Data labels have been removed from figures in years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8DC7B093-ACF0-446A-8BD8-C0309D780E55}"/>
              </a:ext>
            </a:extLst>
          </p:cNvPr>
          <p:cNvGraphicFramePr/>
          <p:nvPr>
            <p:extLst>
              <p:ext uri="{D42A27DB-BD31-4B8C-83A1-F6EECF244321}">
                <p14:modId xmlns:p14="http://schemas.microsoft.com/office/powerpoint/2010/main" val="3626791497"/>
              </p:ext>
            </p:extLst>
          </p:nvPr>
        </p:nvGraphicFramePr>
        <p:xfrm>
          <a:off x="838200" y="1612900"/>
          <a:ext cx="10515600" cy="3975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45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9389-330A-4DE1-B41C-79D6A796936D}"/>
              </a:ext>
            </a:extLst>
          </p:cNvPr>
          <p:cNvSpPr>
            <a:spLocks noGrp="1"/>
          </p:cNvSpPr>
          <p:nvPr>
            <p:ph type="title"/>
          </p:nvPr>
        </p:nvSpPr>
        <p:spPr/>
        <p:txBody>
          <a:bodyPr>
            <a:noAutofit/>
          </a:bodyPr>
          <a:lstStyle/>
          <a:p>
            <a:r>
              <a:rPr lang="en-AU" sz="3200" dirty="0"/>
              <a:t>Figure 14: Median price of cocaine per gram, NSW, 2003-2019</a:t>
            </a:r>
          </a:p>
        </p:txBody>
      </p:sp>
      <p:sp>
        <p:nvSpPr>
          <p:cNvPr id="4" name="Text Placeholder 3">
            <a:extLst>
              <a:ext uri="{FF2B5EF4-FFF2-40B4-BE49-F238E27FC236}">
                <a16:creationId xmlns:a16="http://schemas.microsoft.com/office/drawing/2014/main" id="{049065F3-D95C-497B-8A43-732CE68FA556}"/>
              </a:ext>
            </a:extLst>
          </p:cNvPr>
          <p:cNvSpPr>
            <a:spLocks noGrp="1"/>
          </p:cNvSpPr>
          <p:nvPr>
            <p:ph type="body" sz="quarter" idx="14"/>
          </p:nvPr>
        </p:nvSpPr>
        <p:spPr>
          <a:xfrm>
            <a:off x="833437" y="5915025"/>
            <a:ext cx="10515600" cy="300038"/>
          </a:xfrm>
        </p:spPr>
        <p:txBody>
          <a:bodyPr>
            <a:noAutofit/>
          </a:bodyPr>
          <a:lstStyle/>
          <a:p>
            <a:pPr marL="0" indent="0">
              <a:buNone/>
            </a:pPr>
            <a:r>
              <a:rPr lang="en-AU" sz="1100" dirty="0">
                <a:solidFill>
                  <a:schemeClr val="tx1">
                    <a:lumMod val="50000"/>
                    <a:lumOff val="50000"/>
                  </a:schemeClr>
                </a:solidFill>
              </a:rPr>
              <a:t>Note. Among those who commented. Data labels have been removed from figures in years 2018 and 20189 with small cell size (i.e. n≤5). *p&lt;0.050; **p&lt;0.010; ***p&lt;0.001 for 2018 versus 2019.</a:t>
            </a:r>
          </a:p>
        </p:txBody>
      </p:sp>
      <p:graphicFrame>
        <p:nvGraphicFramePr>
          <p:cNvPr id="5" name="Chart 4">
            <a:extLst>
              <a:ext uri="{FF2B5EF4-FFF2-40B4-BE49-F238E27FC236}">
                <a16:creationId xmlns:a16="http://schemas.microsoft.com/office/drawing/2014/main" id="{AEC632CA-7EC0-4786-9C09-F63027F6ADB7}"/>
              </a:ext>
            </a:extLst>
          </p:cNvPr>
          <p:cNvGraphicFramePr/>
          <p:nvPr>
            <p:extLst>
              <p:ext uri="{D42A27DB-BD31-4B8C-83A1-F6EECF244321}">
                <p14:modId xmlns:p14="http://schemas.microsoft.com/office/powerpoint/2010/main" val="414184223"/>
              </p:ext>
            </p:extLst>
          </p:nvPr>
        </p:nvGraphicFramePr>
        <p:xfrm>
          <a:off x="833437" y="1638300"/>
          <a:ext cx="10525126" cy="4276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316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4C98-5DC9-418E-812A-2A5F21ABDD4D}"/>
              </a:ext>
            </a:extLst>
          </p:cNvPr>
          <p:cNvSpPr>
            <a:spLocks noGrp="1"/>
          </p:cNvSpPr>
          <p:nvPr>
            <p:ph type="title"/>
          </p:nvPr>
        </p:nvSpPr>
        <p:spPr/>
        <p:txBody>
          <a:bodyPr>
            <a:noAutofit/>
          </a:bodyPr>
          <a:lstStyle/>
          <a:p>
            <a:r>
              <a:rPr lang="en-AU" sz="3200" dirty="0"/>
              <a:t>Figure 15: Current perceived purity of cocaine, NSW, 2003-2019</a:t>
            </a:r>
          </a:p>
        </p:txBody>
      </p:sp>
      <p:sp>
        <p:nvSpPr>
          <p:cNvPr id="4" name="Text Placeholder 3">
            <a:extLst>
              <a:ext uri="{FF2B5EF4-FFF2-40B4-BE49-F238E27FC236}">
                <a16:creationId xmlns:a16="http://schemas.microsoft.com/office/drawing/2014/main" id="{349C9B47-5013-485C-BDBD-2ECB5B85D84F}"/>
              </a:ext>
            </a:extLst>
          </p:cNvPr>
          <p:cNvSpPr>
            <a:spLocks noGrp="1"/>
          </p:cNvSpPr>
          <p:nvPr>
            <p:ph type="body" sz="quarter" idx="14"/>
          </p:nvPr>
        </p:nvSpPr>
        <p:spPr>
          <a:xfrm>
            <a:off x="838200" y="5765800"/>
            <a:ext cx="10515600" cy="406305"/>
          </a:xfrm>
        </p:spPr>
        <p:txBody>
          <a:bodyPr>
            <a:noAutofit/>
          </a:bodyPr>
          <a:lstStyle/>
          <a:p>
            <a:pPr marL="0" indent="0">
              <a:buNone/>
            </a:pPr>
            <a:r>
              <a:rPr lang="en-GB" sz="1100" dirty="0">
                <a:solidFill>
                  <a:schemeClr val="tx1">
                    <a:lumMod val="50000"/>
                    <a:lumOff val="50000"/>
                  </a:schemeClr>
                </a:solidFill>
              </a:rPr>
              <a:t>Note. The response ‘Don’t know’ was excluded from analysis. Data labels have been removed from figures with small cell size (i.e. n≤5).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9B271DBE-2486-49E8-BF79-389E3C80A9D9}"/>
              </a:ext>
            </a:extLst>
          </p:cNvPr>
          <p:cNvGraphicFramePr/>
          <p:nvPr>
            <p:extLst>
              <p:ext uri="{D42A27DB-BD31-4B8C-83A1-F6EECF244321}">
                <p14:modId xmlns:p14="http://schemas.microsoft.com/office/powerpoint/2010/main" val="1287195926"/>
              </p:ext>
            </p:extLst>
          </p:nvPr>
        </p:nvGraphicFramePr>
        <p:xfrm>
          <a:off x="838200" y="1587499"/>
          <a:ext cx="10515600" cy="4178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03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E45C-D069-46F0-A633-D433E7D616BB}"/>
              </a:ext>
            </a:extLst>
          </p:cNvPr>
          <p:cNvSpPr>
            <a:spLocks noGrp="1"/>
          </p:cNvSpPr>
          <p:nvPr>
            <p:ph type="title"/>
          </p:nvPr>
        </p:nvSpPr>
        <p:spPr/>
        <p:txBody>
          <a:bodyPr>
            <a:noAutofit/>
          </a:bodyPr>
          <a:lstStyle/>
          <a:p>
            <a:r>
              <a:rPr lang="en-AU" sz="3200" dirty="0"/>
              <a:t>Figure 16: Current perceived availability of cocaine, NSW, 2003-2019</a:t>
            </a:r>
          </a:p>
        </p:txBody>
      </p:sp>
      <p:sp>
        <p:nvSpPr>
          <p:cNvPr id="4" name="Text Placeholder 3">
            <a:extLst>
              <a:ext uri="{FF2B5EF4-FFF2-40B4-BE49-F238E27FC236}">
                <a16:creationId xmlns:a16="http://schemas.microsoft.com/office/drawing/2014/main" id="{4074F4EA-0E20-4BE0-9D04-B474539FE07D}"/>
              </a:ext>
            </a:extLst>
          </p:cNvPr>
          <p:cNvSpPr>
            <a:spLocks noGrp="1"/>
          </p:cNvSpPr>
          <p:nvPr>
            <p:ph type="body" sz="quarter" idx="14"/>
          </p:nvPr>
        </p:nvSpPr>
        <p:spPr>
          <a:xfrm>
            <a:off x="838200" y="5791201"/>
            <a:ext cx="10515600" cy="361950"/>
          </a:xfrm>
        </p:spPr>
        <p:txBody>
          <a:bodyPr>
            <a:noAutofit/>
          </a:bodyPr>
          <a:lstStyle/>
          <a:p>
            <a:pPr marL="0" indent="0">
              <a:buNone/>
            </a:pPr>
            <a:r>
              <a:rPr lang="en-GB" sz="1100" dirty="0">
                <a:solidFill>
                  <a:schemeClr val="tx1">
                    <a:lumMod val="50000"/>
                    <a:lumOff val="50000"/>
                  </a:schemeClr>
                </a:solidFill>
              </a:rPr>
              <a:t>Note. The response ‘Don’t know’ was excluded from analysis. Data labels have been removed from figures with small cell size (i.e. n≤5).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486F384C-F072-4023-A089-C6A160A5AEA2}"/>
              </a:ext>
            </a:extLst>
          </p:cNvPr>
          <p:cNvGraphicFramePr/>
          <p:nvPr>
            <p:extLst>
              <p:ext uri="{D42A27DB-BD31-4B8C-83A1-F6EECF244321}">
                <p14:modId xmlns:p14="http://schemas.microsoft.com/office/powerpoint/2010/main" val="1450781066"/>
              </p:ext>
            </p:extLst>
          </p:nvPr>
        </p:nvGraphicFramePr>
        <p:xfrm>
          <a:off x="838200" y="1574800"/>
          <a:ext cx="10515600" cy="421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20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301B-437C-4737-8121-79FBCCE30CB5}"/>
              </a:ext>
            </a:extLst>
          </p:cNvPr>
          <p:cNvSpPr>
            <a:spLocks noGrp="1"/>
          </p:cNvSpPr>
          <p:nvPr>
            <p:ph type="title"/>
          </p:nvPr>
        </p:nvSpPr>
        <p:spPr/>
        <p:txBody>
          <a:bodyPr>
            <a:noAutofit/>
          </a:bodyPr>
          <a:lstStyle/>
          <a:p>
            <a:r>
              <a:rPr lang="en-AU" sz="3200" dirty="0"/>
              <a:t>Figure 17: Past six month use and frequency of use of cannabis, NSW, 2003-2019</a:t>
            </a:r>
          </a:p>
        </p:txBody>
      </p:sp>
      <p:sp>
        <p:nvSpPr>
          <p:cNvPr id="4" name="Text Placeholder 3">
            <a:extLst>
              <a:ext uri="{FF2B5EF4-FFF2-40B4-BE49-F238E27FC236}">
                <a16:creationId xmlns:a16="http://schemas.microsoft.com/office/drawing/2014/main" id="{00FC2738-A37A-4A38-9FFA-5F78AB1F035C}"/>
              </a:ext>
            </a:extLst>
          </p:cNvPr>
          <p:cNvSpPr>
            <a:spLocks noGrp="1"/>
          </p:cNvSpPr>
          <p:nvPr>
            <p:ph type="body" sz="quarter" idx="14"/>
          </p:nvPr>
        </p:nvSpPr>
        <p:spPr>
          <a:xfrm>
            <a:off x="838200" y="5664200"/>
            <a:ext cx="10515600" cy="52070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90 to improve visibility of trends in days of use. Data labels have been removed from figures in years 2003,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r>
              <a:rPr lang="en-AU" sz="1100" dirty="0">
                <a:solidFill>
                  <a:schemeClr val="tx1">
                    <a:lumMod val="50000"/>
                    <a:lumOff val="50000"/>
                  </a:schemeClr>
                </a:solidFill>
              </a:rPr>
              <a:t>	</a:t>
            </a:r>
          </a:p>
        </p:txBody>
      </p:sp>
      <p:graphicFrame>
        <p:nvGraphicFramePr>
          <p:cNvPr id="5" name="Chart 4">
            <a:extLst>
              <a:ext uri="{FF2B5EF4-FFF2-40B4-BE49-F238E27FC236}">
                <a16:creationId xmlns:a16="http://schemas.microsoft.com/office/drawing/2014/main" id="{4AB8939A-7A8C-46A8-A598-EC75792BF44C}"/>
              </a:ext>
            </a:extLst>
          </p:cNvPr>
          <p:cNvGraphicFramePr/>
          <p:nvPr>
            <p:extLst>
              <p:ext uri="{D42A27DB-BD31-4B8C-83A1-F6EECF244321}">
                <p14:modId xmlns:p14="http://schemas.microsoft.com/office/powerpoint/2010/main" val="893711468"/>
              </p:ext>
            </p:extLst>
          </p:nvPr>
        </p:nvGraphicFramePr>
        <p:xfrm>
          <a:off x="838200" y="1587500"/>
          <a:ext cx="10515600" cy="4076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97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F276-194C-4BA0-BD0F-90FDD0556217}"/>
              </a:ext>
            </a:extLst>
          </p:cNvPr>
          <p:cNvSpPr>
            <a:spLocks noGrp="1"/>
          </p:cNvSpPr>
          <p:nvPr>
            <p:ph type="title"/>
          </p:nvPr>
        </p:nvSpPr>
        <p:spPr/>
        <p:txBody>
          <a:bodyPr>
            <a:noAutofit/>
          </a:bodyPr>
          <a:lstStyle/>
          <a:p>
            <a:r>
              <a:rPr lang="en-AU" sz="3200" dirty="0"/>
              <a:t>Figure 18: Median price of hydroponic (a) and bush (b) cannabis per ounce and gram, NSW, 2006-2019</a:t>
            </a:r>
          </a:p>
        </p:txBody>
      </p:sp>
      <p:sp>
        <p:nvSpPr>
          <p:cNvPr id="4" name="Text Placeholder 3">
            <a:extLst>
              <a:ext uri="{FF2B5EF4-FFF2-40B4-BE49-F238E27FC236}">
                <a16:creationId xmlns:a16="http://schemas.microsoft.com/office/drawing/2014/main" id="{06AC52F6-2AD6-4537-95D4-30AA57C884EE}"/>
              </a:ext>
            </a:extLst>
          </p:cNvPr>
          <p:cNvSpPr>
            <a:spLocks noGrp="1"/>
          </p:cNvSpPr>
          <p:nvPr>
            <p:ph type="body" sz="quarter" idx="14"/>
          </p:nvPr>
        </p:nvSpPr>
        <p:spPr>
          <a:xfrm>
            <a:off x="848671" y="5765798"/>
            <a:ext cx="10515600" cy="415927"/>
          </a:xfrm>
        </p:spPr>
        <p:txBody>
          <a:bodyPr>
            <a:noAutofit/>
          </a:bodyPr>
          <a:lstStyle/>
          <a:p>
            <a:pPr marL="0" indent="0">
              <a:buNone/>
            </a:pPr>
            <a:r>
              <a:rPr lang="en-AU" sz="1100" dirty="0">
                <a:solidFill>
                  <a:schemeClr val="tx1">
                    <a:lumMod val="50000"/>
                    <a:lumOff val="50000"/>
                  </a:schemeClr>
                </a:solidFill>
              </a:rPr>
              <a:t>Note. From 2006 onwards hydroponic and bush cannabis data collected separately. Data labels have been removed from figures in years 2018 and 2019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***p&lt;0.001 for 2018 versus 2019.</a:t>
            </a:r>
          </a:p>
          <a:p>
            <a:pPr marL="0" indent="0">
              <a:buNone/>
            </a:pPr>
            <a:endParaRPr lang="en-AU" sz="1100" dirty="0">
              <a:solidFill>
                <a:schemeClr val="tx1">
                  <a:lumMod val="50000"/>
                  <a:lumOff val="50000"/>
                </a:schemeClr>
              </a:solidFill>
            </a:endParaRPr>
          </a:p>
        </p:txBody>
      </p:sp>
      <p:sp>
        <p:nvSpPr>
          <p:cNvPr id="7" name="TextBox 6">
            <a:extLst>
              <a:ext uri="{FF2B5EF4-FFF2-40B4-BE49-F238E27FC236}">
                <a16:creationId xmlns:a16="http://schemas.microsoft.com/office/drawing/2014/main" id="{BAA887C8-6831-4F29-883B-05EBB225845B}"/>
              </a:ext>
            </a:extLst>
          </p:cNvPr>
          <p:cNvSpPr txBox="1"/>
          <p:nvPr/>
        </p:nvSpPr>
        <p:spPr>
          <a:xfrm>
            <a:off x="848671" y="1565908"/>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87CC23E6-D2F0-45F7-944F-B11590676694}"/>
              </a:ext>
            </a:extLst>
          </p:cNvPr>
          <p:cNvSpPr txBox="1"/>
          <p:nvPr/>
        </p:nvSpPr>
        <p:spPr>
          <a:xfrm>
            <a:off x="6818861" y="1565909"/>
            <a:ext cx="2069797" cy="646331"/>
          </a:xfrm>
          <a:prstGeom prst="rect">
            <a:avLst/>
          </a:prstGeom>
          <a:noFill/>
        </p:spPr>
        <p:txBody>
          <a:bodyPr wrap="none" rtlCol="0">
            <a:spAutoFit/>
          </a:bodyPr>
          <a:lstStyle/>
          <a:p>
            <a:pPr lvl="0"/>
            <a:r>
              <a:rPr lang="en-AU" dirty="0"/>
              <a:t>(B) Bush cannabis</a:t>
            </a:r>
          </a:p>
          <a:p>
            <a:endParaRPr lang="en-AU" dirty="0"/>
          </a:p>
        </p:txBody>
      </p:sp>
      <p:graphicFrame>
        <p:nvGraphicFramePr>
          <p:cNvPr id="11" name="Chart 10">
            <a:extLst>
              <a:ext uri="{FF2B5EF4-FFF2-40B4-BE49-F238E27FC236}">
                <a16:creationId xmlns:a16="http://schemas.microsoft.com/office/drawing/2014/main" id="{66BE4DC1-A83C-4446-A7F7-C0999063E322}"/>
              </a:ext>
            </a:extLst>
          </p:cNvPr>
          <p:cNvGraphicFramePr/>
          <p:nvPr>
            <p:extLst>
              <p:ext uri="{D42A27DB-BD31-4B8C-83A1-F6EECF244321}">
                <p14:modId xmlns:p14="http://schemas.microsoft.com/office/powerpoint/2010/main" val="2233738381"/>
              </p:ext>
            </p:extLst>
          </p:nvPr>
        </p:nvGraphicFramePr>
        <p:xfrm>
          <a:off x="78088" y="1889072"/>
          <a:ext cx="5819775" cy="38767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136D5E3F-A1D0-4AF3-B724-35098900C60D}"/>
              </a:ext>
            </a:extLst>
          </p:cNvPr>
          <p:cNvGraphicFramePr/>
          <p:nvPr>
            <p:extLst>
              <p:ext uri="{D42A27DB-BD31-4B8C-83A1-F6EECF244321}">
                <p14:modId xmlns:p14="http://schemas.microsoft.com/office/powerpoint/2010/main" val="2737172608"/>
              </p:ext>
            </p:extLst>
          </p:nvPr>
        </p:nvGraphicFramePr>
        <p:xfrm>
          <a:off x="6106471" y="1889072"/>
          <a:ext cx="5838825" cy="3876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79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D2C1-AE3B-48AE-92D2-454851680D26}"/>
              </a:ext>
            </a:extLst>
          </p:cNvPr>
          <p:cNvSpPr>
            <a:spLocks noGrp="1"/>
          </p:cNvSpPr>
          <p:nvPr>
            <p:ph type="title"/>
          </p:nvPr>
        </p:nvSpPr>
        <p:spPr>
          <a:xfrm>
            <a:off x="838200" y="521789"/>
            <a:ext cx="10515600" cy="946150"/>
          </a:xfrm>
        </p:spPr>
        <p:txBody>
          <a:bodyPr>
            <a:normAutofit/>
          </a:bodyPr>
          <a:lstStyle/>
          <a:p>
            <a:r>
              <a:rPr lang="en-AU" sz="3200" dirty="0"/>
              <a:t>Figure 1: Drug of choice, NSW, 2003-2019</a:t>
            </a:r>
          </a:p>
        </p:txBody>
      </p:sp>
      <p:sp>
        <p:nvSpPr>
          <p:cNvPr id="4" name="Text Placeholder 3">
            <a:extLst>
              <a:ext uri="{FF2B5EF4-FFF2-40B4-BE49-F238E27FC236}">
                <a16:creationId xmlns:a16="http://schemas.microsoft.com/office/drawing/2014/main" id="{1AE46628-4C1D-4958-B6C9-0DF2B2240825}"/>
              </a:ext>
            </a:extLst>
          </p:cNvPr>
          <p:cNvSpPr>
            <a:spLocks noGrp="1"/>
          </p:cNvSpPr>
          <p:nvPr>
            <p:ph type="body" sz="quarter" idx="14"/>
          </p:nvPr>
        </p:nvSpPr>
        <p:spPr>
          <a:xfrm>
            <a:off x="924878" y="5773240"/>
            <a:ext cx="10515600" cy="379910"/>
          </a:xfrm>
        </p:spPr>
        <p:txBody>
          <a:bodyPr>
            <a:noAutofit/>
          </a:bodyPr>
          <a:lstStyle/>
          <a:p>
            <a:pPr marL="0" indent="0">
              <a:buNone/>
            </a:pPr>
            <a:r>
              <a:rPr lang="en-AU" sz="1100" dirty="0">
                <a:solidFill>
                  <a:schemeClr val="tx1">
                    <a:lumMod val="50000"/>
                    <a:lumOff val="50000"/>
                  </a:schemeClr>
                </a:solidFill>
              </a:rPr>
              <a:t>Note. Substances listed in this figure are the primary endorsed; nominal percentages have endorsed other substances. Data labels have been removed from figures in years 2003,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952AF393-F4F9-4C89-BA3B-9083D3AECDF1}"/>
              </a:ext>
            </a:extLst>
          </p:cNvPr>
          <p:cNvGraphicFramePr/>
          <p:nvPr>
            <p:extLst>
              <p:ext uri="{D42A27DB-BD31-4B8C-83A1-F6EECF244321}">
                <p14:modId xmlns:p14="http://schemas.microsoft.com/office/powerpoint/2010/main" val="1559117334"/>
              </p:ext>
            </p:extLst>
          </p:nvPr>
        </p:nvGraphicFramePr>
        <p:xfrm>
          <a:off x="924878" y="1612901"/>
          <a:ext cx="10515600" cy="4160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10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1F48-B563-4525-AB76-885B28BE9C22}"/>
              </a:ext>
            </a:extLst>
          </p:cNvPr>
          <p:cNvSpPr>
            <a:spLocks noGrp="1"/>
          </p:cNvSpPr>
          <p:nvPr>
            <p:ph type="title"/>
          </p:nvPr>
        </p:nvSpPr>
        <p:spPr/>
        <p:txBody>
          <a:bodyPr>
            <a:noAutofit/>
          </a:bodyPr>
          <a:lstStyle/>
          <a:p>
            <a:r>
              <a:rPr lang="en-AU" sz="3200" dirty="0"/>
              <a:t>Figure 19: Current potency of hydroponic (a) and bush (b) cannabis, NSW, 2006-2019</a:t>
            </a:r>
          </a:p>
        </p:txBody>
      </p:sp>
      <p:sp>
        <p:nvSpPr>
          <p:cNvPr id="4" name="Text Placeholder 3">
            <a:extLst>
              <a:ext uri="{FF2B5EF4-FFF2-40B4-BE49-F238E27FC236}">
                <a16:creationId xmlns:a16="http://schemas.microsoft.com/office/drawing/2014/main" id="{B643FE2C-1527-4EA4-AE1E-366715C0081D}"/>
              </a:ext>
            </a:extLst>
          </p:cNvPr>
          <p:cNvSpPr>
            <a:spLocks noGrp="1"/>
          </p:cNvSpPr>
          <p:nvPr>
            <p:ph type="body" sz="quarter" idx="14"/>
          </p:nvPr>
        </p:nvSpPr>
        <p:spPr>
          <a:xfrm>
            <a:off x="621926" y="5791960"/>
            <a:ext cx="10515600" cy="550411"/>
          </a:xfrm>
        </p:spPr>
        <p:txBody>
          <a:bodyPr>
            <a:normAutofit/>
          </a:bodyPr>
          <a:lstStyle/>
          <a:p>
            <a:pPr marL="0" indent="0">
              <a:buNone/>
            </a:pPr>
            <a:r>
              <a:rPr lang="en-AU" sz="1100" dirty="0">
                <a:solidFill>
                  <a:schemeClr val="tx1">
                    <a:lumMod val="50000"/>
                    <a:lumOff val="50000"/>
                  </a:schemeClr>
                </a:solidFill>
              </a:rPr>
              <a:t>Note. </a:t>
            </a:r>
            <a:r>
              <a:rPr lang="en-GB" sz="1100" dirty="0">
                <a:solidFill>
                  <a:schemeClr val="tx1">
                    <a:lumMod val="50000"/>
                    <a:lumOff val="50000"/>
                  </a:schemeClr>
                </a:solidFill>
              </a:rPr>
              <a:t>The response ‘Don’t know’ was excluded from analysis</a:t>
            </a:r>
            <a:r>
              <a:rPr lang="en-AU" sz="1100" dirty="0">
                <a:solidFill>
                  <a:schemeClr val="tx1">
                    <a:lumMod val="50000"/>
                    <a:lumOff val="50000"/>
                  </a:schemeClr>
                </a:solidFill>
              </a:rPr>
              <a:t>. From 2006 onwards hydroponic and bush cannabis data collected separately. Data labels have been removed from figures with small cell size (i.e. n≤5). *p&lt;0.050; **p&lt;0.010; ***p&lt;0.001 for 2018 versus 2019.</a:t>
            </a:r>
          </a:p>
        </p:txBody>
      </p:sp>
      <p:sp>
        <p:nvSpPr>
          <p:cNvPr id="7" name="TextBox 6">
            <a:extLst>
              <a:ext uri="{FF2B5EF4-FFF2-40B4-BE49-F238E27FC236}">
                <a16:creationId xmlns:a16="http://schemas.microsoft.com/office/drawing/2014/main" id="{543B685C-6675-4E1C-9029-FA44E92248C1}"/>
              </a:ext>
            </a:extLst>
          </p:cNvPr>
          <p:cNvSpPr txBox="1"/>
          <p:nvPr/>
        </p:nvSpPr>
        <p:spPr>
          <a:xfrm>
            <a:off x="1062990" y="1565910"/>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CF5B693A-615A-472D-8C9B-3B33B7AA4ECA}"/>
              </a:ext>
            </a:extLst>
          </p:cNvPr>
          <p:cNvSpPr txBox="1"/>
          <p:nvPr/>
        </p:nvSpPr>
        <p:spPr>
          <a:xfrm>
            <a:off x="6175893" y="1588770"/>
            <a:ext cx="2069797" cy="646331"/>
          </a:xfrm>
          <a:prstGeom prst="rect">
            <a:avLst/>
          </a:prstGeom>
          <a:noFill/>
        </p:spPr>
        <p:txBody>
          <a:bodyPr wrap="none" rtlCol="0">
            <a:spAutoFit/>
          </a:bodyPr>
          <a:lstStyle/>
          <a:p>
            <a:pPr lvl="0"/>
            <a:r>
              <a:rPr lang="en-AU" dirty="0"/>
              <a:t>(B) Bush cannabis</a:t>
            </a:r>
          </a:p>
          <a:p>
            <a:endParaRPr lang="en-AU" dirty="0"/>
          </a:p>
        </p:txBody>
      </p:sp>
      <p:graphicFrame>
        <p:nvGraphicFramePr>
          <p:cNvPr id="11" name="Chart 10">
            <a:extLst>
              <a:ext uri="{FF2B5EF4-FFF2-40B4-BE49-F238E27FC236}">
                <a16:creationId xmlns:a16="http://schemas.microsoft.com/office/drawing/2014/main" id="{833B8496-27F9-4D77-A5E6-C260144EAB8E}"/>
              </a:ext>
            </a:extLst>
          </p:cNvPr>
          <p:cNvGraphicFramePr/>
          <p:nvPr>
            <p:extLst>
              <p:ext uri="{D42A27DB-BD31-4B8C-83A1-F6EECF244321}">
                <p14:modId xmlns:p14="http://schemas.microsoft.com/office/powerpoint/2010/main" val="3047745421"/>
              </p:ext>
            </p:extLst>
          </p:nvPr>
        </p:nvGraphicFramePr>
        <p:xfrm>
          <a:off x="69473" y="1889075"/>
          <a:ext cx="5905499" cy="38800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7B7188E4-BAEF-455C-B038-26F01752F155}"/>
              </a:ext>
            </a:extLst>
          </p:cNvPr>
          <p:cNvGraphicFramePr/>
          <p:nvPr>
            <p:extLst>
              <p:ext uri="{D42A27DB-BD31-4B8C-83A1-F6EECF244321}">
                <p14:modId xmlns:p14="http://schemas.microsoft.com/office/powerpoint/2010/main" val="57274819"/>
              </p:ext>
            </p:extLst>
          </p:nvPr>
        </p:nvGraphicFramePr>
        <p:xfrm>
          <a:off x="5879726" y="1911935"/>
          <a:ext cx="6242050" cy="3684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321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804A-58E0-4F53-B2F0-E31875FCE308}"/>
              </a:ext>
            </a:extLst>
          </p:cNvPr>
          <p:cNvSpPr>
            <a:spLocks noGrp="1"/>
          </p:cNvSpPr>
          <p:nvPr>
            <p:ph type="title"/>
          </p:nvPr>
        </p:nvSpPr>
        <p:spPr/>
        <p:txBody>
          <a:bodyPr>
            <a:noAutofit/>
          </a:bodyPr>
          <a:lstStyle/>
          <a:p>
            <a:r>
              <a:rPr lang="en-AU" sz="3200" dirty="0"/>
              <a:t>Figure 20: Current perceived availability of hydroponic (a) and bush (b) cannabis, NSW, 2006-2019</a:t>
            </a:r>
          </a:p>
        </p:txBody>
      </p:sp>
      <p:sp>
        <p:nvSpPr>
          <p:cNvPr id="4" name="Text Placeholder 3">
            <a:extLst>
              <a:ext uri="{FF2B5EF4-FFF2-40B4-BE49-F238E27FC236}">
                <a16:creationId xmlns:a16="http://schemas.microsoft.com/office/drawing/2014/main" id="{9C5E9AAC-062B-451D-BEE2-4D9CCD548A1E}"/>
              </a:ext>
            </a:extLst>
          </p:cNvPr>
          <p:cNvSpPr>
            <a:spLocks noGrp="1"/>
          </p:cNvSpPr>
          <p:nvPr>
            <p:ph type="body" sz="quarter" idx="14"/>
          </p:nvPr>
        </p:nvSpPr>
        <p:spPr>
          <a:xfrm>
            <a:off x="918093" y="5766885"/>
            <a:ext cx="10515600" cy="450082"/>
          </a:xfrm>
        </p:spPr>
        <p:txBody>
          <a:bodyPr>
            <a:normAutofit/>
          </a:bodyPr>
          <a:lstStyle/>
          <a:p>
            <a:pPr marL="0" indent="0">
              <a:buNone/>
            </a:pPr>
            <a:r>
              <a:rPr lang="en-AU" sz="1100" dirty="0"/>
              <a:t>Note. </a:t>
            </a:r>
            <a:r>
              <a:rPr lang="en-GB" sz="1100" dirty="0"/>
              <a:t>The response ‘Don’t know’ was excluded from analysis</a:t>
            </a:r>
            <a:r>
              <a:rPr lang="en-AU" sz="1100" dirty="0"/>
              <a:t>. From 2006 onwards hydroponic and bush cannabis data collected separately. Data labels have been removed from figures with small cell size (i.e. n≤5). *</a:t>
            </a:r>
            <a:r>
              <a:rPr lang="en-AU" sz="1100" i="1" dirty="0"/>
              <a:t>p</a:t>
            </a:r>
            <a:r>
              <a:rPr lang="en-AU" sz="1100" dirty="0"/>
              <a:t>&lt;0.050; **</a:t>
            </a:r>
            <a:r>
              <a:rPr lang="en-AU" sz="1100" i="1" dirty="0"/>
              <a:t>p</a:t>
            </a:r>
            <a:r>
              <a:rPr lang="en-AU" sz="1100" dirty="0"/>
              <a:t>&lt;0.010; ***</a:t>
            </a:r>
            <a:r>
              <a:rPr lang="en-AU" sz="1100" i="1" dirty="0"/>
              <a:t>p</a:t>
            </a:r>
            <a:r>
              <a:rPr lang="en-AU" sz="1100" dirty="0"/>
              <a:t>&lt;0.001 for 2018 versus 2019.</a:t>
            </a:r>
          </a:p>
          <a:p>
            <a:pPr marL="0" indent="0">
              <a:buNone/>
            </a:pPr>
            <a:endParaRPr lang="en-AU" sz="1100" dirty="0">
              <a:solidFill>
                <a:schemeClr val="tx1">
                  <a:lumMod val="65000"/>
                  <a:lumOff val="35000"/>
                </a:schemeClr>
              </a:solidFill>
            </a:endParaRPr>
          </a:p>
        </p:txBody>
      </p:sp>
      <p:sp>
        <p:nvSpPr>
          <p:cNvPr id="11" name="TextBox 10">
            <a:extLst>
              <a:ext uri="{FF2B5EF4-FFF2-40B4-BE49-F238E27FC236}">
                <a16:creationId xmlns:a16="http://schemas.microsoft.com/office/drawing/2014/main" id="{C1C8C944-68D2-455C-88F8-897FC5FF321F}"/>
              </a:ext>
            </a:extLst>
          </p:cNvPr>
          <p:cNvSpPr txBox="1"/>
          <p:nvPr/>
        </p:nvSpPr>
        <p:spPr>
          <a:xfrm>
            <a:off x="1062990" y="1565910"/>
            <a:ext cx="2710999" cy="646331"/>
          </a:xfrm>
          <a:prstGeom prst="rect">
            <a:avLst/>
          </a:prstGeom>
          <a:noFill/>
        </p:spPr>
        <p:txBody>
          <a:bodyPr wrap="none" rtlCol="0">
            <a:spAutoFit/>
          </a:bodyPr>
          <a:lstStyle/>
          <a:p>
            <a:r>
              <a:rPr lang="en-AU" dirty="0"/>
              <a:t>(A) Hydroponic cannabis</a:t>
            </a:r>
          </a:p>
          <a:p>
            <a:endParaRPr lang="en-AU" dirty="0"/>
          </a:p>
        </p:txBody>
      </p:sp>
      <p:sp>
        <p:nvSpPr>
          <p:cNvPr id="12" name="TextBox 11">
            <a:extLst>
              <a:ext uri="{FF2B5EF4-FFF2-40B4-BE49-F238E27FC236}">
                <a16:creationId xmlns:a16="http://schemas.microsoft.com/office/drawing/2014/main" id="{3D041B92-BFDD-4870-B631-91DDCFB89228}"/>
              </a:ext>
            </a:extLst>
          </p:cNvPr>
          <p:cNvSpPr txBox="1"/>
          <p:nvPr/>
        </p:nvSpPr>
        <p:spPr>
          <a:xfrm>
            <a:off x="6175893" y="1588770"/>
            <a:ext cx="2069797" cy="646331"/>
          </a:xfrm>
          <a:prstGeom prst="rect">
            <a:avLst/>
          </a:prstGeom>
          <a:noFill/>
        </p:spPr>
        <p:txBody>
          <a:bodyPr wrap="none" rtlCol="0">
            <a:spAutoFit/>
          </a:bodyPr>
          <a:lstStyle/>
          <a:p>
            <a:pPr lvl="0"/>
            <a:r>
              <a:rPr lang="en-AU" dirty="0"/>
              <a:t>(B) Bush cannabis</a:t>
            </a:r>
          </a:p>
          <a:p>
            <a:endParaRPr lang="en-AU" dirty="0"/>
          </a:p>
        </p:txBody>
      </p:sp>
      <p:graphicFrame>
        <p:nvGraphicFramePr>
          <p:cNvPr id="8" name="Chart 7">
            <a:extLst>
              <a:ext uri="{FF2B5EF4-FFF2-40B4-BE49-F238E27FC236}">
                <a16:creationId xmlns:a16="http://schemas.microsoft.com/office/drawing/2014/main" id="{6D513CEF-60B7-4A5C-992F-79BA75599C5F}"/>
              </a:ext>
            </a:extLst>
          </p:cNvPr>
          <p:cNvGraphicFramePr/>
          <p:nvPr>
            <p:extLst>
              <p:ext uri="{D42A27DB-BD31-4B8C-83A1-F6EECF244321}">
                <p14:modId xmlns:p14="http://schemas.microsoft.com/office/powerpoint/2010/main" val="2279204682"/>
              </p:ext>
            </p:extLst>
          </p:nvPr>
        </p:nvGraphicFramePr>
        <p:xfrm>
          <a:off x="93661" y="1911935"/>
          <a:ext cx="5772150" cy="3832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DD1A8CC6-AAFB-479C-91F2-49A5B3AD4D3D}"/>
              </a:ext>
            </a:extLst>
          </p:cNvPr>
          <p:cNvGraphicFramePr/>
          <p:nvPr>
            <p:extLst>
              <p:ext uri="{D42A27DB-BD31-4B8C-83A1-F6EECF244321}">
                <p14:modId xmlns:p14="http://schemas.microsoft.com/office/powerpoint/2010/main" val="3645461060"/>
              </p:ext>
            </p:extLst>
          </p:nvPr>
        </p:nvGraphicFramePr>
        <p:xfrm>
          <a:off x="6221414" y="1911935"/>
          <a:ext cx="5876925" cy="3832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914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FC26-0375-415B-A7DF-600A78E76C7F}"/>
              </a:ext>
            </a:extLst>
          </p:cNvPr>
          <p:cNvSpPr>
            <a:spLocks noGrp="1"/>
          </p:cNvSpPr>
          <p:nvPr>
            <p:ph type="title"/>
          </p:nvPr>
        </p:nvSpPr>
        <p:spPr/>
        <p:txBody>
          <a:bodyPr>
            <a:noAutofit/>
          </a:bodyPr>
          <a:lstStyle/>
          <a:p>
            <a:r>
              <a:rPr lang="en-AU" sz="3200" dirty="0"/>
              <a:t>Figure 21: Past six month use and frequency of use of ketamine, NSW, 2003-2019</a:t>
            </a:r>
          </a:p>
        </p:txBody>
      </p:sp>
      <p:sp>
        <p:nvSpPr>
          <p:cNvPr id="4" name="Text Placeholder 3">
            <a:extLst>
              <a:ext uri="{FF2B5EF4-FFF2-40B4-BE49-F238E27FC236}">
                <a16:creationId xmlns:a16="http://schemas.microsoft.com/office/drawing/2014/main" id="{6C65A525-2C91-41C9-89FB-45D9A8B686DB}"/>
              </a:ext>
            </a:extLst>
          </p:cNvPr>
          <p:cNvSpPr>
            <a:spLocks noGrp="1"/>
          </p:cNvSpPr>
          <p:nvPr>
            <p:ph type="body" sz="quarter" idx="14"/>
          </p:nvPr>
        </p:nvSpPr>
        <p:spPr>
          <a:xfrm>
            <a:off x="838200" y="5689600"/>
            <a:ext cx="10515600" cy="55880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5 days to improve visibility of trends. Data labels have been removed from figures in years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59130C5D-3073-44E4-AAE7-8EEF11A40832}"/>
              </a:ext>
            </a:extLst>
          </p:cNvPr>
          <p:cNvGraphicFramePr/>
          <p:nvPr>
            <p:extLst>
              <p:ext uri="{D42A27DB-BD31-4B8C-83A1-F6EECF244321}">
                <p14:modId xmlns:p14="http://schemas.microsoft.com/office/powerpoint/2010/main" val="225226424"/>
              </p:ext>
            </p:extLst>
          </p:nvPr>
        </p:nvGraphicFramePr>
        <p:xfrm>
          <a:off x="838200" y="1587500"/>
          <a:ext cx="10515600" cy="4102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72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CECD-D2A7-47D7-AB6B-EA1F1DEA261D}"/>
              </a:ext>
            </a:extLst>
          </p:cNvPr>
          <p:cNvSpPr>
            <a:spLocks noGrp="1"/>
          </p:cNvSpPr>
          <p:nvPr>
            <p:ph type="title"/>
          </p:nvPr>
        </p:nvSpPr>
        <p:spPr/>
        <p:txBody>
          <a:bodyPr>
            <a:noAutofit/>
          </a:bodyPr>
          <a:lstStyle/>
          <a:p>
            <a:r>
              <a:rPr lang="en-AU" sz="3200" dirty="0"/>
              <a:t>Figure 22: Median price of ketamine per gram, NSW, 2003-2019</a:t>
            </a:r>
          </a:p>
        </p:txBody>
      </p:sp>
      <p:sp>
        <p:nvSpPr>
          <p:cNvPr id="4" name="Text Placeholder 3">
            <a:extLst>
              <a:ext uri="{FF2B5EF4-FFF2-40B4-BE49-F238E27FC236}">
                <a16:creationId xmlns:a16="http://schemas.microsoft.com/office/drawing/2014/main" id="{7E00D19D-EEAA-4664-B603-03AD05CA5E1A}"/>
              </a:ext>
            </a:extLst>
          </p:cNvPr>
          <p:cNvSpPr>
            <a:spLocks noGrp="1"/>
          </p:cNvSpPr>
          <p:nvPr>
            <p:ph type="body" sz="quarter" idx="14"/>
          </p:nvPr>
        </p:nvSpPr>
        <p:spPr>
          <a:xfrm>
            <a:off x="838200" y="5803901"/>
            <a:ext cx="10515600" cy="435966"/>
          </a:xfrm>
        </p:spPr>
        <p:txBody>
          <a:bodyPr>
            <a:noAutofit/>
          </a:bodyPr>
          <a:lstStyle/>
          <a:p>
            <a:pPr marL="0" indent="0">
              <a:buNone/>
            </a:pPr>
            <a:r>
              <a:rPr lang="en-AU" sz="1100" dirty="0">
                <a:solidFill>
                  <a:schemeClr val="tx1">
                    <a:lumMod val="50000"/>
                    <a:lumOff val="50000"/>
                  </a:schemeClr>
                </a:solidFill>
              </a:rPr>
              <a:t>Note. Among those who commented. Data labels have been removed from figures in years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200" dirty="0">
              <a:solidFill>
                <a:schemeClr val="tx1">
                  <a:lumMod val="50000"/>
                  <a:lumOff val="50000"/>
                </a:schemeClr>
              </a:solidFill>
            </a:endParaRPr>
          </a:p>
        </p:txBody>
      </p:sp>
      <p:graphicFrame>
        <p:nvGraphicFramePr>
          <p:cNvPr id="6" name="Chart 5">
            <a:extLst>
              <a:ext uri="{FF2B5EF4-FFF2-40B4-BE49-F238E27FC236}">
                <a16:creationId xmlns:a16="http://schemas.microsoft.com/office/drawing/2014/main" id="{FD27B2BF-57C1-46B2-B3CD-8259F6C9ABDE}"/>
              </a:ext>
            </a:extLst>
          </p:cNvPr>
          <p:cNvGraphicFramePr/>
          <p:nvPr>
            <p:extLst>
              <p:ext uri="{D42A27DB-BD31-4B8C-83A1-F6EECF244321}">
                <p14:modId xmlns:p14="http://schemas.microsoft.com/office/powerpoint/2010/main" val="2776718706"/>
              </p:ext>
            </p:extLst>
          </p:nvPr>
        </p:nvGraphicFramePr>
        <p:xfrm>
          <a:off x="838200" y="1619251"/>
          <a:ext cx="10515599" cy="41846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23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2FAB-EF04-460A-90C5-38569BE12493}"/>
              </a:ext>
            </a:extLst>
          </p:cNvPr>
          <p:cNvSpPr>
            <a:spLocks noGrp="1"/>
          </p:cNvSpPr>
          <p:nvPr>
            <p:ph type="title"/>
          </p:nvPr>
        </p:nvSpPr>
        <p:spPr/>
        <p:txBody>
          <a:bodyPr>
            <a:noAutofit/>
          </a:bodyPr>
          <a:lstStyle/>
          <a:p>
            <a:r>
              <a:rPr lang="en-AU" sz="3200" dirty="0"/>
              <a:t>Figure 23: Current perceived purity of ketamine, NSW, 2003-2019</a:t>
            </a:r>
          </a:p>
        </p:txBody>
      </p:sp>
      <p:sp>
        <p:nvSpPr>
          <p:cNvPr id="4" name="Text Placeholder 3">
            <a:extLst>
              <a:ext uri="{FF2B5EF4-FFF2-40B4-BE49-F238E27FC236}">
                <a16:creationId xmlns:a16="http://schemas.microsoft.com/office/drawing/2014/main" id="{D723883F-5175-4C1F-8D9C-6C7E1CB1967B}"/>
              </a:ext>
            </a:extLst>
          </p:cNvPr>
          <p:cNvSpPr>
            <a:spLocks noGrp="1"/>
          </p:cNvSpPr>
          <p:nvPr>
            <p:ph type="body" sz="quarter" idx="14"/>
          </p:nvPr>
        </p:nvSpPr>
        <p:spPr>
          <a:xfrm>
            <a:off x="838200" y="5847137"/>
            <a:ext cx="10515600" cy="418010"/>
          </a:xfrm>
        </p:spPr>
        <p:txBody>
          <a:bodyPr>
            <a:normAutofit/>
          </a:bodyPr>
          <a:lstStyle/>
          <a:p>
            <a:pPr marL="0" indent="0">
              <a:buNone/>
            </a:pPr>
            <a:r>
              <a:rPr lang="en-GB" sz="1100" dirty="0">
                <a:solidFill>
                  <a:schemeClr val="tx1">
                    <a:lumMod val="50000"/>
                    <a:lumOff val="50000"/>
                  </a:schemeClr>
                </a:solidFill>
              </a:rPr>
              <a:t>Note. The response ‘Don’t know’ was excluded from analysis. Data labels have been removed from figures with small cell size (i.e. n≤5).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71B1FD71-CABD-4135-9719-9A8D54411CC9}"/>
              </a:ext>
            </a:extLst>
          </p:cNvPr>
          <p:cNvGraphicFramePr/>
          <p:nvPr>
            <p:extLst>
              <p:ext uri="{D42A27DB-BD31-4B8C-83A1-F6EECF244321}">
                <p14:modId xmlns:p14="http://schemas.microsoft.com/office/powerpoint/2010/main" val="4004220725"/>
              </p:ext>
            </p:extLst>
          </p:nvPr>
        </p:nvGraphicFramePr>
        <p:xfrm>
          <a:off x="838200" y="1587500"/>
          <a:ext cx="10515600" cy="4102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210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4EC-6AF3-49B2-8DF6-1D7D55C05451}"/>
              </a:ext>
            </a:extLst>
          </p:cNvPr>
          <p:cNvSpPr>
            <a:spLocks noGrp="1"/>
          </p:cNvSpPr>
          <p:nvPr>
            <p:ph type="title"/>
          </p:nvPr>
        </p:nvSpPr>
        <p:spPr/>
        <p:txBody>
          <a:bodyPr>
            <a:noAutofit/>
          </a:bodyPr>
          <a:lstStyle/>
          <a:p>
            <a:r>
              <a:rPr lang="en-AU" sz="3200" dirty="0"/>
              <a:t>Figure 24: Current perceived availability of ketamine, NSW, 2003-2019</a:t>
            </a:r>
          </a:p>
        </p:txBody>
      </p:sp>
      <p:sp>
        <p:nvSpPr>
          <p:cNvPr id="4" name="Text Placeholder 3">
            <a:extLst>
              <a:ext uri="{FF2B5EF4-FFF2-40B4-BE49-F238E27FC236}">
                <a16:creationId xmlns:a16="http://schemas.microsoft.com/office/drawing/2014/main" id="{55678EEE-118A-4048-80E7-9F3E08CACBDF}"/>
              </a:ext>
            </a:extLst>
          </p:cNvPr>
          <p:cNvSpPr>
            <a:spLocks noGrp="1"/>
          </p:cNvSpPr>
          <p:nvPr>
            <p:ph type="body" sz="quarter" idx="14"/>
          </p:nvPr>
        </p:nvSpPr>
        <p:spPr>
          <a:xfrm>
            <a:off x="838200" y="5895974"/>
            <a:ext cx="10515600" cy="344985"/>
          </a:xfrm>
        </p:spPr>
        <p:txBody>
          <a:bodyPr>
            <a:normAutofit fontScale="40000" lnSpcReduction="20000"/>
          </a:bodyPr>
          <a:lstStyle/>
          <a:p>
            <a:pPr marL="0" indent="0">
              <a:buNone/>
            </a:pPr>
            <a:r>
              <a:rPr lang="en-GB" dirty="0">
                <a:solidFill>
                  <a:schemeClr val="tx1">
                    <a:lumMod val="50000"/>
                    <a:lumOff val="50000"/>
                  </a:schemeClr>
                </a:solidFill>
              </a:rPr>
              <a:t>Note. The response ‘Don’t know’ was excluded from analysis. Data labels have been removed from figures with small cell size (i.e. n≤5). </a:t>
            </a:r>
            <a:r>
              <a:rPr lang="en-AU" dirty="0">
                <a:solidFill>
                  <a:schemeClr val="tx1">
                    <a:lumMod val="50000"/>
                    <a:lumOff val="50000"/>
                  </a:schemeClr>
                </a:solidFill>
              </a:rPr>
              <a:t>*</a:t>
            </a:r>
            <a:r>
              <a:rPr lang="en-AU" i="1" dirty="0">
                <a:solidFill>
                  <a:schemeClr val="tx1">
                    <a:lumMod val="50000"/>
                    <a:lumOff val="50000"/>
                  </a:schemeClr>
                </a:solidFill>
              </a:rPr>
              <a:t>p</a:t>
            </a:r>
            <a:r>
              <a:rPr lang="en-AU" dirty="0">
                <a:solidFill>
                  <a:schemeClr val="tx1">
                    <a:lumMod val="50000"/>
                    <a:lumOff val="50000"/>
                  </a:schemeClr>
                </a:solidFill>
              </a:rPr>
              <a:t>&lt;0.050; **</a:t>
            </a:r>
            <a:r>
              <a:rPr lang="en-AU" i="1" dirty="0">
                <a:solidFill>
                  <a:schemeClr val="tx1">
                    <a:lumMod val="50000"/>
                    <a:lumOff val="50000"/>
                  </a:schemeClr>
                </a:solidFill>
              </a:rPr>
              <a:t>p</a:t>
            </a:r>
            <a:r>
              <a:rPr lang="en-AU" dirty="0">
                <a:solidFill>
                  <a:schemeClr val="tx1">
                    <a:lumMod val="50000"/>
                    <a:lumOff val="50000"/>
                  </a:schemeClr>
                </a:solidFill>
              </a:rPr>
              <a:t>&lt;0.010; ***</a:t>
            </a:r>
            <a:r>
              <a:rPr lang="en-AU" i="1" dirty="0">
                <a:solidFill>
                  <a:schemeClr val="tx1">
                    <a:lumMod val="50000"/>
                    <a:lumOff val="50000"/>
                  </a:schemeClr>
                </a:solidFill>
              </a:rPr>
              <a:t>p</a:t>
            </a:r>
            <a:r>
              <a:rPr lang="en-AU" dirty="0">
                <a:solidFill>
                  <a:schemeClr val="tx1">
                    <a:lumMod val="50000"/>
                    <a:lumOff val="50000"/>
                  </a:schemeClr>
                </a:solidFill>
              </a:rPr>
              <a:t>&lt;0.001 for 2018 versus 2019.</a:t>
            </a:r>
          </a:p>
          <a:p>
            <a:pPr marL="0" indent="0">
              <a:buNone/>
            </a:pPr>
            <a:endParaRPr lang="en-AU" sz="12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21AA7267-7D80-46C8-BE2E-F2B3848F7A64}"/>
              </a:ext>
            </a:extLst>
          </p:cNvPr>
          <p:cNvGraphicFramePr/>
          <p:nvPr>
            <p:extLst>
              <p:ext uri="{D42A27DB-BD31-4B8C-83A1-F6EECF244321}">
                <p14:modId xmlns:p14="http://schemas.microsoft.com/office/powerpoint/2010/main" val="60918206"/>
              </p:ext>
            </p:extLst>
          </p:nvPr>
        </p:nvGraphicFramePr>
        <p:xfrm>
          <a:off x="838200" y="1612900"/>
          <a:ext cx="10515599" cy="4140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9745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C4A7-3E79-4A70-ABCB-5E3CCDBC981B}"/>
              </a:ext>
            </a:extLst>
          </p:cNvPr>
          <p:cNvSpPr>
            <a:spLocks noGrp="1"/>
          </p:cNvSpPr>
          <p:nvPr>
            <p:ph type="title"/>
          </p:nvPr>
        </p:nvSpPr>
        <p:spPr/>
        <p:txBody>
          <a:bodyPr>
            <a:noAutofit/>
          </a:bodyPr>
          <a:lstStyle/>
          <a:p>
            <a:r>
              <a:rPr lang="en-AU" sz="3200" dirty="0"/>
              <a:t>Figure 25: Past six month use and frequency of use of LSD, NSW, 2003-2019</a:t>
            </a:r>
          </a:p>
        </p:txBody>
      </p:sp>
      <p:sp>
        <p:nvSpPr>
          <p:cNvPr id="4" name="Text Placeholder 3">
            <a:extLst>
              <a:ext uri="{FF2B5EF4-FFF2-40B4-BE49-F238E27FC236}">
                <a16:creationId xmlns:a16="http://schemas.microsoft.com/office/drawing/2014/main" id="{AB4B89E7-755C-4165-9387-E55585A1A669}"/>
              </a:ext>
            </a:extLst>
          </p:cNvPr>
          <p:cNvSpPr>
            <a:spLocks noGrp="1"/>
          </p:cNvSpPr>
          <p:nvPr>
            <p:ph type="body" sz="quarter" idx="14"/>
          </p:nvPr>
        </p:nvSpPr>
        <p:spPr>
          <a:xfrm>
            <a:off x="838200" y="5740401"/>
            <a:ext cx="10515600" cy="486272"/>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5 days to improve visibility of trends. Data labels have been removed from figures in years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16EAC903-C817-42B5-9CDE-39EE58BB2110}"/>
              </a:ext>
            </a:extLst>
          </p:cNvPr>
          <p:cNvGraphicFramePr/>
          <p:nvPr>
            <p:extLst>
              <p:ext uri="{D42A27DB-BD31-4B8C-83A1-F6EECF244321}">
                <p14:modId xmlns:p14="http://schemas.microsoft.com/office/powerpoint/2010/main" val="4039747929"/>
              </p:ext>
            </p:extLst>
          </p:nvPr>
        </p:nvGraphicFramePr>
        <p:xfrm>
          <a:off x="838200" y="1587500"/>
          <a:ext cx="105156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910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77D-CB93-42BD-9436-22894A43E81F}"/>
              </a:ext>
            </a:extLst>
          </p:cNvPr>
          <p:cNvSpPr>
            <a:spLocks noGrp="1"/>
          </p:cNvSpPr>
          <p:nvPr>
            <p:ph type="title"/>
          </p:nvPr>
        </p:nvSpPr>
        <p:spPr/>
        <p:txBody>
          <a:bodyPr>
            <a:noAutofit/>
          </a:bodyPr>
          <a:lstStyle/>
          <a:p>
            <a:r>
              <a:rPr lang="en-AU" sz="3200" dirty="0"/>
              <a:t>Figure 26: Median price of LSD per tab, NSW, 2003-2019</a:t>
            </a:r>
          </a:p>
        </p:txBody>
      </p:sp>
      <p:sp>
        <p:nvSpPr>
          <p:cNvPr id="4" name="Text Placeholder 3">
            <a:extLst>
              <a:ext uri="{FF2B5EF4-FFF2-40B4-BE49-F238E27FC236}">
                <a16:creationId xmlns:a16="http://schemas.microsoft.com/office/drawing/2014/main" id="{BDDB4821-BE7E-40F1-BAE0-788FFD67AF6A}"/>
              </a:ext>
            </a:extLst>
          </p:cNvPr>
          <p:cNvSpPr>
            <a:spLocks noGrp="1"/>
          </p:cNvSpPr>
          <p:nvPr>
            <p:ph type="body" sz="quarter" idx="14"/>
          </p:nvPr>
        </p:nvSpPr>
        <p:spPr>
          <a:xfrm>
            <a:off x="1021016" y="5816600"/>
            <a:ext cx="10515600" cy="415832"/>
          </a:xfrm>
        </p:spPr>
        <p:txBody>
          <a:bodyPr>
            <a:noAutofit/>
          </a:bodyPr>
          <a:lstStyle/>
          <a:p>
            <a:pPr marL="0" indent="0">
              <a:buNone/>
            </a:pPr>
            <a:r>
              <a:rPr lang="en-AU" sz="1100" dirty="0">
                <a:solidFill>
                  <a:schemeClr val="tx1">
                    <a:lumMod val="50000"/>
                    <a:lumOff val="50000"/>
                  </a:schemeClr>
                </a:solidFill>
              </a:rPr>
              <a:t>Note. Among those who commented. Data labels have been removed from figures in years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20D13315-0DA1-4136-8094-565813ABCCB2}"/>
              </a:ext>
            </a:extLst>
          </p:cNvPr>
          <p:cNvGraphicFramePr/>
          <p:nvPr>
            <p:extLst>
              <p:ext uri="{D42A27DB-BD31-4B8C-83A1-F6EECF244321}">
                <p14:modId xmlns:p14="http://schemas.microsoft.com/office/powerpoint/2010/main" val="2855821062"/>
              </p:ext>
            </p:extLst>
          </p:nvPr>
        </p:nvGraphicFramePr>
        <p:xfrm>
          <a:off x="1021016" y="1600200"/>
          <a:ext cx="10332784" cy="4127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0887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152-C151-4068-A8E5-85C733691AFE}"/>
              </a:ext>
            </a:extLst>
          </p:cNvPr>
          <p:cNvSpPr>
            <a:spLocks noGrp="1"/>
          </p:cNvSpPr>
          <p:nvPr>
            <p:ph type="title"/>
          </p:nvPr>
        </p:nvSpPr>
        <p:spPr/>
        <p:txBody>
          <a:bodyPr>
            <a:noAutofit/>
          </a:bodyPr>
          <a:lstStyle/>
          <a:p>
            <a:r>
              <a:rPr lang="en-AU" sz="3200" dirty="0"/>
              <a:t>Figure 27: Current perceived purity of LSD, NSW, 2003-2019</a:t>
            </a:r>
          </a:p>
        </p:txBody>
      </p:sp>
      <p:sp>
        <p:nvSpPr>
          <p:cNvPr id="4" name="Text Placeholder 3">
            <a:extLst>
              <a:ext uri="{FF2B5EF4-FFF2-40B4-BE49-F238E27FC236}">
                <a16:creationId xmlns:a16="http://schemas.microsoft.com/office/drawing/2014/main" id="{90C6E515-C4C8-46EC-B624-2DACF6F09090}"/>
              </a:ext>
            </a:extLst>
          </p:cNvPr>
          <p:cNvSpPr>
            <a:spLocks noGrp="1"/>
          </p:cNvSpPr>
          <p:nvPr>
            <p:ph type="body" sz="quarter" idx="14"/>
          </p:nvPr>
        </p:nvSpPr>
        <p:spPr>
          <a:xfrm>
            <a:off x="838200" y="5799884"/>
            <a:ext cx="10515600" cy="404563"/>
          </a:xfrm>
        </p:spPr>
        <p:txBody>
          <a:bodyPr>
            <a:normAutofit/>
          </a:bodyPr>
          <a:lstStyle/>
          <a:p>
            <a:pPr marL="0" indent="0">
              <a:buNone/>
            </a:pPr>
            <a:r>
              <a:rPr lang="en-GB" sz="1100" dirty="0">
                <a:solidFill>
                  <a:schemeClr val="tx1">
                    <a:lumMod val="50000"/>
                    <a:lumOff val="50000"/>
                  </a:schemeClr>
                </a:solidFill>
              </a:rPr>
              <a:t>Note. The response ‘Don’t know’ was excluded from analysis. Data labels have been removed from figures with small cell size (i.e. n≤5).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4C53946B-5608-4952-A342-A645019E34B6}"/>
              </a:ext>
            </a:extLst>
          </p:cNvPr>
          <p:cNvGraphicFramePr/>
          <p:nvPr>
            <p:extLst>
              <p:ext uri="{D42A27DB-BD31-4B8C-83A1-F6EECF244321}">
                <p14:modId xmlns:p14="http://schemas.microsoft.com/office/powerpoint/2010/main" val="4241427673"/>
              </p:ext>
            </p:extLst>
          </p:nvPr>
        </p:nvGraphicFramePr>
        <p:xfrm>
          <a:off x="838200" y="1638300"/>
          <a:ext cx="10515600" cy="3987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0202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34C-15E2-4AB6-A76B-75622C81F7A9}"/>
              </a:ext>
            </a:extLst>
          </p:cNvPr>
          <p:cNvSpPr>
            <a:spLocks noGrp="1"/>
          </p:cNvSpPr>
          <p:nvPr>
            <p:ph type="title"/>
          </p:nvPr>
        </p:nvSpPr>
        <p:spPr/>
        <p:txBody>
          <a:bodyPr>
            <a:noAutofit/>
          </a:bodyPr>
          <a:lstStyle/>
          <a:p>
            <a:r>
              <a:rPr lang="en-AU" sz="3200" dirty="0"/>
              <a:t>Figure 28: Current perceived availability of LSD, NSW, 2003-2019</a:t>
            </a:r>
          </a:p>
        </p:txBody>
      </p:sp>
      <p:sp>
        <p:nvSpPr>
          <p:cNvPr id="4" name="Text Placeholder 3">
            <a:extLst>
              <a:ext uri="{FF2B5EF4-FFF2-40B4-BE49-F238E27FC236}">
                <a16:creationId xmlns:a16="http://schemas.microsoft.com/office/drawing/2014/main" id="{5CD10C33-2861-4ECC-9820-475BC16D6590}"/>
              </a:ext>
            </a:extLst>
          </p:cNvPr>
          <p:cNvSpPr>
            <a:spLocks noGrp="1"/>
          </p:cNvSpPr>
          <p:nvPr>
            <p:ph type="body" sz="quarter" idx="14"/>
          </p:nvPr>
        </p:nvSpPr>
        <p:spPr>
          <a:xfrm>
            <a:off x="838200" y="5863448"/>
            <a:ext cx="10515600" cy="444903"/>
          </a:xfrm>
        </p:spPr>
        <p:txBody>
          <a:bodyPr>
            <a:normAutofit/>
          </a:bodyPr>
          <a:lstStyle/>
          <a:p>
            <a:pPr marL="0" indent="0">
              <a:buNone/>
            </a:pPr>
            <a:r>
              <a:rPr lang="en-GB" sz="1100" dirty="0">
                <a:solidFill>
                  <a:schemeClr val="tx1">
                    <a:lumMod val="50000"/>
                    <a:lumOff val="50000"/>
                  </a:schemeClr>
                </a:solidFill>
              </a:rPr>
              <a:t>Note. The response ‘Don’t know’ was excluded from analysis. Data labels have been removed from with small cell size (i.e. n≤5).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25E38EE2-61FD-466B-8A1A-E502C08BAAC6}"/>
              </a:ext>
            </a:extLst>
          </p:cNvPr>
          <p:cNvGraphicFramePr/>
          <p:nvPr>
            <p:extLst>
              <p:ext uri="{D42A27DB-BD31-4B8C-83A1-F6EECF244321}">
                <p14:modId xmlns:p14="http://schemas.microsoft.com/office/powerpoint/2010/main" val="1360139113"/>
              </p:ext>
            </p:extLst>
          </p:nvPr>
        </p:nvGraphicFramePr>
        <p:xfrm>
          <a:off x="838200" y="1649186"/>
          <a:ext cx="10515599" cy="4214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773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B8A1-99EB-4E38-B020-356051764D88}"/>
              </a:ext>
            </a:extLst>
          </p:cNvPr>
          <p:cNvSpPr>
            <a:spLocks noGrp="1"/>
          </p:cNvSpPr>
          <p:nvPr>
            <p:ph type="title"/>
          </p:nvPr>
        </p:nvSpPr>
        <p:spPr>
          <a:xfrm>
            <a:off x="838200" y="242935"/>
            <a:ext cx="10515600" cy="1185546"/>
          </a:xfrm>
        </p:spPr>
        <p:txBody>
          <a:bodyPr>
            <a:normAutofit/>
          </a:bodyPr>
          <a:lstStyle/>
          <a:p>
            <a:r>
              <a:rPr lang="en-AU" sz="3200" dirty="0"/>
              <a:t>Figure 2: Drug used most often in the past month, NSW, 2011-2019</a:t>
            </a:r>
          </a:p>
        </p:txBody>
      </p:sp>
      <p:sp>
        <p:nvSpPr>
          <p:cNvPr id="4" name="Text Placeholder 3">
            <a:extLst>
              <a:ext uri="{FF2B5EF4-FFF2-40B4-BE49-F238E27FC236}">
                <a16:creationId xmlns:a16="http://schemas.microsoft.com/office/drawing/2014/main" id="{07C30929-DAC7-4893-BBAB-F2382B009EEF}"/>
              </a:ext>
            </a:extLst>
          </p:cNvPr>
          <p:cNvSpPr>
            <a:spLocks noGrp="1"/>
          </p:cNvSpPr>
          <p:nvPr>
            <p:ph type="body" sz="quarter" idx="14"/>
          </p:nvPr>
        </p:nvSpPr>
        <p:spPr>
          <a:xfrm>
            <a:off x="847724" y="5629619"/>
            <a:ext cx="10515600" cy="546552"/>
          </a:xfrm>
        </p:spPr>
        <p:txBody>
          <a:bodyPr>
            <a:noAutofit/>
          </a:bodyPr>
          <a:lstStyle/>
          <a:p>
            <a:pPr marL="0" indent="0">
              <a:buNone/>
            </a:pPr>
            <a:r>
              <a:rPr lang="en-AU" sz="1100" dirty="0">
                <a:solidFill>
                  <a:schemeClr val="tx1">
                    <a:lumMod val="50000"/>
                    <a:lumOff val="50000"/>
                  </a:schemeClr>
                </a:solidFill>
              </a:rPr>
              <a:t>Note. Substances listed in this figure are the primary endorsed; nominal percentages have endorsed other substances. Data labels have been removed from figures in years 2011, 2018 and 2019 with small cell size (i.e. n≤5). Data are only presented for 2011-2019 as this question was not asked in 2003-2010.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6" name="Chart 5">
            <a:extLst>
              <a:ext uri="{FF2B5EF4-FFF2-40B4-BE49-F238E27FC236}">
                <a16:creationId xmlns:a16="http://schemas.microsoft.com/office/drawing/2014/main" id="{EB057A2B-94C1-4EB4-82CB-0CFA154D1111}"/>
              </a:ext>
            </a:extLst>
          </p:cNvPr>
          <p:cNvGraphicFramePr/>
          <p:nvPr>
            <p:extLst>
              <p:ext uri="{D42A27DB-BD31-4B8C-83A1-F6EECF244321}">
                <p14:modId xmlns:p14="http://schemas.microsoft.com/office/powerpoint/2010/main" val="1046920055"/>
              </p:ext>
            </p:extLst>
          </p:nvPr>
        </p:nvGraphicFramePr>
        <p:xfrm>
          <a:off x="847724" y="1586429"/>
          <a:ext cx="10506076" cy="40431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777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34C-15E2-4AB6-A76B-75622C81F7A9}"/>
              </a:ext>
            </a:extLst>
          </p:cNvPr>
          <p:cNvSpPr>
            <a:spLocks noGrp="1"/>
          </p:cNvSpPr>
          <p:nvPr>
            <p:ph type="title"/>
          </p:nvPr>
        </p:nvSpPr>
        <p:spPr/>
        <p:txBody>
          <a:bodyPr>
            <a:noAutofit/>
          </a:bodyPr>
          <a:lstStyle/>
          <a:p>
            <a:r>
              <a:rPr lang="en-AU" sz="3200" dirty="0"/>
              <a:t>Figure 29: Past six month use and frequency of use of hallucinogenic mushrooms, NSW, 2003-2019</a:t>
            </a:r>
          </a:p>
        </p:txBody>
      </p:sp>
      <p:sp>
        <p:nvSpPr>
          <p:cNvPr id="4" name="Text Placeholder 3">
            <a:extLst>
              <a:ext uri="{FF2B5EF4-FFF2-40B4-BE49-F238E27FC236}">
                <a16:creationId xmlns:a16="http://schemas.microsoft.com/office/drawing/2014/main" id="{5CD10C33-2861-4ECC-9820-475BC16D6590}"/>
              </a:ext>
            </a:extLst>
          </p:cNvPr>
          <p:cNvSpPr>
            <a:spLocks noGrp="1"/>
          </p:cNvSpPr>
          <p:nvPr>
            <p:ph type="body" sz="quarter" idx="14"/>
          </p:nvPr>
        </p:nvSpPr>
        <p:spPr>
          <a:xfrm>
            <a:off x="838200" y="5863448"/>
            <a:ext cx="10515600" cy="444903"/>
          </a:xfrm>
        </p:spPr>
        <p:txBody>
          <a:bodyPr>
            <a:normAutofit fontScale="40000" lnSpcReduction="20000"/>
          </a:bodyPr>
          <a:lstStyle/>
          <a:p>
            <a:pPr marL="0" indent="0">
              <a:buNone/>
            </a:pPr>
            <a:r>
              <a:rPr lang="en-GB" dirty="0"/>
              <a:t>Note. Median days computed among those who reported recent use (maximum 180 days). Median days rounded to the nearest whole number. Y axis reduced to 5 days to improve visibility of trends. Data labels have been removed from figures with small cell size (i.e. n≤5). *</a:t>
            </a:r>
            <a:r>
              <a:rPr lang="en-GB" i="1" dirty="0"/>
              <a:t>p</a:t>
            </a:r>
            <a:r>
              <a:rPr lang="en-GB" dirty="0"/>
              <a:t>&lt;0.050; **</a:t>
            </a:r>
            <a:r>
              <a:rPr lang="en-GB" i="1" dirty="0"/>
              <a:t>p</a:t>
            </a:r>
            <a:r>
              <a:rPr lang="en-GB" dirty="0"/>
              <a:t>&lt;0.010; ***</a:t>
            </a:r>
            <a:r>
              <a:rPr lang="en-GB" i="1" dirty="0"/>
              <a:t>p</a:t>
            </a:r>
            <a:r>
              <a:rPr lang="en-GB" dirty="0"/>
              <a:t>&lt;0.001 for 2018 versus 2019.</a:t>
            </a:r>
            <a:endParaRPr lang="en-AU" dirty="0"/>
          </a:p>
          <a:p>
            <a:pPr marL="0" indent="0">
              <a:buNone/>
            </a:pPr>
            <a:endParaRPr lang="en-AU" sz="1100" dirty="0">
              <a:solidFill>
                <a:schemeClr val="tx1">
                  <a:lumMod val="50000"/>
                  <a:lumOff val="50000"/>
                </a:schemeClr>
              </a:solidFill>
            </a:endParaRPr>
          </a:p>
        </p:txBody>
      </p:sp>
      <p:graphicFrame>
        <p:nvGraphicFramePr>
          <p:cNvPr id="6" name="Chart 5">
            <a:extLst>
              <a:ext uri="{FF2B5EF4-FFF2-40B4-BE49-F238E27FC236}">
                <a16:creationId xmlns:a16="http://schemas.microsoft.com/office/drawing/2014/main" id="{DD45F2E0-D8C1-483C-BBBA-E5FD5286A1DF}"/>
              </a:ext>
            </a:extLst>
          </p:cNvPr>
          <p:cNvGraphicFramePr/>
          <p:nvPr>
            <p:extLst>
              <p:ext uri="{D42A27DB-BD31-4B8C-83A1-F6EECF244321}">
                <p14:modId xmlns:p14="http://schemas.microsoft.com/office/powerpoint/2010/main" val="3317013877"/>
              </p:ext>
            </p:extLst>
          </p:nvPr>
        </p:nvGraphicFramePr>
        <p:xfrm>
          <a:off x="566004" y="1616529"/>
          <a:ext cx="10243510" cy="42469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4053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9238-9550-40D1-9873-64B1BC0CCF6C}"/>
              </a:ext>
            </a:extLst>
          </p:cNvPr>
          <p:cNvSpPr>
            <a:spLocks noGrp="1"/>
          </p:cNvSpPr>
          <p:nvPr>
            <p:ph type="title"/>
          </p:nvPr>
        </p:nvSpPr>
        <p:spPr/>
        <p:txBody>
          <a:bodyPr>
            <a:normAutofit/>
          </a:bodyPr>
          <a:lstStyle/>
          <a:p>
            <a:r>
              <a:rPr lang="en-AU" sz="3200" dirty="0"/>
              <a:t>Figure 30: Any use of NPS, NSW, 2010-2019</a:t>
            </a:r>
          </a:p>
        </p:txBody>
      </p:sp>
      <p:sp>
        <p:nvSpPr>
          <p:cNvPr id="6" name="Text Placeholder 3">
            <a:extLst>
              <a:ext uri="{FF2B5EF4-FFF2-40B4-BE49-F238E27FC236}">
                <a16:creationId xmlns:a16="http://schemas.microsoft.com/office/drawing/2014/main" id="{3DDF55E4-7744-428D-8456-DA9ABD0EFFE9}"/>
              </a:ext>
            </a:extLst>
          </p:cNvPr>
          <p:cNvSpPr>
            <a:spLocks noGrp="1"/>
          </p:cNvSpPr>
          <p:nvPr>
            <p:ph type="body" sz="quarter" idx="14"/>
          </p:nvPr>
        </p:nvSpPr>
        <p:spPr>
          <a:xfrm>
            <a:off x="838200" y="5762422"/>
            <a:ext cx="10515600" cy="444903"/>
          </a:xfrm>
        </p:spPr>
        <p:txBody>
          <a:bodyPr>
            <a:normAutofit/>
          </a:bodyPr>
          <a:lstStyle/>
          <a:p>
            <a:pPr marL="0" indent="0">
              <a:buNone/>
            </a:pPr>
            <a:r>
              <a:rPr lang="en-AU" sz="1100" dirty="0">
                <a:solidFill>
                  <a:schemeClr val="tx1">
                    <a:lumMod val="50000"/>
                    <a:lumOff val="50000"/>
                  </a:schemeClr>
                </a:solidFill>
              </a:rPr>
              <a:t>Note.</a:t>
            </a:r>
            <a:r>
              <a:rPr lang="en-AU" sz="1100" b="1" dirty="0">
                <a:solidFill>
                  <a:schemeClr val="tx1">
                    <a:lumMod val="50000"/>
                    <a:lumOff val="50000"/>
                  </a:schemeClr>
                </a:solidFill>
              </a:rPr>
              <a:t> </a:t>
            </a:r>
            <a:r>
              <a:rPr lang="en-AU" sz="1100" dirty="0">
                <a:solidFill>
                  <a:schemeClr val="tx1">
                    <a:lumMod val="50000"/>
                    <a:lumOff val="50000"/>
                  </a:schemeClr>
                </a:solidFill>
              </a:rPr>
              <a:t>Y axis reduced to 30% to improve visibility of trends.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0F38133B-8D75-4EFD-8BEA-DF42A6812B15}"/>
              </a:ext>
            </a:extLst>
          </p:cNvPr>
          <p:cNvGraphicFramePr/>
          <p:nvPr>
            <p:extLst>
              <p:ext uri="{D42A27DB-BD31-4B8C-83A1-F6EECF244321}">
                <p14:modId xmlns:p14="http://schemas.microsoft.com/office/powerpoint/2010/main" val="1470191878"/>
              </p:ext>
            </p:extLst>
          </p:nvPr>
        </p:nvGraphicFramePr>
        <p:xfrm>
          <a:off x="838200" y="1651000"/>
          <a:ext cx="10045700" cy="4111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055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E64-A070-44AA-836A-20435F6C5F73}"/>
              </a:ext>
            </a:extLst>
          </p:cNvPr>
          <p:cNvSpPr>
            <a:spLocks noGrp="1"/>
          </p:cNvSpPr>
          <p:nvPr>
            <p:ph type="title"/>
          </p:nvPr>
        </p:nvSpPr>
        <p:spPr/>
        <p:txBody>
          <a:bodyPr>
            <a:normAutofit fontScale="90000"/>
          </a:bodyPr>
          <a:lstStyle/>
          <a:p>
            <a:r>
              <a:rPr lang="en-AU" sz="3600" dirty="0"/>
              <a:t>Figure 31: Non-prescribed use of pharmaceutical medicines in the past six months, NSW, 2007-2019</a:t>
            </a:r>
            <a:endParaRPr lang="en-AU" dirty="0"/>
          </a:p>
        </p:txBody>
      </p:sp>
      <p:sp>
        <p:nvSpPr>
          <p:cNvPr id="4" name="Text Placeholder 3">
            <a:extLst>
              <a:ext uri="{FF2B5EF4-FFF2-40B4-BE49-F238E27FC236}">
                <a16:creationId xmlns:a16="http://schemas.microsoft.com/office/drawing/2014/main" id="{A8F909DB-8132-4FD2-A4B4-BD51A9A215F4}"/>
              </a:ext>
            </a:extLst>
          </p:cNvPr>
          <p:cNvSpPr>
            <a:spLocks noGrp="1"/>
          </p:cNvSpPr>
          <p:nvPr>
            <p:ph type="body" sz="quarter" idx="14"/>
          </p:nvPr>
        </p:nvSpPr>
        <p:spPr>
          <a:xfrm>
            <a:off x="838200" y="5444768"/>
            <a:ext cx="10515600" cy="779736"/>
          </a:xfrm>
        </p:spPr>
        <p:txBody>
          <a:bodyPr>
            <a:normAutofit/>
          </a:bodyPr>
          <a:lstStyle/>
          <a:p>
            <a:pPr marL="0" indent="0">
              <a:buNone/>
            </a:pPr>
            <a:r>
              <a:rPr lang="en-AU" sz="1100" dirty="0">
                <a:solidFill>
                  <a:schemeClr val="tx1">
                    <a:lumMod val="50000"/>
                    <a:lumOff val="50000"/>
                  </a:schemeClr>
                </a:solidFill>
              </a:rPr>
              <a:t>Note. Non-prescribed use is reported for prescription medicines (i.e., benzodiazepines, antipsychotics, and pharmaceutical stimulants). In February 2018, the scheduling for codeine changed such that low-dose codeine formerly available over-the-counter (OTC) was required to be obtained via a prescription. Note that estimates of codeine OTC use refer to use for non-pain purposes. Y axis reduced to 60% to improve visibility of trends. Data labels have been removed from figures in 2007, 2018 and 2019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B28FC997-08C9-414C-B821-1CA48607F02C}"/>
              </a:ext>
            </a:extLst>
          </p:cNvPr>
          <p:cNvGraphicFramePr/>
          <p:nvPr>
            <p:extLst>
              <p:ext uri="{D42A27DB-BD31-4B8C-83A1-F6EECF244321}">
                <p14:modId xmlns:p14="http://schemas.microsoft.com/office/powerpoint/2010/main" val="803515107"/>
              </p:ext>
            </p:extLst>
          </p:nvPr>
        </p:nvGraphicFramePr>
        <p:xfrm>
          <a:off x="838200" y="1600200"/>
          <a:ext cx="10515600" cy="374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572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0826-6B04-40C9-A225-D906F5E3707E}"/>
              </a:ext>
            </a:extLst>
          </p:cNvPr>
          <p:cNvSpPr>
            <a:spLocks noGrp="1"/>
          </p:cNvSpPr>
          <p:nvPr>
            <p:ph type="title"/>
          </p:nvPr>
        </p:nvSpPr>
        <p:spPr/>
        <p:txBody>
          <a:bodyPr>
            <a:noAutofit/>
          </a:bodyPr>
          <a:lstStyle/>
          <a:p>
            <a:r>
              <a:rPr lang="en-AU" sz="3200" dirty="0"/>
              <a:t>Figure 32: Other illicit drugs used in the past six months, NSW, 2003-2019</a:t>
            </a:r>
          </a:p>
        </p:txBody>
      </p:sp>
      <p:sp>
        <p:nvSpPr>
          <p:cNvPr id="4" name="Text Placeholder 3">
            <a:extLst>
              <a:ext uri="{FF2B5EF4-FFF2-40B4-BE49-F238E27FC236}">
                <a16:creationId xmlns:a16="http://schemas.microsoft.com/office/drawing/2014/main" id="{55546A9C-A60E-439E-BCB0-8614A892B588}"/>
              </a:ext>
            </a:extLst>
          </p:cNvPr>
          <p:cNvSpPr>
            <a:spLocks noGrp="1"/>
          </p:cNvSpPr>
          <p:nvPr>
            <p:ph type="body" sz="quarter" idx="14"/>
          </p:nvPr>
        </p:nvSpPr>
        <p:spPr>
          <a:xfrm>
            <a:off x="838200" y="5675124"/>
            <a:ext cx="10515600" cy="449731"/>
          </a:xfrm>
        </p:spPr>
        <p:txBody>
          <a:bodyPr>
            <a:noAutofit/>
          </a:bodyPr>
          <a:lstStyle/>
          <a:p>
            <a:pPr marL="0" indent="0">
              <a:buNone/>
            </a:pPr>
            <a:r>
              <a:rPr lang="en-AU" sz="1100" dirty="0">
                <a:solidFill>
                  <a:schemeClr val="tx1">
                    <a:lumMod val="50000"/>
                    <a:lumOff val="50000"/>
                  </a:schemeClr>
                </a:solidFill>
              </a:rPr>
              <a:t>Note. Monitoring of capsules contents unknown commenced in 2013. Y axis has been reduced to 50% to improve visibility of trends. Data labels have been removed from figures in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C80F9B39-4CBB-40BA-92D7-223B507FE8A7}"/>
              </a:ext>
            </a:extLst>
          </p:cNvPr>
          <p:cNvGraphicFramePr/>
          <p:nvPr>
            <p:extLst>
              <p:ext uri="{D42A27DB-BD31-4B8C-83A1-F6EECF244321}">
                <p14:modId xmlns:p14="http://schemas.microsoft.com/office/powerpoint/2010/main" val="1192221843"/>
              </p:ext>
            </p:extLst>
          </p:nvPr>
        </p:nvGraphicFramePr>
        <p:xfrm>
          <a:off x="838200" y="1587500"/>
          <a:ext cx="10515600" cy="391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09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E0BE-0AFC-473D-812B-9248CCBC315B}"/>
              </a:ext>
            </a:extLst>
          </p:cNvPr>
          <p:cNvSpPr>
            <a:spLocks noGrp="1"/>
          </p:cNvSpPr>
          <p:nvPr>
            <p:ph type="title"/>
          </p:nvPr>
        </p:nvSpPr>
        <p:spPr/>
        <p:txBody>
          <a:bodyPr>
            <a:noAutofit/>
          </a:bodyPr>
          <a:lstStyle/>
          <a:p>
            <a:r>
              <a:rPr lang="en-AU" sz="3200" dirty="0"/>
              <a:t>Figure 33: Licit drugs used in the past six months, NSW, 2003-2019</a:t>
            </a:r>
          </a:p>
        </p:txBody>
      </p:sp>
      <p:sp>
        <p:nvSpPr>
          <p:cNvPr id="4" name="Text Placeholder 3">
            <a:extLst>
              <a:ext uri="{FF2B5EF4-FFF2-40B4-BE49-F238E27FC236}">
                <a16:creationId xmlns:a16="http://schemas.microsoft.com/office/drawing/2014/main" id="{74B5B0F1-C848-4B69-97A1-7C7D247489A0}"/>
              </a:ext>
            </a:extLst>
          </p:cNvPr>
          <p:cNvSpPr>
            <a:spLocks noGrp="1"/>
          </p:cNvSpPr>
          <p:nvPr>
            <p:ph type="body" sz="quarter" idx="14"/>
          </p:nvPr>
        </p:nvSpPr>
        <p:spPr>
          <a:xfrm>
            <a:off x="838200" y="5800725"/>
            <a:ext cx="10515600" cy="256896"/>
          </a:xfrm>
        </p:spPr>
        <p:txBody>
          <a:bodyPr>
            <a:noAutofit/>
          </a:bodyPr>
          <a:lstStyle/>
          <a:p>
            <a:pPr marL="0" indent="0">
              <a:buNone/>
            </a:pPr>
            <a:r>
              <a:rPr lang="en-AU" sz="1100" dirty="0">
                <a:solidFill>
                  <a:schemeClr val="tx1">
                    <a:lumMod val="50000"/>
                    <a:lumOff val="50000"/>
                  </a:schemeClr>
                </a:solidFill>
              </a:rPr>
              <a:t>Note. Monitoring of e-cigarettes commenced in 2014. Data labels have been removed from figures in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53CBE1B4-EA90-43EA-9780-1B7B4532A429}"/>
              </a:ext>
            </a:extLst>
          </p:cNvPr>
          <p:cNvGraphicFramePr/>
          <p:nvPr>
            <p:extLst>
              <p:ext uri="{D42A27DB-BD31-4B8C-83A1-F6EECF244321}">
                <p14:modId xmlns:p14="http://schemas.microsoft.com/office/powerpoint/2010/main" val="2800708571"/>
              </p:ext>
            </p:extLst>
          </p:nvPr>
        </p:nvGraphicFramePr>
        <p:xfrm>
          <a:off x="838200" y="1587500"/>
          <a:ext cx="10515599" cy="4213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790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4F1D-AB93-410A-B125-E608A9E6912E}"/>
              </a:ext>
            </a:extLst>
          </p:cNvPr>
          <p:cNvSpPr>
            <a:spLocks noGrp="1"/>
          </p:cNvSpPr>
          <p:nvPr>
            <p:ph type="title"/>
          </p:nvPr>
        </p:nvSpPr>
        <p:spPr/>
        <p:txBody>
          <a:bodyPr>
            <a:noAutofit/>
          </a:bodyPr>
          <a:lstStyle/>
          <a:p>
            <a:r>
              <a:rPr lang="en-AU" sz="3200" dirty="0"/>
              <a:t>Figure 34: Poly substance use on occasion of last stimulant use, NSW, 2018</a:t>
            </a:r>
          </a:p>
        </p:txBody>
      </p:sp>
      <p:pic>
        <p:nvPicPr>
          <p:cNvPr id="6" name="Picture 5">
            <a:extLst>
              <a:ext uri="{FF2B5EF4-FFF2-40B4-BE49-F238E27FC236}">
                <a16:creationId xmlns:a16="http://schemas.microsoft.com/office/drawing/2014/main" id="{1B3E9967-0143-4B80-B890-1FA372491EDE}"/>
              </a:ext>
            </a:extLst>
          </p:cNvPr>
          <p:cNvPicPr/>
          <p:nvPr/>
        </p:nvPicPr>
        <p:blipFill rotWithShape="1">
          <a:blip r:embed="rId2" cstate="print">
            <a:extLst>
              <a:ext uri="{28A0092B-C50C-407E-A947-70E740481C1C}">
                <a14:useLocalDpi xmlns:a14="http://schemas.microsoft.com/office/drawing/2010/main" val="0"/>
              </a:ext>
            </a:extLst>
          </a:blip>
          <a:srcRect l="6098" t="12386" r="6783" b="12108"/>
          <a:stretch/>
        </p:blipFill>
        <p:spPr bwMode="auto">
          <a:xfrm>
            <a:off x="838200" y="1551008"/>
            <a:ext cx="4993278" cy="450255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2489A96E-BB2B-4A4F-8ED9-9632372ADF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3084" y="1528709"/>
            <a:ext cx="4833529" cy="4692477"/>
          </a:xfrm>
          <a:prstGeom prst="rect">
            <a:avLst/>
          </a:prstGeom>
          <a:noFill/>
          <a:ln>
            <a:noFill/>
          </a:ln>
        </p:spPr>
      </p:pic>
      <p:sp>
        <p:nvSpPr>
          <p:cNvPr id="5" name="Text Placeholder 4">
            <a:extLst>
              <a:ext uri="{FF2B5EF4-FFF2-40B4-BE49-F238E27FC236}">
                <a16:creationId xmlns:a16="http://schemas.microsoft.com/office/drawing/2014/main" id="{684C4B37-3599-488D-9362-DB486917F7A1}"/>
              </a:ext>
            </a:extLst>
          </p:cNvPr>
          <p:cNvSpPr>
            <a:spLocks noGrp="1"/>
          </p:cNvSpPr>
          <p:nvPr>
            <p:ph type="body" sz="quarter" idx="14"/>
          </p:nvPr>
        </p:nvSpPr>
        <p:spPr>
          <a:xfrm>
            <a:off x="573678" y="6075858"/>
            <a:ext cx="10515600" cy="679948"/>
          </a:xfrm>
        </p:spPr>
        <p:txBody>
          <a:bodyPr>
            <a:normAutofit fontScale="62500" lnSpcReduction="20000"/>
          </a:bodyPr>
          <a:lstStyle/>
          <a:p>
            <a:r>
              <a:rPr lang="en-GB" dirty="0"/>
              <a:t>Note. This figure captures those who had also used hallucinogens/</a:t>
            </a:r>
            <a:r>
              <a:rPr lang="en-GB" dirty="0" err="1"/>
              <a:t>dissociatives</a:t>
            </a:r>
            <a:r>
              <a:rPr lang="en-GB" dirty="0"/>
              <a:t> (GHB, ketamine, LSD, and/or hallucinogenic mushrooms), depressants (alcohol and/or benzodiazepines) and/or cannabis on their last occasion of stimulant use (89% of the sample).  </a:t>
            </a:r>
            <a:endParaRPr lang="en-AU" dirty="0"/>
          </a:p>
          <a:p>
            <a:endParaRPr lang="en-AU" dirty="0"/>
          </a:p>
        </p:txBody>
      </p:sp>
      <p:sp>
        <p:nvSpPr>
          <p:cNvPr id="8" name="Text Box 2">
            <a:extLst>
              <a:ext uri="{FF2B5EF4-FFF2-40B4-BE49-F238E27FC236}">
                <a16:creationId xmlns:a16="http://schemas.microsoft.com/office/drawing/2014/main" id="{3EC4D943-9CAC-4052-B598-BE1A4DEA0DFA}"/>
              </a:ext>
            </a:extLst>
          </p:cNvPr>
          <p:cNvSpPr txBox="1">
            <a:spLocks noChangeArrowheads="1"/>
          </p:cNvSpPr>
          <p:nvPr/>
        </p:nvSpPr>
        <p:spPr bwMode="auto">
          <a:xfrm>
            <a:off x="646476" y="2056448"/>
            <a:ext cx="702945" cy="2813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n-AU" sz="1100">
                <a:solidFill>
                  <a:srgbClr val="000000"/>
                </a:solidFill>
                <a:effectLst/>
                <a:latin typeface="Arial" panose="020B0604020202020204" pitchFamily="34" charset="0"/>
                <a:ea typeface="Calibri" panose="020F0502020204030204" pitchFamily="34" charset="0"/>
                <a:cs typeface="Arial" panose="020B0604020202020204" pitchFamily="34" charset="0"/>
              </a:rPr>
              <a:t>2018</a:t>
            </a:r>
          </a:p>
        </p:txBody>
      </p:sp>
      <p:sp>
        <p:nvSpPr>
          <p:cNvPr id="9" name="Text Box 2">
            <a:extLst>
              <a:ext uri="{FF2B5EF4-FFF2-40B4-BE49-F238E27FC236}">
                <a16:creationId xmlns:a16="http://schemas.microsoft.com/office/drawing/2014/main" id="{2CBC5860-FB14-4DE5-80A2-914E9BA7ABFB}"/>
              </a:ext>
            </a:extLst>
          </p:cNvPr>
          <p:cNvSpPr txBox="1">
            <a:spLocks noChangeArrowheads="1"/>
          </p:cNvSpPr>
          <p:nvPr/>
        </p:nvSpPr>
        <p:spPr bwMode="auto">
          <a:xfrm>
            <a:off x="5441360" y="2056448"/>
            <a:ext cx="702945" cy="2813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n-AU" sz="1100">
                <a:solidFill>
                  <a:srgbClr val="000000"/>
                </a:solidFill>
                <a:effectLst/>
                <a:latin typeface="Arial" panose="020B0604020202020204" pitchFamily="34" charset="0"/>
                <a:ea typeface="Calibri" panose="020F0502020204030204" pitchFamily="34" charset="0"/>
                <a:cs typeface="Arial" panose="020B0604020202020204" pitchFamily="34" charset="0"/>
              </a:rPr>
              <a:t>2019</a:t>
            </a:r>
          </a:p>
        </p:txBody>
      </p:sp>
    </p:spTree>
    <p:extLst>
      <p:ext uri="{BB962C8B-B14F-4D97-AF65-F5344CB8AC3E}">
        <p14:creationId xmlns:p14="http://schemas.microsoft.com/office/powerpoint/2010/main" val="1484471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569-973D-4A71-AC47-F9CF3F0F48BE}"/>
              </a:ext>
            </a:extLst>
          </p:cNvPr>
          <p:cNvSpPr>
            <a:spLocks noGrp="1"/>
          </p:cNvSpPr>
          <p:nvPr>
            <p:ph type="title"/>
          </p:nvPr>
        </p:nvSpPr>
        <p:spPr/>
        <p:txBody>
          <a:bodyPr>
            <a:noAutofit/>
          </a:bodyPr>
          <a:lstStyle/>
          <a:p>
            <a:r>
              <a:rPr lang="en-AU" sz="3200" dirty="0"/>
              <a:t>Figure 35: Past year non-fatal stimulant and depressant overdose, NSW, 2006-2019</a:t>
            </a:r>
          </a:p>
        </p:txBody>
      </p:sp>
      <p:sp>
        <p:nvSpPr>
          <p:cNvPr id="4" name="Text Placeholder 3">
            <a:extLst>
              <a:ext uri="{FF2B5EF4-FFF2-40B4-BE49-F238E27FC236}">
                <a16:creationId xmlns:a16="http://schemas.microsoft.com/office/drawing/2014/main" id="{1A60E9E4-0EC0-47C4-B3CB-731F1DA9B42F}"/>
              </a:ext>
            </a:extLst>
          </p:cNvPr>
          <p:cNvSpPr>
            <a:spLocks noGrp="1"/>
          </p:cNvSpPr>
          <p:nvPr>
            <p:ph type="body" sz="quarter" idx="14"/>
          </p:nvPr>
        </p:nvSpPr>
        <p:spPr>
          <a:xfrm>
            <a:off x="838200" y="5816601"/>
            <a:ext cx="10515600" cy="374650"/>
          </a:xfrm>
        </p:spPr>
        <p:txBody>
          <a:bodyPr>
            <a:noAutofit/>
          </a:bodyPr>
          <a:lstStyle/>
          <a:p>
            <a:pPr marL="0" indent="0">
              <a:buNone/>
            </a:pPr>
            <a:r>
              <a:rPr lang="en-AU" sz="1100" dirty="0">
                <a:solidFill>
                  <a:schemeClr val="tx1">
                    <a:lumMod val="50000"/>
                    <a:lumOff val="50000"/>
                  </a:schemeClr>
                </a:solidFill>
              </a:rPr>
              <a:t>Note. Y axis has been reduced to 50% to improve visibility of trends. Data labels have been removed from figures in years 2006,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0D33669B-0A8A-49DF-85A0-345A9DA462C1}"/>
              </a:ext>
            </a:extLst>
          </p:cNvPr>
          <p:cNvGraphicFramePr/>
          <p:nvPr>
            <p:extLst>
              <p:ext uri="{D42A27DB-BD31-4B8C-83A1-F6EECF244321}">
                <p14:modId xmlns:p14="http://schemas.microsoft.com/office/powerpoint/2010/main" val="4073606572"/>
              </p:ext>
            </p:extLst>
          </p:nvPr>
        </p:nvGraphicFramePr>
        <p:xfrm>
          <a:off x="838200" y="1625599"/>
          <a:ext cx="10515600" cy="4191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871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5468-00F4-4798-BFBD-3138A6AAE081}"/>
              </a:ext>
            </a:extLst>
          </p:cNvPr>
          <p:cNvSpPr>
            <a:spLocks noGrp="1"/>
          </p:cNvSpPr>
          <p:nvPr>
            <p:ph type="title"/>
          </p:nvPr>
        </p:nvSpPr>
        <p:spPr/>
        <p:txBody>
          <a:bodyPr>
            <a:noAutofit/>
          </a:bodyPr>
          <a:lstStyle/>
          <a:p>
            <a:r>
              <a:rPr lang="en-AU" sz="3200" dirty="0"/>
              <a:t>Figure 36: Lifetime and past month drug injection, NSW, 2004-2019</a:t>
            </a:r>
          </a:p>
        </p:txBody>
      </p:sp>
      <p:sp>
        <p:nvSpPr>
          <p:cNvPr id="4" name="Text Placeholder 3">
            <a:extLst>
              <a:ext uri="{FF2B5EF4-FFF2-40B4-BE49-F238E27FC236}">
                <a16:creationId xmlns:a16="http://schemas.microsoft.com/office/drawing/2014/main" id="{D950AB0D-5205-4851-BEB7-5BA08D362CB1}"/>
              </a:ext>
            </a:extLst>
          </p:cNvPr>
          <p:cNvSpPr>
            <a:spLocks noGrp="1"/>
          </p:cNvSpPr>
          <p:nvPr>
            <p:ph type="body" sz="quarter" idx="14"/>
          </p:nvPr>
        </p:nvSpPr>
        <p:spPr>
          <a:xfrm>
            <a:off x="838200" y="5838825"/>
            <a:ext cx="10515600" cy="339227"/>
          </a:xfrm>
        </p:spPr>
        <p:txBody>
          <a:bodyPr>
            <a:noAutofit/>
          </a:bodyPr>
          <a:lstStyle/>
          <a:p>
            <a:pPr marL="0" indent="0">
              <a:buNone/>
            </a:pPr>
            <a:r>
              <a:rPr lang="en-AU" sz="1100" dirty="0">
                <a:solidFill>
                  <a:schemeClr val="tx1">
                    <a:lumMod val="50000"/>
                    <a:lumOff val="50000"/>
                  </a:schemeClr>
                </a:solidFill>
              </a:rPr>
              <a:t>Note. Y axis reduced to 50% to improve visibility of trends. Past 6-month injection asked of participants prior to 2016. Data labels have been removed from figures in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99DB0659-D047-4DB8-B650-8C4C3191191E}"/>
              </a:ext>
            </a:extLst>
          </p:cNvPr>
          <p:cNvGraphicFramePr/>
          <p:nvPr>
            <p:extLst>
              <p:ext uri="{D42A27DB-BD31-4B8C-83A1-F6EECF244321}">
                <p14:modId xmlns:p14="http://schemas.microsoft.com/office/powerpoint/2010/main" val="2934681971"/>
              </p:ext>
            </p:extLst>
          </p:nvPr>
        </p:nvGraphicFramePr>
        <p:xfrm>
          <a:off x="838200" y="1600199"/>
          <a:ext cx="10515599" cy="4238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07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B3AF-ED60-416F-A759-470C1CAEAD91}"/>
              </a:ext>
            </a:extLst>
          </p:cNvPr>
          <p:cNvSpPr>
            <a:spLocks noGrp="1"/>
          </p:cNvSpPr>
          <p:nvPr>
            <p:ph type="title"/>
          </p:nvPr>
        </p:nvSpPr>
        <p:spPr/>
        <p:txBody>
          <a:bodyPr>
            <a:noAutofit/>
          </a:bodyPr>
          <a:lstStyle/>
          <a:p>
            <a:r>
              <a:rPr lang="en-AU" sz="3200" dirty="0"/>
              <a:t>Figure 37: Self-reported mental health problems and treatment seeking in the past six months, NSW, 2008-2019</a:t>
            </a:r>
          </a:p>
        </p:txBody>
      </p:sp>
      <p:sp>
        <p:nvSpPr>
          <p:cNvPr id="4" name="Text Placeholder 3">
            <a:extLst>
              <a:ext uri="{FF2B5EF4-FFF2-40B4-BE49-F238E27FC236}">
                <a16:creationId xmlns:a16="http://schemas.microsoft.com/office/drawing/2014/main" id="{ADF00C9A-8F3C-4373-AF8A-6424BED6E400}"/>
              </a:ext>
            </a:extLst>
          </p:cNvPr>
          <p:cNvSpPr>
            <a:spLocks noGrp="1"/>
          </p:cNvSpPr>
          <p:nvPr>
            <p:ph type="body" sz="quarter" idx="14"/>
          </p:nvPr>
        </p:nvSpPr>
        <p:spPr>
          <a:xfrm>
            <a:off x="838200" y="5773240"/>
            <a:ext cx="10515600" cy="475160"/>
          </a:xfrm>
        </p:spPr>
        <p:txBody>
          <a:bodyPr>
            <a:noAutofit/>
          </a:bodyPr>
          <a:lstStyle/>
          <a:p>
            <a:pPr marL="0" indent="0">
              <a:buNone/>
            </a:pPr>
            <a:r>
              <a:rPr lang="en-AU" sz="1100" dirty="0">
                <a:solidFill>
                  <a:schemeClr val="tx1">
                    <a:lumMod val="50000"/>
                    <a:lumOff val="50000"/>
                  </a:schemeClr>
                </a:solidFill>
              </a:rPr>
              <a:t>Note. The combination of the percentage who report treatment seeking and no treatment is the percentage who reported experiencing a mental health problem in the past six months.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FC52B0BB-42AC-4143-A5F9-69D3E154CE97}"/>
              </a:ext>
            </a:extLst>
          </p:cNvPr>
          <p:cNvGraphicFramePr/>
          <p:nvPr>
            <p:extLst>
              <p:ext uri="{D42A27DB-BD31-4B8C-83A1-F6EECF244321}">
                <p14:modId xmlns:p14="http://schemas.microsoft.com/office/powerpoint/2010/main" val="3791633078"/>
              </p:ext>
            </p:extLst>
          </p:nvPr>
        </p:nvGraphicFramePr>
        <p:xfrm>
          <a:off x="838200" y="1574800"/>
          <a:ext cx="10515600" cy="408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8633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FBAE-9728-4F6B-A1F8-F47B2B6EEF7C}"/>
              </a:ext>
            </a:extLst>
          </p:cNvPr>
          <p:cNvSpPr>
            <a:spLocks noGrp="1"/>
          </p:cNvSpPr>
          <p:nvPr>
            <p:ph type="title"/>
          </p:nvPr>
        </p:nvSpPr>
        <p:spPr/>
        <p:txBody>
          <a:bodyPr>
            <a:noAutofit/>
          </a:bodyPr>
          <a:lstStyle/>
          <a:p>
            <a:r>
              <a:rPr lang="en-AU" sz="3200" dirty="0"/>
              <a:t>Figure 38: Self-reported criminal activity in the past month, NSW, 2003-2019</a:t>
            </a:r>
          </a:p>
        </p:txBody>
      </p:sp>
      <p:sp>
        <p:nvSpPr>
          <p:cNvPr id="4" name="Text Placeholder 3">
            <a:extLst>
              <a:ext uri="{FF2B5EF4-FFF2-40B4-BE49-F238E27FC236}">
                <a16:creationId xmlns:a16="http://schemas.microsoft.com/office/drawing/2014/main" id="{E512AEA1-452E-4FF2-8F62-2B0489EF0C25}"/>
              </a:ext>
            </a:extLst>
          </p:cNvPr>
          <p:cNvSpPr>
            <a:spLocks noGrp="1"/>
          </p:cNvSpPr>
          <p:nvPr>
            <p:ph type="body" sz="quarter" idx="14"/>
          </p:nvPr>
        </p:nvSpPr>
        <p:spPr>
          <a:xfrm>
            <a:off x="838200" y="5664201"/>
            <a:ext cx="10515600" cy="562470"/>
          </a:xfrm>
        </p:spPr>
        <p:txBody>
          <a:bodyPr>
            <a:noAutofit/>
          </a:bodyPr>
          <a:lstStyle/>
          <a:p>
            <a:pPr marL="0" indent="0">
              <a:buNone/>
            </a:pPr>
            <a:r>
              <a:rPr lang="en-AU" sz="1100" dirty="0">
                <a:solidFill>
                  <a:schemeClr val="tx1">
                    <a:lumMod val="50000"/>
                    <a:lumOff val="50000"/>
                  </a:schemeClr>
                </a:solidFill>
              </a:rPr>
              <a:t>Note. ‘Any crime’ comprises the percentage who report any property crime, drug dealing, fraud and/or violent crime in the past month. Y axis has been reduced to 50% to improve visibility of trends. Data labels have been removed from figures in 2003,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***p&lt;0.001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BC73C20E-7F7A-4B5E-BD3B-B292DE842AFA}"/>
              </a:ext>
            </a:extLst>
          </p:cNvPr>
          <p:cNvGraphicFramePr/>
          <p:nvPr>
            <p:extLst>
              <p:ext uri="{D42A27DB-BD31-4B8C-83A1-F6EECF244321}">
                <p14:modId xmlns:p14="http://schemas.microsoft.com/office/powerpoint/2010/main" val="2309924188"/>
              </p:ext>
            </p:extLst>
          </p:nvPr>
        </p:nvGraphicFramePr>
        <p:xfrm>
          <a:off x="838200" y="1612901"/>
          <a:ext cx="10515600" cy="4051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230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8BD5-2765-42E9-93A5-DFF1622DBF46}"/>
              </a:ext>
            </a:extLst>
          </p:cNvPr>
          <p:cNvSpPr>
            <a:spLocks noGrp="1"/>
          </p:cNvSpPr>
          <p:nvPr>
            <p:ph type="title"/>
          </p:nvPr>
        </p:nvSpPr>
        <p:spPr/>
        <p:txBody>
          <a:bodyPr>
            <a:noAutofit/>
          </a:bodyPr>
          <a:lstStyle/>
          <a:p>
            <a:r>
              <a:rPr lang="en-AU" sz="3200" dirty="0"/>
              <a:t>Figure 3: Weekly or more substance use in the past six months, NSW, 2003-2019</a:t>
            </a:r>
          </a:p>
        </p:txBody>
      </p:sp>
      <p:sp>
        <p:nvSpPr>
          <p:cNvPr id="4" name="Text Placeholder 3">
            <a:extLst>
              <a:ext uri="{FF2B5EF4-FFF2-40B4-BE49-F238E27FC236}">
                <a16:creationId xmlns:a16="http://schemas.microsoft.com/office/drawing/2014/main" id="{1589763D-0BBA-4837-8B8C-6C93396D941C}"/>
              </a:ext>
            </a:extLst>
          </p:cNvPr>
          <p:cNvSpPr>
            <a:spLocks noGrp="1"/>
          </p:cNvSpPr>
          <p:nvPr>
            <p:ph type="body" sz="quarter" idx="14"/>
          </p:nvPr>
        </p:nvSpPr>
        <p:spPr>
          <a:xfrm>
            <a:off x="947057" y="5800725"/>
            <a:ext cx="10515600" cy="425946"/>
          </a:xfrm>
        </p:spPr>
        <p:txBody>
          <a:bodyPr>
            <a:normAutofit/>
          </a:bodyPr>
          <a:lstStyle/>
          <a:p>
            <a:pPr marL="0" indent="0">
              <a:buNone/>
            </a:pPr>
            <a:r>
              <a:rPr lang="en-AU" sz="1100" dirty="0">
                <a:solidFill>
                  <a:schemeClr val="tx1">
                    <a:lumMod val="65000"/>
                    <a:lumOff val="35000"/>
                  </a:schemeClr>
                </a:solidFill>
              </a:rPr>
              <a:t>Note. Among the entire sample. Data labels have been removed from figures with small cell size (i.e. n≤5 but not =0). *</a:t>
            </a:r>
            <a:r>
              <a:rPr lang="en-AU" sz="1100" i="1" dirty="0">
                <a:solidFill>
                  <a:schemeClr val="tx1">
                    <a:lumMod val="65000"/>
                    <a:lumOff val="35000"/>
                  </a:schemeClr>
                </a:solidFill>
              </a:rPr>
              <a:t>p</a:t>
            </a:r>
            <a:r>
              <a:rPr lang="en-AU" sz="1100" dirty="0">
                <a:solidFill>
                  <a:schemeClr val="tx1">
                    <a:lumMod val="65000"/>
                    <a:lumOff val="35000"/>
                  </a:schemeClr>
                </a:solidFill>
              </a:rPr>
              <a:t>&lt;0.050; **</a:t>
            </a:r>
            <a:r>
              <a:rPr lang="en-AU" sz="1100" i="1" dirty="0">
                <a:solidFill>
                  <a:schemeClr val="tx1">
                    <a:lumMod val="65000"/>
                    <a:lumOff val="35000"/>
                  </a:schemeClr>
                </a:solidFill>
              </a:rPr>
              <a:t>p</a:t>
            </a:r>
            <a:r>
              <a:rPr lang="en-AU" sz="1100" dirty="0">
                <a:solidFill>
                  <a:schemeClr val="tx1">
                    <a:lumMod val="65000"/>
                    <a:lumOff val="35000"/>
                  </a:schemeClr>
                </a:solidFill>
              </a:rPr>
              <a:t>&lt;0.010; ***</a:t>
            </a:r>
            <a:r>
              <a:rPr lang="en-AU" sz="1100" i="1" dirty="0">
                <a:solidFill>
                  <a:schemeClr val="tx1">
                    <a:lumMod val="65000"/>
                    <a:lumOff val="35000"/>
                  </a:schemeClr>
                </a:solidFill>
              </a:rPr>
              <a:t>p</a:t>
            </a:r>
            <a:r>
              <a:rPr lang="en-AU" sz="1100" dirty="0">
                <a:solidFill>
                  <a:schemeClr val="tx1">
                    <a:lumMod val="65000"/>
                    <a:lumOff val="35000"/>
                  </a:schemeClr>
                </a:solidFill>
              </a:rPr>
              <a:t>&lt;0.001 for 2018 versus 2019.</a:t>
            </a:r>
          </a:p>
        </p:txBody>
      </p:sp>
      <p:graphicFrame>
        <p:nvGraphicFramePr>
          <p:cNvPr id="5" name="Chart 4">
            <a:extLst>
              <a:ext uri="{FF2B5EF4-FFF2-40B4-BE49-F238E27FC236}">
                <a16:creationId xmlns:a16="http://schemas.microsoft.com/office/drawing/2014/main" id="{B67D8660-741C-435F-9281-F773BB9D3841}"/>
              </a:ext>
            </a:extLst>
          </p:cNvPr>
          <p:cNvGraphicFramePr/>
          <p:nvPr>
            <p:extLst>
              <p:ext uri="{D42A27DB-BD31-4B8C-83A1-F6EECF244321}">
                <p14:modId xmlns:p14="http://schemas.microsoft.com/office/powerpoint/2010/main" val="2101402690"/>
              </p:ext>
            </p:extLst>
          </p:nvPr>
        </p:nvGraphicFramePr>
        <p:xfrm>
          <a:off x="947057" y="1529862"/>
          <a:ext cx="10515600" cy="4062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72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6C1F-A36A-4989-853A-34DBD7D8A5FA}"/>
              </a:ext>
            </a:extLst>
          </p:cNvPr>
          <p:cNvSpPr>
            <a:spLocks noGrp="1"/>
          </p:cNvSpPr>
          <p:nvPr>
            <p:ph type="title"/>
          </p:nvPr>
        </p:nvSpPr>
        <p:spPr/>
        <p:txBody>
          <a:bodyPr>
            <a:noAutofit/>
          </a:bodyPr>
          <a:lstStyle/>
          <a:p>
            <a:r>
              <a:rPr lang="en-AU" sz="3200" dirty="0"/>
              <a:t>Figure 4: Past six month use of any ecstasy, and ecstasy pills, powder, capsules, and crystal, NSW, 2003-2019</a:t>
            </a:r>
          </a:p>
        </p:txBody>
      </p:sp>
      <p:sp>
        <p:nvSpPr>
          <p:cNvPr id="4" name="Text Placeholder 3">
            <a:extLst>
              <a:ext uri="{FF2B5EF4-FFF2-40B4-BE49-F238E27FC236}">
                <a16:creationId xmlns:a16="http://schemas.microsoft.com/office/drawing/2014/main" id="{0AA9382F-45F3-4693-B318-3D3ADE850390}"/>
              </a:ext>
            </a:extLst>
          </p:cNvPr>
          <p:cNvSpPr>
            <a:spLocks noGrp="1"/>
          </p:cNvSpPr>
          <p:nvPr>
            <p:ph type="body" sz="quarter" idx="14"/>
          </p:nvPr>
        </p:nvSpPr>
        <p:spPr>
          <a:xfrm>
            <a:off x="838200" y="5763715"/>
            <a:ext cx="10515600" cy="379910"/>
          </a:xfrm>
        </p:spPr>
        <p:txBody>
          <a:bodyPr>
            <a:noAutofit/>
          </a:bodyPr>
          <a:lstStyle/>
          <a:p>
            <a:pPr marL="0" indent="0">
              <a:buNone/>
            </a:pPr>
            <a:r>
              <a:rPr lang="en-AU" sz="1100" dirty="0">
                <a:solidFill>
                  <a:schemeClr val="tx1">
                    <a:lumMod val="50000"/>
                    <a:lumOff val="50000"/>
                  </a:schemeClr>
                </a:solidFill>
              </a:rPr>
              <a:t>Note. Up until 2012, participant eligibility was determined based on any recent ecstasy use; subsequently it has been expanded to broader illicit stimulant use. Data collection for powder started in 2005, capsules in 2008 and crystal in 2013 Data labels have been removed from figures in years 2018 and 2019 with small cell size (i.e. n≤5). *p&lt;0.050; **p&lt;0.010; ***p&lt;0.001 for 2018 versus 2019.</a:t>
            </a:r>
          </a:p>
        </p:txBody>
      </p:sp>
      <p:graphicFrame>
        <p:nvGraphicFramePr>
          <p:cNvPr id="5" name="Chart 4">
            <a:extLst>
              <a:ext uri="{FF2B5EF4-FFF2-40B4-BE49-F238E27FC236}">
                <a16:creationId xmlns:a16="http://schemas.microsoft.com/office/drawing/2014/main" id="{15A95756-4505-4DC1-91FC-D33B87B5FBD7}"/>
              </a:ext>
            </a:extLst>
          </p:cNvPr>
          <p:cNvGraphicFramePr/>
          <p:nvPr>
            <p:extLst>
              <p:ext uri="{D42A27DB-BD31-4B8C-83A1-F6EECF244321}">
                <p14:modId xmlns:p14="http://schemas.microsoft.com/office/powerpoint/2010/main" val="1752526947"/>
              </p:ext>
            </p:extLst>
          </p:nvPr>
        </p:nvGraphicFramePr>
        <p:xfrm>
          <a:off x="838200" y="1612900"/>
          <a:ext cx="10515600" cy="4150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69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7617-917A-4233-A954-437ECB182EA6}"/>
              </a:ext>
            </a:extLst>
          </p:cNvPr>
          <p:cNvSpPr>
            <a:spLocks noGrp="1"/>
          </p:cNvSpPr>
          <p:nvPr>
            <p:ph type="title"/>
          </p:nvPr>
        </p:nvSpPr>
        <p:spPr/>
        <p:txBody>
          <a:bodyPr>
            <a:noAutofit/>
          </a:bodyPr>
          <a:lstStyle/>
          <a:p>
            <a:r>
              <a:rPr lang="en-AU" sz="3200" dirty="0"/>
              <a:t>Figure 5: Median days of any ecstasy, pills, powder, capsules, and crystal use in the past six months, NSW, 2003-2019</a:t>
            </a:r>
          </a:p>
        </p:txBody>
      </p:sp>
      <p:sp>
        <p:nvSpPr>
          <p:cNvPr id="4" name="Text Placeholder 3">
            <a:extLst>
              <a:ext uri="{FF2B5EF4-FFF2-40B4-BE49-F238E27FC236}">
                <a16:creationId xmlns:a16="http://schemas.microsoft.com/office/drawing/2014/main" id="{EA24B148-6132-48DC-9EF6-B574AF942DB8}"/>
              </a:ext>
            </a:extLst>
          </p:cNvPr>
          <p:cNvSpPr>
            <a:spLocks noGrp="1"/>
          </p:cNvSpPr>
          <p:nvPr>
            <p:ph type="body" sz="quarter" idx="14"/>
          </p:nvPr>
        </p:nvSpPr>
        <p:spPr>
          <a:xfrm>
            <a:off x="838200" y="5334000"/>
            <a:ext cx="10515600" cy="776287"/>
          </a:xfrm>
        </p:spPr>
        <p:txBody>
          <a:bodyPr>
            <a:noAutofit/>
          </a:bodyPr>
          <a:lstStyle/>
          <a:p>
            <a:pPr marL="0" indent="0">
              <a:buNone/>
            </a:pPr>
            <a:r>
              <a:rPr lang="en-AU" sz="1100" dirty="0">
                <a:solidFill>
                  <a:schemeClr val="tx1">
                    <a:lumMod val="50000"/>
                    <a:lumOff val="50000"/>
                  </a:schemeClr>
                </a:solidFill>
              </a:rPr>
              <a:t>Note. Up until 2012, participant eligibility was determined based on any recent ecstasy use; subsequently it has been expanded to broader illicit stimulant use. Data collection for powder started in 2005, capsules in 2008 and crystal in 2013. Median days computed among those who reported recent use (maximum 180 days). Median days rounded to the nearest whole number. Y axis reduced to 30 to improve visibility of trends.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F90BB639-0E52-4569-B785-6AC6208F24D8}"/>
              </a:ext>
            </a:extLst>
          </p:cNvPr>
          <p:cNvGraphicFramePr/>
          <p:nvPr>
            <p:extLst>
              <p:ext uri="{D42A27DB-BD31-4B8C-83A1-F6EECF244321}">
                <p14:modId xmlns:p14="http://schemas.microsoft.com/office/powerpoint/2010/main" val="2791051922"/>
              </p:ext>
            </p:extLst>
          </p:nvPr>
        </p:nvGraphicFramePr>
        <p:xfrm>
          <a:off x="838200" y="1612900"/>
          <a:ext cx="10515600" cy="3721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21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D679-5DD4-43B9-918D-3B9659396761}"/>
              </a:ext>
            </a:extLst>
          </p:cNvPr>
          <p:cNvSpPr>
            <a:spLocks noGrp="1"/>
          </p:cNvSpPr>
          <p:nvPr>
            <p:ph type="title"/>
          </p:nvPr>
        </p:nvSpPr>
        <p:spPr/>
        <p:txBody>
          <a:bodyPr>
            <a:noAutofit/>
          </a:bodyPr>
          <a:lstStyle/>
          <a:p>
            <a:r>
              <a:rPr lang="en-AU" sz="3200" dirty="0"/>
              <a:t>Figure 6: Median price of ecstasy pill and capsule, NSW, 2003-2019</a:t>
            </a:r>
          </a:p>
        </p:txBody>
      </p:sp>
      <p:sp>
        <p:nvSpPr>
          <p:cNvPr id="4" name="Text Placeholder 3">
            <a:extLst>
              <a:ext uri="{FF2B5EF4-FFF2-40B4-BE49-F238E27FC236}">
                <a16:creationId xmlns:a16="http://schemas.microsoft.com/office/drawing/2014/main" id="{F1C82FDE-E44C-4D17-9244-FC2057970B82}"/>
              </a:ext>
            </a:extLst>
          </p:cNvPr>
          <p:cNvSpPr>
            <a:spLocks noGrp="1"/>
          </p:cNvSpPr>
          <p:nvPr>
            <p:ph type="body" sz="quarter" idx="14"/>
          </p:nvPr>
        </p:nvSpPr>
        <p:spPr>
          <a:xfrm>
            <a:off x="838200" y="5906590"/>
            <a:ext cx="10515600" cy="246061"/>
          </a:xfrm>
        </p:spPr>
        <p:txBody>
          <a:bodyPr>
            <a:noAutofit/>
          </a:bodyPr>
          <a:lstStyle/>
          <a:p>
            <a:pPr marL="0" indent="0">
              <a:buNone/>
            </a:pPr>
            <a:r>
              <a:rPr lang="en-AU" sz="1100" dirty="0">
                <a:solidFill>
                  <a:schemeClr val="tx1">
                    <a:lumMod val="50000"/>
                    <a:lumOff val="50000"/>
                  </a:schemeClr>
                </a:solidFill>
              </a:rPr>
              <a:t>Note. Among those who commented. Data collection for price of ecstasy capsules started in 2008. Data labels have been removed from figures in years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***p&lt;0.001 for 2018 versus 2019.</a:t>
            </a:r>
          </a:p>
        </p:txBody>
      </p:sp>
      <p:graphicFrame>
        <p:nvGraphicFramePr>
          <p:cNvPr id="5" name="Chart 4">
            <a:extLst>
              <a:ext uri="{FF2B5EF4-FFF2-40B4-BE49-F238E27FC236}">
                <a16:creationId xmlns:a16="http://schemas.microsoft.com/office/drawing/2014/main" id="{D9DC1CA6-F9B2-407E-8DD4-C57DC3071148}"/>
              </a:ext>
            </a:extLst>
          </p:cNvPr>
          <p:cNvGraphicFramePr/>
          <p:nvPr>
            <p:extLst>
              <p:ext uri="{D42A27DB-BD31-4B8C-83A1-F6EECF244321}">
                <p14:modId xmlns:p14="http://schemas.microsoft.com/office/powerpoint/2010/main" val="741159297"/>
              </p:ext>
            </p:extLst>
          </p:nvPr>
        </p:nvGraphicFramePr>
        <p:xfrm>
          <a:off x="838200" y="1612900"/>
          <a:ext cx="10515600" cy="4293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48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0C63-2610-45F5-87D5-5265FA017415}"/>
              </a:ext>
            </a:extLst>
          </p:cNvPr>
          <p:cNvSpPr>
            <a:spLocks noGrp="1"/>
          </p:cNvSpPr>
          <p:nvPr>
            <p:ph type="title"/>
          </p:nvPr>
        </p:nvSpPr>
        <p:spPr/>
        <p:txBody>
          <a:bodyPr>
            <a:noAutofit/>
          </a:bodyPr>
          <a:lstStyle/>
          <a:p>
            <a:r>
              <a:rPr lang="en-AU" sz="3200" dirty="0"/>
              <a:t>Figure 7: Median price of ecstasy crystal per point and gram, NSW, 2013-2019</a:t>
            </a:r>
          </a:p>
        </p:txBody>
      </p:sp>
      <p:sp>
        <p:nvSpPr>
          <p:cNvPr id="4" name="Text Placeholder 3">
            <a:extLst>
              <a:ext uri="{FF2B5EF4-FFF2-40B4-BE49-F238E27FC236}">
                <a16:creationId xmlns:a16="http://schemas.microsoft.com/office/drawing/2014/main" id="{2F132FB7-5D9E-425E-B405-AD546F6E1141}"/>
              </a:ext>
            </a:extLst>
          </p:cNvPr>
          <p:cNvSpPr>
            <a:spLocks noGrp="1"/>
          </p:cNvSpPr>
          <p:nvPr>
            <p:ph type="body" sz="quarter" idx="14"/>
          </p:nvPr>
        </p:nvSpPr>
        <p:spPr>
          <a:xfrm>
            <a:off x="832757" y="5744665"/>
            <a:ext cx="10515600" cy="398960"/>
          </a:xfrm>
        </p:spPr>
        <p:txBody>
          <a:bodyPr>
            <a:normAutofit/>
          </a:bodyPr>
          <a:lstStyle/>
          <a:p>
            <a:pPr marL="0" indent="0">
              <a:buNone/>
            </a:pPr>
            <a:r>
              <a:rPr lang="en-AU" sz="1100" dirty="0">
                <a:solidFill>
                  <a:schemeClr val="tx1">
                    <a:lumMod val="50000"/>
                    <a:lumOff val="50000"/>
                  </a:schemeClr>
                </a:solidFill>
              </a:rPr>
              <a:t>Note. Among those who commented. Data collection for price of ecstasy crystal gram and point started in 2013 and 2014 respectively. Data labels have been removed from figures in years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8B5A9603-CA8A-41D0-8F26-75F801B16326}"/>
              </a:ext>
            </a:extLst>
          </p:cNvPr>
          <p:cNvGraphicFramePr/>
          <p:nvPr>
            <p:extLst>
              <p:ext uri="{D42A27DB-BD31-4B8C-83A1-F6EECF244321}">
                <p14:modId xmlns:p14="http://schemas.microsoft.com/office/powerpoint/2010/main" val="614556103"/>
              </p:ext>
            </p:extLst>
          </p:nvPr>
        </p:nvGraphicFramePr>
        <p:xfrm>
          <a:off x="832757" y="1587500"/>
          <a:ext cx="10526486" cy="4157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0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4BAA-446E-43CA-A948-FF2A60A65B66}"/>
              </a:ext>
            </a:extLst>
          </p:cNvPr>
          <p:cNvSpPr>
            <a:spLocks noGrp="1"/>
          </p:cNvSpPr>
          <p:nvPr>
            <p:ph type="title"/>
          </p:nvPr>
        </p:nvSpPr>
        <p:spPr/>
        <p:txBody>
          <a:bodyPr>
            <a:noAutofit/>
          </a:bodyPr>
          <a:lstStyle/>
          <a:p>
            <a:r>
              <a:rPr lang="en-AU" sz="3200" dirty="0"/>
              <a:t>Figure 8: Past six month use of any methamphetamine, powder, base, and crystal, NSW, 2003-2019</a:t>
            </a:r>
          </a:p>
        </p:txBody>
      </p:sp>
      <p:sp>
        <p:nvSpPr>
          <p:cNvPr id="4" name="Text Placeholder 3">
            <a:extLst>
              <a:ext uri="{FF2B5EF4-FFF2-40B4-BE49-F238E27FC236}">
                <a16:creationId xmlns:a16="http://schemas.microsoft.com/office/drawing/2014/main" id="{509FA677-1BDF-4800-960B-EFCE111AF700}"/>
              </a:ext>
            </a:extLst>
          </p:cNvPr>
          <p:cNvSpPr>
            <a:spLocks noGrp="1"/>
          </p:cNvSpPr>
          <p:nvPr>
            <p:ph type="body" sz="quarter" idx="14"/>
          </p:nvPr>
        </p:nvSpPr>
        <p:spPr>
          <a:xfrm>
            <a:off x="838200" y="5929562"/>
            <a:ext cx="10515600" cy="233113"/>
          </a:xfrm>
        </p:spPr>
        <p:txBody>
          <a:bodyPr>
            <a:normAutofit fontScale="40000" lnSpcReduction="20000"/>
          </a:bodyPr>
          <a:lstStyle/>
          <a:p>
            <a:pPr marL="0" indent="0">
              <a:buNone/>
            </a:pPr>
            <a:r>
              <a:rPr lang="en-AU" dirty="0">
                <a:solidFill>
                  <a:schemeClr val="tx1">
                    <a:lumMod val="50000"/>
                    <a:lumOff val="50000"/>
                  </a:schemeClr>
                </a:solidFill>
              </a:rPr>
              <a:t>Note. Data labels have been removed from figures in years 2018 and 2019 with small cell size (i.e. n≤5). *</a:t>
            </a:r>
            <a:r>
              <a:rPr lang="en-AU" i="1" dirty="0">
                <a:solidFill>
                  <a:schemeClr val="tx1">
                    <a:lumMod val="50000"/>
                    <a:lumOff val="50000"/>
                  </a:schemeClr>
                </a:solidFill>
              </a:rPr>
              <a:t>p</a:t>
            </a:r>
            <a:r>
              <a:rPr lang="en-AU" dirty="0">
                <a:solidFill>
                  <a:schemeClr val="tx1">
                    <a:lumMod val="50000"/>
                    <a:lumOff val="50000"/>
                  </a:schemeClr>
                </a:solidFill>
              </a:rPr>
              <a:t>&lt;0.050; **</a:t>
            </a:r>
            <a:r>
              <a:rPr lang="en-AU" i="1" dirty="0">
                <a:solidFill>
                  <a:schemeClr val="tx1">
                    <a:lumMod val="50000"/>
                    <a:lumOff val="50000"/>
                  </a:schemeClr>
                </a:solidFill>
              </a:rPr>
              <a:t>p</a:t>
            </a:r>
            <a:r>
              <a:rPr lang="en-AU" dirty="0">
                <a:solidFill>
                  <a:schemeClr val="tx1">
                    <a:lumMod val="50000"/>
                    <a:lumOff val="50000"/>
                  </a:schemeClr>
                </a:solidFill>
              </a:rPr>
              <a:t>&lt;0.010; ***</a:t>
            </a:r>
            <a:r>
              <a:rPr lang="en-AU" i="1" dirty="0">
                <a:solidFill>
                  <a:schemeClr val="tx1">
                    <a:lumMod val="50000"/>
                    <a:lumOff val="50000"/>
                  </a:schemeClr>
                </a:solidFill>
              </a:rPr>
              <a:t>p</a:t>
            </a:r>
            <a:r>
              <a:rPr lang="en-AU"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416B9DCF-6C44-43C4-9DEE-5E6E963E1F38}"/>
              </a:ext>
            </a:extLst>
          </p:cNvPr>
          <p:cNvGraphicFramePr/>
          <p:nvPr>
            <p:extLst>
              <p:ext uri="{D42A27DB-BD31-4B8C-83A1-F6EECF244321}">
                <p14:modId xmlns:p14="http://schemas.microsoft.com/office/powerpoint/2010/main" val="3573655092"/>
              </p:ext>
            </p:extLst>
          </p:nvPr>
        </p:nvGraphicFramePr>
        <p:xfrm>
          <a:off x="838200" y="1574800"/>
          <a:ext cx="10515600" cy="4354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38283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DRS">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957</TotalTime>
  <Words>3618</Words>
  <Application>Microsoft Office PowerPoint</Application>
  <PresentationFormat>Widescreen</PresentationFormat>
  <Paragraphs>407</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Sommet</vt:lpstr>
      <vt:lpstr>Times</vt:lpstr>
      <vt:lpstr>Office Theme</vt:lpstr>
      <vt:lpstr>PowerPoint Presentation</vt:lpstr>
      <vt:lpstr>Figure 1: Drug of choice, NSW, 2003-2019</vt:lpstr>
      <vt:lpstr>Figure 2: Drug used most often in the past month, NSW, 2011-2019</vt:lpstr>
      <vt:lpstr>Figure 3: Weekly or more substance use in the past six months, NSW, 2003-2019</vt:lpstr>
      <vt:lpstr>Figure 4: Past six month use of any ecstasy, and ecstasy pills, powder, capsules, and crystal, NSW, 2003-2019</vt:lpstr>
      <vt:lpstr>Figure 5: Median days of any ecstasy, pills, powder, capsules, and crystal use in the past six months, NSW, 2003-2019</vt:lpstr>
      <vt:lpstr>Figure 6: Median price of ecstasy pill and capsule, NSW, 2003-2019</vt:lpstr>
      <vt:lpstr>Figure 7: Median price of ecstasy crystal per point and gram, NSW, 2013-2019</vt:lpstr>
      <vt:lpstr>Figure 8: Past six month use of any methamphetamine, powder, base, and crystal, NSW, 2003-2019</vt:lpstr>
      <vt:lpstr>Figure 9: Median days of any methamphetamine, powder, base, and crystal use in the past six months, NSW, 2003-2019</vt:lpstr>
      <vt:lpstr>Figure 10: Median price of powder methamphetamine per point and gram, NSW, 2003-2019</vt:lpstr>
      <vt:lpstr>Figure 11: Current perceived purity of powder methamphetamine, NSW, 2003-2019</vt:lpstr>
      <vt:lpstr>Figure 12: Current perceived availability of powder methamphetamine, NSW, 2003-2019</vt:lpstr>
      <vt:lpstr>Figure 13: Past six month use and frequency of use of cocaine, NSW, 2003-2019</vt:lpstr>
      <vt:lpstr>Figure 14: Median price of cocaine per gram, NSW, 2003-2019</vt:lpstr>
      <vt:lpstr>Figure 15: Current perceived purity of cocaine, NSW, 2003-2019</vt:lpstr>
      <vt:lpstr>Figure 16: Current perceived availability of cocaine, NSW, 2003-2019</vt:lpstr>
      <vt:lpstr>Figure 17: Past six month use and frequency of use of cannabis, NSW, 2003-2019</vt:lpstr>
      <vt:lpstr>Figure 18: Median price of hydroponic (a) and bush (b) cannabis per ounce and gram, NSW, 2006-2019</vt:lpstr>
      <vt:lpstr>Figure 19: Current potency of hydroponic (a) and bush (b) cannabis, NSW, 2006-2019</vt:lpstr>
      <vt:lpstr>Figure 20: Current perceived availability of hydroponic (a) and bush (b) cannabis, NSW, 2006-2019</vt:lpstr>
      <vt:lpstr>Figure 21: Past six month use and frequency of use of ketamine, NSW, 2003-2019</vt:lpstr>
      <vt:lpstr>Figure 22: Median price of ketamine per gram, NSW, 2003-2019</vt:lpstr>
      <vt:lpstr>Figure 23: Current perceived purity of ketamine, NSW, 2003-2019</vt:lpstr>
      <vt:lpstr>Figure 24: Current perceived availability of ketamine, NSW, 2003-2019</vt:lpstr>
      <vt:lpstr>Figure 25: Past six month use and frequency of use of LSD, NSW, 2003-2019</vt:lpstr>
      <vt:lpstr>Figure 26: Median price of LSD per tab, NSW, 2003-2019</vt:lpstr>
      <vt:lpstr>Figure 27: Current perceived purity of LSD, NSW, 2003-2019</vt:lpstr>
      <vt:lpstr>Figure 28: Current perceived availability of LSD, NSW, 2003-2019</vt:lpstr>
      <vt:lpstr>Figure 29: Past six month use and frequency of use of hallucinogenic mushrooms, NSW, 2003-2019</vt:lpstr>
      <vt:lpstr>Figure 30: Any use of NPS, NSW, 2010-2019</vt:lpstr>
      <vt:lpstr>Figure 31: Non-prescribed use of pharmaceutical medicines in the past six months, NSW, 2007-2019</vt:lpstr>
      <vt:lpstr>Figure 32: Other illicit drugs used in the past six months, NSW, 2003-2019</vt:lpstr>
      <vt:lpstr>Figure 33: Licit drugs used in the past six months, NSW, 2003-2019</vt:lpstr>
      <vt:lpstr>Figure 34: Poly substance use on occasion of last stimulant use, NSW, 2018</vt:lpstr>
      <vt:lpstr>Figure 35: Past year non-fatal stimulant and depressant overdose, NSW, 2006-2019</vt:lpstr>
      <vt:lpstr>Figure 36: Lifetime and past month drug injection, NSW, 2004-2019</vt:lpstr>
      <vt:lpstr>Figure 37: Self-reported mental health problems and treatment seeking in the past six months, NSW, 2008-2019</vt:lpstr>
      <vt:lpstr>Figure 38: Self-reported criminal activity in the past month, NSW, 2003-2019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Harriet Townsend</cp:lastModifiedBy>
  <cp:revision>104</cp:revision>
  <dcterms:created xsi:type="dcterms:W3CDTF">2018-08-21T07:06:16Z</dcterms:created>
  <dcterms:modified xsi:type="dcterms:W3CDTF">2019-12-05T04:00:33Z</dcterms:modified>
</cp:coreProperties>
</file>