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4.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3" r:id="rId2"/>
    <p:sldId id="270" r:id="rId3"/>
    <p:sldId id="271" r:id="rId4"/>
    <p:sldId id="315" r:id="rId5"/>
    <p:sldId id="273" r:id="rId6"/>
    <p:sldId id="274" r:id="rId7"/>
    <p:sldId id="275" r:id="rId8"/>
    <p:sldId id="276" r:id="rId9"/>
    <p:sldId id="277" r:id="rId10"/>
    <p:sldId id="278" r:id="rId11"/>
    <p:sldId id="279" r:id="rId12"/>
    <p:sldId id="280" r:id="rId13"/>
    <p:sldId id="281" r:id="rId14"/>
    <p:sldId id="285" r:id="rId15"/>
    <p:sldId id="286" r:id="rId16"/>
    <p:sldId id="287" r:id="rId17"/>
    <p:sldId id="288" r:id="rId18"/>
    <p:sldId id="289" r:id="rId19"/>
    <p:sldId id="290" r:id="rId20"/>
    <p:sldId id="291" r:id="rId21"/>
    <p:sldId id="292" r:id="rId22"/>
    <p:sldId id="293" r:id="rId23"/>
    <p:sldId id="296" r:id="rId24"/>
    <p:sldId id="295" r:id="rId25"/>
    <p:sldId id="297" r:id="rId26"/>
    <p:sldId id="299" r:id="rId27"/>
    <p:sldId id="300" r:id="rId28"/>
    <p:sldId id="301" r:id="rId29"/>
    <p:sldId id="302" r:id="rId30"/>
    <p:sldId id="304" r:id="rId31"/>
    <p:sldId id="314" r:id="rId32"/>
    <p:sldId id="307" r:id="rId33"/>
    <p:sldId id="308" r:id="rId34"/>
    <p:sldId id="309" r:id="rId35"/>
    <p:sldId id="310" r:id="rId36"/>
    <p:sldId id="311" r:id="rId37"/>
    <p:sldId id="316" r:id="rId38"/>
    <p:sldId id="31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isy Gibbs" initials="DG" lastIdx="2" clrIdx="0">
    <p:extLst>
      <p:ext uri="{19B8F6BF-5375-455C-9EA6-DF929625EA0E}">
        <p15:presenceInfo xmlns:p15="http://schemas.microsoft.com/office/powerpoint/2012/main" userId="S-1-5-21-1140405718-358989843-3445714273-30878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5455" autoAdjust="0"/>
  </p:normalViewPr>
  <p:slideViewPr>
    <p:cSldViewPr snapToGrid="0" showGuides="1">
      <p:cViewPr varScale="1">
        <p:scale>
          <a:sx n="99" d="100"/>
          <a:sy n="99" d="100"/>
        </p:scale>
        <p:origin x="102" y="216"/>
      </p:cViewPr>
      <p:guideLst>
        <p:guide orient="horz" pos="2160"/>
        <p:guide pos="388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222236564691708E-2"/>
          <c:y val="4.3650793650793648E-2"/>
          <c:w val="0.88046218164097567"/>
          <c:h val="0.73808076316041893"/>
        </c:manualLayout>
      </c:layout>
      <c:lineChart>
        <c:grouping val="standard"/>
        <c:varyColors val="0"/>
        <c:ser>
          <c:idx val="0"/>
          <c:order val="0"/>
          <c:tx>
            <c:strRef>
              <c:f>Sheet1!$B$1</c:f>
              <c:strCache>
                <c:ptCount val="1"/>
                <c:pt idx="0">
                  <c:v>Heroin</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54-464D-B05E-F27FE43C9602}"/>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54-464D-B05E-F27FE43C9602}"/>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BA-4394-BBB3-7E287F54384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Sheet1!$B$2:$B$21</c:f>
              <c:numCache>
                <c:formatCode>General</c:formatCode>
                <c:ptCount val="20"/>
                <c:pt idx="0">
                  <c:v>81</c:v>
                </c:pt>
                <c:pt idx="1">
                  <c:v>61</c:v>
                </c:pt>
                <c:pt idx="2">
                  <c:v>72</c:v>
                </c:pt>
                <c:pt idx="3">
                  <c:v>84</c:v>
                </c:pt>
                <c:pt idx="4">
                  <c:v>78</c:v>
                </c:pt>
                <c:pt idx="5">
                  <c:v>72</c:v>
                </c:pt>
                <c:pt idx="6">
                  <c:v>49</c:v>
                </c:pt>
                <c:pt idx="7">
                  <c:v>67</c:v>
                </c:pt>
                <c:pt idx="8">
                  <c:v>50</c:v>
                </c:pt>
                <c:pt idx="9">
                  <c:v>72</c:v>
                </c:pt>
                <c:pt idx="10">
                  <c:v>71</c:v>
                </c:pt>
                <c:pt idx="11">
                  <c:v>70</c:v>
                </c:pt>
                <c:pt idx="12">
                  <c:v>69</c:v>
                </c:pt>
                <c:pt idx="13">
                  <c:v>62</c:v>
                </c:pt>
                <c:pt idx="14">
                  <c:v>66</c:v>
                </c:pt>
                <c:pt idx="15">
                  <c:v>73</c:v>
                </c:pt>
                <c:pt idx="16">
                  <c:v>60</c:v>
                </c:pt>
                <c:pt idx="17">
                  <c:v>62</c:v>
                </c:pt>
                <c:pt idx="18">
                  <c:v>57</c:v>
                </c:pt>
                <c:pt idx="19">
                  <c:v>62</c:v>
                </c:pt>
              </c:numCache>
            </c:numRef>
          </c:val>
          <c:smooth val="0"/>
          <c:extLst>
            <c:ext xmlns:c16="http://schemas.microsoft.com/office/drawing/2014/chart" uri="{C3380CC4-5D6E-409C-BE32-E72D297353CC}">
              <c16:uniqueId val="{00000003-A954-464D-B05E-F27FE43C9602}"/>
            </c:ext>
          </c:extLst>
        </c:ser>
        <c:ser>
          <c:idx val="1"/>
          <c:order val="1"/>
          <c:tx>
            <c:strRef>
              <c:f>Sheet1!$C$1</c:f>
              <c:strCache>
                <c:ptCount val="1"/>
                <c:pt idx="0">
                  <c:v>Any Methamphetamine</c:v>
                </c:pt>
              </c:strCache>
            </c:strRef>
          </c:tx>
          <c:spPr>
            <a:ln w="28575" cap="rnd">
              <a:solidFill>
                <a:schemeClr val="accent2"/>
              </a:solidFill>
              <a:round/>
            </a:ln>
            <a:effectLst/>
          </c:spPr>
          <c:marker>
            <c:symbol val="diamond"/>
            <c:size val="5"/>
            <c:spPr>
              <a:solidFill>
                <a:schemeClr val="accent2"/>
              </a:solidFill>
              <a:ln w="9525">
                <a:solidFill>
                  <a:schemeClr val="accent2"/>
                </a:solidFill>
              </a:ln>
              <a:effectLst/>
            </c:spPr>
          </c:marker>
          <c:dLbls>
            <c:dLbl>
              <c:idx val="18"/>
              <c:layout>
                <c:manualLayout>
                  <c:x val="-1.1958780437921123E-3"/>
                  <c:y val="-3.05437803002718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54-464D-B05E-F27FE43C9602}"/>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BA-4394-BBB3-7E287F54384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Sheet1!$C$2:$C$21</c:f>
              <c:numCache>
                <c:formatCode>General</c:formatCode>
                <c:ptCount val="20"/>
                <c:pt idx="0">
                  <c:v>5</c:v>
                </c:pt>
                <c:pt idx="1">
                  <c:v>5</c:v>
                </c:pt>
                <c:pt idx="2">
                  <c:v>6</c:v>
                </c:pt>
                <c:pt idx="3">
                  <c:v>6</c:v>
                </c:pt>
                <c:pt idx="4">
                  <c:v>10</c:v>
                </c:pt>
                <c:pt idx="5">
                  <c:v>9</c:v>
                </c:pt>
                <c:pt idx="6">
                  <c:v>23</c:v>
                </c:pt>
                <c:pt idx="7">
                  <c:v>17</c:v>
                </c:pt>
                <c:pt idx="8">
                  <c:v>30</c:v>
                </c:pt>
                <c:pt idx="9">
                  <c:v>13</c:v>
                </c:pt>
                <c:pt idx="10">
                  <c:v>10</c:v>
                </c:pt>
                <c:pt idx="11">
                  <c:v>16</c:v>
                </c:pt>
                <c:pt idx="12">
                  <c:v>15</c:v>
                </c:pt>
                <c:pt idx="13">
                  <c:v>17</c:v>
                </c:pt>
                <c:pt idx="14">
                  <c:v>17</c:v>
                </c:pt>
                <c:pt idx="15">
                  <c:v>16</c:v>
                </c:pt>
                <c:pt idx="16">
                  <c:v>25</c:v>
                </c:pt>
                <c:pt idx="17">
                  <c:v>27</c:v>
                </c:pt>
                <c:pt idx="18">
                  <c:v>26</c:v>
                </c:pt>
                <c:pt idx="19">
                  <c:v>25</c:v>
                </c:pt>
              </c:numCache>
            </c:numRef>
          </c:val>
          <c:smooth val="0"/>
          <c:extLst>
            <c:ext xmlns:c16="http://schemas.microsoft.com/office/drawing/2014/chart" uri="{C3380CC4-5D6E-409C-BE32-E72D297353CC}">
              <c16:uniqueId val="{00000006-A954-464D-B05E-F27FE43C9602}"/>
            </c:ext>
          </c:extLst>
        </c:ser>
        <c:ser>
          <c:idx val="2"/>
          <c:order val="2"/>
          <c:tx>
            <c:strRef>
              <c:f>Sheet1!$D$1</c:f>
              <c:strCache>
                <c:ptCount val="1"/>
                <c:pt idx="0">
                  <c:v>Morphine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Sheet1!$D$2:$D$21</c:f>
              <c:numCache>
                <c:formatCode>General</c:formatCode>
                <c:ptCount val="20"/>
                <c:pt idx="1">
                  <c:v>0</c:v>
                </c:pt>
                <c:pt idx="2">
                  <c:v>0</c:v>
                </c:pt>
                <c:pt idx="3">
                  <c:v>0</c:v>
                </c:pt>
                <c:pt idx="4">
                  <c:v>0</c:v>
                </c:pt>
                <c:pt idx="5">
                  <c:v>1</c:v>
                </c:pt>
                <c:pt idx="6">
                  <c:v>2</c:v>
                </c:pt>
                <c:pt idx="7">
                  <c:v>0</c:v>
                </c:pt>
                <c:pt idx="8">
                  <c:v>2</c:v>
                </c:pt>
                <c:pt idx="9">
                  <c:v>2</c:v>
                </c:pt>
                <c:pt idx="10">
                  <c:v>1</c:v>
                </c:pt>
                <c:pt idx="11">
                  <c:v>1</c:v>
                </c:pt>
                <c:pt idx="12">
                  <c:v>3</c:v>
                </c:pt>
                <c:pt idx="13">
                  <c:v>0</c:v>
                </c:pt>
                <c:pt idx="14">
                  <c:v>2</c:v>
                </c:pt>
                <c:pt idx="15">
                  <c:v>1</c:v>
                </c:pt>
                <c:pt idx="16">
                  <c:v>0</c:v>
                </c:pt>
                <c:pt idx="17">
                  <c:v>1</c:v>
                </c:pt>
                <c:pt idx="18">
                  <c:v>1</c:v>
                </c:pt>
                <c:pt idx="19">
                  <c:v>1</c:v>
                </c:pt>
              </c:numCache>
            </c:numRef>
          </c:val>
          <c:smooth val="0"/>
          <c:extLst>
            <c:ext xmlns:c16="http://schemas.microsoft.com/office/drawing/2014/chart" uri="{C3380CC4-5D6E-409C-BE32-E72D297353CC}">
              <c16:uniqueId val="{00000007-A954-464D-B05E-F27FE43C9602}"/>
            </c:ext>
          </c:extLst>
        </c:ser>
        <c:ser>
          <c:idx val="3"/>
          <c:order val="3"/>
          <c:tx>
            <c:strRef>
              <c:f>Sheet1!$E$1</c:f>
              <c:strCache>
                <c:ptCount val="1"/>
                <c:pt idx="0">
                  <c:v>Cocaine</c:v>
                </c:pt>
              </c:strCache>
            </c:strRef>
          </c:tx>
          <c:spPr>
            <a:ln w="28575" cap="rnd">
              <a:solidFill>
                <a:schemeClr val="accent4"/>
              </a:solidFill>
              <a:round/>
            </a:ln>
            <a:effectLst/>
          </c:spPr>
          <c:marker>
            <c:symbol val="plus"/>
            <c:size val="5"/>
            <c:spPr>
              <a:solidFill>
                <a:schemeClr val="accent4"/>
              </a:solidFill>
              <a:ln w="9525">
                <a:solidFill>
                  <a:schemeClr val="accent4"/>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954-464D-B05E-F27FE43C9602}"/>
                </c:ext>
              </c:extLst>
            </c:dLbl>
            <c:dLbl>
              <c:idx val="1"/>
              <c:delete val="1"/>
              <c:extLst>
                <c:ext xmlns:c15="http://schemas.microsoft.com/office/drawing/2012/chart" uri="{CE6537A1-D6FC-4f65-9D91-7224C49458BB}"/>
                <c:ext xmlns:c16="http://schemas.microsoft.com/office/drawing/2014/chart" uri="{C3380CC4-5D6E-409C-BE32-E72D297353CC}">
                  <c16:uniqueId val="{00000009-A954-464D-B05E-F27FE43C9602}"/>
                </c:ext>
              </c:extLst>
            </c:dLbl>
            <c:dLbl>
              <c:idx val="2"/>
              <c:delete val="1"/>
              <c:extLst>
                <c:ext xmlns:c15="http://schemas.microsoft.com/office/drawing/2012/chart" uri="{CE6537A1-D6FC-4f65-9D91-7224C49458BB}"/>
                <c:ext xmlns:c16="http://schemas.microsoft.com/office/drawing/2014/chart" uri="{C3380CC4-5D6E-409C-BE32-E72D297353CC}">
                  <c16:uniqueId val="{0000000A-A954-464D-B05E-F27FE43C9602}"/>
                </c:ext>
              </c:extLst>
            </c:dLbl>
            <c:dLbl>
              <c:idx val="3"/>
              <c:delete val="1"/>
              <c:extLst>
                <c:ext xmlns:c15="http://schemas.microsoft.com/office/drawing/2012/chart" uri="{CE6537A1-D6FC-4f65-9D91-7224C49458BB}"/>
                <c:ext xmlns:c16="http://schemas.microsoft.com/office/drawing/2014/chart" uri="{C3380CC4-5D6E-409C-BE32-E72D297353CC}">
                  <c16:uniqueId val="{0000000B-A954-464D-B05E-F27FE43C9602}"/>
                </c:ext>
              </c:extLst>
            </c:dLbl>
            <c:dLbl>
              <c:idx val="4"/>
              <c:delete val="1"/>
              <c:extLst>
                <c:ext xmlns:c15="http://schemas.microsoft.com/office/drawing/2012/chart" uri="{CE6537A1-D6FC-4f65-9D91-7224C49458BB}"/>
                <c:ext xmlns:c16="http://schemas.microsoft.com/office/drawing/2014/chart" uri="{C3380CC4-5D6E-409C-BE32-E72D297353CC}">
                  <c16:uniqueId val="{0000000C-A954-464D-B05E-F27FE43C9602}"/>
                </c:ext>
              </c:extLst>
            </c:dLbl>
            <c:dLbl>
              <c:idx val="5"/>
              <c:delete val="1"/>
              <c:extLst>
                <c:ext xmlns:c15="http://schemas.microsoft.com/office/drawing/2012/chart" uri="{CE6537A1-D6FC-4f65-9D91-7224C49458BB}"/>
                <c:ext xmlns:c16="http://schemas.microsoft.com/office/drawing/2014/chart" uri="{C3380CC4-5D6E-409C-BE32-E72D297353CC}">
                  <c16:uniqueId val="{0000000D-A954-464D-B05E-F27FE43C9602}"/>
                </c:ext>
              </c:extLst>
            </c:dLbl>
            <c:dLbl>
              <c:idx val="6"/>
              <c:delete val="1"/>
              <c:extLst>
                <c:ext xmlns:c15="http://schemas.microsoft.com/office/drawing/2012/chart" uri="{CE6537A1-D6FC-4f65-9D91-7224C49458BB}"/>
                <c:ext xmlns:c16="http://schemas.microsoft.com/office/drawing/2014/chart" uri="{C3380CC4-5D6E-409C-BE32-E72D297353CC}">
                  <c16:uniqueId val="{0000000E-A954-464D-B05E-F27FE43C9602}"/>
                </c:ext>
              </c:extLst>
            </c:dLbl>
            <c:dLbl>
              <c:idx val="7"/>
              <c:delete val="1"/>
              <c:extLst>
                <c:ext xmlns:c15="http://schemas.microsoft.com/office/drawing/2012/chart" uri="{CE6537A1-D6FC-4f65-9D91-7224C49458BB}"/>
                <c:ext xmlns:c16="http://schemas.microsoft.com/office/drawing/2014/chart" uri="{C3380CC4-5D6E-409C-BE32-E72D297353CC}">
                  <c16:uniqueId val="{0000000F-A954-464D-B05E-F27FE43C9602}"/>
                </c:ext>
              </c:extLst>
            </c:dLbl>
            <c:dLbl>
              <c:idx val="8"/>
              <c:delete val="1"/>
              <c:extLst>
                <c:ext xmlns:c15="http://schemas.microsoft.com/office/drawing/2012/chart" uri="{CE6537A1-D6FC-4f65-9D91-7224C49458BB}"/>
                <c:ext xmlns:c16="http://schemas.microsoft.com/office/drawing/2014/chart" uri="{C3380CC4-5D6E-409C-BE32-E72D297353CC}">
                  <c16:uniqueId val="{00000010-A954-464D-B05E-F27FE43C9602}"/>
                </c:ext>
              </c:extLst>
            </c:dLbl>
            <c:dLbl>
              <c:idx val="9"/>
              <c:delete val="1"/>
              <c:extLst>
                <c:ext xmlns:c15="http://schemas.microsoft.com/office/drawing/2012/chart" uri="{CE6537A1-D6FC-4f65-9D91-7224C49458BB}"/>
                <c:ext xmlns:c16="http://schemas.microsoft.com/office/drawing/2014/chart" uri="{C3380CC4-5D6E-409C-BE32-E72D297353CC}">
                  <c16:uniqueId val="{00000011-A954-464D-B05E-F27FE43C9602}"/>
                </c:ext>
              </c:extLst>
            </c:dLbl>
            <c:dLbl>
              <c:idx val="10"/>
              <c:delete val="1"/>
              <c:extLst>
                <c:ext xmlns:c15="http://schemas.microsoft.com/office/drawing/2012/chart" uri="{CE6537A1-D6FC-4f65-9D91-7224C49458BB}"/>
                <c:ext xmlns:c16="http://schemas.microsoft.com/office/drawing/2014/chart" uri="{C3380CC4-5D6E-409C-BE32-E72D297353CC}">
                  <c16:uniqueId val="{00000012-A954-464D-B05E-F27FE43C9602}"/>
                </c:ext>
              </c:extLst>
            </c:dLbl>
            <c:dLbl>
              <c:idx val="11"/>
              <c:delete val="1"/>
              <c:extLst>
                <c:ext xmlns:c15="http://schemas.microsoft.com/office/drawing/2012/chart" uri="{CE6537A1-D6FC-4f65-9D91-7224C49458BB}"/>
                <c:ext xmlns:c16="http://schemas.microsoft.com/office/drawing/2014/chart" uri="{C3380CC4-5D6E-409C-BE32-E72D297353CC}">
                  <c16:uniqueId val="{00000013-A954-464D-B05E-F27FE43C9602}"/>
                </c:ext>
              </c:extLst>
            </c:dLbl>
            <c:dLbl>
              <c:idx val="12"/>
              <c:delete val="1"/>
              <c:extLst>
                <c:ext xmlns:c15="http://schemas.microsoft.com/office/drawing/2012/chart" uri="{CE6537A1-D6FC-4f65-9D91-7224C49458BB}"/>
                <c:ext xmlns:c16="http://schemas.microsoft.com/office/drawing/2014/chart" uri="{C3380CC4-5D6E-409C-BE32-E72D297353CC}">
                  <c16:uniqueId val="{00000014-A954-464D-B05E-F27FE43C9602}"/>
                </c:ext>
              </c:extLst>
            </c:dLbl>
            <c:dLbl>
              <c:idx val="13"/>
              <c:delete val="1"/>
              <c:extLst>
                <c:ext xmlns:c15="http://schemas.microsoft.com/office/drawing/2012/chart" uri="{CE6537A1-D6FC-4f65-9D91-7224C49458BB}"/>
                <c:ext xmlns:c16="http://schemas.microsoft.com/office/drawing/2014/chart" uri="{C3380CC4-5D6E-409C-BE32-E72D297353CC}">
                  <c16:uniqueId val="{00000015-A954-464D-B05E-F27FE43C9602}"/>
                </c:ext>
              </c:extLst>
            </c:dLbl>
            <c:dLbl>
              <c:idx val="14"/>
              <c:delete val="1"/>
              <c:extLst>
                <c:ext xmlns:c15="http://schemas.microsoft.com/office/drawing/2012/chart" uri="{CE6537A1-D6FC-4f65-9D91-7224C49458BB}"/>
                <c:ext xmlns:c16="http://schemas.microsoft.com/office/drawing/2014/chart" uri="{C3380CC4-5D6E-409C-BE32-E72D297353CC}">
                  <c16:uniqueId val="{00000016-A954-464D-B05E-F27FE43C9602}"/>
                </c:ext>
              </c:extLst>
            </c:dLbl>
            <c:dLbl>
              <c:idx val="15"/>
              <c:delete val="1"/>
              <c:extLst>
                <c:ext xmlns:c15="http://schemas.microsoft.com/office/drawing/2012/chart" uri="{CE6537A1-D6FC-4f65-9D91-7224C49458BB}"/>
                <c:ext xmlns:c16="http://schemas.microsoft.com/office/drawing/2014/chart" uri="{C3380CC4-5D6E-409C-BE32-E72D297353CC}">
                  <c16:uniqueId val="{00000017-A954-464D-B05E-F27FE43C9602}"/>
                </c:ext>
              </c:extLst>
            </c:dLbl>
            <c:dLbl>
              <c:idx val="16"/>
              <c:delete val="1"/>
              <c:extLst>
                <c:ext xmlns:c15="http://schemas.microsoft.com/office/drawing/2012/chart" uri="{CE6537A1-D6FC-4f65-9D91-7224C49458BB}"/>
                <c:ext xmlns:c16="http://schemas.microsoft.com/office/drawing/2014/chart" uri="{C3380CC4-5D6E-409C-BE32-E72D297353CC}">
                  <c16:uniqueId val="{00000018-A954-464D-B05E-F27FE43C9602}"/>
                </c:ext>
              </c:extLst>
            </c:dLbl>
            <c:dLbl>
              <c:idx val="17"/>
              <c:delete val="1"/>
              <c:extLst>
                <c:ext xmlns:c15="http://schemas.microsoft.com/office/drawing/2012/chart" uri="{CE6537A1-D6FC-4f65-9D91-7224C49458BB}"/>
                <c:ext xmlns:c16="http://schemas.microsoft.com/office/drawing/2014/chart" uri="{C3380CC4-5D6E-409C-BE32-E72D297353CC}">
                  <c16:uniqueId val="{00000019-A954-464D-B05E-F27FE43C9602}"/>
                </c:ext>
              </c:extLst>
            </c:dLbl>
            <c:dLbl>
              <c:idx val="18"/>
              <c:layout>
                <c:manualLayout>
                  <c:x val="1.1958780437921123E-3"/>
                  <c:y val="-1.8326268180163089E-2"/>
                </c:manualLayout>
              </c:layout>
              <c:tx>
                <c:rich>
                  <a:bodyPr/>
                  <a:lstStyle/>
                  <a:p>
                    <a:fld id="{DBF3D693-877F-409A-9314-F078B84F7E23}"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A954-464D-B05E-F27FE43C9602}"/>
                </c:ext>
              </c:extLst>
            </c:dLbl>
            <c:dLbl>
              <c:idx val="19"/>
              <c:layout>
                <c:manualLayout>
                  <c:x val="0"/>
                  <c:y val="-2.74894022702446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BA-4394-BBB3-7E287F54384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Sheet1!$E$2:$E$21</c:f>
              <c:numCache>
                <c:formatCode>General</c:formatCode>
                <c:ptCount val="20"/>
                <c:pt idx="0">
                  <c:v>10</c:v>
                </c:pt>
                <c:pt idx="1">
                  <c:v>29</c:v>
                </c:pt>
                <c:pt idx="2">
                  <c:v>19</c:v>
                </c:pt>
                <c:pt idx="3">
                  <c:v>4</c:v>
                </c:pt>
                <c:pt idx="4">
                  <c:v>8</c:v>
                </c:pt>
                <c:pt idx="5">
                  <c:v>16</c:v>
                </c:pt>
                <c:pt idx="6">
                  <c:v>18</c:v>
                </c:pt>
                <c:pt idx="7">
                  <c:v>11</c:v>
                </c:pt>
                <c:pt idx="8">
                  <c:v>10</c:v>
                </c:pt>
                <c:pt idx="9">
                  <c:v>10</c:v>
                </c:pt>
                <c:pt idx="10">
                  <c:v>11</c:v>
                </c:pt>
                <c:pt idx="11">
                  <c:v>7</c:v>
                </c:pt>
                <c:pt idx="12">
                  <c:v>5</c:v>
                </c:pt>
                <c:pt idx="13">
                  <c:v>9</c:v>
                </c:pt>
                <c:pt idx="14">
                  <c:v>4</c:v>
                </c:pt>
                <c:pt idx="15">
                  <c:v>3</c:v>
                </c:pt>
                <c:pt idx="16">
                  <c:v>4</c:v>
                </c:pt>
                <c:pt idx="17">
                  <c:v>1</c:v>
                </c:pt>
                <c:pt idx="18">
                  <c:v>6</c:v>
                </c:pt>
                <c:pt idx="19">
                  <c:v>3</c:v>
                </c:pt>
              </c:numCache>
            </c:numRef>
          </c:val>
          <c:smooth val="0"/>
          <c:extLst>
            <c:ext xmlns:c16="http://schemas.microsoft.com/office/drawing/2014/chart" uri="{C3380CC4-5D6E-409C-BE32-E72D297353CC}">
              <c16:uniqueId val="{0000001B-A954-464D-B05E-F27FE43C9602}"/>
            </c:ext>
          </c:extLst>
        </c:ser>
        <c:ser>
          <c:idx val="4"/>
          <c:order val="4"/>
          <c:tx>
            <c:strRef>
              <c:f>Sheet1!$F$1</c:f>
              <c:strCache>
                <c:ptCount val="1"/>
                <c:pt idx="0">
                  <c:v>Cannabis</c:v>
                </c:pt>
              </c:strCache>
            </c:strRef>
          </c:tx>
          <c:spPr>
            <a:ln w="28575" cap="rnd">
              <a:solidFill>
                <a:schemeClr val="accent5"/>
              </a:solidFill>
              <a:round/>
            </a:ln>
            <a:effectLst/>
          </c:spPr>
          <c:marker>
            <c:symbol val="triangle"/>
            <c:size val="5"/>
            <c:spPr>
              <a:solidFill>
                <a:schemeClr val="accent5"/>
              </a:solidFill>
              <a:ln w="9525">
                <a:solidFill>
                  <a:schemeClr val="accent5"/>
                </a:solidFill>
              </a:ln>
              <a:effectLst/>
            </c:spPr>
          </c:marker>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Sheet1!$F$2:$F$21</c:f>
              <c:numCache>
                <c:formatCode>General</c:formatCode>
                <c:ptCount val="20"/>
                <c:pt idx="0">
                  <c:v>3</c:v>
                </c:pt>
                <c:pt idx="1">
                  <c:v>2</c:v>
                </c:pt>
                <c:pt idx="2">
                  <c:v>1</c:v>
                </c:pt>
                <c:pt idx="3">
                  <c:v>3</c:v>
                </c:pt>
                <c:pt idx="4">
                  <c:v>2</c:v>
                </c:pt>
                <c:pt idx="5">
                  <c:v>2</c:v>
                </c:pt>
                <c:pt idx="6">
                  <c:v>3</c:v>
                </c:pt>
                <c:pt idx="7">
                  <c:v>2</c:v>
                </c:pt>
                <c:pt idx="8">
                  <c:v>3</c:v>
                </c:pt>
                <c:pt idx="9">
                  <c:v>3</c:v>
                </c:pt>
                <c:pt idx="10">
                  <c:v>3</c:v>
                </c:pt>
                <c:pt idx="11">
                  <c:v>3</c:v>
                </c:pt>
                <c:pt idx="12">
                  <c:v>2</c:v>
                </c:pt>
                <c:pt idx="13">
                  <c:v>4</c:v>
                </c:pt>
                <c:pt idx="14">
                  <c:v>4</c:v>
                </c:pt>
                <c:pt idx="15">
                  <c:v>4</c:v>
                </c:pt>
                <c:pt idx="16">
                  <c:v>3</c:v>
                </c:pt>
                <c:pt idx="17">
                  <c:v>5</c:v>
                </c:pt>
                <c:pt idx="18">
                  <c:v>6</c:v>
                </c:pt>
                <c:pt idx="19">
                  <c:v>4</c:v>
                </c:pt>
              </c:numCache>
            </c:numRef>
          </c:val>
          <c:smooth val="0"/>
          <c:extLst>
            <c:ext xmlns:c16="http://schemas.microsoft.com/office/drawing/2014/chart" uri="{C3380CC4-5D6E-409C-BE32-E72D297353CC}">
              <c16:uniqueId val="{0000001C-A954-464D-B05E-F27FE43C9602}"/>
            </c:ext>
          </c:extLst>
        </c:ser>
        <c:dLbls>
          <c:showLegendKey val="0"/>
          <c:showVal val="0"/>
          <c:showCatName val="0"/>
          <c:showSerName val="0"/>
          <c:showPercent val="0"/>
          <c:showBubbleSize val="0"/>
        </c:dLbls>
        <c:marker val="1"/>
        <c:smooth val="0"/>
        <c:axId val="900761448"/>
        <c:axId val="900752592"/>
      </c:lineChart>
      <c:catAx>
        <c:axId val="900761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0752592"/>
        <c:crosses val="autoZero"/>
        <c:auto val="1"/>
        <c:lblAlgn val="ctr"/>
        <c:lblOffset val="100"/>
        <c:noMultiLvlLbl val="0"/>
      </c:catAx>
      <c:valAx>
        <c:axId val="90075259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1.0928894474509905E-2"/>
              <c:y val="0.196519388564801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0761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087983567271466E-2"/>
          <c:y val="3.4478791648865283E-2"/>
          <c:w val="0.90862699227813915"/>
          <c:h val="0.76704004349336719"/>
        </c:manualLayout>
      </c:layout>
      <c:barChart>
        <c:barDir val="col"/>
        <c:grouping val="clustered"/>
        <c:varyColors val="0"/>
        <c:ser>
          <c:idx val="0"/>
          <c:order val="0"/>
          <c:tx>
            <c:strRef>
              <c:f>Sheet1!$B$1</c:f>
              <c:strCache>
                <c:ptCount val="1"/>
                <c:pt idx="0">
                  <c:v>Point</c:v>
                </c:pt>
              </c:strCache>
            </c:strRef>
          </c:tx>
          <c:spPr>
            <a:solidFill>
              <a:schemeClr val="accent1"/>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2F-4D25-A9BB-D054D1DD2BBE}"/>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2F-4D25-A9BB-D054D1DD2BBE}"/>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A1-4DEF-B1CB-9C5BF877918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Sheet1!$B$2:$B$20</c:f>
              <c:numCache>
                <c:formatCode>General</c:formatCode>
                <c:ptCount val="19"/>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numCache>
            </c:numRef>
          </c:val>
          <c:extLst>
            <c:ext xmlns:c16="http://schemas.microsoft.com/office/drawing/2014/chart" uri="{C3380CC4-5D6E-409C-BE32-E72D297353CC}">
              <c16:uniqueId val="{00000003-552F-4D25-A9BB-D054D1DD2BBE}"/>
            </c:ext>
          </c:extLst>
        </c:ser>
        <c:ser>
          <c:idx val="1"/>
          <c:order val="1"/>
          <c:tx>
            <c:strRef>
              <c:f>Sheet1!$C$1</c:f>
              <c:strCache>
                <c:ptCount val="1"/>
                <c:pt idx="0">
                  <c:v>Gram</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2F-4D25-A9BB-D054D1DD2BBE}"/>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52F-4D25-A9BB-D054D1DD2BBE}"/>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A1-4DEF-B1CB-9C5BF877918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Sheet1!$C$2:$C$20</c:f>
              <c:numCache>
                <c:formatCode>General</c:formatCode>
                <c:ptCount val="19"/>
                <c:pt idx="0">
                  <c:v>99</c:v>
                </c:pt>
                <c:pt idx="1">
                  <c:v>100</c:v>
                </c:pt>
                <c:pt idx="2">
                  <c:v>50</c:v>
                </c:pt>
                <c:pt idx="3">
                  <c:v>100</c:v>
                </c:pt>
                <c:pt idx="4">
                  <c:v>90</c:v>
                </c:pt>
                <c:pt idx="5">
                  <c:v>100</c:v>
                </c:pt>
                <c:pt idx="6">
                  <c:v>65</c:v>
                </c:pt>
                <c:pt idx="7">
                  <c:v>200</c:v>
                </c:pt>
                <c:pt idx="8">
                  <c:v>120</c:v>
                </c:pt>
                <c:pt idx="9">
                  <c:v>175</c:v>
                </c:pt>
                <c:pt idx="10">
                  <c:v>195</c:v>
                </c:pt>
                <c:pt idx="11">
                  <c:v>675</c:v>
                </c:pt>
                <c:pt idx="12">
                  <c:v>300</c:v>
                </c:pt>
                <c:pt idx="13">
                  <c:v>350</c:v>
                </c:pt>
                <c:pt idx="14">
                  <c:v>350</c:v>
                </c:pt>
                <c:pt idx="15">
                  <c:v>350</c:v>
                </c:pt>
                <c:pt idx="16">
                  <c:v>250</c:v>
                </c:pt>
                <c:pt idx="17">
                  <c:v>200</c:v>
                </c:pt>
                <c:pt idx="18">
                  <c:v>185</c:v>
                </c:pt>
              </c:numCache>
            </c:numRef>
          </c:val>
          <c:extLst>
            <c:ext xmlns:c16="http://schemas.microsoft.com/office/drawing/2014/chart" uri="{C3380CC4-5D6E-409C-BE32-E72D297353CC}">
              <c16:uniqueId val="{00000007-552F-4D25-A9BB-D054D1DD2BBE}"/>
            </c:ext>
          </c:extLst>
        </c:ser>
        <c:dLbls>
          <c:showLegendKey val="0"/>
          <c:showVal val="0"/>
          <c:showCatName val="0"/>
          <c:showSerName val="0"/>
          <c:showPercent val="0"/>
          <c:showBubbleSize val="0"/>
        </c:dLbls>
        <c:gapWidth val="219"/>
        <c:overlap val="-27"/>
        <c:axId val="1389314480"/>
        <c:axId val="1389318088"/>
      </c:barChart>
      <c:catAx>
        <c:axId val="138931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9318088"/>
        <c:crosses val="autoZero"/>
        <c:auto val="1"/>
        <c:lblAlgn val="ctr"/>
        <c:lblOffset val="100"/>
        <c:noMultiLvlLbl val="0"/>
      </c:catAx>
      <c:valAx>
        <c:axId val="1389318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price ($)</a:t>
                </a:r>
              </a:p>
            </c:rich>
          </c:tx>
          <c:layout>
            <c:manualLayout>
              <c:xMode val="edge"/>
              <c:yMode val="edge"/>
              <c:x val="1.5167930660888408E-2"/>
              <c:y val="0.2558452935857933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9314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126241100596366E-2"/>
          <c:y val="5.1823823391939E-2"/>
          <c:w val="0.90265115943075924"/>
          <c:h val="0.71709736178183392"/>
        </c:manualLayout>
      </c:layout>
      <c:barChart>
        <c:barDir val="col"/>
        <c:grouping val="percentStacked"/>
        <c:varyColors val="0"/>
        <c:ser>
          <c:idx val="0"/>
          <c:order val="0"/>
          <c:tx>
            <c:strRef>
              <c:f>Sheet1!$A$2</c:f>
              <c:strCache>
                <c:ptCount val="1"/>
                <c:pt idx="0">
                  <c:v>High</c:v>
                </c:pt>
              </c:strCache>
            </c:strRef>
          </c:tx>
          <c:spPr>
            <a:solidFill>
              <a:schemeClr val="accent1"/>
            </a:solidFill>
            <a:ln>
              <a:no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0-419A-4725-A110-09929EBC66B1}"/>
                </c:ext>
              </c:extLst>
            </c:dLbl>
            <c:dLbl>
              <c:idx val="10"/>
              <c:delete val="1"/>
              <c:extLst>
                <c:ext xmlns:c15="http://schemas.microsoft.com/office/drawing/2012/chart" uri="{CE6537A1-D6FC-4f65-9D91-7224C49458BB}"/>
                <c:ext xmlns:c16="http://schemas.microsoft.com/office/drawing/2014/chart" uri="{C3380CC4-5D6E-409C-BE32-E72D297353CC}">
                  <c16:uniqueId val="{00000001-419A-4725-A110-09929EBC66B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ial" pitchFamily="34" charset="0"/>
                    <a:ea typeface="+mn-ea"/>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Sheet1!$B$1:$S$1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Sheet1!$B$2:$S$2</c:f>
              <c:numCache>
                <c:formatCode>General</c:formatCode>
                <c:ptCount val="18"/>
                <c:pt idx="0">
                  <c:v>35</c:v>
                </c:pt>
                <c:pt idx="1">
                  <c:v>24</c:v>
                </c:pt>
                <c:pt idx="2">
                  <c:v>23</c:v>
                </c:pt>
                <c:pt idx="3">
                  <c:v>11</c:v>
                </c:pt>
                <c:pt idx="4">
                  <c:v>23</c:v>
                </c:pt>
                <c:pt idx="5">
                  <c:v>9</c:v>
                </c:pt>
                <c:pt idx="6">
                  <c:v>19</c:v>
                </c:pt>
                <c:pt idx="7">
                  <c:v>9</c:v>
                </c:pt>
                <c:pt idx="8">
                  <c:v>15</c:v>
                </c:pt>
                <c:pt idx="9">
                  <c:v>15</c:v>
                </c:pt>
                <c:pt idx="10">
                  <c:v>36</c:v>
                </c:pt>
                <c:pt idx="11">
                  <c:v>33</c:v>
                </c:pt>
                <c:pt idx="12">
                  <c:v>35</c:v>
                </c:pt>
                <c:pt idx="13">
                  <c:v>29</c:v>
                </c:pt>
                <c:pt idx="14">
                  <c:v>15</c:v>
                </c:pt>
                <c:pt idx="15">
                  <c:v>20</c:v>
                </c:pt>
                <c:pt idx="16">
                  <c:v>17</c:v>
                </c:pt>
                <c:pt idx="17">
                  <c:v>37</c:v>
                </c:pt>
              </c:numCache>
            </c:numRef>
          </c:val>
          <c:extLst>
            <c:ext xmlns:c16="http://schemas.microsoft.com/office/drawing/2014/chart" uri="{C3380CC4-5D6E-409C-BE32-E72D297353CC}">
              <c16:uniqueId val="{00000002-419A-4725-A110-09929EBC66B1}"/>
            </c:ext>
          </c:extLst>
        </c:ser>
        <c:ser>
          <c:idx val="1"/>
          <c:order val="1"/>
          <c:tx>
            <c:strRef>
              <c:f>Sheet1!$A$3</c:f>
              <c:strCache>
                <c:ptCount val="1"/>
                <c:pt idx="0">
                  <c:v>Medium</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ial" pitchFamily="34" charset="0"/>
                    <a:ea typeface="+mn-ea"/>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Sheet1!$B$1:$S$1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Sheet1!$B$3:$S$3</c:f>
              <c:numCache>
                <c:formatCode>General</c:formatCode>
                <c:ptCount val="18"/>
                <c:pt idx="0">
                  <c:v>42</c:v>
                </c:pt>
                <c:pt idx="1">
                  <c:v>28</c:v>
                </c:pt>
                <c:pt idx="2">
                  <c:v>38</c:v>
                </c:pt>
                <c:pt idx="3">
                  <c:v>38</c:v>
                </c:pt>
                <c:pt idx="4">
                  <c:v>28</c:v>
                </c:pt>
                <c:pt idx="5">
                  <c:v>43</c:v>
                </c:pt>
                <c:pt idx="6">
                  <c:v>33</c:v>
                </c:pt>
                <c:pt idx="7">
                  <c:v>42</c:v>
                </c:pt>
                <c:pt idx="8">
                  <c:v>50</c:v>
                </c:pt>
                <c:pt idx="9">
                  <c:v>34</c:v>
                </c:pt>
                <c:pt idx="10">
                  <c:v>18</c:v>
                </c:pt>
                <c:pt idx="11">
                  <c:v>29</c:v>
                </c:pt>
                <c:pt idx="12">
                  <c:v>25</c:v>
                </c:pt>
                <c:pt idx="13">
                  <c:v>29</c:v>
                </c:pt>
                <c:pt idx="14">
                  <c:v>39</c:v>
                </c:pt>
                <c:pt idx="15">
                  <c:v>45</c:v>
                </c:pt>
                <c:pt idx="16">
                  <c:v>29</c:v>
                </c:pt>
                <c:pt idx="17">
                  <c:v>37</c:v>
                </c:pt>
              </c:numCache>
            </c:numRef>
          </c:val>
          <c:extLst>
            <c:ext xmlns:c16="http://schemas.microsoft.com/office/drawing/2014/chart" uri="{C3380CC4-5D6E-409C-BE32-E72D297353CC}">
              <c16:uniqueId val="{00000003-419A-4725-A110-09929EBC66B1}"/>
            </c:ext>
          </c:extLst>
        </c:ser>
        <c:ser>
          <c:idx val="2"/>
          <c:order val="2"/>
          <c:tx>
            <c:strRef>
              <c:f>Sheet1!$A$4</c:f>
              <c:strCache>
                <c:ptCount val="1"/>
                <c:pt idx="0">
                  <c:v>Low</c:v>
                </c:pt>
              </c:strCache>
            </c:strRef>
          </c:tx>
          <c:spPr>
            <a:solidFill>
              <a:schemeClr val="accent3"/>
            </a:solidFill>
            <a:ln>
              <a:noFill/>
            </a:ln>
            <a:effectLst/>
          </c:spPr>
          <c:invertIfNegative val="0"/>
          <c:dLbls>
            <c:dLbl>
              <c:idx val="17"/>
              <c:tx>
                <c:rich>
                  <a:bodyPr/>
                  <a:lstStyle/>
                  <a:p>
                    <a:fld id="{D425B85E-0846-4163-9C9C-EDC20A9FAFBC}" type="VALUE">
                      <a:rPr lang="en-US"/>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19A-4725-A110-09929EBC66B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ial" pitchFamily="34" charset="0"/>
                    <a:ea typeface="+mn-ea"/>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Sheet1!$B$1:$S$1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Sheet1!$B$4:$S$4</c:f>
              <c:numCache>
                <c:formatCode>General</c:formatCode>
                <c:ptCount val="18"/>
                <c:pt idx="0">
                  <c:v>18</c:v>
                </c:pt>
                <c:pt idx="1">
                  <c:v>30</c:v>
                </c:pt>
                <c:pt idx="2">
                  <c:v>31</c:v>
                </c:pt>
                <c:pt idx="3">
                  <c:v>41</c:v>
                </c:pt>
                <c:pt idx="4">
                  <c:v>42</c:v>
                </c:pt>
                <c:pt idx="5">
                  <c:v>34</c:v>
                </c:pt>
                <c:pt idx="6">
                  <c:v>33</c:v>
                </c:pt>
                <c:pt idx="7">
                  <c:v>29</c:v>
                </c:pt>
                <c:pt idx="8">
                  <c:v>33</c:v>
                </c:pt>
                <c:pt idx="9">
                  <c:v>34</c:v>
                </c:pt>
                <c:pt idx="10">
                  <c:v>41</c:v>
                </c:pt>
                <c:pt idx="11">
                  <c:v>29</c:v>
                </c:pt>
                <c:pt idx="12">
                  <c:v>30</c:v>
                </c:pt>
                <c:pt idx="13">
                  <c:v>33</c:v>
                </c:pt>
                <c:pt idx="14">
                  <c:v>15</c:v>
                </c:pt>
                <c:pt idx="15">
                  <c:v>20</c:v>
                </c:pt>
                <c:pt idx="16">
                  <c:v>46</c:v>
                </c:pt>
                <c:pt idx="17">
                  <c:v>11</c:v>
                </c:pt>
              </c:numCache>
            </c:numRef>
          </c:val>
          <c:extLst>
            <c:ext xmlns:c16="http://schemas.microsoft.com/office/drawing/2014/chart" uri="{C3380CC4-5D6E-409C-BE32-E72D297353CC}">
              <c16:uniqueId val="{00000005-419A-4725-A110-09929EBC66B1}"/>
            </c:ext>
          </c:extLst>
        </c:ser>
        <c:ser>
          <c:idx val="3"/>
          <c:order val="3"/>
          <c:tx>
            <c:strRef>
              <c:f>Sheet1!$A$5</c:f>
              <c:strCache>
                <c:ptCount val="1"/>
                <c:pt idx="0">
                  <c:v>Fluctuates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ial" pitchFamily="34" charset="0"/>
                    <a:ea typeface="+mn-ea"/>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Sheet1!$B$1:$S$1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Sheet1!$B$5:$S$5</c:f>
              <c:numCache>
                <c:formatCode>General</c:formatCode>
                <c:ptCount val="18"/>
                <c:pt idx="0">
                  <c:v>2</c:v>
                </c:pt>
                <c:pt idx="1">
                  <c:v>18</c:v>
                </c:pt>
                <c:pt idx="2">
                  <c:v>8</c:v>
                </c:pt>
                <c:pt idx="3">
                  <c:v>10</c:v>
                </c:pt>
                <c:pt idx="4">
                  <c:v>7</c:v>
                </c:pt>
                <c:pt idx="5">
                  <c:v>13</c:v>
                </c:pt>
                <c:pt idx="6">
                  <c:v>15</c:v>
                </c:pt>
                <c:pt idx="7">
                  <c:v>20</c:v>
                </c:pt>
                <c:pt idx="8">
                  <c:v>3</c:v>
                </c:pt>
                <c:pt idx="9">
                  <c:v>17</c:v>
                </c:pt>
                <c:pt idx="10">
                  <c:v>5</c:v>
                </c:pt>
                <c:pt idx="11">
                  <c:v>8</c:v>
                </c:pt>
                <c:pt idx="12">
                  <c:v>10</c:v>
                </c:pt>
                <c:pt idx="13">
                  <c:v>10</c:v>
                </c:pt>
                <c:pt idx="14">
                  <c:v>31</c:v>
                </c:pt>
                <c:pt idx="15">
                  <c:v>10</c:v>
                </c:pt>
                <c:pt idx="16">
                  <c:v>8</c:v>
                </c:pt>
                <c:pt idx="17">
                  <c:v>16</c:v>
                </c:pt>
              </c:numCache>
            </c:numRef>
          </c:val>
          <c:extLst>
            <c:ext xmlns:c16="http://schemas.microsoft.com/office/drawing/2014/chart" uri="{C3380CC4-5D6E-409C-BE32-E72D297353CC}">
              <c16:uniqueId val="{00000006-419A-4725-A110-09929EBC66B1}"/>
            </c:ext>
          </c:extLst>
        </c:ser>
        <c:dLbls>
          <c:dLblPos val="ctr"/>
          <c:showLegendKey val="0"/>
          <c:showVal val="1"/>
          <c:showCatName val="0"/>
          <c:showSerName val="0"/>
          <c:showPercent val="0"/>
          <c:showBubbleSize val="0"/>
        </c:dLbls>
        <c:gapWidth val="150"/>
        <c:overlap val="100"/>
        <c:axId val="-2121289624"/>
        <c:axId val="-2098314936"/>
      </c:barChart>
      <c:catAx>
        <c:axId val="-2121289624"/>
        <c:scaling>
          <c:orientation val="minMax"/>
        </c:scaling>
        <c:delete val="0"/>
        <c:axPos val="b"/>
        <c:numFmt formatCode="General" sourceLinked="1"/>
        <c:majorTickMark val="out"/>
        <c:minorTickMark val="none"/>
        <c:tickLblPos val="nextTo"/>
        <c:spPr>
          <a:noFill/>
          <a:ln w="6350" cap="flat" cmpd="sng" algn="ctr">
            <a:solidFill>
              <a:schemeClr val="bg1">
                <a:lumMod val="65000"/>
              </a:schemeClr>
            </a:solidFill>
            <a:prstDash val="solid"/>
            <a:round/>
          </a:ln>
          <a:effectLst/>
        </c:spPr>
        <c:txPr>
          <a:bodyPr rot="-2700000" spcFirstLastPara="1" vertOverflow="ellipsis" wrap="square" anchor="ctr" anchorCtr="1"/>
          <a:lstStyle/>
          <a:p>
            <a:pPr>
              <a:defRPr sz="800" b="0" i="0" u="none" strike="noStrike" kern="1200" baseline="0">
                <a:solidFill>
                  <a:schemeClr val="tx1"/>
                </a:solidFill>
                <a:latin typeface="Arial" pitchFamily="34" charset="0"/>
                <a:ea typeface="+mn-ea"/>
                <a:cs typeface="Arial" pitchFamily="34" charset="0"/>
              </a:defRPr>
            </a:pPr>
            <a:endParaRPr lang="en-US"/>
          </a:p>
        </c:txPr>
        <c:crossAx val="-2098314936"/>
        <c:crosses val="autoZero"/>
        <c:auto val="1"/>
        <c:lblAlgn val="ctr"/>
        <c:lblOffset val="100"/>
        <c:noMultiLvlLbl val="0"/>
      </c:catAx>
      <c:valAx>
        <c:axId val="-2098314936"/>
        <c:scaling>
          <c:orientation val="minMax"/>
        </c:scaling>
        <c:delete val="0"/>
        <c:axPos val="l"/>
        <c:majorGridlines>
          <c:spPr>
            <a:ln w="6350" cap="flat" cmpd="sng" algn="ctr">
              <a:solidFill>
                <a:schemeClr val="bg1">
                  <a:lumMod val="85000"/>
                </a:schemeClr>
              </a:solidFill>
              <a:prstDash val="solid"/>
              <a:round/>
            </a:ln>
            <a:effectLst/>
          </c:spPr>
        </c:majorGridlines>
        <c:title>
          <c:tx>
            <c:rich>
              <a:bodyPr rot="-5400000" spcFirstLastPara="1" vertOverflow="ellipsis" vert="horz" wrap="square" anchor="ctr" anchorCtr="1"/>
              <a:lstStyle/>
              <a:p>
                <a:pPr>
                  <a:defRPr sz="900" b="0" i="0" u="none" strike="noStrike" kern="1200" baseline="0">
                    <a:solidFill>
                      <a:schemeClr val="tx1"/>
                    </a:solidFill>
                    <a:latin typeface="Arial" pitchFamily="34" charset="0"/>
                    <a:ea typeface="+mn-ea"/>
                    <a:cs typeface="Arial" pitchFamily="34" charset="0"/>
                  </a:defRPr>
                </a:pPr>
                <a:r>
                  <a:rPr lang="en-AU" sz="900" b="0"/>
                  <a:t>% Of those who commented</a:t>
                </a:r>
              </a:p>
            </c:rich>
          </c:tx>
          <c:layout>
            <c:manualLayout>
              <c:xMode val="edge"/>
              <c:yMode val="edge"/>
              <c:x val="6.7930184875687038E-3"/>
              <c:y val="0.15557535287555171"/>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Arial" pitchFamily="34" charset="0"/>
                  <a:ea typeface="+mn-ea"/>
                  <a:cs typeface="Arial" pitchFamily="34" charset="0"/>
                </a:defRPr>
              </a:pPr>
              <a:endParaRPr lang="en-US"/>
            </a:p>
          </c:txPr>
        </c:title>
        <c:numFmt formatCode="0%" sourceLinked="1"/>
        <c:majorTickMark val="out"/>
        <c:minorTickMark val="none"/>
        <c:tickLblPos val="nextTo"/>
        <c:spPr>
          <a:noFill/>
          <a:ln w="6350" cap="flat" cmpd="sng" algn="ctr">
            <a:solidFill>
              <a:schemeClr val="bg1">
                <a:lumMod val="65000"/>
              </a:schemeClr>
            </a:solidFill>
            <a:prstDash val="solid"/>
            <a:round/>
          </a:ln>
          <a:effectLst/>
        </c:spPr>
        <c:txPr>
          <a:bodyPr rot="0" spcFirstLastPara="1" vertOverflow="ellipsis" wrap="square" anchor="ctr" anchorCtr="1"/>
          <a:lstStyle/>
          <a:p>
            <a:pPr>
              <a:defRPr sz="800" b="0" i="0" u="none" strike="noStrike" kern="1200" baseline="0">
                <a:solidFill>
                  <a:schemeClr val="tx1"/>
                </a:solidFill>
                <a:latin typeface="Arial" pitchFamily="34" charset="0"/>
                <a:ea typeface="+mn-ea"/>
                <a:cs typeface="Arial" pitchFamily="34" charset="0"/>
              </a:defRPr>
            </a:pPr>
            <a:endParaRPr lang="en-US"/>
          </a:p>
        </c:txPr>
        <c:crossAx val="-2121289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itchFamily="34" charset="0"/>
              <a:ea typeface="+mn-ea"/>
              <a:cs typeface="Arial" pitchFamily="34" charset="0"/>
            </a:defRPr>
          </a:pPr>
          <a:endParaRPr lang="en-US"/>
        </a:p>
      </c:txPr>
    </c:legend>
    <c:plotVisOnly val="1"/>
    <c:dispBlanksAs val="gap"/>
    <c:showDLblsOverMax val="0"/>
  </c:chart>
  <c:spPr>
    <a:solidFill>
      <a:schemeClr val="bg1"/>
    </a:solidFill>
    <a:ln w="6350" cap="flat" cmpd="sng" algn="ctr">
      <a:noFill/>
      <a:prstDash val="solid"/>
      <a:round/>
    </a:ln>
    <a:effectLst/>
  </c:spPr>
  <c:txPr>
    <a:bodyPr/>
    <a:lstStyle/>
    <a:p>
      <a:pPr>
        <a:defRPr sz="800">
          <a:latin typeface="Arial" pitchFamily="34" charset="0"/>
          <a:cs typeface="Arial"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Sheet1!$B$2:$S$2</c:f>
              <c:numCache>
                <c:formatCode>General</c:formatCode>
                <c:ptCount val="18"/>
                <c:pt idx="0">
                  <c:v>36</c:v>
                </c:pt>
                <c:pt idx="1">
                  <c:v>37</c:v>
                </c:pt>
                <c:pt idx="2">
                  <c:v>41</c:v>
                </c:pt>
                <c:pt idx="3">
                  <c:v>39</c:v>
                </c:pt>
                <c:pt idx="4">
                  <c:v>45</c:v>
                </c:pt>
                <c:pt idx="5">
                  <c:v>34</c:v>
                </c:pt>
                <c:pt idx="6">
                  <c:v>28</c:v>
                </c:pt>
                <c:pt idx="7">
                  <c:v>44</c:v>
                </c:pt>
                <c:pt idx="8">
                  <c:v>38</c:v>
                </c:pt>
                <c:pt idx="9">
                  <c:v>45</c:v>
                </c:pt>
                <c:pt idx="10">
                  <c:v>32</c:v>
                </c:pt>
                <c:pt idx="11">
                  <c:v>24</c:v>
                </c:pt>
                <c:pt idx="12">
                  <c:v>29</c:v>
                </c:pt>
                <c:pt idx="13">
                  <c:v>61</c:v>
                </c:pt>
                <c:pt idx="14">
                  <c:v>25</c:v>
                </c:pt>
                <c:pt idx="15">
                  <c:v>30</c:v>
                </c:pt>
                <c:pt idx="16">
                  <c:v>40</c:v>
                </c:pt>
                <c:pt idx="17">
                  <c:v>50</c:v>
                </c:pt>
              </c:numCache>
            </c:numRef>
          </c:val>
          <c:extLst>
            <c:ext xmlns:c16="http://schemas.microsoft.com/office/drawing/2014/chart" uri="{C3380CC4-5D6E-409C-BE32-E72D297353CC}">
              <c16:uniqueId val="{00000001-51A3-4B46-BCA1-C542D8BE2800}"/>
            </c:ext>
          </c:extLst>
        </c:ser>
        <c:ser>
          <c:idx val="1"/>
          <c:order val="1"/>
          <c:tx>
            <c:strRef>
              <c:f>Sheet1!$A$3</c:f>
              <c:strCache>
                <c:ptCount val="1"/>
                <c:pt idx="0">
                  <c:v>Easy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Sheet1!$B$3:$S$3</c:f>
              <c:numCache>
                <c:formatCode>General</c:formatCode>
                <c:ptCount val="18"/>
                <c:pt idx="0">
                  <c:v>40</c:v>
                </c:pt>
                <c:pt idx="1">
                  <c:v>43</c:v>
                </c:pt>
                <c:pt idx="2">
                  <c:v>39</c:v>
                </c:pt>
                <c:pt idx="3">
                  <c:v>35</c:v>
                </c:pt>
                <c:pt idx="4">
                  <c:v>37</c:v>
                </c:pt>
                <c:pt idx="5">
                  <c:v>40</c:v>
                </c:pt>
                <c:pt idx="6">
                  <c:v>42</c:v>
                </c:pt>
                <c:pt idx="7">
                  <c:v>42</c:v>
                </c:pt>
                <c:pt idx="8">
                  <c:v>41</c:v>
                </c:pt>
                <c:pt idx="9">
                  <c:v>29</c:v>
                </c:pt>
                <c:pt idx="10">
                  <c:v>48</c:v>
                </c:pt>
                <c:pt idx="11">
                  <c:v>56</c:v>
                </c:pt>
                <c:pt idx="12">
                  <c:v>52</c:v>
                </c:pt>
                <c:pt idx="13">
                  <c:v>13</c:v>
                </c:pt>
                <c:pt idx="14">
                  <c:v>25</c:v>
                </c:pt>
                <c:pt idx="15">
                  <c:v>35</c:v>
                </c:pt>
                <c:pt idx="16">
                  <c:v>24</c:v>
                </c:pt>
                <c:pt idx="17">
                  <c:v>40</c:v>
                </c:pt>
              </c:numCache>
            </c:numRef>
          </c:val>
          <c:extLst>
            <c:ext xmlns:c16="http://schemas.microsoft.com/office/drawing/2014/chart" uri="{C3380CC4-5D6E-409C-BE32-E72D297353CC}">
              <c16:uniqueId val="{00000004-51A3-4B46-BCA1-C542D8BE2800}"/>
            </c:ext>
          </c:extLst>
        </c:ser>
        <c:ser>
          <c:idx val="2"/>
          <c:order val="2"/>
          <c:tx>
            <c:strRef>
              <c:f>Sheet1!$A$4</c:f>
              <c:strCache>
                <c:ptCount val="1"/>
                <c:pt idx="0">
                  <c:v>Difficult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Sheet1!$B$4:$S$4</c:f>
              <c:numCache>
                <c:formatCode>General</c:formatCode>
                <c:ptCount val="18"/>
                <c:pt idx="0">
                  <c:v>20</c:v>
                </c:pt>
                <c:pt idx="1">
                  <c:v>14</c:v>
                </c:pt>
                <c:pt idx="2">
                  <c:v>18</c:v>
                </c:pt>
                <c:pt idx="3">
                  <c:v>19</c:v>
                </c:pt>
                <c:pt idx="4">
                  <c:v>13</c:v>
                </c:pt>
                <c:pt idx="5">
                  <c:v>22</c:v>
                </c:pt>
                <c:pt idx="6">
                  <c:v>23</c:v>
                </c:pt>
                <c:pt idx="7">
                  <c:v>13</c:v>
                </c:pt>
                <c:pt idx="8">
                  <c:v>19</c:v>
                </c:pt>
                <c:pt idx="9">
                  <c:v>19</c:v>
                </c:pt>
                <c:pt idx="10">
                  <c:v>20</c:v>
                </c:pt>
                <c:pt idx="11">
                  <c:v>20</c:v>
                </c:pt>
                <c:pt idx="12">
                  <c:v>14</c:v>
                </c:pt>
                <c:pt idx="13">
                  <c:v>17</c:v>
                </c:pt>
                <c:pt idx="14">
                  <c:v>31</c:v>
                </c:pt>
                <c:pt idx="15">
                  <c:v>25</c:v>
                </c:pt>
                <c:pt idx="16">
                  <c:v>24</c:v>
                </c:pt>
                <c:pt idx="17">
                  <c:v>10</c:v>
                </c:pt>
              </c:numCache>
            </c:numRef>
          </c:val>
          <c:extLst>
            <c:ext xmlns:c16="http://schemas.microsoft.com/office/drawing/2014/chart" uri="{C3380CC4-5D6E-409C-BE32-E72D297353CC}">
              <c16:uniqueId val="{0000000B-51A3-4B46-BCA1-C542D8BE2800}"/>
            </c:ext>
          </c:extLst>
        </c:ser>
        <c:ser>
          <c:idx val="3"/>
          <c:order val="3"/>
          <c:tx>
            <c:strRef>
              <c:f>Sheet1!$A$5</c:f>
              <c:strCache>
                <c:ptCount val="1"/>
                <c:pt idx="0">
                  <c:v>Very difficult</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51A3-4B46-BCA1-C542D8BE2800}"/>
                </c:ext>
              </c:extLst>
            </c:dLbl>
            <c:dLbl>
              <c:idx val="2"/>
              <c:delete val="1"/>
              <c:extLst>
                <c:ext xmlns:c15="http://schemas.microsoft.com/office/drawing/2012/chart" uri="{CE6537A1-D6FC-4f65-9D91-7224C49458BB}"/>
                <c:ext xmlns:c16="http://schemas.microsoft.com/office/drawing/2014/chart" uri="{C3380CC4-5D6E-409C-BE32-E72D297353CC}">
                  <c16:uniqueId val="{0000000E-51A3-4B46-BCA1-C542D8BE2800}"/>
                </c:ext>
              </c:extLst>
            </c:dLbl>
            <c:dLbl>
              <c:idx val="4"/>
              <c:delete val="1"/>
              <c:extLst>
                <c:ext xmlns:c15="http://schemas.microsoft.com/office/drawing/2012/chart" uri="{CE6537A1-D6FC-4f65-9D91-7224C49458BB}"/>
                <c:ext xmlns:c16="http://schemas.microsoft.com/office/drawing/2014/chart" uri="{C3380CC4-5D6E-409C-BE32-E72D297353CC}">
                  <c16:uniqueId val="{0000000F-51A3-4B46-BCA1-C542D8BE2800}"/>
                </c:ext>
              </c:extLst>
            </c:dLbl>
            <c:dLbl>
              <c:idx val="5"/>
              <c:delete val="1"/>
              <c:extLst>
                <c:ext xmlns:c15="http://schemas.microsoft.com/office/drawing/2012/chart" uri="{CE6537A1-D6FC-4f65-9D91-7224C49458BB}"/>
                <c:ext xmlns:c16="http://schemas.microsoft.com/office/drawing/2014/chart" uri="{C3380CC4-5D6E-409C-BE32-E72D297353CC}">
                  <c16:uniqueId val="{00000010-51A3-4B46-BCA1-C542D8BE2800}"/>
                </c:ext>
              </c:extLst>
            </c:dLbl>
            <c:dLbl>
              <c:idx val="7"/>
              <c:delete val="1"/>
              <c:extLst>
                <c:ext xmlns:c15="http://schemas.microsoft.com/office/drawing/2012/chart" uri="{CE6537A1-D6FC-4f65-9D91-7224C49458BB}"/>
                <c:ext xmlns:c16="http://schemas.microsoft.com/office/drawing/2014/chart" uri="{C3380CC4-5D6E-409C-BE32-E72D297353CC}">
                  <c16:uniqueId val="{00000012-51A3-4B46-BCA1-C542D8BE2800}"/>
                </c:ext>
              </c:extLst>
            </c:dLbl>
            <c:dLbl>
              <c:idx val="8"/>
              <c:delete val="1"/>
              <c:extLst>
                <c:ext xmlns:c15="http://schemas.microsoft.com/office/drawing/2012/chart" uri="{CE6537A1-D6FC-4f65-9D91-7224C49458BB}"/>
                <c:ext xmlns:c16="http://schemas.microsoft.com/office/drawing/2014/chart" uri="{C3380CC4-5D6E-409C-BE32-E72D297353CC}">
                  <c16:uniqueId val="{00000013-51A3-4B46-BCA1-C542D8BE2800}"/>
                </c:ext>
              </c:extLst>
            </c:dLbl>
            <c:dLbl>
              <c:idx val="10"/>
              <c:delete val="1"/>
              <c:extLst>
                <c:ext xmlns:c15="http://schemas.microsoft.com/office/drawing/2012/chart" uri="{CE6537A1-D6FC-4f65-9D91-7224C49458BB}"/>
                <c:ext xmlns:c16="http://schemas.microsoft.com/office/drawing/2014/chart" uri="{C3380CC4-5D6E-409C-BE32-E72D297353CC}">
                  <c16:uniqueId val="{00000015-51A3-4B46-BCA1-C542D8BE2800}"/>
                </c:ext>
              </c:extLst>
            </c:dLbl>
            <c:dLbl>
              <c:idx val="11"/>
              <c:delete val="1"/>
              <c:extLst>
                <c:ext xmlns:c15="http://schemas.microsoft.com/office/drawing/2012/chart" uri="{CE6537A1-D6FC-4f65-9D91-7224C49458BB}"/>
                <c:ext xmlns:c16="http://schemas.microsoft.com/office/drawing/2014/chart" uri="{C3380CC4-5D6E-409C-BE32-E72D297353CC}">
                  <c16:uniqueId val="{00000016-51A3-4B46-BCA1-C542D8BE2800}"/>
                </c:ext>
              </c:extLst>
            </c:dLbl>
            <c:dLbl>
              <c:idx val="12"/>
              <c:delete val="1"/>
              <c:extLst>
                <c:ext xmlns:c15="http://schemas.microsoft.com/office/drawing/2012/chart" uri="{CE6537A1-D6FC-4f65-9D91-7224C49458BB}"/>
                <c:ext xmlns:c16="http://schemas.microsoft.com/office/drawing/2014/chart" uri="{C3380CC4-5D6E-409C-BE32-E72D297353CC}">
                  <c16:uniqueId val="{00000017-51A3-4B46-BCA1-C542D8BE280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Sheet1!$B$5:$S$5</c:f>
              <c:numCache>
                <c:formatCode>General</c:formatCode>
                <c:ptCount val="18"/>
                <c:pt idx="0">
                  <c:v>4</c:v>
                </c:pt>
                <c:pt idx="1">
                  <c:v>6</c:v>
                </c:pt>
                <c:pt idx="2">
                  <c:v>2</c:v>
                </c:pt>
                <c:pt idx="3">
                  <c:v>8</c:v>
                </c:pt>
                <c:pt idx="4">
                  <c:v>5</c:v>
                </c:pt>
                <c:pt idx="5">
                  <c:v>4</c:v>
                </c:pt>
                <c:pt idx="6">
                  <c:v>7</c:v>
                </c:pt>
                <c:pt idx="7">
                  <c:v>2</c:v>
                </c:pt>
                <c:pt idx="8">
                  <c:v>2</c:v>
                </c:pt>
                <c:pt idx="9">
                  <c:v>7</c:v>
                </c:pt>
                <c:pt idx="10">
                  <c:v>0</c:v>
                </c:pt>
                <c:pt idx="11">
                  <c:v>0</c:v>
                </c:pt>
                <c:pt idx="12">
                  <c:v>5</c:v>
                </c:pt>
                <c:pt idx="13">
                  <c:v>9</c:v>
                </c:pt>
                <c:pt idx="14">
                  <c:v>19</c:v>
                </c:pt>
                <c:pt idx="15">
                  <c:v>10</c:v>
                </c:pt>
                <c:pt idx="16">
                  <c:v>12</c:v>
                </c:pt>
                <c:pt idx="17">
                  <c:v>0</c:v>
                </c:pt>
              </c:numCache>
            </c:numRef>
          </c:val>
          <c:extLst>
            <c:ext xmlns:c16="http://schemas.microsoft.com/office/drawing/2014/chart" uri="{C3380CC4-5D6E-409C-BE32-E72D297353CC}">
              <c16:uniqueId val="{0000001C-51A3-4B46-BCA1-C542D8BE2800}"/>
            </c:ext>
          </c:extLst>
        </c:ser>
        <c:dLbls>
          <c:showLegendKey val="0"/>
          <c:showVal val="0"/>
          <c:showCatName val="0"/>
          <c:showSerName val="0"/>
          <c:showPercent val="0"/>
          <c:showBubbleSize val="0"/>
        </c:dLbls>
        <c:gapWidth val="150"/>
        <c:overlap val="100"/>
        <c:axId val="1220434040"/>
        <c:axId val="1220344168"/>
      </c:barChart>
      <c:catAx>
        <c:axId val="1220434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0344168"/>
        <c:crosses val="autoZero"/>
        <c:auto val="1"/>
        <c:lblAlgn val="ctr"/>
        <c:lblOffset val="100"/>
        <c:noMultiLvlLbl val="0"/>
      </c:catAx>
      <c:valAx>
        <c:axId val="1220344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0434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Point</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07-4269-B961-6901A224DA88}"/>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07-4269-B961-6901A224DA88}"/>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F6-4E1B-8BC9-94D96F05A30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Sheet1!$B$2:$B$20</c:f>
              <c:numCache>
                <c:formatCode>General</c:formatCode>
                <c:ptCount val="19"/>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numCache>
            </c:numRef>
          </c:val>
          <c:extLst>
            <c:ext xmlns:c16="http://schemas.microsoft.com/office/drawing/2014/chart" uri="{C3380CC4-5D6E-409C-BE32-E72D297353CC}">
              <c16:uniqueId val="{00000003-A807-4269-B961-6901A224DA88}"/>
            </c:ext>
          </c:extLst>
        </c:ser>
        <c:ser>
          <c:idx val="1"/>
          <c:order val="1"/>
          <c:tx>
            <c:strRef>
              <c:f>Sheet1!$C$1</c:f>
              <c:strCache>
                <c:ptCount val="1"/>
                <c:pt idx="0">
                  <c:v>Gram</c:v>
                </c:pt>
              </c:strCache>
            </c:strRef>
          </c:tx>
          <c:spPr>
            <a:solidFill>
              <a:schemeClr val="accent2"/>
            </a:solidFill>
            <a:ln>
              <a:noFill/>
            </a:ln>
            <a:effectLst/>
          </c:spPr>
          <c:invertIfNegative val="0"/>
          <c:dLbls>
            <c:dLbl>
              <c:idx val="17"/>
              <c:tx>
                <c:rich>
                  <a:bodyPr/>
                  <a:lstStyle/>
                  <a:p>
                    <a:fld id="{F3306FD8-672E-4396-AA8A-3D81ED80506F}" type="VALUE">
                      <a:rPr lang="en-US"/>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807-4269-B961-6901A224DA88}"/>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F6-4E1B-8BC9-94D96F05A30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Sheet1!$C$2:$C$20</c:f>
              <c:numCache>
                <c:formatCode>General</c:formatCode>
                <c:ptCount val="19"/>
                <c:pt idx="1">
                  <c:v>300</c:v>
                </c:pt>
                <c:pt idx="2">
                  <c:v>250</c:v>
                </c:pt>
                <c:pt idx="3">
                  <c:v>288</c:v>
                </c:pt>
                <c:pt idx="4">
                  <c:v>350</c:v>
                </c:pt>
                <c:pt idx="5">
                  <c:v>375</c:v>
                </c:pt>
                <c:pt idx="6">
                  <c:v>350</c:v>
                </c:pt>
                <c:pt idx="7">
                  <c:v>350</c:v>
                </c:pt>
                <c:pt idx="8">
                  <c:v>350</c:v>
                </c:pt>
                <c:pt idx="9">
                  <c:v>400</c:v>
                </c:pt>
                <c:pt idx="10">
                  <c:v>400</c:v>
                </c:pt>
                <c:pt idx="11">
                  <c:v>400</c:v>
                </c:pt>
                <c:pt idx="12">
                  <c:v>388</c:v>
                </c:pt>
                <c:pt idx="13">
                  <c:v>475</c:v>
                </c:pt>
                <c:pt idx="14">
                  <c:v>330</c:v>
                </c:pt>
                <c:pt idx="15">
                  <c:v>400</c:v>
                </c:pt>
                <c:pt idx="16">
                  <c:v>310</c:v>
                </c:pt>
                <c:pt idx="17">
                  <c:v>250</c:v>
                </c:pt>
                <c:pt idx="18">
                  <c:v>250</c:v>
                </c:pt>
              </c:numCache>
            </c:numRef>
          </c:val>
          <c:extLst>
            <c:ext xmlns:c16="http://schemas.microsoft.com/office/drawing/2014/chart" uri="{C3380CC4-5D6E-409C-BE32-E72D297353CC}">
              <c16:uniqueId val="{00000006-A807-4269-B961-6901A224DA88}"/>
            </c:ext>
          </c:extLst>
        </c:ser>
        <c:dLbls>
          <c:showLegendKey val="0"/>
          <c:showVal val="0"/>
          <c:showCatName val="0"/>
          <c:showSerName val="0"/>
          <c:showPercent val="0"/>
          <c:showBubbleSize val="0"/>
        </c:dLbls>
        <c:gapWidth val="219"/>
        <c:overlap val="-27"/>
        <c:axId val="1097930608"/>
        <c:axId val="1097937496"/>
      </c:barChart>
      <c:catAx>
        <c:axId val="109793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97937496"/>
        <c:crosses val="autoZero"/>
        <c:auto val="1"/>
        <c:lblAlgn val="ctr"/>
        <c:lblOffset val="100"/>
        <c:noMultiLvlLbl val="0"/>
      </c:catAx>
      <c:valAx>
        <c:axId val="1097937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price ($)</a:t>
                </a:r>
              </a:p>
            </c:rich>
          </c:tx>
          <c:layout>
            <c:manualLayout>
              <c:xMode val="edge"/>
              <c:yMode val="edge"/>
              <c:x val="1.5263846489315308E-2"/>
              <c:y val="0.234766617010711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9793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High</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Sheet1!$B$2:$S$2</c:f>
              <c:numCache>
                <c:formatCode>General</c:formatCode>
                <c:ptCount val="18"/>
                <c:pt idx="0">
                  <c:v>46</c:v>
                </c:pt>
                <c:pt idx="1">
                  <c:v>60</c:v>
                </c:pt>
                <c:pt idx="2">
                  <c:v>40</c:v>
                </c:pt>
                <c:pt idx="3">
                  <c:v>53</c:v>
                </c:pt>
                <c:pt idx="4">
                  <c:v>46</c:v>
                </c:pt>
                <c:pt idx="5">
                  <c:v>32</c:v>
                </c:pt>
                <c:pt idx="6">
                  <c:v>38</c:v>
                </c:pt>
                <c:pt idx="7">
                  <c:v>28</c:v>
                </c:pt>
                <c:pt idx="8">
                  <c:v>49</c:v>
                </c:pt>
                <c:pt idx="9">
                  <c:v>26</c:v>
                </c:pt>
                <c:pt idx="10">
                  <c:v>26</c:v>
                </c:pt>
                <c:pt idx="11">
                  <c:v>38</c:v>
                </c:pt>
                <c:pt idx="12">
                  <c:v>28</c:v>
                </c:pt>
                <c:pt idx="13">
                  <c:v>31</c:v>
                </c:pt>
                <c:pt idx="14">
                  <c:v>26</c:v>
                </c:pt>
                <c:pt idx="15">
                  <c:v>24</c:v>
                </c:pt>
                <c:pt idx="16">
                  <c:v>33</c:v>
                </c:pt>
                <c:pt idx="17">
                  <c:v>36</c:v>
                </c:pt>
              </c:numCache>
            </c:numRef>
          </c:val>
          <c:extLst>
            <c:ext xmlns:c16="http://schemas.microsoft.com/office/drawing/2014/chart" uri="{C3380CC4-5D6E-409C-BE32-E72D297353CC}">
              <c16:uniqueId val="{00000000-C287-4F6C-86E0-CB891DB041E3}"/>
            </c:ext>
          </c:extLst>
        </c:ser>
        <c:ser>
          <c:idx val="1"/>
          <c:order val="1"/>
          <c:tx>
            <c:strRef>
              <c:f>Sheet1!$A$3</c:f>
              <c:strCache>
                <c:ptCount val="1"/>
                <c:pt idx="0">
                  <c:v>Medium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Sheet1!$B$3:$S$3</c:f>
              <c:numCache>
                <c:formatCode>General</c:formatCode>
                <c:ptCount val="18"/>
                <c:pt idx="0">
                  <c:v>42</c:v>
                </c:pt>
                <c:pt idx="1">
                  <c:v>15</c:v>
                </c:pt>
                <c:pt idx="2">
                  <c:v>46</c:v>
                </c:pt>
                <c:pt idx="3">
                  <c:v>23</c:v>
                </c:pt>
                <c:pt idx="4">
                  <c:v>31</c:v>
                </c:pt>
                <c:pt idx="5">
                  <c:v>27</c:v>
                </c:pt>
                <c:pt idx="6">
                  <c:v>35</c:v>
                </c:pt>
                <c:pt idx="7">
                  <c:v>27</c:v>
                </c:pt>
                <c:pt idx="8">
                  <c:v>23</c:v>
                </c:pt>
                <c:pt idx="9">
                  <c:v>42</c:v>
                </c:pt>
                <c:pt idx="10">
                  <c:v>43</c:v>
                </c:pt>
                <c:pt idx="11">
                  <c:v>30</c:v>
                </c:pt>
                <c:pt idx="12">
                  <c:v>33</c:v>
                </c:pt>
                <c:pt idx="13">
                  <c:v>30</c:v>
                </c:pt>
                <c:pt idx="14">
                  <c:v>29</c:v>
                </c:pt>
                <c:pt idx="15">
                  <c:v>36</c:v>
                </c:pt>
                <c:pt idx="16">
                  <c:v>32</c:v>
                </c:pt>
                <c:pt idx="17">
                  <c:v>36</c:v>
                </c:pt>
              </c:numCache>
            </c:numRef>
          </c:val>
          <c:extLst>
            <c:ext xmlns:c16="http://schemas.microsoft.com/office/drawing/2014/chart" uri="{C3380CC4-5D6E-409C-BE32-E72D297353CC}">
              <c16:uniqueId val="{00000001-C287-4F6C-86E0-CB891DB041E3}"/>
            </c:ext>
          </c:extLst>
        </c:ser>
        <c:ser>
          <c:idx val="2"/>
          <c:order val="2"/>
          <c:tx>
            <c:strRef>
              <c:f>Sheet1!$A$4</c:f>
              <c:strCache>
                <c:ptCount val="1"/>
                <c:pt idx="0">
                  <c:v>Low</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C287-4F6C-86E0-CB891DB041E3}"/>
                </c:ext>
              </c:extLst>
            </c:dLbl>
            <c:dLbl>
              <c:idx val="1"/>
              <c:delete val="1"/>
              <c:extLst>
                <c:ext xmlns:c15="http://schemas.microsoft.com/office/drawing/2012/chart" uri="{CE6537A1-D6FC-4f65-9D91-7224C49458BB}"/>
                <c:ext xmlns:c16="http://schemas.microsoft.com/office/drawing/2014/chart" uri="{C3380CC4-5D6E-409C-BE32-E72D297353CC}">
                  <c16:uniqueId val="{00000003-C287-4F6C-86E0-CB891DB041E3}"/>
                </c:ext>
              </c:extLst>
            </c:dLbl>
            <c:dLbl>
              <c:idx val="2"/>
              <c:delete val="1"/>
              <c:extLst>
                <c:ext xmlns:c15="http://schemas.microsoft.com/office/drawing/2012/chart" uri="{CE6537A1-D6FC-4f65-9D91-7224C49458BB}"/>
                <c:ext xmlns:c16="http://schemas.microsoft.com/office/drawing/2014/chart" uri="{C3380CC4-5D6E-409C-BE32-E72D297353CC}">
                  <c16:uniqueId val="{00000004-C287-4F6C-86E0-CB891DB041E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Sheet1!$B$4:$S$4</c:f>
              <c:numCache>
                <c:formatCode>General</c:formatCode>
                <c:ptCount val="18"/>
                <c:pt idx="0">
                  <c:v>4</c:v>
                </c:pt>
                <c:pt idx="1">
                  <c:v>4</c:v>
                </c:pt>
                <c:pt idx="2">
                  <c:v>4</c:v>
                </c:pt>
                <c:pt idx="3">
                  <c:v>13</c:v>
                </c:pt>
                <c:pt idx="4">
                  <c:v>8</c:v>
                </c:pt>
                <c:pt idx="5">
                  <c:v>27</c:v>
                </c:pt>
                <c:pt idx="6">
                  <c:v>14</c:v>
                </c:pt>
                <c:pt idx="7">
                  <c:v>28</c:v>
                </c:pt>
                <c:pt idx="8">
                  <c:v>20</c:v>
                </c:pt>
                <c:pt idx="9">
                  <c:v>19</c:v>
                </c:pt>
                <c:pt idx="10">
                  <c:v>19</c:v>
                </c:pt>
                <c:pt idx="11">
                  <c:v>15</c:v>
                </c:pt>
                <c:pt idx="12">
                  <c:v>18</c:v>
                </c:pt>
                <c:pt idx="13">
                  <c:v>18</c:v>
                </c:pt>
                <c:pt idx="14">
                  <c:v>22</c:v>
                </c:pt>
                <c:pt idx="15">
                  <c:v>16</c:v>
                </c:pt>
                <c:pt idx="16">
                  <c:v>22</c:v>
                </c:pt>
                <c:pt idx="17">
                  <c:v>17</c:v>
                </c:pt>
              </c:numCache>
            </c:numRef>
          </c:val>
          <c:extLst>
            <c:ext xmlns:c16="http://schemas.microsoft.com/office/drawing/2014/chart" uri="{C3380CC4-5D6E-409C-BE32-E72D297353CC}">
              <c16:uniqueId val="{00000005-C287-4F6C-86E0-CB891DB041E3}"/>
            </c:ext>
          </c:extLst>
        </c:ser>
        <c:ser>
          <c:idx val="3"/>
          <c:order val="3"/>
          <c:tx>
            <c:strRef>
              <c:f>Sheet1!$A$5</c:f>
              <c:strCache>
                <c:ptCount val="1"/>
                <c:pt idx="0">
                  <c:v>Fluctuates</c:v>
                </c:pt>
              </c:strCache>
            </c:strRef>
          </c:tx>
          <c:spPr>
            <a:solidFill>
              <a:schemeClr val="accent4"/>
            </a:solidFill>
            <a:ln>
              <a:no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9-C287-4F6C-86E0-CB891DB041E3}"/>
                </c:ext>
              </c:extLst>
            </c:dLbl>
            <c:dLbl>
              <c:idx val="16"/>
              <c:tx>
                <c:rich>
                  <a:bodyPr/>
                  <a:lstStyle/>
                  <a:p>
                    <a:fld id="{496B6048-7C04-4666-827C-1CF050E5D76C}"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C287-4F6C-86E0-CB891DB041E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Sheet1!$B$5:$S$5</c:f>
              <c:numCache>
                <c:formatCode>General</c:formatCode>
                <c:ptCount val="18"/>
                <c:pt idx="0">
                  <c:v>8</c:v>
                </c:pt>
                <c:pt idx="1">
                  <c:v>6</c:v>
                </c:pt>
                <c:pt idx="2">
                  <c:v>10</c:v>
                </c:pt>
                <c:pt idx="3">
                  <c:v>10</c:v>
                </c:pt>
                <c:pt idx="4">
                  <c:v>15</c:v>
                </c:pt>
                <c:pt idx="5">
                  <c:v>14</c:v>
                </c:pt>
                <c:pt idx="6">
                  <c:v>13</c:v>
                </c:pt>
                <c:pt idx="7">
                  <c:v>17</c:v>
                </c:pt>
                <c:pt idx="8">
                  <c:v>8</c:v>
                </c:pt>
                <c:pt idx="9">
                  <c:v>13</c:v>
                </c:pt>
                <c:pt idx="10">
                  <c:v>11</c:v>
                </c:pt>
                <c:pt idx="11">
                  <c:v>17</c:v>
                </c:pt>
                <c:pt idx="12">
                  <c:v>21</c:v>
                </c:pt>
                <c:pt idx="13">
                  <c:v>22</c:v>
                </c:pt>
                <c:pt idx="14">
                  <c:v>22</c:v>
                </c:pt>
                <c:pt idx="15">
                  <c:v>24</c:v>
                </c:pt>
                <c:pt idx="16">
                  <c:v>13</c:v>
                </c:pt>
                <c:pt idx="17">
                  <c:v>11</c:v>
                </c:pt>
              </c:numCache>
            </c:numRef>
          </c:val>
          <c:extLst>
            <c:ext xmlns:c16="http://schemas.microsoft.com/office/drawing/2014/chart" uri="{C3380CC4-5D6E-409C-BE32-E72D297353CC}">
              <c16:uniqueId val="{0000000B-C287-4F6C-86E0-CB891DB041E3}"/>
            </c:ext>
          </c:extLst>
        </c:ser>
        <c:dLbls>
          <c:showLegendKey val="0"/>
          <c:showVal val="0"/>
          <c:showCatName val="0"/>
          <c:showSerName val="0"/>
          <c:showPercent val="0"/>
          <c:showBubbleSize val="0"/>
        </c:dLbls>
        <c:gapWidth val="150"/>
        <c:overlap val="100"/>
        <c:axId val="1184377256"/>
        <c:axId val="1184346096"/>
      </c:barChart>
      <c:catAx>
        <c:axId val="1184377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4346096"/>
        <c:crosses val="autoZero"/>
        <c:auto val="1"/>
        <c:lblAlgn val="ctr"/>
        <c:lblOffset val="100"/>
        <c:noMultiLvlLbl val="0"/>
      </c:catAx>
      <c:valAx>
        <c:axId val="1184346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1.0888501742160279E-2"/>
              <c:y val="0.1451426636186605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4377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C33-4DE4-BDA3-EE7CD2B4233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Sheet1!$B$2:$S$2</c:f>
              <c:numCache>
                <c:formatCode>General</c:formatCode>
                <c:ptCount val="18"/>
                <c:pt idx="0">
                  <c:v>15</c:v>
                </c:pt>
                <c:pt idx="1">
                  <c:v>48</c:v>
                </c:pt>
                <c:pt idx="2">
                  <c:v>38</c:v>
                </c:pt>
                <c:pt idx="3">
                  <c:v>31</c:v>
                </c:pt>
                <c:pt idx="4">
                  <c:v>57</c:v>
                </c:pt>
                <c:pt idx="5">
                  <c:v>53</c:v>
                </c:pt>
                <c:pt idx="6">
                  <c:v>48</c:v>
                </c:pt>
                <c:pt idx="7">
                  <c:v>40</c:v>
                </c:pt>
                <c:pt idx="8">
                  <c:v>44</c:v>
                </c:pt>
                <c:pt idx="9">
                  <c:v>49</c:v>
                </c:pt>
                <c:pt idx="10">
                  <c:v>42</c:v>
                </c:pt>
                <c:pt idx="11">
                  <c:v>46</c:v>
                </c:pt>
                <c:pt idx="12">
                  <c:v>52</c:v>
                </c:pt>
                <c:pt idx="13">
                  <c:v>58</c:v>
                </c:pt>
                <c:pt idx="14">
                  <c:v>61</c:v>
                </c:pt>
                <c:pt idx="15">
                  <c:v>57</c:v>
                </c:pt>
                <c:pt idx="16">
                  <c:v>64</c:v>
                </c:pt>
                <c:pt idx="17">
                  <c:v>56</c:v>
                </c:pt>
              </c:numCache>
            </c:numRef>
          </c:val>
          <c:extLst>
            <c:ext xmlns:c16="http://schemas.microsoft.com/office/drawing/2014/chart" uri="{C3380CC4-5D6E-409C-BE32-E72D297353CC}">
              <c16:uniqueId val="{00000001-7C33-4DE4-BDA3-EE7CD2B4233D}"/>
            </c:ext>
          </c:extLst>
        </c:ser>
        <c:ser>
          <c:idx val="1"/>
          <c:order val="1"/>
          <c:tx>
            <c:strRef>
              <c:f>Sheet1!$A$3</c:f>
              <c:strCache>
                <c:ptCount val="1"/>
                <c:pt idx="0">
                  <c:v>Easy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Sheet1!$B$3:$S$3</c:f>
              <c:numCache>
                <c:formatCode>General</c:formatCode>
                <c:ptCount val="18"/>
                <c:pt idx="0">
                  <c:v>23</c:v>
                </c:pt>
                <c:pt idx="1">
                  <c:v>37</c:v>
                </c:pt>
                <c:pt idx="2">
                  <c:v>46</c:v>
                </c:pt>
                <c:pt idx="3">
                  <c:v>27</c:v>
                </c:pt>
                <c:pt idx="4">
                  <c:v>31</c:v>
                </c:pt>
                <c:pt idx="5">
                  <c:v>39</c:v>
                </c:pt>
                <c:pt idx="6">
                  <c:v>39</c:v>
                </c:pt>
                <c:pt idx="7">
                  <c:v>21</c:v>
                </c:pt>
                <c:pt idx="8">
                  <c:v>33</c:v>
                </c:pt>
                <c:pt idx="9">
                  <c:v>37</c:v>
                </c:pt>
                <c:pt idx="10">
                  <c:v>45</c:v>
                </c:pt>
                <c:pt idx="11">
                  <c:v>46</c:v>
                </c:pt>
                <c:pt idx="12">
                  <c:v>41</c:v>
                </c:pt>
                <c:pt idx="13">
                  <c:v>33</c:v>
                </c:pt>
                <c:pt idx="14">
                  <c:v>36</c:v>
                </c:pt>
                <c:pt idx="15">
                  <c:v>37</c:v>
                </c:pt>
                <c:pt idx="16">
                  <c:v>25</c:v>
                </c:pt>
                <c:pt idx="17">
                  <c:v>38</c:v>
                </c:pt>
              </c:numCache>
            </c:numRef>
          </c:val>
          <c:extLst>
            <c:ext xmlns:c16="http://schemas.microsoft.com/office/drawing/2014/chart" uri="{C3380CC4-5D6E-409C-BE32-E72D297353CC}">
              <c16:uniqueId val="{00000002-7C33-4DE4-BDA3-EE7CD2B4233D}"/>
            </c:ext>
          </c:extLst>
        </c:ser>
        <c:ser>
          <c:idx val="2"/>
          <c:order val="2"/>
          <c:tx>
            <c:strRef>
              <c:f>Sheet1!$A$4</c:f>
              <c:strCache>
                <c:ptCount val="1"/>
                <c:pt idx="0">
                  <c:v>Difficult</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7C33-4DE4-BDA3-EE7CD2B4233D}"/>
                </c:ext>
              </c:extLst>
            </c:dLbl>
            <c:dLbl>
              <c:idx val="5"/>
              <c:delete val="1"/>
              <c:extLst>
                <c:ext xmlns:c15="http://schemas.microsoft.com/office/drawing/2012/chart" uri="{CE6537A1-D6FC-4f65-9D91-7224C49458BB}"/>
                <c:ext xmlns:c16="http://schemas.microsoft.com/office/drawing/2014/chart" uri="{C3380CC4-5D6E-409C-BE32-E72D297353CC}">
                  <c16:uniqueId val="{00000004-7C33-4DE4-BDA3-EE7CD2B4233D}"/>
                </c:ext>
              </c:extLst>
            </c:dLbl>
            <c:dLbl>
              <c:idx val="12"/>
              <c:delete val="1"/>
              <c:extLst>
                <c:ext xmlns:c15="http://schemas.microsoft.com/office/drawing/2012/chart" uri="{CE6537A1-D6FC-4f65-9D91-7224C49458BB}"/>
                <c:ext xmlns:c16="http://schemas.microsoft.com/office/drawing/2014/chart" uri="{C3380CC4-5D6E-409C-BE32-E72D297353CC}">
                  <c16:uniqueId val="{00000005-7C33-4DE4-BDA3-EE7CD2B4233D}"/>
                </c:ext>
              </c:extLst>
            </c:dLbl>
            <c:dLbl>
              <c:idx val="14"/>
              <c:delete val="1"/>
              <c:extLst>
                <c:ext xmlns:c15="http://schemas.microsoft.com/office/drawing/2012/chart" uri="{CE6537A1-D6FC-4f65-9D91-7224C49458BB}"/>
                <c:ext xmlns:c16="http://schemas.microsoft.com/office/drawing/2014/chart" uri="{C3380CC4-5D6E-409C-BE32-E72D297353CC}">
                  <c16:uniqueId val="{00000006-7C33-4DE4-BDA3-EE7CD2B4233D}"/>
                </c:ext>
              </c:extLst>
            </c:dLbl>
            <c:dLbl>
              <c:idx val="17"/>
              <c:delete val="1"/>
              <c:extLst>
                <c:ext xmlns:c15="http://schemas.microsoft.com/office/drawing/2012/chart" uri="{CE6537A1-D6FC-4f65-9D91-7224C49458BB}"/>
                <c:ext xmlns:c16="http://schemas.microsoft.com/office/drawing/2014/chart" uri="{C3380CC4-5D6E-409C-BE32-E72D297353CC}">
                  <c16:uniqueId val="{00000000-9ECA-470D-8916-AEFAAF1FA3D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Sheet1!$B$4:$S$4</c:f>
              <c:numCache>
                <c:formatCode>General</c:formatCode>
                <c:ptCount val="18"/>
                <c:pt idx="0">
                  <c:v>39</c:v>
                </c:pt>
                <c:pt idx="1">
                  <c:v>9</c:v>
                </c:pt>
                <c:pt idx="2">
                  <c:v>16</c:v>
                </c:pt>
                <c:pt idx="3">
                  <c:v>32</c:v>
                </c:pt>
                <c:pt idx="4">
                  <c:v>8</c:v>
                </c:pt>
                <c:pt idx="5">
                  <c:v>6</c:v>
                </c:pt>
                <c:pt idx="6">
                  <c:v>12</c:v>
                </c:pt>
                <c:pt idx="7">
                  <c:v>32</c:v>
                </c:pt>
                <c:pt idx="8">
                  <c:v>15</c:v>
                </c:pt>
                <c:pt idx="9">
                  <c:v>12</c:v>
                </c:pt>
                <c:pt idx="10">
                  <c:v>13</c:v>
                </c:pt>
                <c:pt idx="11">
                  <c:v>8</c:v>
                </c:pt>
                <c:pt idx="12">
                  <c:v>5</c:v>
                </c:pt>
                <c:pt idx="13">
                  <c:v>7</c:v>
                </c:pt>
                <c:pt idx="14">
                  <c:v>4</c:v>
                </c:pt>
                <c:pt idx="15">
                  <c:v>7</c:v>
                </c:pt>
                <c:pt idx="16">
                  <c:v>10</c:v>
                </c:pt>
                <c:pt idx="17">
                  <c:v>5</c:v>
                </c:pt>
              </c:numCache>
            </c:numRef>
          </c:val>
          <c:extLst>
            <c:ext xmlns:c16="http://schemas.microsoft.com/office/drawing/2014/chart" uri="{C3380CC4-5D6E-409C-BE32-E72D297353CC}">
              <c16:uniqueId val="{00000007-7C33-4DE4-BDA3-EE7CD2B4233D}"/>
            </c:ext>
          </c:extLst>
        </c:ser>
        <c:ser>
          <c:idx val="3"/>
          <c:order val="3"/>
          <c:tx>
            <c:strRef>
              <c:f>Sheet1!$A$5</c:f>
              <c:strCache>
                <c:ptCount val="1"/>
                <c:pt idx="0">
                  <c:v>Very Difficult</c:v>
                </c:pt>
              </c:strCache>
            </c:strRef>
          </c:tx>
          <c:spPr>
            <a:solidFill>
              <a:schemeClr val="accent4"/>
            </a:solidFill>
            <a:ln>
              <a:noFill/>
            </a:ln>
            <a:effectLst/>
          </c:spPr>
          <c:invertIfNegative val="0"/>
          <c:cat>
            <c:strRef>
              <c:f>Sheet1!$B$1:$S$1</c:f>
              <c:strCach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strCache>
            </c:strRef>
          </c:cat>
          <c:val>
            <c:numRef>
              <c:f>Sheet1!$B$5:$S$5</c:f>
              <c:numCache>
                <c:formatCode>General</c:formatCode>
                <c:ptCount val="18"/>
                <c:pt idx="0">
                  <c:v>23</c:v>
                </c:pt>
                <c:pt idx="1">
                  <c:v>6</c:v>
                </c:pt>
                <c:pt idx="2">
                  <c:v>0</c:v>
                </c:pt>
                <c:pt idx="3">
                  <c:v>10</c:v>
                </c:pt>
                <c:pt idx="4">
                  <c:v>4</c:v>
                </c:pt>
                <c:pt idx="5">
                  <c:v>2</c:v>
                </c:pt>
                <c:pt idx="6">
                  <c:v>1</c:v>
                </c:pt>
                <c:pt idx="7">
                  <c:v>7</c:v>
                </c:pt>
                <c:pt idx="8">
                  <c:v>8</c:v>
                </c:pt>
                <c:pt idx="9">
                  <c:v>1</c:v>
                </c:pt>
                <c:pt idx="10">
                  <c:v>1</c:v>
                </c:pt>
                <c:pt idx="11">
                  <c:v>0</c:v>
                </c:pt>
                <c:pt idx="12">
                  <c:v>2</c:v>
                </c:pt>
                <c:pt idx="13">
                  <c:v>2</c:v>
                </c:pt>
                <c:pt idx="14">
                  <c:v>0</c:v>
                </c:pt>
                <c:pt idx="15">
                  <c:v>0</c:v>
                </c:pt>
                <c:pt idx="16">
                  <c:v>2</c:v>
                </c:pt>
                <c:pt idx="17">
                  <c:v>2</c:v>
                </c:pt>
              </c:numCache>
            </c:numRef>
          </c:val>
          <c:extLst>
            <c:ext xmlns:c16="http://schemas.microsoft.com/office/drawing/2014/chart" uri="{C3380CC4-5D6E-409C-BE32-E72D297353CC}">
              <c16:uniqueId val="{00000017-7C33-4DE4-BDA3-EE7CD2B4233D}"/>
            </c:ext>
          </c:extLst>
        </c:ser>
        <c:dLbls>
          <c:showLegendKey val="0"/>
          <c:showVal val="0"/>
          <c:showCatName val="0"/>
          <c:showSerName val="0"/>
          <c:showPercent val="0"/>
          <c:showBubbleSize val="0"/>
        </c:dLbls>
        <c:gapWidth val="150"/>
        <c:overlap val="100"/>
        <c:axId val="1227438536"/>
        <c:axId val="1227438208"/>
      </c:barChart>
      <c:catAx>
        <c:axId val="1227438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7438208"/>
        <c:crosses val="autoZero"/>
        <c:auto val="1"/>
        <c:lblAlgn val="ctr"/>
        <c:lblOffset val="100"/>
        <c:noMultiLvlLbl val="0"/>
      </c:catAx>
      <c:valAx>
        <c:axId val="1227438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1.5479876160990712E-2"/>
              <c:y val="0.1700144047650609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7438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329327255145738E-2"/>
          <c:y val="4.8087431693989074E-2"/>
          <c:w val="0.8291483630335682"/>
          <c:h val="0.72365305008014924"/>
        </c:manualLayout>
      </c:layout>
      <c:barChart>
        <c:barDir val="col"/>
        <c:grouping val="clustered"/>
        <c:varyColors val="0"/>
        <c:ser>
          <c:idx val="0"/>
          <c:order val="0"/>
          <c:tx>
            <c:strRef>
              <c:f>Sheet1!$A$2</c:f>
              <c:strCache>
                <c:ptCount val="1"/>
                <c:pt idx="0">
                  <c:v>% Used</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1B-45AB-9E13-834A67D40FA2}"/>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1B-45AB-9E13-834A67D40FA2}"/>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01-44E5-8D6F-9DB32447528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Sheet1!$B$2:$U$2</c:f>
              <c:numCache>
                <c:formatCode>General</c:formatCode>
                <c:ptCount val="20"/>
                <c:pt idx="0">
                  <c:v>63</c:v>
                </c:pt>
                <c:pt idx="1">
                  <c:v>84</c:v>
                </c:pt>
                <c:pt idx="2">
                  <c:v>79</c:v>
                </c:pt>
                <c:pt idx="3">
                  <c:v>53</c:v>
                </c:pt>
                <c:pt idx="4">
                  <c:v>47</c:v>
                </c:pt>
                <c:pt idx="5">
                  <c:v>60</c:v>
                </c:pt>
                <c:pt idx="6">
                  <c:v>67</c:v>
                </c:pt>
                <c:pt idx="7">
                  <c:v>63</c:v>
                </c:pt>
                <c:pt idx="8">
                  <c:v>58</c:v>
                </c:pt>
                <c:pt idx="9">
                  <c:v>61</c:v>
                </c:pt>
                <c:pt idx="10">
                  <c:v>57</c:v>
                </c:pt>
                <c:pt idx="11">
                  <c:v>47</c:v>
                </c:pt>
                <c:pt idx="12">
                  <c:v>44</c:v>
                </c:pt>
                <c:pt idx="13">
                  <c:v>41</c:v>
                </c:pt>
                <c:pt idx="14">
                  <c:v>32</c:v>
                </c:pt>
                <c:pt idx="15">
                  <c:v>34</c:v>
                </c:pt>
                <c:pt idx="16">
                  <c:v>25</c:v>
                </c:pt>
                <c:pt idx="17">
                  <c:v>21</c:v>
                </c:pt>
                <c:pt idx="18">
                  <c:v>26</c:v>
                </c:pt>
                <c:pt idx="19">
                  <c:v>21</c:v>
                </c:pt>
              </c:numCache>
            </c:numRef>
          </c:val>
          <c:extLst>
            <c:ext xmlns:c16="http://schemas.microsoft.com/office/drawing/2014/chart" uri="{C3380CC4-5D6E-409C-BE32-E72D297353CC}">
              <c16:uniqueId val="{00000003-EA1B-45AB-9E13-834A67D40FA2}"/>
            </c:ext>
          </c:extLst>
        </c:ser>
        <c:dLbls>
          <c:showLegendKey val="0"/>
          <c:showVal val="0"/>
          <c:showCatName val="0"/>
          <c:showSerName val="0"/>
          <c:showPercent val="0"/>
          <c:showBubbleSize val="0"/>
        </c:dLbls>
        <c:gapWidth val="219"/>
        <c:axId val="1220398616"/>
        <c:axId val="1220322520"/>
      </c:barChart>
      <c:lineChart>
        <c:grouping val="standard"/>
        <c:varyColors val="0"/>
        <c:ser>
          <c:idx val="1"/>
          <c:order val="1"/>
          <c:tx>
            <c:strRef>
              <c:f>Sheet1!$A$3</c:f>
              <c:strCache>
                <c:ptCount val="1"/>
                <c:pt idx="0">
                  <c:v>Median days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1B-45AB-9E13-834A67D40FA2}"/>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1B-45AB-9E13-834A67D40FA2}"/>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01-44E5-8D6F-9DB32447528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Sheet1!$B$3:$U$3</c:f>
              <c:numCache>
                <c:formatCode>General</c:formatCode>
                <c:ptCount val="20"/>
                <c:pt idx="0">
                  <c:v>12</c:v>
                </c:pt>
                <c:pt idx="1">
                  <c:v>90</c:v>
                </c:pt>
                <c:pt idx="2">
                  <c:v>24</c:v>
                </c:pt>
                <c:pt idx="3">
                  <c:v>5</c:v>
                </c:pt>
                <c:pt idx="4">
                  <c:v>6</c:v>
                </c:pt>
                <c:pt idx="5">
                  <c:v>12</c:v>
                </c:pt>
                <c:pt idx="6">
                  <c:v>20</c:v>
                </c:pt>
                <c:pt idx="7">
                  <c:v>20</c:v>
                </c:pt>
                <c:pt idx="8">
                  <c:v>12</c:v>
                </c:pt>
                <c:pt idx="9">
                  <c:v>20</c:v>
                </c:pt>
                <c:pt idx="10">
                  <c:v>12</c:v>
                </c:pt>
                <c:pt idx="11">
                  <c:v>10</c:v>
                </c:pt>
                <c:pt idx="12">
                  <c:v>7</c:v>
                </c:pt>
                <c:pt idx="13">
                  <c:v>6</c:v>
                </c:pt>
                <c:pt idx="14">
                  <c:v>3</c:v>
                </c:pt>
                <c:pt idx="15">
                  <c:v>10</c:v>
                </c:pt>
                <c:pt idx="16">
                  <c:v>6</c:v>
                </c:pt>
                <c:pt idx="17">
                  <c:v>12</c:v>
                </c:pt>
                <c:pt idx="18">
                  <c:v>5</c:v>
                </c:pt>
                <c:pt idx="19">
                  <c:v>4</c:v>
                </c:pt>
              </c:numCache>
            </c:numRef>
          </c:val>
          <c:smooth val="0"/>
          <c:extLst>
            <c:ext xmlns:c16="http://schemas.microsoft.com/office/drawing/2014/chart" uri="{C3380CC4-5D6E-409C-BE32-E72D297353CC}">
              <c16:uniqueId val="{00000007-EA1B-45AB-9E13-834A67D40FA2}"/>
            </c:ext>
          </c:extLst>
        </c:ser>
        <c:dLbls>
          <c:showLegendKey val="0"/>
          <c:showVal val="0"/>
          <c:showCatName val="0"/>
          <c:showSerName val="0"/>
          <c:showPercent val="0"/>
          <c:showBubbleSize val="0"/>
        </c:dLbls>
        <c:marker val="1"/>
        <c:smooth val="0"/>
        <c:axId val="1220430432"/>
        <c:axId val="1220410096"/>
      </c:lineChart>
      <c:catAx>
        <c:axId val="1220398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0322520"/>
        <c:crosses val="autoZero"/>
        <c:auto val="1"/>
        <c:lblAlgn val="ctr"/>
        <c:lblOffset val="100"/>
        <c:noMultiLvlLbl val="0"/>
      </c:catAx>
      <c:valAx>
        <c:axId val="122032252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6.5789473684210523E-3"/>
              <c:y val="0.1578273353414715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0398616"/>
        <c:crosses val="autoZero"/>
        <c:crossBetween val="between"/>
      </c:valAx>
      <c:valAx>
        <c:axId val="1220410096"/>
        <c:scaling>
          <c:orientation val="minMax"/>
          <c:max val="90"/>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days</a:t>
                </a:r>
              </a:p>
            </c:rich>
          </c:tx>
          <c:layout>
            <c:manualLayout>
              <c:xMode val="edge"/>
              <c:yMode val="edge"/>
              <c:x val="0.96226965050421331"/>
              <c:y val="0.2968667441160018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0430432"/>
        <c:crosses val="max"/>
        <c:crossBetween val="between"/>
      </c:valAx>
      <c:catAx>
        <c:axId val="1220430432"/>
        <c:scaling>
          <c:orientation val="minMax"/>
        </c:scaling>
        <c:delete val="1"/>
        <c:axPos val="b"/>
        <c:numFmt formatCode="General" sourceLinked="1"/>
        <c:majorTickMark val="out"/>
        <c:minorTickMark val="none"/>
        <c:tickLblPos val="nextTo"/>
        <c:crossAx val="12204100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Cap</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A0-4EA8-B387-0BF63587058F}"/>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A0-4EA8-B387-0BF63587058F}"/>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CA-4946-AB87-D0D38F08DE8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Sheet1!$B$2:$B$21</c:f>
              <c:numCache>
                <c:formatCode>General</c:formatCode>
                <c:ptCount val="20"/>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numCache>
            </c:numRef>
          </c:val>
          <c:extLst>
            <c:ext xmlns:c16="http://schemas.microsoft.com/office/drawing/2014/chart" uri="{C3380CC4-5D6E-409C-BE32-E72D297353CC}">
              <c16:uniqueId val="{00000003-33A0-4EA8-B387-0BF63587058F}"/>
            </c:ext>
          </c:extLst>
        </c:ser>
        <c:ser>
          <c:idx val="1"/>
          <c:order val="1"/>
          <c:tx>
            <c:strRef>
              <c:f>Sheet1!$C$1</c:f>
              <c:strCache>
                <c:ptCount val="1"/>
                <c:pt idx="0">
                  <c:v>Gram</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A0-4EA8-B387-0BF63587058F}"/>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3A0-4EA8-B387-0BF63587058F}"/>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CA-4946-AB87-D0D38F08DE8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Sheet1!$C$2:$C$21</c:f>
              <c:numCache>
                <c:formatCode>General</c:formatCode>
                <c:ptCount val="20"/>
                <c:pt idx="0">
                  <c:v>200</c:v>
                </c:pt>
                <c:pt idx="1">
                  <c:v>200</c:v>
                </c:pt>
                <c:pt idx="2">
                  <c:v>200</c:v>
                </c:pt>
                <c:pt idx="3">
                  <c:v>200</c:v>
                </c:pt>
                <c:pt idx="4">
                  <c:v>290</c:v>
                </c:pt>
                <c:pt idx="5">
                  <c:v>280</c:v>
                </c:pt>
                <c:pt idx="6">
                  <c:v>300</c:v>
                </c:pt>
                <c:pt idx="7">
                  <c:v>300</c:v>
                </c:pt>
                <c:pt idx="8">
                  <c:v>300</c:v>
                </c:pt>
                <c:pt idx="9">
                  <c:v>350</c:v>
                </c:pt>
                <c:pt idx="10">
                  <c:v>300</c:v>
                </c:pt>
                <c:pt idx="11">
                  <c:v>300</c:v>
                </c:pt>
                <c:pt idx="12">
                  <c:v>375</c:v>
                </c:pt>
                <c:pt idx="13">
                  <c:v>300</c:v>
                </c:pt>
                <c:pt idx="14">
                  <c:v>400</c:v>
                </c:pt>
                <c:pt idx="15">
                  <c:v>400</c:v>
                </c:pt>
                <c:pt idx="16">
                  <c:v>350</c:v>
                </c:pt>
                <c:pt idx="17">
                  <c:v>303</c:v>
                </c:pt>
                <c:pt idx="18">
                  <c:v>300</c:v>
                </c:pt>
                <c:pt idx="19">
                  <c:v>300</c:v>
                </c:pt>
              </c:numCache>
            </c:numRef>
          </c:val>
          <c:extLst>
            <c:ext xmlns:c16="http://schemas.microsoft.com/office/drawing/2014/chart" uri="{C3380CC4-5D6E-409C-BE32-E72D297353CC}">
              <c16:uniqueId val="{00000007-33A0-4EA8-B387-0BF63587058F}"/>
            </c:ext>
          </c:extLst>
        </c:ser>
        <c:dLbls>
          <c:showLegendKey val="0"/>
          <c:showVal val="0"/>
          <c:showCatName val="0"/>
          <c:showSerName val="0"/>
          <c:showPercent val="0"/>
          <c:showBubbleSize val="0"/>
        </c:dLbls>
        <c:gapWidth val="219"/>
        <c:overlap val="-27"/>
        <c:axId val="1184377584"/>
        <c:axId val="1184406776"/>
      </c:barChart>
      <c:catAx>
        <c:axId val="118437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4406776"/>
        <c:crosses val="autoZero"/>
        <c:auto val="1"/>
        <c:lblAlgn val="ctr"/>
        <c:lblOffset val="100"/>
        <c:noMultiLvlLbl val="0"/>
      </c:catAx>
      <c:valAx>
        <c:axId val="1184406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1.3001083423618635E-2"/>
              <c:y val="0.1429959627139630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437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High</c:v>
                </c:pt>
              </c:strCache>
            </c:strRef>
          </c:tx>
          <c:spPr>
            <a:solidFill>
              <a:schemeClr val="accent1"/>
            </a:solidFill>
            <a:ln>
              <a:noFill/>
            </a:ln>
            <a:effectLst/>
          </c:spPr>
          <c:invertIfNegative val="0"/>
          <c:dLbls>
            <c:dLbl>
              <c:idx val="16"/>
              <c:delete val="1"/>
              <c:extLst>
                <c:ext xmlns:c15="http://schemas.microsoft.com/office/drawing/2012/chart" uri="{CE6537A1-D6FC-4f65-9D91-7224C49458BB}"/>
                <c:ext xmlns:c16="http://schemas.microsoft.com/office/drawing/2014/chart" uri="{C3380CC4-5D6E-409C-BE32-E72D297353CC}">
                  <c16:uniqueId val="{00000000-7534-4048-8A30-3C603B6C1D7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Sheet1!$B$2:$U$2</c:f>
              <c:numCache>
                <c:formatCode>General</c:formatCode>
                <c:ptCount val="20"/>
                <c:pt idx="0">
                  <c:v>17</c:v>
                </c:pt>
                <c:pt idx="1">
                  <c:v>30</c:v>
                </c:pt>
                <c:pt idx="2">
                  <c:v>11</c:v>
                </c:pt>
                <c:pt idx="3">
                  <c:v>8</c:v>
                </c:pt>
                <c:pt idx="4">
                  <c:v>24</c:v>
                </c:pt>
                <c:pt idx="5">
                  <c:v>21</c:v>
                </c:pt>
                <c:pt idx="6">
                  <c:v>25</c:v>
                </c:pt>
                <c:pt idx="7">
                  <c:v>24</c:v>
                </c:pt>
                <c:pt idx="8">
                  <c:v>31</c:v>
                </c:pt>
                <c:pt idx="9">
                  <c:v>29</c:v>
                </c:pt>
                <c:pt idx="10">
                  <c:v>25</c:v>
                </c:pt>
                <c:pt idx="11">
                  <c:v>11</c:v>
                </c:pt>
                <c:pt idx="12">
                  <c:v>14</c:v>
                </c:pt>
                <c:pt idx="13">
                  <c:v>21</c:v>
                </c:pt>
                <c:pt idx="14">
                  <c:v>23</c:v>
                </c:pt>
                <c:pt idx="15">
                  <c:v>19</c:v>
                </c:pt>
                <c:pt idx="16">
                  <c:v>13</c:v>
                </c:pt>
                <c:pt idx="17">
                  <c:v>46</c:v>
                </c:pt>
                <c:pt idx="18">
                  <c:v>35</c:v>
                </c:pt>
                <c:pt idx="19">
                  <c:v>30</c:v>
                </c:pt>
              </c:numCache>
            </c:numRef>
          </c:val>
          <c:extLst>
            <c:ext xmlns:c16="http://schemas.microsoft.com/office/drawing/2014/chart" uri="{C3380CC4-5D6E-409C-BE32-E72D297353CC}">
              <c16:uniqueId val="{00000001-7534-4048-8A30-3C603B6C1D72}"/>
            </c:ext>
          </c:extLst>
        </c:ser>
        <c:ser>
          <c:idx val="1"/>
          <c:order val="1"/>
          <c:tx>
            <c:strRef>
              <c:f>Sheet1!$A$3</c:f>
              <c:strCache>
                <c:ptCount val="1"/>
                <c:pt idx="0">
                  <c:v>Medium</c:v>
                </c:pt>
              </c:strCache>
            </c:strRef>
          </c:tx>
          <c:spPr>
            <a:solidFill>
              <a:schemeClr val="accent2"/>
            </a:solidFill>
            <a:ln>
              <a:noFill/>
            </a:ln>
            <a:effectLst/>
          </c:spPr>
          <c:invertIfNegative val="0"/>
          <c:dLbls>
            <c:dLbl>
              <c:idx val="17"/>
              <c:delete val="1"/>
              <c:extLst>
                <c:ext xmlns:c15="http://schemas.microsoft.com/office/drawing/2012/chart" uri="{CE6537A1-D6FC-4f65-9D91-7224C49458BB}"/>
                <c:ext xmlns:c16="http://schemas.microsoft.com/office/drawing/2014/chart" uri="{C3380CC4-5D6E-409C-BE32-E72D297353CC}">
                  <c16:uniqueId val="{00000002-7534-4048-8A30-3C603B6C1D7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Sheet1!$B$3:$U$3</c:f>
              <c:numCache>
                <c:formatCode>General</c:formatCode>
                <c:ptCount val="20"/>
                <c:pt idx="0">
                  <c:v>49</c:v>
                </c:pt>
                <c:pt idx="1">
                  <c:v>43</c:v>
                </c:pt>
                <c:pt idx="2">
                  <c:v>33</c:v>
                </c:pt>
                <c:pt idx="3">
                  <c:v>38</c:v>
                </c:pt>
                <c:pt idx="4">
                  <c:v>39</c:v>
                </c:pt>
                <c:pt idx="5">
                  <c:v>43</c:v>
                </c:pt>
                <c:pt idx="6">
                  <c:v>38</c:v>
                </c:pt>
                <c:pt idx="7">
                  <c:v>44</c:v>
                </c:pt>
                <c:pt idx="8">
                  <c:v>25</c:v>
                </c:pt>
                <c:pt idx="9">
                  <c:v>40</c:v>
                </c:pt>
                <c:pt idx="10">
                  <c:v>36</c:v>
                </c:pt>
                <c:pt idx="11">
                  <c:v>32</c:v>
                </c:pt>
                <c:pt idx="12">
                  <c:v>48</c:v>
                </c:pt>
                <c:pt idx="13">
                  <c:v>40</c:v>
                </c:pt>
                <c:pt idx="14">
                  <c:v>30</c:v>
                </c:pt>
                <c:pt idx="15">
                  <c:v>38</c:v>
                </c:pt>
                <c:pt idx="16">
                  <c:v>42</c:v>
                </c:pt>
                <c:pt idx="17">
                  <c:v>17</c:v>
                </c:pt>
                <c:pt idx="18">
                  <c:v>32</c:v>
                </c:pt>
                <c:pt idx="19">
                  <c:v>37</c:v>
                </c:pt>
              </c:numCache>
            </c:numRef>
          </c:val>
          <c:extLst>
            <c:ext xmlns:c16="http://schemas.microsoft.com/office/drawing/2014/chart" uri="{C3380CC4-5D6E-409C-BE32-E72D297353CC}">
              <c16:uniqueId val="{00000003-7534-4048-8A30-3C603B6C1D72}"/>
            </c:ext>
          </c:extLst>
        </c:ser>
        <c:ser>
          <c:idx val="2"/>
          <c:order val="2"/>
          <c:tx>
            <c:strRef>
              <c:f>Sheet1!$A$4</c:f>
              <c:strCache>
                <c:ptCount val="1"/>
                <c:pt idx="0">
                  <c:v>Low</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Sheet1!$B$4:$U$4</c:f>
              <c:numCache>
                <c:formatCode>General</c:formatCode>
                <c:ptCount val="20"/>
                <c:pt idx="0">
                  <c:v>34</c:v>
                </c:pt>
                <c:pt idx="1">
                  <c:v>13</c:v>
                </c:pt>
                <c:pt idx="2">
                  <c:v>55</c:v>
                </c:pt>
                <c:pt idx="3">
                  <c:v>47</c:v>
                </c:pt>
                <c:pt idx="4">
                  <c:v>30</c:v>
                </c:pt>
                <c:pt idx="5">
                  <c:v>30</c:v>
                </c:pt>
                <c:pt idx="6">
                  <c:v>26</c:v>
                </c:pt>
                <c:pt idx="7">
                  <c:v>23</c:v>
                </c:pt>
                <c:pt idx="8">
                  <c:v>38</c:v>
                </c:pt>
                <c:pt idx="9">
                  <c:v>18</c:v>
                </c:pt>
                <c:pt idx="10">
                  <c:v>26</c:v>
                </c:pt>
                <c:pt idx="11">
                  <c:v>40</c:v>
                </c:pt>
                <c:pt idx="12">
                  <c:v>26</c:v>
                </c:pt>
                <c:pt idx="13">
                  <c:v>33</c:v>
                </c:pt>
                <c:pt idx="14">
                  <c:v>27</c:v>
                </c:pt>
                <c:pt idx="15">
                  <c:v>32</c:v>
                </c:pt>
                <c:pt idx="16">
                  <c:v>29</c:v>
                </c:pt>
                <c:pt idx="17">
                  <c:v>25</c:v>
                </c:pt>
                <c:pt idx="18">
                  <c:v>21</c:v>
                </c:pt>
                <c:pt idx="19">
                  <c:v>15</c:v>
                </c:pt>
              </c:numCache>
            </c:numRef>
          </c:val>
          <c:extLst>
            <c:ext xmlns:c16="http://schemas.microsoft.com/office/drawing/2014/chart" uri="{C3380CC4-5D6E-409C-BE32-E72D297353CC}">
              <c16:uniqueId val="{00000004-7534-4048-8A30-3C603B6C1D72}"/>
            </c:ext>
          </c:extLst>
        </c:ser>
        <c:ser>
          <c:idx val="3"/>
          <c:order val="3"/>
          <c:tx>
            <c:strRef>
              <c:f>Sheet1!$A$5</c:f>
              <c:strCache>
                <c:ptCount val="1"/>
                <c:pt idx="0">
                  <c:v>Fluctuates</c:v>
                </c:pt>
              </c:strCache>
            </c:strRef>
          </c:tx>
          <c:spPr>
            <a:solidFill>
              <a:schemeClr val="accent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5-7534-4048-8A30-3C603B6C1D7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Sheet1!$B$5:$U$5</c:f>
              <c:numCache>
                <c:formatCode>General</c:formatCode>
                <c:ptCount val="20"/>
                <c:pt idx="1">
                  <c:v>14</c:v>
                </c:pt>
                <c:pt idx="2">
                  <c:v>1</c:v>
                </c:pt>
                <c:pt idx="3">
                  <c:v>7</c:v>
                </c:pt>
                <c:pt idx="4">
                  <c:v>8</c:v>
                </c:pt>
                <c:pt idx="5">
                  <c:v>6</c:v>
                </c:pt>
                <c:pt idx="6">
                  <c:v>11</c:v>
                </c:pt>
                <c:pt idx="7">
                  <c:v>8</c:v>
                </c:pt>
                <c:pt idx="8">
                  <c:v>6</c:v>
                </c:pt>
                <c:pt idx="9">
                  <c:v>12</c:v>
                </c:pt>
                <c:pt idx="10">
                  <c:v>13</c:v>
                </c:pt>
                <c:pt idx="11">
                  <c:v>18</c:v>
                </c:pt>
                <c:pt idx="12">
                  <c:v>12</c:v>
                </c:pt>
                <c:pt idx="13">
                  <c:v>7</c:v>
                </c:pt>
                <c:pt idx="14">
                  <c:v>20</c:v>
                </c:pt>
                <c:pt idx="15">
                  <c:v>11</c:v>
                </c:pt>
                <c:pt idx="16">
                  <c:v>17</c:v>
                </c:pt>
                <c:pt idx="17">
                  <c:v>13</c:v>
                </c:pt>
                <c:pt idx="18">
                  <c:v>12</c:v>
                </c:pt>
                <c:pt idx="19">
                  <c:v>19</c:v>
                </c:pt>
              </c:numCache>
            </c:numRef>
          </c:val>
          <c:extLst>
            <c:ext xmlns:c16="http://schemas.microsoft.com/office/drawing/2014/chart" uri="{C3380CC4-5D6E-409C-BE32-E72D297353CC}">
              <c16:uniqueId val="{0000000E-7534-4048-8A30-3C603B6C1D72}"/>
            </c:ext>
          </c:extLst>
        </c:ser>
        <c:dLbls>
          <c:showLegendKey val="0"/>
          <c:showVal val="0"/>
          <c:showCatName val="0"/>
          <c:showSerName val="0"/>
          <c:showPercent val="0"/>
          <c:showBubbleSize val="0"/>
        </c:dLbls>
        <c:gapWidth val="150"/>
        <c:overlap val="100"/>
        <c:axId val="1045951496"/>
        <c:axId val="1045928864"/>
      </c:barChart>
      <c:catAx>
        <c:axId val="1045951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45928864"/>
        <c:crosses val="autoZero"/>
        <c:auto val="1"/>
        <c:lblAlgn val="ctr"/>
        <c:lblOffset val="100"/>
        <c:noMultiLvlLbl val="0"/>
      </c:catAx>
      <c:valAx>
        <c:axId val="1045928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45951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Sheet1!$B$2:$U$2</c:f>
              <c:numCache>
                <c:formatCode>General</c:formatCode>
                <c:ptCount val="20"/>
                <c:pt idx="0">
                  <c:v>60</c:v>
                </c:pt>
                <c:pt idx="1">
                  <c:v>69</c:v>
                </c:pt>
                <c:pt idx="2">
                  <c:v>42</c:v>
                </c:pt>
                <c:pt idx="3">
                  <c:v>32</c:v>
                </c:pt>
                <c:pt idx="4">
                  <c:v>33</c:v>
                </c:pt>
                <c:pt idx="5">
                  <c:v>50</c:v>
                </c:pt>
                <c:pt idx="6">
                  <c:v>33</c:v>
                </c:pt>
                <c:pt idx="7">
                  <c:v>38</c:v>
                </c:pt>
                <c:pt idx="8">
                  <c:v>23</c:v>
                </c:pt>
                <c:pt idx="9">
                  <c:v>38</c:v>
                </c:pt>
                <c:pt idx="10">
                  <c:v>31</c:v>
                </c:pt>
                <c:pt idx="11">
                  <c:v>28</c:v>
                </c:pt>
                <c:pt idx="12">
                  <c:v>30</c:v>
                </c:pt>
                <c:pt idx="13">
                  <c:v>30</c:v>
                </c:pt>
                <c:pt idx="14">
                  <c:v>38</c:v>
                </c:pt>
                <c:pt idx="15">
                  <c:v>49</c:v>
                </c:pt>
                <c:pt idx="16">
                  <c:v>25</c:v>
                </c:pt>
                <c:pt idx="17">
                  <c:v>38</c:v>
                </c:pt>
                <c:pt idx="18">
                  <c:v>26</c:v>
                </c:pt>
                <c:pt idx="19">
                  <c:v>21</c:v>
                </c:pt>
              </c:numCache>
            </c:numRef>
          </c:val>
          <c:extLst>
            <c:ext xmlns:c16="http://schemas.microsoft.com/office/drawing/2014/chart" uri="{C3380CC4-5D6E-409C-BE32-E72D297353CC}">
              <c16:uniqueId val="{00000000-AFCE-4A2A-ADAA-82407176FEAA}"/>
            </c:ext>
          </c:extLst>
        </c:ser>
        <c:ser>
          <c:idx val="1"/>
          <c:order val="1"/>
          <c:tx>
            <c:strRef>
              <c:f>Sheet1!$A$3</c:f>
              <c:strCache>
                <c:ptCount val="1"/>
                <c:pt idx="0">
                  <c:v>Easy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Sheet1!$B$3:$U$3</c:f>
              <c:numCache>
                <c:formatCode>General</c:formatCode>
                <c:ptCount val="20"/>
                <c:pt idx="0">
                  <c:v>31</c:v>
                </c:pt>
                <c:pt idx="1">
                  <c:v>28</c:v>
                </c:pt>
                <c:pt idx="2">
                  <c:v>34</c:v>
                </c:pt>
                <c:pt idx="3">
                  <c:v>34</c:v>
                </c:pt>
                <c:pt idx="4">
                  <c:v>36</c:v>
                </c:pt>
                <c:pt idx="5">
                  <c:v>21</c:v>
                </c:pt>
                <c:pt idx="6">
                  <c:v>46</c:v>
                </c:pt>
                <c:pt idx="7">
                  <c:v>43</c:v>
                </c:pt>
                <c:pt idx="8">
                  <c:v>61</c:v>
                </c:pt>
                <c:pt idx="9">
                  <c:v>47</c:v>
                </c:pt>
                <c:pt idx="10">
                  <c:v>36</c:v>
                </c:pt>
                <c:pt idx="11">
                  <c:v>46</c:v>
                </c:pt>
                <c:pt idx="12">
                  <c:v>41</c:v>
                </c:pt>
                <c:pt idx="13">
                  <c:v>42</c:v>
                </c:pt>
                <c:pt idx="14">
                  <c:v>47</c:v>
                </c:pt>
                <c:pt idx="15">
                  <c:v>30</c:v>
                </c:pt>
                <c:pt idx="16">
                  <c:v>33</c:v>
                </c:pt>
                <c:pt idx="17">
                  <c:v>38</c:v>
                </c:pt>
                <c:pt idx="18">
                  <c:v>49</c:v>
                </c:pt>
                <c:pt idx="19">
                  <c:v>43</c:v>
                </c:pt>
              </c:numCache>
            </c:numRef>
          </c:val>
          <c:extLst>
            <c:ext xmlns:c16="http://schemas.microsoft.com/office/drawing/2014/chart" uri="{C3380CC4-5D6E-409C-BE32-E72D297353CC}">
              <c16:uniqueId val="{00000001-AFCE-4A2A-ADAA-82407176FEAA}"/>
            </c:ext>
          </c:extLst>
        </c:ser>
        <c:ser>
          <c:idx val="2"/>
          <c:order val="2"/>
          <c:tx>
            <c:strRef>
              <c:f>Sheet1!$A$4</c:f>
              <c:strCache>
                <c:ptCount val="1"/>
                <c:pt idx="0">
                  <c:v>Difficult</c:v>
                </c:pt>
              </c:strCache>
            </c:strRef>
          </c:tx>
          <c:spPr>
            <a:solidFill>
              <a:schemeClr val="accent3"/>
            </a:solidFill>
            <a:ln>
              <a:noFill/>
            </a:ln>
            <a:effectLst/>
          </c:spPr>
          <c:invertIfNegative val="0"/>
          <c:dLbls>
            <c:dLbl>
              <c:idx val="18"/>
              <c:delete val="1"/>
              <c:extLst>
                <c:ext xmlns:c15="http://schemas.microsoft.com/office/drawing/2012/chart" uri="{CE6537A1-D6FC-4f65-9D91-7224C49458BB}"/>
                <c:ext xmlns:c16="http://schemas.microsoft.com/office/drawing/2014/chart" uri="{C3380CC4-5D6E-409C-BE32-E72D297353CC}">
                  <c16:uniqueId val="{00000003-AFCE-4A2A-ADAA-82407176FEA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Sheet1!$B$4:$U$4</c:f>
              <c:numCache>
                <c:formatCode>General</c:formatCode>
                <c:ptCount val="20"/>
                <c:pt idx="0">
                  <c:v>8</c:v>
                </c:pt>
                <c:pt idx="1">
                  <c:v>4</c:v>
                </c:pt>
                <c:pt idx="2">
                  <c:v>21</c:v>
                </c:pt>
                <c:pt idx="3">
                  <c:v>27</c:v>
                </c:pt>
                <c:pt idx="4">
                  <c:v>29</c:v>
                </c:pt>
                <c:pt idx="5">
                  <c:v>21</c:v>
                </c:pt>
                <c:pt idx="6">
                  <c:v>21</c:v>
                </c:pt>
                <c:pt idx="7">
                  <c:v>18</c:v>
                </c:pt>
                <c:pt idx="8">
                  <c:v>15</c:v>
                </c:pt>
                <c:pt idx="9">
                  <c:v>13</c:v>
                </c:pt>
                <c:pt idx="10">
                  <c:v>27</c:v>
                </c:pt>
                <c:pt idx="11">
                  <c:v>24</c:v>
                </c:pt>
                <c:pt idx="12">
                  <c:v>25</c:v>
                </c:pt>
                <c:pt idx="13">
                  <c:v>26</c:v>
                </c:pt>
                <c:pt idx="14">
                  <c:v>16</c:v>
                </c:pt>
                <c:pt idx="15">
                  <c:v>19</c:v>
                </c:pt>
                <c:pt idx="16">
                  <c:v>38</c:v>
                </c:pt>
                <c:pt idx="17">
                  <c:v>25</c:v>
                </c:pt>
                <c:pt idx="18">
                  <c:v>14</c:v>
                </c:pt>
                <c:pt idx="19">
                  <c:v>29</c:v>
                </c:pt>
              </c:numCache>
            </c:numRef>
          </c:val>
          <c:extLst>
            <c:ext xmlns:c16="http://schemas.microsoft.com/office/drawing/2014/chart" uri="{C3380CC4-5D6E-409C-BE32-E72D297353CC}">
              <c16:uniqueId val="{00000004-AFCE-4A2A-ADAA-82407176FEAA}"/>
            </c:ext>
          </c:extLst>
        </c:ser>
        <c:ser>
          <c:idx val="3"/>
          <c:order val="3"/>
          <c:tx>
            <c:strRef>
              <c:f>Sheet1!$A$5</c:f>
              <c:strCache>
                <c:ptCount val="1"/>
                <c:pt idx="0">
                  <c:v>Very difficult</c:v>
                </c:pt>
              </c:strCache>
            </c:strRef>
          </c:tx>
          <c:spPr>
            <a:solidFill>
              <a:schemeClr val="accent4"/>
            </a:solidFill>
            <a:ln>
              <a:noFill/>
            </a:ln>
            <a:effectLst/>
          </c:spPr>
          <c:invertIfNegative val="0"/>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07-42A2-93BC-76B4E82DA36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Sheet1!$B$5:$U$5</c:f>
              <c:numCache>
                <c:formatCode>General</c:formatCode>
                <c:ptCount val="20"/>
                <c:pt idx="0">
                  <c:v>1</c:v>
                </c:pt>
                <c:pt idx="1">
                  <c:v>0</c:v>
                </c:pt>
                <c:pt idx="2">
                  <c:v>4</c:v>
                </c:pt>
                <c:pt idx="3">
                  <c:v>7</c:v>
                </c:pt>
                <c:pt idx="4">
                  <c:v>1</c:v>
                </c:pt>
                <c:pt idx="5">
                  <c:v>7</c:v>
                </c:pt>
                <c:pt idx="6">
                  <c:v>0</c:v>
                </c:pt>
                <c:pt idx="7">
                  <c:v>0</c:v>
                </c:pt>
                <c:pt idx="8">
                  <c:v>2</c:v>
                </c:pt>
                <c:pt idx="9">
                  <c:v>2</c:v>
                </c:pt>
                <c:pt idx="10">
                  <c:v>6</c:v>
                </c:pt>
                <c:pt idx="11">
                  <c:v>2</c:v>
                </c:pt>
                <c:pt idx="12">
                  <c:v>5</c:v>
                </c:pt>
                <c:pt idx="13">
                  <c:v>5</c:v>
                </c:pt>
                <c:pt idx="14">
                  <c:v>0</c:v>
                </c:pt>
                <c:pt idx="15">
                  <c:v>3</c:v>
                </c:pt>
                <c:pt idx="16">
                  <c:v>4</c:v>
                </c:pt>
                <c:pt idx="17">
                  <c:v>0</c:v>
                </c:pt>
                <c:pt idx="18">
                  <c:v>11</c:v>
                </c:pt>
                <c:pt idx="19">
                  <c:v>7</c:v>
                </c:pt>
              </c:numCache>
            </c:numRef>
          </c:val>
          <c:extLst>
            <c:ext xmlns:c16="http://schemas.microsoft.com/office/drawing/2014/chart" uri="{C3380CC4-5D6E-409C-BE32-E72D297353CC}">
              <c16:uniqueId val="{00000005-AFCE-4A2A-ADAA-82407176FEAA}"/>
            </c:ext>
          </c:extLst>
        </c:ser>
        <c:dLbls>
          <c:showLegendKey val="0"/>
          <c:showVal val="0"/>
          <c:showCatName val="0"/>
          <c:showSerName val="0"/>
          <c:showPercent val="0"/>
          <c:showBubbleSize val="0"/>
        </c:dLbls>
        <c:gapWidth val="150"/>
        <c:overlap val="100"/>
        <c:axId val="1161832456"/>
        <c:axId val="1161791456"/>
      </c:barChart>
      <c:catAx>
        <c:axId val="1161832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61791456"/>
        <c:crosses val="autoZero"/>
        <c:auto val="1"/>
        <c:lblAlgn val="ctr"/>
        <c:lblOffset val="100"/>
        <c:noMultiLvlLbl val="0"/>
      </c:catAx>
      <c:valAx>
        <c:axId val="1161791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61832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Heroin</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2A-4E07-AD80-384F6DABCE8E}"/>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2A-4E07-AD80-384F6DABCE8E}"/>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8F-4118-A135-77EB67C89C1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Sheet1!$B$2:$B$21</c:f>
              <c:numCache>
                <c:formatCode>General</c:formatCode>
                <c:ptCount val="20"/>
                <c:pt idx="0">
                  <c:v>79</c:v>
                </c:pt>
                <c:pt idx="1">
                  <c:v>58</c:v>
                </c:pt>
                <c:pt idx="2">
                  <c:v>73</c:v>
                </c:pt>
                <c:pt idx="3">
                  <c:v>83</c:v>
                </c:pt>
                <c:pt idx="4">
                  <c:v>80</c:v>
                </c:pt>
                <c:pt idx="5">
                  <c:v>65</c:v>
                </c:pt>
                <c:pt idx="6">
                  <c:v>38</c:v>
                </c:pt>
                <c:pt idx="7">
                  <c:v>57</c:v>
                </c:pt>
                <c:pt idx="8">
                  <c:v>46</c:v>
                </c:pt>
                <c:pt idx="9">
                  <c:v>70</c:v>
                </c:pt>
                <c:pt idx="10">
                  <c:v>65</c:v>
                </c:pt>
                <c:pt idx="11">
                  <c:v>62</c:v>
                </c:pt>
                <c:pt idx="12">
                  <c:v>62</c:v>
                </c:pt>
                <c:pt idx="13">
                  <c:v>50</c:v>
                </c:pt>
                <c:pt idx="14">
                  <c:v>60</c:v>
                </c:pt>
                <c:pt idx="15">
                  <c:v>66</c:v>
                </c:pt>
                <c:pt idx="16">
                  <c:v>55</c:v>
                </c:pt>
                <c:pt idx="17">
                  <c:v>55</c:v>
                </c:pt>
                <c:pt idx="18">
                  <c:v>57</c:v>
                </c:pt>
                <c:pt idx="19">
                  <c:v>62</c:v>
                </c:pt>
              </c:numCache>
            </c:numRef>
          </c:val>
          <c:smooth val="0"/>
          <c:extLst>
            <c:ext xmlns:c16="http://schemas.microsoft.com/office/drawing/2014/chart" uri="{C3380CC4-5D6E-409C-BE32-E72D297353CC}">
              <c16:uniqueId val="{00000003-1B2A-4E07-AD80-384F6DABCE8E}"/>
            </c:ext>
          </c:extLst>
        </c:ser>
        <c:ser>
          <c:idx val="1"/>
          <c:order val="1"/>
          <c:tx>
            <c:strRef>
              <c:f>Sheet1!$C$1</c:f>
              <c:strCache>
                <c:ptCount val="1"/>
                <c:pt idx="0">
                  <c:v>Any Methamphetamine</c:v>
                </c:pt>
              </c:strCache>
            </c:strRef>
          </c:tx>
          <c:spPr>
            <a:ln w="28575" cap="rnd">
              <a:solidFill>
                <a:schemeClr val="accent2"/>
              </a:solidFill>
              <a:round/>
            </a:ln>
            <a:effectLst/>
          </c:spPr>
          <c:marker>
            <c:symbol val="diamond"/>
            <c:size val="5"/>
            <c:spPr>
              <a:solidFill>
                <a:schemeClr val="accent2"/>
              </a:solidFill>
              <a:ln w="9525">
                <a:solidFill>
                  <a:schemeClr val="accent2"/>
                </a:solidFill>
              </a:ln>
              <a:effectLst/>
            </c:spPr>
          </c:marker>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B2A-4E07-AD80-384F6DABCE8E}"/>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8F-4118-A135-77EB67C89C1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Sheet1!$C$2:$C$21</c:f>
              <c:numCache>
                <c:formatCode>General</c:formatCode>
                <c:ptCount val="20"/>
                <c:pt idx="0">
                  <c:v>5</c:v>
                </c:pt>
                <c:pt idx="1">
                  <c:v>4</c:v>
                </c:pt>
                <c:pt idx="2">
                  <c:v>6</c:v>
                </c:pt>
                <c:pt idx="3">
                  <c:v>8</c:v>
                </c:pt>
                <c:pt idx="4">
                  <c:v>11</c:v>
                </c:pt>
                <c:pt idx="5">
                  <c:v>14</c:v>
                </c:pt>
                <c:pt idx="6">
                  <c:v>28</c:v>
                </c:pt>
                <c:pt idx="7">
                  <c:v>19</c:v>
                </c:pt>
                <c:pt idx="8">
                  <c:v>33</c:v>
                </c:pt>
                <c:pt idx="9">
                  <c:v>15</c:v>
                </c:pt>
                <c:pt idx="10">
                  <c:v>11</c:v>
                </c:pt>
                <c:pt idx="11">
                  <c:v>20</c:v>
                </c:pt>
                <c:pt idx="12">
                  <c:v>19</c:v>
                </c:pt>
                <c:pt idx="13">
                  <c:v>23</c:v>
                </c:pt>
                <c:pt idx="14">
                  <c:v>28</c:v>
                </c:pt>
                <c:pt idx="15">
                  <c:v>22</c:v>
                </c:pt>
                <c:pt idx="16">
                  <c:v>37</c:v>
                </c:pt>
                <c:pt idx="17">
                  <c:v>36</c:v>
                </c:pt>
                <c:pt idx="18">
                  <c:v>32</c:v>
                </c:pt>
                <c:pt idx="19">
                  <c:v>32</c:v>
                </c:pt>
              </c:numCache>
            </c:numRef>
          </c:val>
          <c:smooth val="0"/>
          <c:extLst>
            <c:ext xmlns:c16="http://schemas.microsoft.com/office/drawing/2014/chart" uri="{C3380CC4-5D6E-409C-BE32-E72D297353CC}">
              <c16:uniqueId val="{00000006-1B2A-4E07-AD80-384F6DABCE8E}"/>
            </c:ext>
          </c:extLst>
        </c:ser>
        <c:ser>
          <c:idx val="2"/>
          <c:order val="2"/>
          <c:tx>
            <c:strRef>
              <c:f>Sheet1!$D$1</c:f>
              <c:strCache>
                <c:ptCount val="1"/>
                <c:pt idx="0">
                  <c:v>Morphine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Sheet1!$D$2:$D$21</c:f>
              <c:numCache>
                <c:formatCode>General</c:formatCode>
                <c:ptCount val="20"/>
                <c:pt idx="0">
                  <c:v>0</c:v>
                </c:pt>
                <c:pt idx="1">
                  <c:v>0</c:v>
                </c:pt>
                <c:pt idx="2">
                  <c:v>0</c:v>
                </c:pt>
                <c:pt idx="3">
                  <c:v>0</c:v>
                </c:pt>
                <c:pt idx="4">
                  <c:v>1</c:v>
                </c:pt>
                <c:pt idx="5">
                  <c:v>2</c:v>
                </c:pt>
                <c:pt idx="6">
                  <c:v>5</c:v>
                </c:pt>
                <c:pt idx="7">
                  <c:v>4</c:v>
                </c:pt>
                <c:pt idx="8">
                  <c:v>3</c:v>
                </c:pt>
                <c:pt idx="9">
                  <c:v>3</c:v>
                </c:pt>
                <c:pt idx="10">
                  <c:v>5</c:v>
                </c:pt>
                <c:pt idx="11">
                  <c:v>1</c:v>
                </c:pt>
                <c:pt idx="12">
                  <c:v>4</c:v>
                </c:pt>
                <c:pt idx="13">
                  <c:v>2</c:v>
                </c:pt>
                <c:pt idx="14">
                  <c:v>5</c:v>
                </c:pt>
                <c:pt idx="15">
                  <c:v>1</c:v>
                </c:pt>
                <c:pt idx="17">
                  <c:v>1</c:v>
                </c:pt>
                <c:pt idx="18">
                  <c:v>1</c:v>
                </c:pt>
                <c:pt idx="19">
                  <c:v>1</c:v>
                </c:pt>
              </c:numCache>
            </c:numRef>
          </c:val>
          <c:smooth val="0"/>
          <c:extLst>
            <c:ext xmlns:c16="http://schemas.microsoft.com/office/drawing/2014/chart" uri="{C3380CC4-5D6E-409C-BE32-E72D297353CC}">
              <c16:uniqueId val="{00000007-1B2A-4E07-AD80-384F6DABCE8E}"/>
            </c:ext>
          </c:extLst>
        </c:ser>
        <c:ser>
          <c:idx val="3"/>
          <c:order val="3"/>
          <c:tx>
            <c:strRef>
              <c:f>Sheet1!$E$1</c:f>
              <c:strCache>
                <c:ptCount val="1"/>
                <c:pt idx="0">
                  <c:v>Cocaine</c:v>
                </c:pt>
              </c:strCache>
            </c:strRef>
          </c:tx>
          <c:spPr>
            <a:ln w="28575" cap="rnd">
              <a:solidFill>
                <a:schemeClr val="accent4"/>
              </a:solidFill>
              <a:round/>
            </a:ln>
            <a:effectLst/>
          </c:spPr>
          <c:marker>
            <c:symbol val="plus"/>
            <c:size val="5"/>
            <c:spPr>
              <a:solidFill>
                <a:schemeClr val="accent4"/>
              </a:solidFill>
              <a:ln w="9525">
                <a:solidFill>
                  <a:schemeClr val="accent4"/>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B2A-4E07-AD80-384F6DABCE8E}"/>
                </c:ext>
              </c:extLst>
            </c:dLbl>
            <c:dLbl>
              <c:idx val="18"/>
              <c:layout>
                <c:manualLayout>
                  <c:x val="0"/>
                  <c:y val="-3.0905077262693238E-2"/>
                </c:manualLayout>
              </c:layout>
              <c:tx>
                <c:rich>
                  <a:bodyPr/>
                  <a:lstStyle/>
                  <a:p>
                    <a:fld id="{9B42E114-2A07-4E55-9693-F725C9EAACAC}"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1B2A-4E07-AD80-384F6DABCE8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Sheet1!$E$2:$E$21</c:f>
              <c:numCache>
                <c:formatCode>General</c:formatCode>
                <c:ptCount val="20"/>
                <c:pt idx="0">
                  <c:v>9</c:v>
                </c:pt>
                <c:pt idx="1">
                  <c:v>34</c:v>
                </c:pt>
                <c:pt idx="2">
                  <c:v>17</c:v>
                </c:pt>
                <c:pt idx="3">
                  <c:v>2</c:v>
                </c:pt>
                <c:pt idx="4">
                  <c:v>4</c:v>
                </c:pt>
                <c:pt idx="5">
                  <c:v>15</c:v>
                </c:pt>
                <c:pt idx="6">
                  <c:v>21</c:v>
                </c:pt>
                <c:pt idx="7">
                  <c:v>16</c:v>
                </c:pt>
                <c:pt idx="8">
                  <c:v>11</c:v>
                </c:pt>
                <c:pt idx="9">
                  <c:v>11</c:v>
                </c:pt>
                <c:pt idx="10">
                  <c:v>12</c:v>
                </c:pt>
                <c:pt idx="11">
                  <c:v>7</c:v>
                </c:pt>
                <c:pt idx="12">
                  <c:v>3</c:v>
                </c:pt>
                <c:pt idx="13">
                  <c:v>7</c:v>
                </c:pt>
                <c:pt idx="14">
                  <c:v>1</c:v>
                </c:pt>
                <c:pt idx="15">
                  <c:v>4</c:v>
                </c:pt>
                <c:pt idx="16">
                  <c:v>2</c:v>
                </c:pt>
                <c:pt idx="17">
                  <c:v>1</c:v>
                </c:pt>
                <c:pt idx="18">
                  <c:v>5</c:v>
                </c:pt>
                <c:pt idx="19">
                  <c:v>1</c:v>
                </c:pt>
              </c:numCache>
            </c:numRef>
          </c:val>
          <c:smooth val="0"/>
          <c:extLst>
            <c:ext xmlns:c16="http://schemas.microsoft.com/office/drawing/2014/chart" uri="{C3380CC4-5D6E-409C-BE32-E72D297353CC}">
              <c16:uniqueId val="{0000000A-1B2A-4E07-AD80-384F6DABCE8E}"/>
            </c:ext>
          </c:extLst>
        </c:ser>
        <c:ser>
          <c:idx val="4"/>
          <c:order val="4"/>
          <c:tx>
            <c:strRef>
              <c:f>Sheet1!$F$1</c:f>
              <c:strCache>
                <c:ptCount val="1"/>
                <c:pt idx="0">
                  <c:v>Methadone</c:v>
                </c:pt>
              </c:strCache>
            </c:strRef>
          </c:tx>
          <c:spPr>
            <a:ln w="28575" cap="rnd">
              <a:solidFill>
                <a:schemeClr val="accent5"/>
              </a:solidFill>
              <a:round/>
            </a:ln>
            <a:effectLst/>
          </c:spPr>
          <c:marker>
            <c:symbol val="triangle"/>
            <c:size val="5"/>
            <c:spPr>
              <a:solidFill>
                <a:schemeClr val="accent5"/>
              </a:solidFill>
              <a:ln w="9525">
                <a:solidFill>
                  <a:schemeClr val="accent5"/>
                </a:solidFill>
              </a:ln>
              <a:effectLst/>
            </c:spPr>
          </c:marker>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Sheet1!$F$2:$F$21</c:f>
              <c:numCache>
                <c:formatCode>General</c:formatCode>
                <c:ptCount val="20"/>
                <c:pt idx="0">
                  <c:v>4</c:v>
                </c:pt>
                <c:pt idx="1">
                  <c:v>1</c:v>
                </c:pt>
                <c:pt idx="2">
                  <c:v>1</c:v>
                </c:pt>
                <c:pt idx="3">
                  <c:v>0</c:v>
                </c:pt>
                <c:pt idx="4">
                  <c:v>3</c:v>
                </c:pt>
                <c:pt idx="5">
                  <c:v>1</c:v>
                </c:pt>
                <c:pt idx="6">
                  <c:v>1</c:v>
                </c:pt>
                <c:pt idx="7">
                  <c:v>1</c:v>
                </c:pt>
                <c:pt idx="8">
                  <c:v>1</c:v>
                </c:pt>
                <c:pt idx="10">
                  <c:v>3</c:v>
                </c:pt>
                <c:pt idx="11">
                  <c:v>3</c:v>
                </c:pt>
                <c:pt idx="12">
                  <c:v>1</c:v>
                </c:pt>
                <c:pt idx="13">
                  <c:v>2</c:v>
                </c:pt>
                <c:pt idx="14">
                  <c:v>2</c:v>
                </c:pt>
                <c:pt idx="15">
                  <c:v>1</c:v>
                </c:pt>
                <c:pt idx="16">
                  <c:v>2</c:v>
                </c:pt>
                <c:pt idx="17">
                  <c:v>1</c:v>
                </c:pt>
                <c:pt idx="18">
                  <c:v>2</c:v>
                </c:pt>
                <c:pt idx="19">
                  <c:v>1</c:v>
                </c:pt>
              </c:numCache>
            </c:numRef>
          </c:val>
          <c:smooth val="0"/>
          <c:extLst>
            <c:ext xmlns:c16="http://schemas.microsoft.com/office/drawing/2014/chart" uri="{C3380CC4-5D6E-409C-BE32-E72D297353CC}">
              <c16:uniqueId val="{0000000C-1B2A-4E07-AD80-384F6DABCE8E}"/>
            </c:ext>
          </c:extLst>
        </c:ser>
        <c:dLbls>
          <c:showLegendKey val="0"/>
          <c:showVal val="0"/>
          <c:showCatName val="0"/>
          <c:showSerName val="0"/>
          <c:showPercent val="0"/>
          <c:showBubbleSize val="0"/>
        </c:dLbls>
        <c:marker val="1"/>
        <c:smooth val="0"/>
        <c:axId val="733276616"/>
        <c:axId val="733277272"/>
      </c:lineChart>
      <c:catAx>
        <c:axId val="733276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33277272"/>
        <c:crosses val="autoZero"/>
        <c:auto val="1"/>
        <c:lblAlgn val="ctr"/>
        <c:lblOffset val="100"/>
        <c:noMultiLvlLbl val="0"/>
      </c:catAx>
      <c:valAx>
        <c:axId val="73327727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1.0946907498631636E-2"/>
              <c:y val="0.2115513375397611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33276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593821264145257E-2"/>
          <c:y val="4.9382716049382713E-2"/>
          <c:w val="0.82018949270685426"/>
          <c:h val="0.71827814452486372"/>
        </c:manualLayout>
      </c:layout>
      <c:barChart>
        <c:barDir val="col"/>
        <c:grouping val="clustered"/>
        <c:varyColors val="0"/>
        <c:ser>
          <c:idx val="0"/>
          <c:order val="0"/>
          <c:tx>
            <c:strRef>
              <c:f>Sheet1!$A$2</c:f>
              <c:strCache>
                <c:ptCount val="1"/>
                <c:pt idx="0">
                  <c:v>% Used</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57-4974-AC46-0ABE3A9B9043}"/>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57-4974-AC46-0ABE3A9B9043}"/>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58-4352-BFEB-18C78B1202C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Sheet1!$B$2:$U$2</c:f>
              <c:numCache>
                <c:formatCode>General</c:formatCode>
                <c:ptCount val="20"/>
                <c:pt idx="0">
                  <c:v>72</c:v>
                </c:pt>
                <c:pt idx="1">
                  <c:v>83</c:v>
                </c:pt>
                <c:pt idx="2">
                  <c:v>80</c:v>
                </c:pt>
                <c:pt idx="3">
                  <c:v>79</c:v>
                </c:pt>
                <c:pt idx="4">
                  <c:v>80</c:v>
                </c:pt>
                <c:pt idx="5">
                  <c:v>80</c:v>
                </c:pt>
                <c:pt idx="6">
                  <c:v>80</c:v>
                </c:pt>
                <c:pt idx="7">
                  <c:v>79</c:v>
                </c:pt>
                <c:pt idx="8">
                  <c:v>80</c:v>
                </c:pt>
                <c:pt idx="9">
                  <c:v>79</c:v>
                </c:pt>
                <c:pt idx="10">
                  <c:v>72</c:v>
                </c:pt>
                <c:pt idx="11">
                  <c:v>81</c:v>
                </c:pt>
                <c:pt idx="12">
                  <c:v>72</c:v>
                </c:pt>
                <c:pt idx="13">
                  <c:v>80</c:v>
                </c:pt>
                <c:pt idx="14">
                  <c:v>77</c:v>
                </c:pt>
                <c:pt idx="15">
                  <c:v>79</c:v>
                </c:pt>
                <c:pt idx="16">
                  <c:v>76</c:v>
                </c:pt>
                <c:pt idx="17">
                  <c:v>79</c:v>
                </c:pt>
                <c:pt idx="18">
                  <c:v>76</c:v>
                </c:pt>
                <c:pt idx="19">
                  <c:v>73</c:v>
                </c:pt>
              </c:numCache>
            </c:numRef>
          </c:val>
          <c:extLst>
            <c:ext xmlns:c16="http://schemas.microsoft.com/office/drawing/2014/chart" uri="{C3380CC4-5D6E-409C-BE32-E72D297353CC}">
              <c16:uniqueId val="{00000003-5857-4974-AC46-0ABE3A9B9043}"/>
            </c:ext>
          </c:extLst>
        </c:ser>
        <c:dLbls>
          <c:showLegendKey val="0"/>
          <c:showVal val="0"/>
          <c:showCatName val="0"/>
          <c:showSerName val="0"/>
          <c:showPercent val="0"/>
          <c:showBubbleSize val="0"/>
        </c:dLbls>
        <c:gapWidth val="219"/>
        <c:axId val="1184396280"/>
        <c:axId val="1184381192"/>
      </c:barChart>
      <c:lineChart>
        <c:grouping val="standard"/>
        <c:varyColors val="0"/>
        <c:ser>
          <c:idx val="1"/>
          <c:order val="1"/>
          <c:tx>
            <c:strRef>
              <c:f>Sheet1!$A$3</c:f>
              <c:strCache>
                <c:ptCount val="1"/>
                <c:pt idx="0">
                  <c:v>Median days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6.5573770491803279E-3"/>
                  <c:y val="-4.48933782267119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857-4974-AC46-0ABE3A9B9043}"/>
                </c:ext>
              </c:extLst>
            </c:dLbl>
            <c:dLbl>
              <c:idx val="18"/>
              <c:layout>
                <c:manualLayout>
                  <c:x val="-4.6606945870896572E-3"/>
                  <c:y val="-4.4893369736902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857-4974-AC46-0ABE3A9B9043}"/>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58-4352-BFEB-18C78B1202C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Sheet1!$B$3:$U$3</c:f>
              <c:numCache>
                <c:formatCode>General</c:formatCode>
                <c:ptCount val="20"/>
                <c:pt idx="0">
                  <c:v>120</c:v>
                </c:pt>
                <c:pt idx="1">
                  <c:v>90</c:v>
                </c:pt>
                <c:pt idx="2">
                  <c:v>81</c:v>
                </c:pt>
                <c:pt idx="3">
                  <c:v>180</c:v>
                </c:pt>
                <c:pt idx="4">
                  <c:v>180</c:v>
                </c:pt>
                <c:pt idx="5">
                  <c:v>180</c:v>
                </c:pt>
                <c:pt idx="6">
                  <c:v>180</c:v>
                </c:pt>
                <c:pt idx="7">
                  <c:v>180</c:v>
                </c:pt>
                <c:pt idx="8">
                  <c:v>180</c:v>
                </c:pt>
                <c:pt idx="9">
                  <c:v>180</c:v>
                </c:pt>
                <c:pt idx="10">
                  <c:v>180</c:v>
                </c:pt>
                <c:pt idx="11">
                  <c:v>180</c:v>
                </c:pt>
                <c:pt idx="12">
                  <c:v>180</c:v>
                </c:pt>
                <c:pt idx="13">
                  <c:v>100</c:v>
                </c:pt>
                <c:pt idx="14">
                  <c:v>96</c:v>
                </c:pt>
                <c:pt idx="15">
                  <c:v>120</c:v>
                </c:pt>
                <c:pt idx="16">
                  <c:v>155</c:v>
                </c:pt>
                <c:pt idx="17">
                  <c:v>98</c:v>
                </c:pt>
                <c:pt idx="18">
                  <c:v>98</c:v>
                </c:pt>
                <c:pt idx="19">
                  <c:v>90</c:v>
                </c:pt>
              </c:numCache>
            </c:numRef>
          </c:val>
          <c:smooth val="0"/>
          <c:extLst>
            <c:ext xmlns:c16="http://schemas.microsoft.com/office/drawing/2014/chart" uri="{C3380CC4-5D6E-409C-BE32-E72D297353CC}">
              <c16:uniqueId val="{00000007-5857-4974-AC46-0ABE3A9B9043}"/>
            </c:ext>
          </c:extLst>
        </c:ser>
        <c:dLbls>
          <c:showLegendKey val="0"/>
          <c:showVal val="0"/>
          <c:showCatName val="0"/>
          <c:showSerName val="0"/>
          <c:showPercent val="0"/>
          <c:showBubbleSize val="0"/>
        </c:dLbls>
        <c:marker val="1"/>
        <c:smooth val="0"/>
        <c:axId val="1184404152"/>
        <c:axId val="1184398248"/>
      </c:lineChart>
      <c:catAx>
        <c:axId val="1184396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4381192"/>
        <c:crosses val="autoZero"/>
        <c:auto val="1"/>
        <c:lblAlgn val="ctr"/>
        <c:lblOffset val="100"/>
        <c:noMultiLvlLbl val="0"/>
      </c:catAx>
      <c:valAx>
        <c:axId val="1184381192"/>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1.3407684695150811E-2"/>
              <c:y val="0.1514511696138992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4396280"/>
        <c:crosses val="autoZero"/>
        <c:crossBetween val="between"/>
      </c:valAx>
      <c:valAx>
        <c:axId val="1184398248"/>
        <c:scaling>
          <c:orientation val="minMax"/>
          <c:max val="180"/>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days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4404152"/>
        <c:crosses val="max"/>
        <c:crossBetween val="between"/>
      </c:valAx>
      <c:catAx>
        <c:axId val="1184404152"/>
        <c:scaling>
          <c:orientation val="minMax"/>
        </c:scaling>
        <c:delete val="1"/>
        <c:axPos val="b"/>
        <c:numFmt formatCode="General" sourceLinked="1"/>
        <c:majorTickMark val="out"/>
        <c:minorTickMark val="none"/>
        <c:tickLblPos val="nextTo"/>
        <c:crossAx val="1184398248"/>
        <c:crosses val="autoZero"/>
        <c:auto val="1"/>
        <c:lblAlgn val="ctr"/>
        <c:lblOffset val="100"/>
        <c:noMultiLvlLbl val="0"/>
      </c:catAx>
      <c:spPr>
        <a:noFill/>
        <a:ln>
          <a:noFill/>
        </a:ln>
        <a:effectLst/>
      </c:spPr>
    </c:plotArea>
    <c:legend>
      <c:legendPos val="b"/>
      <c:layout>
        <c:manualLayout>
          <c:xMode val="edge"/>
          <c:yMode val="edge"/>
          <c:x val="0.34482371670754269"/>
          <c:y val="0.90179520489231779"/>
          <c:w val="0.31909573598382174"/>
          <c:h val="7.575810599432647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Ounce</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B5-434F-AA48-AD822382500C}"/>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B5-434F-AA48-AD822382500C}"/>
                </c:ext>
              </c:extLst>
            </c:dLbl>
            <c:dLbl>
              <c:idx val="16"/>
              <c:tx>
                <c:rich>
                  <a:bodyPr/>
                  <a:lstStyle/>
                  <a:p>
                    <a:fld id="{0BC32BC9-A378-4924-8B8F-3E99E2B12226}"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C24-44B1-B046-8D8D061BF5F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310</c:v>
                </c:pt>
                <c:pt idx="1">
                  <c:v>300</c:v>
                </c:pt>
                <c:pt idx="2">
                  <c:v>300</c:v>
                </c:pt>
                <c:pt idx="3">
                  <c:v>285</c:v>
                </c:pt>
                <c:pt idx="4">
                  <c:v>290</c:v>
                </c:pt>
                <c:pt idx="5">
                  <c:v>300</c:v>
                </c:pt>
                <c:pt idx="6">
                  <c:v>320</c:v>
                </c:pt>
                <c:pt idx="7">
                  <c:v>290</c:v>
                </c:pt>
                <c:pt idx="8">
                  <c:v>300</c:v>
                </c:pt>
                <c:pt idx="9">
                  <c:v>320</c:v>
                </c:pt>
                <c:pt idx="10">
                  <c:v>300</c:v>
                </c:pt>
                <c:pt idx="11">
                  <c:v>300</c:v>
                </c:pt>
                <c:pt idx="12">
                  <c:v>300</c:v>
                </c:pt>
                <c:pt idx="13">
                  <c:v>300</c:v>
                </c:pt>
                <c:pt idx="14">
                  <c:v>300</c:v>
                </c:pt>
                <c:pt idx="15">
                  <c:v>300</c:v>
                </c:pt>
                <c:pt idx="16">
                  <c:v>280</c:v>
                </c:pt>
              </c:numCache>
            </c:numRef>
          </c:val>
          <c:extLst>
            <c:ext xmlns:c16="http://schemas.microsoft.com/office/drawing/2014/chart" uri="{C3380CC4-5D6E-409C-BE32-E72D297353CC}">
              <c16:uniqueId val="{00000003-B8B5-434F-AA48-AD822382500C}"/>
            </c:ext>
          </c:extLst>
        </c:ser>
        <c:ser>
          <c:idx val="1"/>
          <c:order val="1"/>
          <c:tx>
            <c:strRef>
              <c:f>Sheet1!$C$1</c:f>
              <c:strCache>
                <c:ptCount val="1"/>
                <c:pt idx="0">
                  <c:v>Gram</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B5-434F-AA48-AD822382500C}"/>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8B5-434F-AA48-AD822382500C}"/>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24-44B1-B046-8D8D061BF5F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pt idx="14">
                  <c:v>20</c:v>
                </c:pt>
                <c:pt idx="15">
                  <c:v>20</c:v>
                </c:pt>
                <c:pt idx="16">
                  <c:v>20</c:v>
                </c:pt>
              </c:numCache>
            </c:numRef>
          </c:val>
          <c:extLst>
            <c:ext xmlns:c16="http://schemas.microsoft.com/office/drawing/2014/chart" uri="{C3380CC4-5D6E-409C-BE32-E72D297353CC}">
              <c16:uniqueId val="{00000007-B8B5-434F-AA48-AD822382500C}"/>
            </c:ext>
          </c:extLst>
        </c:ser>
        <c:dLbls>
          <c:showLegendKey val="0"/>
          <c:showVal val="0"/>
          <c:showCatName val="0"/>
          <c:showSerName val="0"/>
          <c:showPercent val="0"/>
          <c:showBubbleSize val="0"/>
        </c:dLbls>
        <c:gapWidth val="219"/>
        <c:overlap val="-27"/>
        <c:axId val="1006011408"/>
        <c:axId val="1006012064"/>
      </c:barChart>
      <c:catAx>
        <c:axId val="1006011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06012064"/>
        <c:crosses val="autoZero"/>
        <c:auto val="1"/>
        <c:lblAlgn val="ctr"/>
        <c:lblOffset val="100"/>
        <c:noMultiLvlLbl val="0"/>
      </c:catAx>
      <c:valAx>
        <c:axId val="1006012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price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06011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Ounce</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30-4BC9-B1DB-997AEE656BC6}"/>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30-4BC9-B1DB-997AEE656BC6}"/>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3A-4CD2-A041-A5110D47C5A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General</c:formatCode>
                <c:ptCount val="17"/>
                <c:pt idx="0">
                  <c:v>200</c:v>
                </c:pt>
                <c:pt idx="1">
                  <c:v>175</c:v>
                </c:pt>
                <c:pt idx="2">
                  <c:v>200</c:v>
                </c:pt>
                <c:pt idx="3">
                  <c:v>200</c:v>
                </c:pt>
                <c:pt idx="4">
                  <c:v>200</c:v>
                </c:pt>
                <c:pt idx="5">
                  <c:v>200</c:v>
                </c:pt>
                <c:pt idx="6">
                  <c:v>229</c:v>
                </c:pt>
                <c:pt idx="7">
                  <c:v>250</c:v>
                </c:pt>
                <c:pt idx="8">
                  <c:v>260</c:v>
                </c:pt>
                <c:pt idx="9">
                  <c:v>280</c:v>
                </c:pt>
                <c:pt idx="10">
                  <c:v>240</c:v>
                </c:pt>
                <c:pt idx="11">
                  <c:v>220</c:v>
                </c:pt>
                <c:pt idx="12">
                  <c:v>250</c:v>
                </c:pt>
                <c:pt idx="13">
                  <c:v>280</c:v>
                </c:pt>
                <c:pt idx="14">
                  <c:v>245</c:v>
                </c:pt>
                <c:pt idx="15">
                  <c:v>225</c:v>
                </c:pt>
                <c:pt idx="16">
                  <c:v>250</c:v>
                </c:pt>
              </c:numCache>
            </c:numRef>
          </c:val>
          <c:extLst>
            <c:ext xmlns:c16="http://schemas.microsoft.com/office/drawing/2014/chart" uri="{C3380CC4-5D6E-409C-BE32-E72D297353CC}">
              <c16:uniqueId val="{00000003-2A30-4BC9-B1DB-997AEE656BC6}"/>
            </c:ext>
          </c:extLst>
        </c:ser>
        <c:ser>
          <c:idx val="1"/>
          <c:order val="1"/>
          <c:tx>
            <c:strRef>
              <c:f>Sheet1!$C$1</c:f>
              <c:strCache>
                <c:ptCount val="1"/>
                <c:pt idx="0">
                  <c:v>Gram</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A30-4BC9-B1DB-997AEE656BC6}"/>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A30-4BC9-B1DB-997AEE656BC6}"/>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3A-4CD2-A041-A5110D47C5A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General</c:formatCode>
                <c:ptCount val="17"/>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pt idx="14">
                  <c:v>20</c:v>
                </c:pt>
                <c:pt idx="15">
                  <c:v>20</c:v>
                </c:pt>
                <c:pt idx="16">
                  <c:v>20</c:v>
                </c:pt>
              </c:numCache>
            </c:numRef>
          </c:val>
          <c:extLst>
            <c:ext xmlns:c16="http://schemas.microsoft.com/office/drawing/2014/chart" uri="{C3380CC4-5D6E-409C-BE32-E72D297353CC}">
              <c16:uniqueId val="{00000007-2A30-4BC9-B1DB-997AEE656BC6}"/>
            </c:ext>
          </c:extLst>
        </c:ser>
        <c:dLbls>
          <c:showLegendKey val="0"/>
          <c:showVal val="0"/>
          <c:showCatName val="0"/>
          <c:showSerName val="0"/>
          <c:showPercent val="0"/>
          <c:showBubbleSize val="0"/>
        </c:dLbls>
        <c:gapWidth val="219"/>
        <c:overlap val="-27"/>
        <c:axId val="1184334944"/>
        <c:axId val="1184310672"/>
      </c:barChart>
      <c:catAx>
        <c:axId val="118433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4310672"/>
        <c:crosses val="autoZero"/>
        <c:auto val="1"/>
        <c:lblAlgn val="ctr"/>
        <c:lblOffset val="100"/>
        <c:noMultiLvlLbl val="0"/>
      </c:catAx>
      <c:valAx>
        <c:axId val="1184310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price ($)</a:t>
                </a:r>
              </a:p>
            </c:rich>
          </c:tx>
          <c:layout>
            <c:manualLayout>
              <c:xMode val="edge"/>
              <c:yMode val="edge"/>
              <c:x val="1.3293452974410104E-2"/>
              <c:y val="0.2623737657792775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4334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High</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Sheet1!$B$1:$Q$1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Sheet1!$B$2:$Q$2</c:f>
              <c:numCache>
                <c:formatCode>General</c:formatCode>
                <c:ptCount val="16"/>
                <c:pt idx="0">
                  <c:v>64</c:v>
                </c:pt>
                <c:pt idx="1">
                  <c:v>61</c:v>
                </c:pt>
                <c:pt idx="2">
                  <c:v>76</c:v>
                </c:pt>
                <c:pt idx="3">
                  <c:v>60</c:v>
                </c:pt>
                <c:pt idx="4">
                  <c:v>58</c:v>
                </c:pt>
                <c:pt idx="5">
                  <c:v>61</c:v>
                </c:pt>
                <c:pt idx="6">
                  <c:v>54</c:v>
                </c:pt>
                <c:pt idx="7">
                  <c:v>60</c:v>
                </c:pt>
                <c:pt idx="8">
                  <c:v>70</c:v>
                </c:pt>
                <c:pt idx="9">
                  <c:v>58</c:v>
                </c:pt>
                <c:pt idx="10">
                  <c:v>59</c:v>
                </c:pt>
                <c:pt idx="11">
                  <c:v>55</c:v>
                </c:pt>
                <c:pt idx="12">
                  <c:v>56</c:v>
                </c:pt>
                <c:pt idx="13">
                  <c:v>54</c:v>
                </c:pt>
                <c:pt idx="14">
                  <c:v>57</c:v>
                </c:pt>
                <c:pt idx="15">
                  <c:v>55</c:v>
                </c:pt>
              </c:numCache>
            </c:numRef>
          </c:val>
          <c:extLst>
            <c:ext xmlns:c16="http://schemas.microsoft.com/office/drawing/2014/chart" uri="{C3380CC4-5D6E-409C-BE32-E72D297353CC}">
              <c16:uniqueId val="{00000000-B913-4A43-88F6-93FE47B453A4}"/>
            </c:ext>
          </c:extLst>
        </c:ser>
        <c:ser>
          <c:idx val="1"/>
          <c:order val="1"/>
          <c:tx>
            <c:strRef>
              <c:f>Sheet1!$A$3</c:f>
              <c:strCache>
                <c:ptCount val="1"/>
                <c:pt idx="0">
                  <c:v>Medium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Sheet1!$B$1:$Q$1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Sheet1!$B$3:$Q$3</c:f>
              <c:numCache>
                <c:formatCode>General</c:formatCode>
                <c:ptCount val="16"/>
                <c:pt idx="0">
                  <c:v>27</c:v>
                </c:pt>
                <c:pt idx="1">
                  <c:v>31</c:v>
                </c:pt>
                <c:pt idx="2">
                  <c:v>20</c:v>
                </c:pt>
                <c:pt idx="3">
                  <c:v>30</c:v>
                </c:pt>
                <c:pt idx="4">
                  <c:v>25</c:v>
                </c:pt>
                <c:pt idx="5">
                  <c:v>31</c:v>
                </c:pt>
                <c:pt idx="6">
                  <c:v>39</c:v>
                </c:pt>
                <c:pt idx="7">
                  <c:v>30</c:v>
                </c:pt>
                <c:pt idx="8">
                  <c:v>18</c:v>
                </c:pt>
                <c:pt idx="9">
                  <c:v>30</c:v>
                </c:pt>
                <c:pt idx="10">
                  <c:v>27</c:v>
                </c:pt>
                <c:pt idx="11">
                  <c:v>27</c:v>
                </c:pt>
                <c:pt idx="12">
                  <c:v>28</c:v>
                </c:pt>
                <c:pt idx="13">
                  <c:v>32</c:v>
                </c:pt>
                <c:pt idx="14">
                  <c:v>29</c:v>
                </c:pt>
                <c:pt idx="15">
                  <c:v>33</c:v>
                </c:pt>
              </c:numCache>
            </c:numRef>
          </c:val>
          <c:extLst>
            <c:ext xmlns:c16="http://schemas.microsoft.com/office/drawing/2014/chart" uri="{C3380CC4-5D6E-409C-BE32-E72D297353CC}">
              <c16:uniqueId val="{00000001-B913-4A43-88F6-93FE47B453A4}"/>
            </c:ext>
          </c:extLst>
        </c:ser>
        <c:ser>
          <c:idx val="2"/>
          <c:order val="2"/>
          <c:tx>
            <c:strRef>
              <c:f>Sheet1!$A$4</c:f>
              <c:strCache>
                <c:ptCount val="1"/>
                <c:pt idx="0">
                  <c:v>Low</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B913-4A43-88F6-93FE47B453A4}"/>
                </c:ext>
              </c:extLst>
            </c:dLbl>
            <c:dLbl>
              <c:idx val="1"/>
              <c:delete val="1"/>
              <c:extLst>
                <c:ext xmlns:c15="http://schemas.microsoft.com/office/drawing/2012/chart" uri="{CE6537A1-D6FC-4f65-9D91-7224C49458BB}"/>
                <c:ext xmlns:c16="http://schemas.microsoft.com/office/drawing/2014/chart" uri="{C3380CC4-5D6E-409C-BE32-E72D297353CC}">
                  <c16:uniqueId val="{00000003-B913-4A43-88F6-93FE47B453A4}"/>
                </c:ext>
              </c:extLst>
            </c:dLbl>
            <c:dLbl>
              <c:idx val="2"/>
              <c:delete val="1"/>
              <c:extLst>
                <c:ext xmlns:c15="http://schemas.microsoft.com/office/drawing/2012/chart" uri="{CE6537A1-D6FC-4f65-9D91-7224C49458BB}"/>
                <c:ext xmlns:c16="http://schemas.microsoft.com/office/drawing/2014/chart" uri="{C3380CC4-5D6E-409C-BE32-E72D297353CC}">
                  <c16:uniqueId val="{00000004-B913-4A43-88F6-93FE47B453A4}"/>
                </c:ext>
              </c:extLst>
            </c:dLbl>
            <c:dLbl>
              <c:idx val="3"/>
              <c:delete val="1"/>
              <c:extLst>
                <c:ext xmlns:c15="http://schemas.microsoft.com/office/drawing/2012/chart" uri="{CE6537A1-D6FC-4f65-9D91-7224C49458BB}"/>
                <c:ext xmlns:c16="http://schemas.microsoft.com/office/drawing/2014/chart" uri="{C3380CC4-5D6E-409C-BE32-E72D297353CC}">
                  <c16:uniqueId val="{00000005-B913-4A43-88F6-93FE47B453A4}"/>
                </c:ext>
              </c:extLst>
            </c:dLbl>
            <c:dLbl>
              <c:idx val="4"/>
              <c:delete val="1"/>
              <c:extLst>
                <c:ext xmlns:c15="http://schemas.microsoft.com/office/drawing/2012/chart" uri="{CE6537A1-D6FC-4f65-9D91-7224C49458BB}"/>
                <c:ext xmlns:c16="http://schemas.microsoft.com/office/drawing/2014/chart" uri="{C3380CC4-5D6E-409C-BE32-E72D297353CC}">
                  <c16:uniqueId val="{00000006-B913-4A43-88F6-93FE47B453A4}"/>
                </c:ext>
              </c:extLst>
            </c:dLbl>
            <c:dLbl>
              <c:idx val="5"/>
              <c:delete val="1"/>
              <c:extLst>
                <c:ext xmlns:c15="http://schemas.microsoft.com/office/drawing/2012/chart" uri="{CE6537A1-D6FC-4f65-9D91-7224C49458BB}"/>
                <c:ext xmlns:c16="http://schemas.microsoft.com/office/drawing/2014/chart" uri="{C3380CC4-5D6E-409C-BE32-E72D297353CC}">
                  <c16:uniqueId val="{00000007-B913-4A43-88F6-93FE47B453A4}"/>
                </c:ext>
              </c:extLst>
            </c:dLbl>
            <c:dLbl>
              <c:idx val="6"/>
              <c:delete val="1"/>
              <c:extLst>
                <c:ext xmlns:c15="http://schemas.microsoft.com/office/drawing/2012/chart" uri="{CE6537A1-D6FC-4f65-9D91-7224C49458BB}"/>
                <c:ext xmlns:c16="http://schemas.microsoft.com/office/drawing/2014/chart" uri="{C3380CC4-5D6E-409C-BE32-E72D297353CC}">
                  <c16:uniqueId val="{00000008-B913-4A43-88F6-93FE47B453A4}"/>
                </c:ext>
              </c:extLst>
            </c:dLbl>
            <c:dLbl>
              <c:idx val="7"/>
              <c:delete val="1"/>
              <c:extLst>
                <c:ext xmlns:c15="http://schemas.microsoft.com/office/drawing/2012/chart" uri="{CE6537A1-D6FC-4f65-9D91-7224C49458BB}"/>
                <c:ext xmlns:c16="http://schemas.microsoft.com/office/drawing/2014/chart" uri="{C3380CC4-5D6E-409C-BE32-E72D297353CC}">
                  <c16:uniqueId val="{00000009-B913-4A43-88F6-93FE47B453A4}"/>
                </c:ext>
              </c:extLst>
            </c:dLbl>
            <c:dLbl>
              <c:idx val="9"/>
              <c:delete val="1"/>
              <c:extLst>
                <c:ext xmlns:c15="http://schemas.microsoft.com/office/drawing/2012/chart" uri="{CE6537A1-D6FC-4f65-9D91-7224C49458BB}"/>
                <c:ext xmlns:c16="http://schemas.microsoft.com/office/drawing/2014/chart" uri="{C3380CC4-5D6E-409C-BE32-E72D297353CC}">
                  <c16:uniqueId val="{0000000A-B913-4A43-88F6-93FE47B453A4}"/>
                </c:ext>
              </c:extLst>
            </c:dLbl>
            <c:dLbl>
              <c:idx val="10"/>
              <c:delete val="1"/>
              <c:extLst>
                <c:ext xmlns:c15="http://schemas.microsoft.com/office/drawing/2012/chart" uri="{CE6537A1-D6FC-4f65-9D91-7224C49458BB}"/>
                <c:ext xmlns:c16="http://schemas.microsoft.com/office/drawing/2014/chart" uri="{C3380CC4-5D6E-409C-BE32-E72D297353CC}">
                  <c16:uniqueId val="{0000000B-B913-4A43-88F6-93FE47B453A4}"/>
                </c:ext>
              </c:extLst>
            </c:dLbl>
            <c:dLbl>
              <c:idx val="11"/>
              <c:delete val="1"/>
              <c:extLst>
                <c:ext xmlns:c15="http://schemas.microsoft.com/office/drawing/2012/chart" uri="{CE6537A1-D6FC-4f65-9D91-7224C49458BB}"/>
                <c:ext xmlns:c16="http://schemas.microsoft.com/office/drawing/2014/chart" uri="{C3380CC4-5D6E-409C-BE32-E72D297353CC}">
                  <c16:uniqueId val="{0000000C-B913-4A43-88F6-93FE47B453A4}"/>
                </c:ext>
              </c:extLst>
            </c:dLbl>
            <c:dLbl>
              <c:idx val="15"/>
              <c:delete val="1"/>
              <c:extLst>
                <c:ext xmlns:c15="http://schemas.microsoft.com/office/drawing/2012/chart" uri="{CE6537A1-D6FC-4f65-9D91-7224C49458BB}"/>
                <c:ext xmlns:c16="http://schemas.microsoft.com/office/drawing/2014/chart" uri="{C3380CC4-5D6E-409C-BE32-E72D297353CC}">
                  <c16:uniqueId val="{00000000-7E8F-45DB-AE21-FFD66A35AF5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Sheet1!$B$1:$Q$1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Sheet1!$B$4:$Q$4</c:f>
              <c:numCache>
                <c:formatCode>General</c:formatCode>
                <c:ptCount val="16"/>
                <c:pt idx="0">
                  <c:v>3</c:v>
                </c:pt>
                <c:pt idx="1">
                  <c:v>2</c:v>
                </c:pt>
                <c:pt idx="2">
                  <c:v>2</c:v>
                </c:pt>
                <c:pt idx="3">
                  <c:v>3</c:v>
                </c:pt>
                <c:pt idx="4">
                  <c:v>4</c:v>
                </c:pt>
                <c:pt idx="5">
                  <c:v>3</c:v>
                </c:pt>
                <c:pt idx="6">
                  <c:v>6</c:v>
                </c:pt>
                <c:pt idx="7">
                  <c:v>3</c:v>
                </c:pt>
                <c:pt idx="8">
                  <c:v>7</c:v>
                </c:pt>
                <c:pt idx="9">
                  <c:v>3</c:v>
                </c:pt>
                <c:pt idx="10">
                  <c:v>1</c:v>
                </c:pt>
                <c:pt idx="11">
                  <c:v>5</c:v>
                </c:pt>
                <c:pt idx="12">
                  <c:v>8</c:v>
                </c:pt>
                <c:pt idx="13">
                  <c:v>7</c:v>
                </c:pt>
                <c:pt idx="14">
                  <c:v>7</c:v>
                </c:pt>
                <c:pt idx="15">
                  <c:v>4</c:v>
                </c:pt>
              </c:numCache>
            </c:numRef>
          </c:val>
          <c:extLst>
            <c:ext xmlns:c16="http://schemas.microsoft.com/office/drawing/2014/chart" uri="{C3380CC4-5D6E-409C-BE32-E72D297353CC}">
              <c16:uniqueId val="{0000000D-B913-4A43-88F6-93FE47B453A4}"/>
            </c:ext>
          </c:extLst>
        </c:ser>
        <c:ser>
          <c:idx val="3"/>
          <c:order val="3"/>
          <c:tx>
            <c:strRef>
              <c:f>Sheet1!$A$5</c:f>
              <c:strCache>
                <c:ptCount val="1"/>
                <c:pt idx="0">
                  <c:v>Fluctuates</c:v>
                </c:pt>
              </c:strCache>
            </c:strRef>
          </c:tx>
          <c:spPr>
            <a:solidFill>
              <a:schemeClr val="accent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E-B913-4A43-88F6-93FE47B453A4}"/>
                </c:ext>
              </c:extLst>
            </c:dLbl>
            <c:dLbl>
              <c:idx val="6"/>
              <c:delete val="1"/>
              <c:extLst>
                <c:ext xmlns:c15="http://schemas.microsoft.com/office/drawing/2012/chart" uri="{CE6537A1-D6FC-4f65-9D91-7224C49458BB}"/>
                <c:ext xmlns:c16="http://schemas.microsoft.com/office/drawing/2014/chart" uri="{C3380CC4-5D6E-409C-BE32-E72D297353CC}">
                  <c16:uniqueId val="{0000000F-B913-4A43-88F6-93FE47B453A4}"/>
                </c:ext>
              </c:extLst>
            </c:dLbl>
            <c:dLbl>
              <c:idx val="8"/>
              <c:delete val="1"/>
              <c:extLst>
                <c:ext xmlns:c15="http://schemas.microsoft.com/office/drawing/2012/chart" uri="{CE6537A1-D6FC-4f65-9D91-7224C49458BB}"/>
                <c:ext xmlns:c16="http://schemas.microsoft.com/office/drawing/2014/chart" uri="{C3380CC4-5D6E-409C-BE32-E72D297353CC}">
                  <c16:uniqueId val="{00000010-B913-4A43-88F6-93FE47B453A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Sheet1!$B$1:$Q$1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Sheet1!$B$5:$Q$5</c:f>
              <c:numCache>
                <c:formatCode>General</c:formatCode>
                <c:ptCount val="16"/>
                <c:pt idx="0">
                  <c:v>6</c:v>
                </c:pt>
                <c:pt idx="1">
                  <c:v>6</c:v>
                </c:pt>
                <c:pt idx="2">
                  <c:v>2</c:v>
                </c:pt>
                <c:pt idx="3">
                  <c:v>7</c:v>
                </c:pt>
                <c:pt idx="4">
                  <c:v>11</c:v>
                </c:pt>
                <c:pt idx="5">
                  <c:v>5</c:v>
                </c:pt>
                <c:pt idx="6">
                  <c:v>1</c:v>
                </c:pt>
                <c:pt idx="7">
                  <c:v>7</c:v>
                </c:pt>
                <c:pt idx="8">
                  <c:v>6</c:v>
                </c:pt>
                <c:pt idx="9">
                  <c:v>9</c:v>
                </c:pt>
                <c:pt idx="10">
                  <c:v>13</c:v>
                </c:pt>
                <c:pt idx="11">
                  <c:v>12</c:v>
                </c:pt>
                <c:pt idx="12">
                  <c:v>8</c:v>
                </c:pt>
                <c:pt idx="13">
                  <c:v>7</c:v>
                </c:pt>
                <c:pt idx="14">
                  <c:v>8</c:v>
                </c:pt>
                <c:pt idx="15">
                  <c:v>8</c:v>
                </c:pt>
              </c:numCache>
            </c:numRef>
          </c:val>
          <c:extLst>
            <c:ext xmlns:c16="http://schemas.microsoft.com/office/drawing/2014/chart" uri="{C3380CC4-5D6E-409C-BE32-E72D297353CC}">
              <c16:uniqueId val="{00000011-B913-4A43-88F6-93FE47B453A4}"/>
            </c:ext>
          </c:extLst>
        </c:ser>
        <c:dLbls>
          <c:showLegendKey val="0"/>
          <c:showVal val="0"/>
          <c:showCatName val="0"/>
          <c:showSerName val="0"/>
          <c:showPercent val="0"/>
          <c:showBubbleSize val="0"/>
        </c:dLbls>
        <c:gapWidth val="150"/>
        <c:overlap val="100"/>
        <c:axId val="1184378568"/>
        <c:axId val="1184327072"/>
      </c:barChart>
      <c:catAx>
        <c:axId val="1184378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4327072"/>
        <c:crosses val="autoZero"/>
        <c:auto val="1"/>
        <c:lblAlgn val="ctr"/>
        <c:lblOffset val="100"/>
        <c:noMultiLvlLbl val="0"/>
      </c:catAx>
      <c:valAx>
        <c:axId val="1184327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4378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High</c:v>
                </c:pt>
              </c:strCache>
            </c:strRef>
          </c:tx>
          <c:spPr>
            <a:solidFill>
              <a:schemeClr val="accent1"/>
            </a:solidFill>
            <a:ln>
              <a:no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0-E5B5-4F14-9DC5-7A2984466A6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Sheet1!$B$1:$Q$1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Sheet1!$B$2:$Q$2</c:f>
              <c:numCache>
                <c:formatCode>General</c:formatCode>
                <c:ptCount val="16"/>
                <c:pt idx="0">
                  <c:v>25</c:v>
                </c:pt>
                <c:pt idx="1">
                  <c:v>23</c:v>
                </c:pt>
                <c:pt idx="2">
                  <c:v>21</c:v>
                </c:pt>
                <c:pt idx="3">
                  <c:v>15</c:v>
                </c:pt>
                <c:pt idx="4">
                  <c:v>40</c:v>
                </c:pt>
                <c:pt idx="5">
                  <c:v>14</c:v>
                </c:pt>
                <c:pt idx="6">
                  <c:v>22</c:v>
                </c:pt>
                <c:pt idx="7">
                  <c:v>24</c:v>
                </c:pt>
                <c:pt idx="8">
                  <c:v>10</c:v>
                </c:pt>
                <c:pt idx="9">
                  <c:v>32</c:v>
                </c:pt>
                <c:pt idx="10">
                  <c:v>21</c:v>
                </c:pt>
                <c:pt idx="11">
                  <c:v>35</c:v>
                </c:pt>
                <c:pt idx="12">
                  <c:v>46</c:v>
                </c:pt>
                <c:pt idx="13">
                  <c:v>30</c:v>
                </c:pt>
                <c:pt idx="14">
                  <c:v>28</c:v>
                </c:pt>
                <c:pt idx="15">
                  <c:v>25</c:v>
                </c:pt>
              </c:numCache>
            </c:numRef>
          </c:val>
          <c:extLst>
            <c:ext xmlns:c16="http://schemas.microsoft.com/office/drawing/2014/chart" uri="{C3380CC4-5D6E-409C-BE32-E72D297353CC}">
              <c16:uniqueId val="{00000001-E5B5-4F14-9DC5-7A2984466A61}"/>
            </c:ext>
          </c:extLst>
        </c:ser>
        <c:ser>
          <c:idx val="1"/>
          <c:order val="1"/>
          <c:tx>
            <c:strRef>
              <c:f>Sheet1!$A$3</c:f>
              <c:strCache>
                <c:ptCount val="1"/>
                <c:pt idx="0">
                  <c:v>Medium</c:v>
                </c:pt>
              </c:strCache>
            </c:strRef>
          </c:tx>
          <c:spPr>
            <a:solidFill>
              <a:schemeClr val="accent2"/>
            </a:solidFill>
            <a:ln>
              <a:noFill/>
            </a:ln>
            <a:effectLst/>
          </c:spPr>
          <c:invertIfNegative val="0"/>
          <c:dLbls>
            <c:dLbl>
              <c:idx val="14"/>
              <c:tx>
                <c:rich>
                  <a:bodyPr/>
                  <a:lstStyle/>
                  <a:p>
                    <a:fld id="{C23896EE-E9A4-4DCD-BAE7-1A85E0E487A6}"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5B5-4F14-9DC5-7A2984466A6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Sheet1!$B$1:$Q$1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Sheet1!$B$3:$Q$3</c:f>
              <c:numCache>
                <c:formatCode>General</c:formatCode>
                <c:ptCount val="16"/>
                <c:pt idx="0">
                  <c:v>52</c:v>
                </c:pt>
                <c:pt idx="1">
                  <c:v>48</c:v>
                </c:pt>
                <c:pt idx="2">
                  <c:v>59</c:v>
                </c:pt>
                <c:pt idx="3">
                  <c:v>8</c:v>
                </c:pt>
                <c:pt idx="4">
                  <c:v>30</c:v>
                </c:pt>
                <c:pt idx="5">
                  <c:v>59</c:v>
                </c:pt>
                <c:pt idx="6">
                  <c:v>61</c:v>
                </c:pt>
                <c:pt idx="7">
                  <c:v>60</c:v>
                </c:pt>
                <c:pt idx="8">
                  <c:v>62</c:v>
                </c:pt>
                <c:pt idx="9">
                  <c:v>55</c:v>
                </c:pt>
                <c:pt idx="10">
                  <c:v>46</c:v>
                </c:pt>
                <c:pt idx="11">
                  <c:v>47</c:v>
                </c:pt>
                <c:pt idx="12">
                  <c:v>38</c:v>
                </c:pt>
                <c:pt idx="13">
                  <c:v>56</c:v>
                </c:pt>
                <c:pt idx="14">
                  <c:v>34</c:v>
                </c:pt>
                <c:pt idx="15">
                  <c:v>50</c:v>
                </c:pt>
              </c:numCache>
            </c:numRef>
          </c:val>
          <c:extLst>
            <c:ext xmlns:c16="http://schemas.microsoft.com/office/drawing/2014/chart" uri="{C3380CC4-5D6E-409C-BE32-E72D297353CC}">
              <c16:uniqueId val="{00000003-E5B5-4F14-9DC5-7A2984466A61}"/>
            </c:ext>
          </c:extLst>
        </c:ser>
        <c:ser>
          <c:idx val="2"/>
          <c:order val="2"/>
          <c:tx>
            <c:strRef>
              <c:f>Sheet1!$A$4</c:f>
              <c:strCache>
                <c:ptCount val="1"/>
                <c:pt idx="0">
                  <c:v>Low</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Sheet1!$B$1:$Q$1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Sheet1!$B$4:$Q$4</c:f>
              <c:numCache>
                <c:formatCode>General</c:formatCode>
                <c:ptCount val="16"/>
                <c:pt idx="0">
                  <c:v>21</c:v>
                </c:pt>
                <c:pt idx="1">
                  <c:v>20</c:v>
                </c:pt>
                <c:pt idx="2">
                  <c:v>15</c:v>
                </c:pt>
                <c:pt idx="3">
                  <c:v>27</c:v>
                </c:pt>
                <c:pt idx="4">
                  <c:v>21</c:v>
                </c:pt>
                <c:pt idx="5">
                  <c:v>26</c:v>
                </c:pt>
                <c:pt idx="6">
                  <c:v>15</c:v>
                </c:pt>
                <c:pt idx="7">
                  <c:v>14</c:v>
                </c:pt>
                <c:pt idx="8">
                  <c:v>17</c:v>
                </c:pt>
                <c:pt idx="9">
                  <c:v>15</c:v>
                </c:pt>
                <c:pt idx="10">
                  <c:v>11</c:v>
                </c:pt>
                <c:pt idx="11">
                  <c:v>15</c:v>
                </c:pt>
                <c:pt idx="12">
                  <c:v>8</c:v>
                </c:pt>
                <c:pt idx="13">
                  <c:v>11</c:v>
                </c:pt>
                <c:pt idx="14">
                  <c:v>22</c:v>
                </c:pt>
                <c:pt idx="15">
                  <c:v>19</c:v>
                </c:pt>
              </c:numCache>
            </c:numRef>
          </c:val>
          <c:extLst>
            <c:ext xmlns:c16="http://schemas.microsoft.com/office/drawing/2014/chart" uri="{C3380CC4-5D6E-409C-BE32-E72D297353CC}">
              <c16:uniqueId val="{0000000A-E5B5-4F14-9DC5-7A2984466A61}"/>
            </c:ext>
          </c:extLst>
        </c:ser>
        <c:ser>
          <c:idx val="3"/>
          <c:order val="3"/>
          <c:tx>
            <c:strRef>
              <c:f>Sheet1!$A$5</c:f>
              <c:strCache>
                <c:ptCount val="1"/>
                <c:pt idx="0">
                  <c:v>Fluctuates</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E5B5-4F14-9DC5-7A2984466A61}"/>
                </c:ext>
              </c:extLst>
            </c:dLbl>
            <c:dLbl>
              <c:idx val="2"/>
              <c:delete val="1"/>
              <c:extLst>
                <c:ext xmlns:c15="http://schemas.microsoft.com/office/drawing/2012/chart" uri="{CE6537A1-D6FC-4f65-9D91-7224C49458BB}"/>
                <c:ext xmlns:c16="http://schemas.microsoft.com/office/drawing/2014/chart" uri="{C3380CC4-5D6E-409C-BE32-E72D297353CC}">
                  <c16:uniqueId val="{0000000C-E5B5-4F14-9DC5-7A2984466A61}"/>
                </c:ext>
              </c:extLst>
            </c:dLbl>
            <c:dLbl>
              <c:idx val="5"/>
              <c:delete val="1"/>
              <c:extLst>
                <c:ext xmlns:c15="http://schemas.microsoft.com/office/drawing/2012/chart" uri="{CE6537A1-D6FC-4f65-9D91-7224C49458BB}"/>
                <c:ext xmlns:c16="http://schemas.microsoft.com/office/drawing/2014/chart" uri="{C3380CC4-5D6E-409C-BE32-E72D297353CC}">
                  <c16:uniqueId val="{0000000E-E5B5-4F14-9DC5-7A2984466A61}"/>
                </c:ext>
              </c:extLst>
            </c:dLbl>
            <c:dLbl>
              <c:idx val="6"/>
              <c:delete val="1"/>
              <c:extLst>
                <c:ext xmlns:c15="http://schemas.microsoft.com/office/drawing/2012/chart" uri="{CE6537A1-D6FC-4f65-9D91-7224C49458BB}"/>
                <c:ext xmlns:c16="http://schemas.microsoft.com/office/drawing/2014/chart" uri="{C3380CC4-5D6E-409C-BE32-E72D297353CC}">
                  <c16:uniqueId val="{0000000F-E5B5-4F14-9DC5-7A2984466A61}"/>
                </c:ext>
              </c:extLst>
            </c:dLbl>
            <c:dLbl>
              <c:idx val="7"/>
              <c:delete val="1"/>
              <c:extLst>
                <c:ext xmlns:c15="http://schemas.microsoft.com/office/drawing/2012/chart" uri="{CE6537A1-D6FC-4f65-9D91-7224C49458BB}"/>
                <c:ext xmlns:c16="http://schemas.microsoft.com/office/drawing/2014/chart" uri="{C3380CC4-5D6E-409C-BE32-E72D297353CC}">
                  <c16:uniqueId val="{00000010-E5B5-4F14-9DC5-7A2984466A61}"/>
                </c:ext>
              </c:extLst>
            </c:dLbl>
            <c:dLbl>
              <c:idx val="11"/>
              <c:delete val="1"/>
              <c:extLst>
                <c:ext xmlns:c15="http://schemas.microsoft.com/office/drawing/2012/chart" uri="{CE6537A1-D6FC-4f65-9D91-7224C49458BB}"/>
                <c:ext xmlns:c16="http://schemas.microsoft.com/office/drawing/2014/chart" uri="{C3380CC4-5D6E-409C-BE32-E72D297353CC}">
                  <c16:uniqueId val="{00000013-E5B5-4F14-9DC5-7A2984466A61}"/>
                </c:ext>
              </c:extLst>
            </c:dLbl>
            <c:dLbl>
              <c:idx val="13"/>
              <c:delete val="1"/>
              <c:extLst>
                <c:ext xmlns:c15="http://schemas.microsoft.com/office/drawing/2012/chart" uri="{CE6537A1-D6FC-4f65-9D91-7224C49458BB}"/>
                <c:ext xmlns:c16="http://schemas.microsoft.com/office/drawing/2014/chart" uri="{C3380CC4-5D6E-409C-BE32-E72D297353CC}">
                  <c16:uniqueId val="{00000015-E5B5-4F14-9DC5-7A2984466A61}"/>
                </c:ext>
              </c:extLst>
            </c:dLbl>
            <c:dLbl>
              <c:idx val="15"/>
              <c:delete val="1"/>
              <c:extLst>
                <c:ext xmlns:c15="http://schemas.microsoft.com/office/drawing/2012/chart" uri="{CE6537A1-D6FC-4f65-9D91-7224C49458BB}"/>
                <c:ext xmlns:c16="http://schemas.microsoft.com/office/drawing/2014/chart" uri="{C3380CC4-5D6E-409C-BE32-E72D297353CC}">
                  <c16:uniqueId val="{00000000-A850-4045-994E-900EB729305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Sheet1!$B$1:$Q$1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Sheet1!$B$5:$Q$5</c:f>
              <c:numCache>
                <c:formatCode>General</c:formatCode>
                <c:ptCount val="16"/>
                <c:pt idx="0">
                  <c:v>3</c:v>
                </c:pt>
                <c:pt idx="1">
                  <c:v>9</c:v>
                </c:pt>
                <c:pt idx="2">
                  <c:v>5</c:v>
                </c:pt>
                <c:pt idx="3">
                  <c:v>10</c:v>
                </c:pt>
                <c:pt idx="4">
                  <c:v>9</c:v>
                </c:pt>
                <c:pt idx="5">
                  <c:v>2</c:v>
                </c:pt>
                <c:pt idx="6">
                  <c:v>2</c:v>
                </c:pt>
                <c:pt idx="7">
                  <c:v>2</c:v>
                </c:pt>
                <c:pt idx="8">
                  <c:v>10</c:v>
                </c:pt>
                <c:pt idx="9">
                  <c:v>9</c:v>
                </c:pt>
                <c:pt idx="10">
                  <c:v>21</c:v>
                </c:pt>
                <c:pt idx="11">
                  <c:v>3</c:v>
                </c:pt>
                <c:pt idx="12">
                  <c:v>8</c:v>
                </c:pt>
                <c:pt idx="13">
                  <c:v>4</c:v>
                </c:pt>
                <c:pt idx="14">
                  <c:v>16</c:v>
                </c:pt>
                <c:pt idx="15">
                  <c:v>6</c:v>
                </c:pt>
              </c:numCache>
            </c:numRef>
          </c:val>
          <c:extLst>
            <c:ext xmlns:c16="http://schemas.microsoft.com/office/drawing/2014/chart" uri="{C3380CC4-5D6E-409C-BE32-E72D297353CC}">
              <c16:uniqueId val="{00000017-E5B5-4F14-9DC5-7A2984466A61}"/>
            </c:ext>
          </c:extLst>
        </c:ser>
        <c:dLbls>
          <c:showLegendKey val="0"/>
          <c:showVal val="0"/>
          <c:showCatName val="0"/>
          <c:showSerName val="0"/>
          <c:showPercent val="0"/>
          <c:showBubbleSize val="0"/>
        </c:dLbls>
        <c:gapWidth val="150"/>
        <c:overlap val="100"/>
        <c:axId val="1184312640"/>
        <c:axId val="1184312968"/>
      </c:barChart>
      <c:catAx>
        <c:axId val="118431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4312968"/>
        <c:crosses val="autoZero"/>
        <c:auto val="1"/>
        <c:lblAlgn val="ctr"/>
        <c:lblOffset val="100"/>
        <c:noMultiLvlLbl val="0"/>
      </c:catAx>
      <c:valAx>
        <c:axId val="1184312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4312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Sheet1!$B$1:$Q$1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Sheet1!$B$2:$Q$2</c:f>
              <c:numCache>
                <c:formatCode>General</c:formatCode>
                <c:ptCount val="16"/>
                <c:pt idx="0">
                  <c:v>69</c:v>
                </c:pt>
                <c:pt idx="1">
                  <c:v>74</c:v>
                </c:pt>
                <c:pt idx="2">
                  <c:v>68</c:v>
                </c:pt>
                <c:pt idx="3">
                  <c:v>65</c:v>
                </c:pt>
                <c:pt idx="4">
                  <c:v>49</c:v>
                </c:pt>
                <c:pt idx="5">
                  <c:v>58</c:v>
                </c:pt>
                <c:pt idx="6">
                  <c:v>66</c:v>
                </c:pt>
                <c:pt idx="7">
                  <c:v>64</c:v>
                </c:pt>
                <c:pt idx="8">
                  <c:v>44</c:v>
                </c:pt>
                <c:pt idx="9">
                  <c:v>60</c:v>
                </c:pt>
                <c:pt idx="10">
                  <c:v>55</c:v>
                </c:pt>
                <c:pt idx="11">
                  <c:v>65</c:v>
                </c:pt>
                <c:pt idx="12">
                  <c:v>57</c:v>
                </c:pt>
                <c:pt idx="13">
                  <c:v>58</c:v>
                </c:pt>
                <c:pt idx="14">
                  <c:v>58</c:v>
                </c:pt>
                <c:pt idx="15">
                  <c:v>48</c:v>
                </c:pt>
              </c:numCache>
            </c:numRef>
          </c:val>
          <c:extLst>
            <c:ext xmlns:c16="http://schemas.microsoft.com/office/drawing/2014/chart" uri="{C3380CC4-5D6E-409C-BE32-E72D297353CC}">
              <c16:uniqueId val="{00000000-868B-4A89-8384-2B844D22DEDB}"/>
            </c:ext>
          </c:extLst>
        </c:ser>
        <c:ser>
          <c:idx val="1"/>
          <c:order val="1"/>
          <c:tx>
            <c:strRef>
              <c:f>Sheet1!$A$3</c:f>
              <c:strCache>
                <c:ptCount val="1"/>
                <c:pt idx="0">
                  <c:v>Easy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Sheet1!$B$1:$Q$1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Sheet1!$B$3:$Q$3</c:f>
              <c:numCache>
                <c:formatCode>General</c:formatCode>
                <c:ptCount val="16"/>
                <c:pt idx="0">
                  <c:v>29</c:v>
                </c:pt>
                <c:pt idx="1">
                  <c:v>23</c:v>
                </c:pt>
                <c:pt idx="2">
                  <c:v>32</c:v>
                </c:pt>
                <c:pt idx="3">
                  <c:v>31</c:v>
                </c:pt>
                <c:pt idx="4">
                  <c:v>45</c:v>
                </c:pt>
                <c:pt idx="5">
                  <c:v>37</c:v>
                </c:pt>
                <c:pt idx="6">
                  <c:v>27</c:v>
                </c:pt>
                <c:pt idx="7">
                  <c:v>32</c:v>
                </c:pt>
                <c:pt idx="8">
                  <c:v>43</c:v>
                </c:pt>
                <c:pt idx="9">
                  <c:v>37</c:v>
                </c:pt>
                <c:pt idx="10">
                  <c:v>35</c:v>
                </c:pt>
                <c:pt idx="11">
                  <c:v>29</c:v>
                </c:pt>
                <c:pt idx="12">
                  <c:v>36</c:v>
                </c:pt>
                <c:pt idx="13">
                  <c:v>38</c:v>
                </c:pt>
                <c:pt idx="14">
                  <c:v>31</c:v>
                </c:pt>
                <c:pt idx="15">
                  <c:v>40</c:v>
                </c:pt>
              </c:numCache>
            </c:numRef>
          </c:val>
          <c:extLst>
            <c:ext xmlns:c16="http://schemas.microsoft.com/office/drawing/2014/chart" uri="{C3380CC4-5D6E-409C-BE32-E72D297353CC}">
              <c16:uniqueId val="{00000001-868B-4A89-8384-2B844D22DEDB}"/>
            </c:ext>
          </c:extLst>
        </c:ser>
        <c:ser>
          <c:idx val="2"/>
          <c:order val="2"/>
          <c:tx>
            <c:strRef>
              <c:f>Sheet1!$A$4</c:f>
              <c:strCache>
                <c:ptCount val="1"/>
                <c:pt idx="0">
                  <c:v>Difficult</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868B-4A89-8384-2B844D22DEDB}"/>
                </c:ext>
              </c:extLst>
            </c:dLbl>
            <c:dLbl>
              <c:idx val="1"/>
              <c:delete val="1"/>
              <c:extLst>
                <c:ext xmlns:c15="http://schemas.microsoft.com/office/drawing/2012/chart" uri="{CE6537A1-D6FC-4f65-9D91-7224C49458BB}"/>
                <c:ext xmlns:c16="http://schemas.microsoft.com/office/drawing/2014/chart" uri="{C3380CC4-5D6E-409C-BE32-E72D297353CC}">
                  <c16:uniqueId val="{00000003-868B-4A89-8384-2B844D22DEDB}"/>
                </c:ext>
              </c:extLst>
            </c:dLbl>
            <c:dLbl>
              <c:idx val="2"/>
              <c:delete val="1"/>
              <c:extLst>
                <c:ext xmlns:c15="http://schemas.microsoft.com/office/drawing/2012/chart" uri="{CE6537A1-D6FC-4f65-9D91-7224C49458BB}"/>
                <c:ext xmlns:c16="http://schemas.microsoft.com/office/drawing/2014/chart" uri="{C3380CC4-5D6E-409C-BE32-E72D297353CC}">
                  <c16:uniqueId val="{00000004-868B-4A89-8384-2B844D22DEDB}"/>
                </c:ext>
              </c:extLst>
            </c:dLbl>
            <c:dLbl>
              <c:idx val="3"/>
              <c:delete val="1"/>
              <c:extLst>
                <c:ext xmlns:c15="http://schemas.microsoft.com/office/drawing/2012/chart" uri="{CE6537A1-D6FC-4f65-9D91-7224C49458BB}"/>
                <c:ext xmlns:c16="http://schemas.microsoft.com/office/drawing/2014/chart" uri="{C3380CC4-5D6E-409C-BE32-E72D297353CC}">
                  <c16:uniqueId val="{00000005-868B-4A89-8384-2B844D22DEDB}"/>
                </c:ext>
              </c:extLst>
            </c:dLbl>
            <c:dLbl>
              <c:idx val="5"/>
              <c:delete val="1"/>
              <c:extLst>
                <c:ext xmlns:c15="http://schemas.microsoft.com/office/drawing/2012/chart" uri="{CE6537A1-D6FC-4f65-9D91-7224C49458BB}"/>
                <c:ext xmlns:c16="http://schemas.microsoft.com/office/drawing/2014/chart" uri="{C3380CC4-5D6E-409C-BE32-E72D297353CC}">
                  <c16:uniqueId val="{00000006-868B-4A89-8384-2B844D22DEDB}"/>
                </c:ext>
              </c:extLst>
            </c:dLbl>
            <c:dLbl>
              <c:idx val="7"/>
              <c:delete val="1"/>
              <c:extLst>
                <c:ext xmlns:c15="http://schemas.microsoft.com/office/drawing/2012/chart" uri="{CE6537A1-D6FC-4f65-9D91-7224C49458BB}"/>
                <c:ext xmlns:c16="http://schemas.microsoft.com/office/drawing/2014/chart" uri="{C3380CC4-5D6E-409C-BE32-E72D297353CC}">
                  <c16:uniqueId val="{00000007-868B-4A89-8384-2B844D22DEDB}"/>
                </c:ext>
              </c:extLst>
            </c:dLbl>
            <c:dLbl>
              <c:idx val="9"/>
              <c:delete val="1"/>
              <c:extLst>
                <c:ext xmlns:c15="http://schemas.microsoft.com/office/drawing/2012/chart" uri="{CE6537A1-D6FC-4f65-9D91-7224C49458BB}"/>
                <c:ext xmlns:c16="http://schemas.microsoft.com/office/drawing/2014/chart" uri="{C3380CC4-5D6E-409C-BE32-E72D297353CC}">
                  <c16:uniqueId val="{00000008-868B-4A89-8384-2B844D22DEDB}"/>
                </c:ext>
              </c:extLst>
            </c:dLbl>
            <c:dLbl>
              <c:idx val="11"/>
              <c:delete val="1"/>
              <c:extLst>
                <c:ext xmlns:c15="http://schemas.microsoft.com/office/drawing/2012/chart" uri="{CE6537A1-D6FC-4f65-9D91-7224C49458BB}"/>
                <c:ext xmlns:c16="http://schemas.microsoft.com/office/drawing/2014/chart" uri="{C3380CC4-5D6E-409C-BE32-E72D297353CC}">
                  <c16:uniqueId val="{00000009-868B-4A89-8384-2B844D22DEDB}"/>
                </c:ext>
              </c:extLst>
            </c:dLbl>
            <c:dLbl>
              <c:idx val="12"/>
              <c:delete val="1"/>
              <c:extLst>
                <c:ext xmlns:c15="http://schemas.microsoft.com/office/drawing/2012/chart" uri="{CE6537A1-D6FC-4f65-9D91-7224C49458BB}"/>
                <c:ext xmlns:c16="http://schemas.microsoft.com/office/drawing/2014/chart" uri="{C3380CC4-5D6E-409C-BE32-E72D297353CC}">
                  <c16:uniqueId val="{0000000A-868B-4A89-8384-2B844D22DEDB}"/>
                </c:ext>
              </c:extLst>
            </c:dLbl>
            <c:dLbl>
              <c:idx val="13"/>
              <c:delete val="1"/>
              <c:extLst>
                <c:ext xmlns:c15="http://schemas.microsoft.com/office/drawing/2012/chart" uri="{CE6537A1-D6FC-4f65-9D91-7224C49458BB}"/>
                <c:ext xmlns:c16="http://schemas.microsoft.com/office/drawing/2014/chart" uri="{C3380CC4-5D6E-409C-BE32-E72D297353CC}">
                  <c16:uniqueId val="{0000000B-868B-4A89-8384-2B844D22DEDB}"/>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Sheet1!$B$1:$Q$1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Sheet1!$B$4:$Q$4</c:f>
              <c:numCache>
                <c:formatCode>General</c:formatCode>
                <c:ptCount val="16"/>
                <c:pt idx="0">
                  <c:v>3</c:v>
                </c:pt>
                <c:pt idx="1">
                  <c:v>3</c:v>
                </c:pt>
                <c:pt idx="2">
                  <c:v>0</c:v>
                </c:pt>
                <c:pt idx="3">
                  <c:v>4</c:v>
                </c:pt>
                <c:pt idx="4">
                  <c:v>5</c:v>
                </c:pt>
                <c:pt idx="5">
                  <c:v>5</c:v>
                </c:pt>
                <c:pt idx="6">
                  <c:v>8</c:v>
                </c:pt>
                <c:pt idx="7">
                  <c:v>3</c:v>
                </c:pt>
                <c:pt idx="8">
                  <c:v>13</c:v>
                </c:pt>
                <c:pt idx="9">
                  <c:v>3</c:v>
                </c:pt>
                <c:pt idx="10">
                  <c:v>9</c:v>
                </c:pt>
                <c:pt idx="11">
                  <c:v>5</c:v>
                </c:pt>
                <c:pt idx="12">
                  <c:v>7</c:v>
                </c:pt>
                <c:pt idx="13">
                  <c:v>3</c:v>
                </c:pt>
                <c:pt idx="14">
                  <c:v>11</c:v>
                </c:pt>
                <c:pt idx="15">
                  <c:v>12</c:v>
                </c:pt>
              </c:numCache>
            </c:numRef>
          </c:val>
          <c:extLst>
            <c:ext xmlns:c16="http://schemas.microsoft.com/office/drawing/2014/chart" uri="{C3380CC4-5D6E-409C-BE32-E72D297353CC}">
              <c16:uniqueId val="{0000000C-868B-4A89-8384-2B844D22DEDB}"/>
            </c:ext>
          </c:extLst>
        </c:ser>
        <c:ser>
          <c:idx val="3"/>
          <c:order val="3"/>
          <c:tx>
            <c:strRef>
              <c:f>Sheet1!$A$5</c:f>
              <c:strCache>
                <c:ptCount val="1"/>
                <c:pt idx="0">
                  <c:v>Very difficult</c:v>
                </c:pt>
              </c:strCache>
            </c:strRef>
          </c:tx>
          <c:spPr>
            <a:solidFill>
              <a:schemeClr val="accent4"/>
            </a:solidFill>
            <a:ln>
              <a:noFill/>
            </a:ln>
            <a:effectLst/>
          </c:spPr>
          <c:invertIfNegative val="0"/>
          <c:cat>
            <c:strRef>
              <c:f>Sheet1!$B$1:$Q$1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Sheet1!$B$5:$Q$5</c:f>
              <c:numCache>
                <c:formatCode>General</c:formatCode>
                <c:ptCount val="16"/>
                <c:pt idx="0">
                  <c:v>0</c:v>
                </c:pt>
                <c:pt idx="1">
                  <c:v>0</c:v>
                </c:pt>
                <c:pt idx="2">
                  <c:v>1</c:v>
                </c:pt>
                <c:pt idx="3">
                  <c:v>0</c:v>
                </c:pt>
                <c:pt idx="4">
                  <c:v>1</c:v>
                </c:pt>
                <c:pt idx="5">
                  <c:v>0</c:v>
                </c:pt>
                <c:pt idx="6">
                  <c:v>1</c:v>
                </c:pt>
                <c:pt idx="7">
                  <c:v>1</c:v>
                </c:pt>
                <c:pt idx="8">
                  <c:v>0</c:v>
                </c:pt>
                <c:pt idx="9">
                  <c:v>0</c:v>
                </c:pt>
                <c:pt idx="10">
                  <c:v>1</c:v>
                </c:pt>
                <c:pt idx="11">
                  <c:v>1</c:v>
                </c:pt>
                <c:pt idx="12">
                  <c:v>0</c:v>
                </c:pt>
                <c:pt idx="13">
                  <c:v>1</c:v>
                </c:pt>
                <c:pt idx="14">
                  <c:v>0</c:v>
                </c:pt>
                <c:pt idx="15">
                  <c:v>0</c:v>
                </c:pt>
              </c:numCache>
            </c:numRef>
          </c:val>
          <c:extLst>
            <c:ext xmlns:c16="http://schemas.microsoft.com/office/drawing/2014/chart" uri="{C3380CC4-5D6E-409C-BE32-E72D297353CC}">
              <c16:uniqueId val="{0000000D-868B-4A89-8384-2B844D22DEDB}"/>
            </c:ext>
          </c:extLst>
        </c:ser>
        <c:dLbls>
          <c:showLegendKey val="0"/>
          <c:showVal val="0"/>
          <c:showCatName val="0"/>
          <c:showSerName val="0"/>
          <c:showPercent val="0"/>
          <c:showBubbleSize val="0"/>
        </c:dLbls>
        <c:gapWidth val="150"/>
        <c:overlap val="100"/>
        <c:axId val="1097921096"/>
        <c:axId val="1097915520"/>
      </c:barChart>
      <c:catAx>
        <c:axId val="1097921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97915520"/>
        <c:crosses val="autoZero"/>
        <c:auto val="1"/>
        <c:lblAlgn val="ctr"/>
        <c:lblOffset val="100"/>
        <c:noMultiLvlLbl val="0"/>
      </c:catAx>
      <c:valAx>
        <c:axId val="1097915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AU"/>
                  <a:t>% of those who commented</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97921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4B4A-4D28-9185-1555638366D4}"/>
                </c:ext>
              </c:extLst>
            </c:dLbl>
            <c:dLbl>
              <c:idx val="8"/>
              <c:delete val="1"/>
              <c:extLst>
                <c:ext xmlns:c15="http://schemas.microsoft.com/office/drawing/2012/chart" uri="{CE6537A1-D6FC-4f65-9D91-7224C49458BB}"/>
                <c:ext xmlns:c16="http://schemas.microsoft.com/office/drawing/2014/chart" uri="{C3380CC4-5D6E-409C-BE32-E72D297353CC}">
                  <c16:uniqueId val="{00000001-4B4A-4D28-9185-1555638366D4}"/>
                </c:ext>
              </c:extLst>
            </c:dLbl>
            <c:dLbl>
              <c:idx val="9"/>
              <c:delete val="1"/>
              <c:extLst>
                <c:ext xmlns:c15="http://schemas.microsoft.com/office/drawing/2012/chart" uri="{CE6537A1-D6FC-4f65-9D91-7224C49458BB}"/>
                <c:ext xmlns:c16="http://schemas.microsoft.com/office/drawing/2014/chart" uri="{C3380CC4-5D6E-409C-BE32-E72D297353CC}">
                  <c16:uniqueId val="{00000002-4B4A-4D28-9185-1555638366D4}"/>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Sheet1!$B$1:$Q$1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Sheet1!$B$2:$Q$2</c:f>
              <c:numCache>
                <c:formatCode>General</c:formatCode>
                <c:ptCount val="16"/>
                <c:pt idx="0">
                  <c:v>38</c:v>
                </c:pt>
                <c:pt idx="1">
                  <c:v>41</c:v>
                </c:pt>
                <c:pt idx="2">
                  <c:v>28</c:v>
                </c:pt>
                <c:pt idx="3">
                  <c:v>18</c:v>
                </c:pt>
                <c:pt idx="4">
                  <c:v>9</c:v>
                </c:pt>
                <c:pt idx="5">
                  <c:v>43</c:v>
                </c:pt>
                <c:pt idx="6">
                  <c:v>39</c:v>
                </c:pt>
                <c:pt idx="7">
                  <c:v>35</c:v>
                </c:pt>
                <c:pt idx="8">
                  <c:v>10</c:v>
                </c:pt>
                <c:pt idx="9">
                  <c:v>9</c:v>
                </c:pt>
                <c:pt idx="10">
                  <c:v>20</c:v>
                </c:pt>
                <c:pt idx="11">
                  <c:v>33</c:v>
                </c:pt>
                <c:pt idx="12">
                  <c:v>33</c:v>
                </c:pt>
                <c:pt idx="13">
                  <c:v>32</c:v>
                </c:pt>
                <c:pt idx="14">
                  <c:v>38</c:v>
                </c:pt>
                <c:pt idx="15">
                  <c:v>34</c:v>
                </c:pt>
              </c:numCache>
            </c:numRef>
          </c:val>
          <c:extLst>
            <c:ext xmlns:c16="http://schemas.microsoft.com/office/drawing/2014/chart" uri="{C3380CC4-5D6E-409C-BE32-E72D297353CC}">
              <c16:uniqueId val="{00000003-4B4A-4D28-9185-1555638366D4}"/>
            </c:ext>
          </c:extLst>
        </c:ser>
        <c:ser>
          <c:idx val="1"/>
          <c:order val="1"/>
          <c:tx>
            <c:strRef>
              <c:f>Sheet1!$A$3</c:f>
              <c:strCache>
                <c:ptCount val="1"/>
                <c:pt idx="0">
                  <c:v>Easy</c:v>
                </c:pt>
              </c:strCache>
            </c:strRef>
          </c:tx>
          <c:spPr>
            <a:solidFill>
              <a:schemeClr val="accent2"/>
            </a:solidFill>
            <a:ln>
              <a:noFill/>
            </a:ln>
            <a:effectLst/>
          </c:spPr>
          <c:invertIfNegative val="0"/>
          <c:dLbls>
            <c:dLbl>
              <c:idx val="13"/>
              <c:delete val="1"/>
              <c:extLst>
                <c:ext xmlns:c15="http://schemas.microsoft.com/office/drawing/2012/chart" uri="{CE6537A1-D6FC-4f65-9D91-7224C49458BB}"/>
                <c:ext xmlns:c16="http://schemas.microsoft.com/office/drawing/2014/chart" uri="{C3380CC4-5D6E-409C-BE32-E72D297353CC}">
                  <c16:uniqueId val="{00000004-4B4A-4D28-9185-1555638366D4}"/>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Sheet1!$B$1:$Q$1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Sheet1!$B$3:$Q$3</c:f>
              <c:numCache>
                <c:formatCode>General</c:formatCode>
                <c:ptCount val="16"/>
                <c:pt idx="0">
                  <c:v>30</c:v>
                </c:pt>
                <c:pt idx="1">
                  <c:v>28</c:v>
                </c:pt>
                <c:pt idx="2">
                  <c:v>30</c:v>
                </c:pt>
                <c:pt idx="3">
                  <c:v>38</c:v>
                </c:pt>
                <c:pt idx="4">
                  <c:v>37</c:v>
                </c:pt>
                <c:pt idx="5">
                  <c:v>32</c:v>
                </c:pt>
                <c:pt idx="6">
                  <c:v>32</c:v>
                </c:pt>
                <c:pt idx="7">
                  <c:v>37</c:v>
                </c:pt>
                <c:pt idx="8">
                  <c:v>55</c:v>
                </c:pt>
                <c:pt idx="9">
                  <c:v>63</c:v>
                </c:pt>
                <c:pt idx="10">
                  <c:v>63</c:v>
                </c:pt>
                <c:pt idx="11">
                  <c:v>31</c:v>
                </c:pt>
                <c:pt idx="12">
                  <c:v>46</c:v>
                </c:pt>
                <c:pt idx="13">
                  <c:v>16</c:v>
                </c:pt>
                <c:pt idx="14">
                  <c:v>25</c:v>
                </c:pt>
                <c:pt idx="15">
                  <c:v>40</c:v>
                </c:pt>
              </c:numCache>
            </c:numRef>
          </c:val>
          <c:extLst>
            <c:ext xmlns:c16="http://schemas.microsoft.com/office/drawing/2014/chart" uri="{C3380CC4-5D6E-409C-BE32-E72D297353CC}">
              <c16:uniqueId val="{00000005-4B4A-4D28-9185-1555638366D4}"/>
            </c:ext>
          </c:extLst>
        </c:ser>
        <c:ser>
          <c:idx val="2"/>
          <c:order val="2"/>
          <c:tx>
            <c:strRef>
              <c:f>Sheet1!$A$4</c:f>
              <c:strCache>
                <c:ptCount val="1"/>
                <c:pt idx="0">
                  <c:v>Difficult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Sheet1!$B$1:$Q$1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Sheet1!$B$4:$Q$4</c:f>
              <c:numCache>
                <c:formatCode>General</c:formatCode>
                <c:ptCount val="16"/>
                <c:pt idx="0">
                  <c:v>31</c:v>
                </c:pt>
                <c:pt idx="1">
                  <c:v>25</c:v>
                </c:pt>
                <c:pt idx="2">
                  <c:v>35</c:v>
                </c:pt>
                <c:pt idx="3">
                  <c:v>43</c:v>
                </c:pt>
                <c:pt idx="4">
                  <c:v>44</c:v>
                </c:pt>
                <c:pt idx="5">
                  <c:v>20</c:v>
                </c:pt>
                <c:pt idx="6">
                  <c:v>27</c:v>
                </c:pt>
                <c:pt idx="7">
                  <c:v>26</c:v>
                </c:pt>
                <c:pt idx="8">
                  <c:v>19</c:v>
                </c:pt>
                <c:pt idx="9">
                  <c:v>28</c:v>
                </c:pt>
                <c:pt idx="10">
                  <c:v>13</c:v>
                </c:pt>
                <c:pt idx="11">
                  <c:v>31</c:v>
                </c:pt>
                <c:pt idx="12">
                  <c:v>21</c:v>
                </c:pt>
                <c:pt idx="13">
                  <c:v>44</c:v>
                </c:pt>
                <c:pt idx="14">
                  <c:v>38</c:v>
                </c:pt>
                <c:pt idx="15">
                  <c:v>17</c:v>
                </c:pt>
              </c:numCache>
            </c:numRef>
          </c:val>
          <c:extLst>
            <c:ext xmlns:c16="http://schemas.microsoft.com/office/drawing/2014/chart" uri="{C3380CC4-5D6E-409C-BE32-E72D297353CC}">
              <c16:uniqueId val="{00000008-4B4A-4D28-9185-1555638366D4}"/>
            </c:ext>
          </c:extLst>
        </c:ser>
        <c:ser>
          <c:idx val="3"/>
          <c:order val="3"/>
          <c:tx>
            <c:strRef>
              <c:f>Sheet1!$A$5</c:f>
              <c:strCache>
                <c:ptCount val="1"/>
                <c:pt idx="0">
                  <c:v>Very difficult</c:v>
                </c:pt>
              </c:strCache>
            </c:strRef>
          </c:tx>
          <c:spPr>
            <a:solidFill>
              <a:schemeClr val="accent4"/>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AE-4757-ADB1-5969B66DC27B}"/>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AE-4757-ADB1-5969B66DC27B}"/>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AE-4757-ADB1-5969B66DC27B}"/>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AE-4757-ADB1-5969B66DC27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Sheet1!$B$1:$Q$1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Sheet1!$B$5:$Q$5</c:f>
              <c:numCache>
                <c:formatCode>General</c:formatCode>
                <c:ptCount val="16"/>
                <c:pt idx="0">
                  <c:v>1</c:v>
                </c:pt>
                <c:pt idx="1">
                  <c:v>6</c:v>
                </c:pt>
                <c:pt idx="2">
                  <c:v>8</c:v>
                </c:pt>
                <c:pt idx="3">
                  <c:v>2</c:v>
                </c:pt>
                <c:pt idx="4">
                  <c:v>9</c:v>
                </c:pt>
                <c:pt idx="5">
                  <c:v>5</c:v>
                </c:pt>
                <c:pt idx="6">
                  <c:v>2</c:v>
                </c:pt>
                <c:pt idx="7">
                  <c:v>2</c:v>
                </c:pt>
                <c:pt idx="8">
                  <c:v>16</c:v>
                </c:pt>
                <c:pt idx="9">
                  <c:v>0</c:v>
                </c:pt>
                <c:pt idx="10">
                  <c:v>3</c:v>
                </c:pt>
                <c:pt idx="11">
                  <c:v>6</c:v>
                </c:pt>
                <c:pt idx="12">
                  <c:v>0</c:v>
                </c:pt>
                <c:pt idx="13">
                  <c:v>8</c:v>
                </c:pt>
                <c:pt idx="14">
                  <c:v>0</c:v>
                </c:pt>
                <c:pt idx="15">
                  <c:v>9</c:v>
                </c:pt>
              </c:numCache>
            </c:numRef>
          </c:val>
          <c:extLst>
            <c:ext xmlns:c16="http://schemas.microsoft.com/office/drawing/2014/chart" uri="{C3380CC4-5D6E-409C-BE32-E72D297353CC}">
              <c16:uniqueId val="{00000009-4B4A-4D28-9185-1555638366D4}"/>
            </c:ext>
          </c:extLst>
        </c:ser>
        <c:dLbls>
          <c:showLegendKey val="0"/>
          <c:showVal val="0"/>
          <c:showCatName val="0"/>
          <c:showSerName val="0"/>
          <c:showPercent val="0"/>
          <c:showBubbleSize val="0"/>
        </c:dLbls>
        <c:gapWidth val="150"/>
        <c:overlap val="100"/>
        <c:axId val="1184306736"/>
        <c:axId val="1184311656"/>
      </c:barChart>
      <c:catAx>
        <c:axId val="118430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84311656"/>
        <c:crosses val="autoZero"/>
        <c:auto val="1"/>
        <c:lblAlgn val="ctr"/>
        <c:lblOffset val="100"/>
        <c:noMultiLvlLbl val="0"/>
      </c:catAx>
      <c:valAx>
        <c:axId val="1184311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AU"/>
                  <a:t>% of those who commented</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84306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40428567118765"/>
          <c:y val="7.0640176600441501E-2"/>
          <c:w val="0.7871914286576247"/>
          <c:h val="0.68590603326902022"/>
        </c:manualLayout>
      </c:layout>
      <c:barChart>
        <c:barDir val="col"/>
        <c:grouping val="clustered"/>
        <c:varyColors val="0"/>
        <c:ser>
          <c:idx val="0"/>
          <c:order val="0"/>
          <c:tx>
            <c:strRef>
              <c:f>Sheet1!$A$2</c:f>
              <c:strCache>
                <c:ptCount val="1"/>
                <c:pt idx="0">
                  <c:v>% Any use</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9E-4341-AAE7-D28141190DFD}"/>
                </c:ext>
              </c:extLst>
            </c:dLbl>
            <c:dLbl>
              <c:idx val="18"/>
              <c:tx>
                <c:rich>
                  <a:bodyPr/>
                  <a:lstStyle/>
                  <a:p>
                    <a:fld id="{3AA16046-21DB-4C89-B63C-D9CA03D5B605}"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E9E-4341-AAE7-D28141190DFD}"/>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1D-4C09-B6B7-753D6593610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Sheet1!$B$2:$U$2</c:f>
              <c:numCache>
                <c:formatCode>General</c:formatCode>
                <c:ptCount val="20"/>
                <c:pt idx="0">
                  <c:v>55</c:v>
                </c:pt>
                <c:pt idx="1">
                  <c:v>52</c:v>
                </c:pt>
                <c:pt idx="2">
                  <c:v>43</c:v>
                </c:pt>
                <c:pt idx="3">
                  <c:v>53</c:v>
                </c:pt>
                <c:pt idx="4">
                  <c:v>69</c:v>
                </c:pt>
                <c:pt idx="5">
                  <c:v>64</c:v>
                </c:pt>
                <c:pt idx="6">
                  <c:v>61</c:v>
                </c:pt>
                <c:pt idx="7">
                  <c:v>54</c:v>
                </c:pt>
                <c:pt idx="8">
                  <c:v>57</c:v>
                </c:pt>
                <c:pt idx="9">
                  <c:v>59</c:v>
                </c:pt>
                <c:pt idx="10">
                  <c:v>70</c:v>
                </c:pt>
                <c:pt idx="11">
                  <c:v>68</c:v>
                </c:pt>
                <c:pt idx="12">
                  <c:v>62</c:v>
                </c:pt>
                <c:pt idx="13">
                  <c:v>68</c:v>
                </c:pt>
                <c:pt idx="14">
                  <c:v>57</c:v>
                </c:pt>
                <c:pt idx="15">
                  <c:v>56</c:v>
                </c:pt>
                <c:pt idx="16">
                  <c:v>82</c:v>
                </c:pt>
                <c:pt idx="17">
                  <c:v>47</c:v>
                </c:pt>
                <c:pt idx="18">
                  <c:v>64</c:v>
                </c:pt>
                <c:pt idx="19">
                  <c:v>55</c:v>
                </c:pt>
              </c:numCache>
            </c:numRef>
          </c:val>
          <c:extLst>
            <c:ext xmlns:c16="http://schemas.microsoft.com/office/drawing/2014/chart" uri="{C3380CC4-5D6E-409C-BE32-E72D297353CC}">
              <c16:uniqueId val="{00000003-0E9E-4341-AAE7-D28141190DFD}"/>
            </c:ext>
          </c:extLst>
        </c:ser>
        <c:ser>
          <c:idx val="1"/>
          <c:order val="1"/>
          <c:tx>
            <c:strRef>
              <c:f>Sheet1!$A$3</c:f>
              <c:strCache>
                <c:ptCount val="1"/>
                <c:pt idx="0">
                  <c:v>% Non-prescribed use</c:v>
                </c:pt>
              </c:strCache>
            </c:strRef>
          </c:tx>
          <c:spPr>
            <a:solidFill>
              <a:schemeClr val="accent2"/>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E9E-4341-AAE7-D28141190DFD}"/>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E9E-4341-AAE7-D28141190DFD}"/>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1D-4C09-B6B7-753D6593610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Sheet1!$B$3:$U$3</c:f>
              <c:numCache>
                <c:formatCode>General</c:formatCode>
                <c:ptCount val="20"/>
                <c:pt idx="3">
                  <c:v>20</c:v>
                </c:pt>
                <c:pt idx="4">
                  <c:v>29</c:v>
                </c:pt>
                <c:pt idx="5">
                  <c:v>19</c:v>
                </c:pt>
                <c:pt idx="6">
                  <c:v>28</c:v>
                </c:pt>
                <c:pt idx="7">
                  <c:v>24</c:v>
                </c:pt>
                <c:pt idx="8">
                  <c:v>27</c:v>
                </c:pt>
                <c:pt idx="9">
                  <c:v>36</c:v>
                </c:pt>
                <c:pt idx="10">
                  <c:v>27</c:v>
                </c:pt>
                <c:pt idx="11">
                  <c:v>25</c:v>
                </c:pt>
                <c:pt idx="12">
                  <c:v>26</c:v>
                </c:pt>
                <c:pt idx="13">
                  <c:v>29</c:v>
                </c:pt>
                <c:pt idx="14">
                  <c:v>29</c:v>
                </c:pt>
                <c:pt idx="15">
                  <c:v>25</c:v>
                </c:pt>
                <c:pt idx="16">
                  <c:v>21</c:v>
                </c:pt>
                <c:pt idx="17">
                  <c:v>19</c:v>
                </c:pt>
                <c:pt idx="18">
                  <c:v>20</c:v>
                </c:pt>
                <c:pt idx="19">
                  <c:v>22</c:v>
                </c:pt>
              </c:numCache>
            </c:numRef>
          </c:val>
          <c:extLst>
            <c:ext xmlns:c16="http://schemas.microsoft.com/office/drawing/2014/chart" uri="{C3380CC4-5D6E-409C-BE32-E72D297353CC}">
              <c16:uniqueId val="{00000007-0E9E-4341-AAE7-D28141190DFD}"/>
            </c:ext>
          </c:extLst>
        </c:ser>
        <c:dLbls>
          <c:showLegendKey val="0"/>
          <c:showVal val="0"/>
          <c:showCatName val="0"/>
          <c:showSerName val="0"/>
          <c:showPercent val="0"/>
          <c:showBubbleSize val="0"/>
        </c:dLbls>
        <c:gapWidth val="219"/>
        <c:overlap val="-27"/>
        <c:axId val="1161777024"/>
        <c:axId val="1161816384"/>
      </c:barChart>
      <c:lineChart>
        <c:grouping val="standard"/>
        <c:varyColors val="0"/>
        <c:ser>
          <c:idx val="2"/>
          <c:order val="2"/>
          <c:tx>
            <c:strRef>
              <c:f>Sheet1!$A$4</c:f>
              <c:strCache>
                <c:ptCount val="1"/>
                <c:pt idx="0">
                  <c:v>Median days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1.0946907498631657E-2"/>
                  <c:y val="-4.047046699238143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E9E-4341-AAE7-D28141190DFD}"/>
                </c:ext>
              </c:extLst>
            </c:dLbl>
            <c:dLbl>
              <c:idx val="18"/>
              <c:layout>
                <c:manualLayout>
                  <c:x val="-3.9408866995073892E-2"/>
                  <c:y val="-3.5320088300220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E9E-4341-AAE7-D28141190DFD}"/>
                </c:ext>
              </c:extLst>
            </c:dLbl>
            <c:dLbl>
              <c:idx val="19"/>
              <c:layout>
                <c:manualLayout>
                  <c:x val="-1.4492755001403153E-2"/>
                  <c:y val="-3.3577525507021838E-2"/>
                </c:manualLayout>
              </c:layout>
              <c:showLegendKey val="0"/>
              <c:showVal val="1"/>
              <c:showCatName val="0"/>
              <c:showSerName val="0"/>
              <c:showPercent val="0"/>
              <c:showBubbleSize val="0"/>
              <c:extLst>
                <c:ext xmlns:c15="http://schemas.microsoft.com/office/drawing/2012/chart" uri="{CE6537A1-D6FC-4f65-9D91-7224C49458BB}">
                  <c15:layout>
                    <c:manualLayout>
                      <c:w val="3.1431114860884291E-2"/>
                      <c:h val="5.1297421645029546E-2"/>
                    </c:manualLayout>
                  </c15:layout>
                </c:ext>
                <c:ext xmlns:c16="http://schemas.microsoft.com/office/drawing/2014/chart" uri="{C3380CC4-5D6E-409C-BE32-E72D297353CC}">
                  <c16:uniqueId val="{00000000-BB1D-4C09-B6B7-753D6593610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Sheet1!$B$4:$U$4</c:f>
              <c:numCache>
                <c:formatCode>General</c:formatCode>
                <c:ptCount val="20"/>
                <c:pt idx="0">
                  <c:v>96</c:v>
                </c:pt>
                <c:pt idx="1">
                  <c:v>123</c:v>
                </c:pt>
                <c:pt idx="2">
                  <c:v>128</c:v>
                </c:pt>
                <c:pt idx="3">
                  <c:v>140</c:v>
                </c:pt>
                <c:pt idx="4">
                  <c:v>180</c:v>
                </c:pt>
                <c:pt idx="5">
                  <c:v>180</c:v>
                </c:pt>
                <c:pt idx="6">
                  <c:v>180</c:v>
                </c:pt>
                <c:pt idx="7">
                  <c:v>180</c:v>
                </c:pt>
                <c:pt idx="8">
                  <c:v>180</c:v>
                </c:pt>
                <c:pt idx="9">
                  <c:v>174</c:v>
                </c:pt>
                <c:pt idx="10">
                  <c:v>180</c:v>
                </c:pt>
                <c:pt idx="11">
                  <c:v>180</c:v>
                </c:pt>
                <c:pt idx="12">
                  <c:v>180</c:v>
                </c:pt>
                <c:pt idx="13">
                  <c:v>180</c:v>
                </c:pt>
                <c:pt idx="14">
                  <c:v>177</c:v>
                </c:pt>
                <c:pt idx="15">
                  <c:v>180</c:v>
                </c:pt>
                <c:pt idx="16">
                  <c:v>180</c:v>
                </c:pt>
                <c:pt idx="17">
                  <c:v>90</c:v>
                </c:pt>
                <c:pt idx="18">
                  <c:v>180</c:v>
                </c:pt>
                <c:pt idx="19">
                  <c:v>180</c:v>
                </c:pt>
              </c:numCache>
            </c:numRef>
          </c:val>
          <c:smooth val="0"/>
          <c:extLst>
            <c:ext xmlns:c16="http://schemas.microsoft.com/office/drawing/2014/chart" uri="{C3380CC4-5D6E-409C-BE32-E72D297353CC}">
              <c16:uniqueId val="{0000000B-0E9E-4341-AAE7-D28141190DFD}"/>
            </c:ext>
          </c:extLst>
        </c:ser>
        <c:dLbls>
          <c:showLegendKey val="0"/>
          <c:showVal val="0"/>
          <c:showCatName val="0"/>
          <c:showSerName val="0"/>
          <c:showPercent val="0"/>
          <c:showBubbleSize val="0"/>
        </c:dLbls>
        <c:marker val="1"/>
        <c:smooth val="0"/>
        <c:axId val="1161774400"/>
        <c:axId val="1161821304"/>
      </c:lineChart>
      <c:catAx>
        <c:axId val="116177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61816384"/>
        <c:crosses val="autoZero"/>
        <c:auto val="1"/>
        <c:lblAlgn val="ctr"/>
        <c:lblOffset val="100"/>
        <c:noMultiLvlLbl val="0"/>
      </c:catAx>
      <c:valAx>
        <c:axId val="116181638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1.7515051997810619E-2"/>
              <c:y val="0.2115513375397611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61777024"/>
        <c:crosses val="autoZero"/>
        <c:crossBetween val="between"/>
      </c:valAx>
      <c:valAx>
        <c:axId val="1161821304"/>
        <c:scaling>
          <c:orientation val="minMax"/>
          <c:max val="180"/>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days</a:t>
                </a:r>
              </a:p>
            </c:rich>
          </c:tx>
          <c:layout>
            <c:manualLayout>
              <c:xMode val="edge"/>
              <c:yMode val="edge"/>
              <c:x val="0.95764632869167221"/>
              <c:y val="0.2766727503432931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61774400"/>
        <c:crosses val="max"/>
        <c:crossBetween val="between"/>
      </c:valAx>
      <c:catAx>
        <c:axId val="1161774400"/>
        <c:scaling>
          <c:orientation val="minMax"/>
        </c:scaling>
        <c:delete val="1"/>
        <c:axPos val="b"/>
        <c:numFmt formatCode="General" sourceLinked="1"/>
        <c:majorTickMark val="out"/>
        <c:minorTickMark val="none"/>
        <c:tickLblPos val="nextTo"/>
        <c:crossAx val="11618213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898658178563596E-2"/>
          <c:y val="4.3650793650793648E-2"/>
          <c:w val="0.80564257054075139"/>
          <c:h val="0.73130581831633468"/>
        </c:manualLayout>
      </c:layout>
      <c:barChart>
        <c:barDir val="col"/>
        <c:grouping val="clustered"/>
        <c:varyColors val="0"/>
        <c:ser>
          <c:idx val="0"/>
          <c:order val="0"/>
          <c:tx>
            <c:strRef>
              <c:f>Sheet1!$A$2</c:f>
              <c:strCache>
                <c:ptCount val="1"/>
                <c:pt idx="0">
                  <c:v>% Any use</c:v>
                </c:pt>
              </c:strCache>
            </c:strRef>
          </c:tx>
          <c:spPr>
            <a:solidFill>
              <a:schemeClr val="accent1"/>
            </a:solidFill>
            <a:ln>
              <a:noFill/>
            </a:ln>
            <a:effectLst/>
          </c:spPr>
          <c:invertIfNegative val="0"/>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4F-41A8-BA0A-337A5BD1113D}"/>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34-4BB9-877B-194B69CCE4A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strCache>
            </c:strRef>
          </c:cat>
          <c:val>
            <c:numRef>
              <c:f>Sheet1!$B$2:$O$2</c:f>
              <c:numCache>
                <c:formatCode>General</c:formatCode>
                <c:ptCount val="14"/>
                <c:pt idx="0">
                  <c:v>1</c:v>
                </c:pt>
                <c:pt idx="1">
                  <c:v>1</c:v>
                </c:pt>
                <c:pt idx="2">
                  <c:v>6</c:v>
                </c:pt>
                <c:pt idx="3">
                  <c:v>12</c:v>
                </c:pt>
                <c:pt idx="4">
                  <c:v>8</c:v>
                </c:pt>
                <c:pt idx="5">
                  <c:v>18</c:v>
                </c:pt>
                <c:pt idx="6">
                  <c:v>22</c:v>
                </c:pt>
                <c:pt idx="7">
                  <c:v>18</c:v>
                </c:pt>
                <c:pt idx="8">
                  <c:v>23</c:v>
                </c:pt>
                <c:pt idx="9">
                  <c:v>18</c:v>
                </c:pt>
                <c:pt idx="10">
                  <c:v>16</c:v>
                </c:pt>
                <c:pt idx="11">
                  <c:v>16</c:v>
                </c:pt>
                <c:pt idx="12">
                  <c:v>23</c:v>
                </c:pt>
                <c:pt idx="13">
                  <c:v>21</c:v>
                </c:pt>
              </c:numCache>
            </c:numRef>
          </c:val>
          <c:extLst>
            <c:ext xmlns:c16="http://schemas.microsoft.com/office/drawing/2014/chart" uri="{C3380CC4-5D6E-409C-BE32-E72D297353CC}">
              <c16:uniqueId val="{00000002-E14F-41A8-BA0A-337A5BD1113D}"/>
            </c:ext>
          </c:extLst>
        </c:ser>
        <c:ser>
          <c:idx val="1"/>
          <c:order val="1"/>
          <c:tx>
            <c:strRef>
              <c:f>Sheet1!$A$3</c:f>
              <c:strCache>
                <c:ptCount val="1"/>
                <c:pt idx="0">
                  <c:v>% Non-prescribed use</c:v>
                </c:pt>
              </c:strCache>
            </c:strRef>
          </c:tx>
          <c:spPr>
            <a:solidFill>
              <a:schemeClr val="accent2"/>
            </a:solidFill>
            <a:ln>
              <a:noFill/>
            </a:ln>
            <a:effectLst/>
          </c:spPr>
          <c:invertIfNegative val="0"/>
          <c:dLbls>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14F-41A8-BA0A-337A5BD1113D}"/>
                </c:ext>
              </c:extLst>
            </c:dLbl>
            <c:dLbl>
              <c:idx val="1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34-4BB9-877B-194B69CCE4A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strCache>
            </c:strRef>
          </c:cat>
          <c:val>
            <c:numRef>
              <c:f>Sheet1!$B$3:$O$3</c:f>
              <c:numCache>
                <c:formatCode>General</c:formatCode>
                <c:ptCount val="14"/>
                <c:pt idx="0">
                  <c:v>0</c:v>
                </c:pt>
                <c:pt idx="1">
                  <c:v>1</c:v>
                </c:pt>
                <c:pt idx="2">
                  <c:v>1</c:v>
                </c:pt>
                <c:pt idx="3">
                  <c:v>6</c:v>
                </c:pt>
                <c:pt idx="4">
                  <c:v>3</c:v>
                </c:pt>
                <c:pt idx="5">
                  <c:v>8</c:v>
                </c:pt>
                <c:pt idx="6">
                  <c:v>9</c:v>
                </c:pt>
                <c:pt idx="7">
                  <c:v>9</c:v>
                </c:pt>
                <c:pt idx="8">
                  <c:v>15</c:v>
                </c:pt>
                <c:pt idx="9">
                  <c:v>11</c:v>
                </c:pt>
                <c:pt idx="10">
                  <c:v>11</c:v>
                </c:pt>
                <c:pt idx="11">
                  <c:v>9</c:v>
                </c:pt>
                <c:pt idx="12">
                  <c:v>14</c:v>
                </c:pt>
                <c:pt idx="13">
                  <c:v>11</c:v>
                </c:pt>
              </c:numCache>
            </c:numRef>
          </c:val>
          <c:extLst>
            <c:ext xmlns:c16="http://schemas.microsoft.com/office/drawing/2014/chart" uri="{C3380CC4-5D6E-409C-BE32-E72D297353CC}">
              <c16:uniqueId val="{00000005-E14F-41A8-BA0A-337A5BD1113D}"/>
            </c:ext>
          </c:extLst>
        </c:ser>
        <c:dLbls>
          <c:showLegendKey val="0"/>
          <c:showVal val="0"/>
          <c:showCatName val="0"/>
          <c:showSerName val="0"/>
          <c:showPercent val="0"/>
          <c:showBubbleSize val="0"/>
        </c:dLbls>
        <c:gapWidth val="219"/>
        <c:overlap val="-27"/>
        <c:axId val="920429288"/>
        <c:axId val="920411576"/>
      </c:barChart>
      <c:lineChart>
        <c:grouping val="standard"/>
        <c:varyColors val="0"/>
        <c:ser>
          <c:idx val="2"/>
          <c:order val="2"/>
          <c:tx>
            <c:strRef>
              <c:f>Sheet1!$A$4</c:f>
              <c:strCache>
                <c:ptCount val="1"/>
                <c:pt idx="0">
                  <c:v>Median days</c:v>
                </c:pt>
              </c:strCache>
            </c:strRef>
          </c:tx>
          <c:spPr>
            <a:ln w="28575" cap="rnd">
              <a:solidFill>
                <a:schemeClr val="accent3"/>
              </a:solidFill>
              <a:round/>
            </a:ln>
            <a:effectLst/>
          </c:spPr>
          <c:marker>
            <c:symbol val="square"/>
            <c:size val="5"/>
            <c:spPr>
              <a:solidFill>
                <a:schemeClr val="accent3"/>
              </a:solidFill>
              <a:ln w="9525">
                <a:solidFill>
                  <a:schemeClr val="accent3"/>
                </a:solidFill>
              </a:ln>
              <a:effectLst/>
            </c:spPr>
          </c:marker>
          <c:dLbls>
            <c:dLbl>
              <c:idx val="12"/>
              <c:layout>
                <c:manualLayout>
                  <c:x val="-1.3136288998358125E-2"/>
                  <c:y val="-5.3691275167785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14F-41A8-BA0A-337A5BD1113D}"/>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34-4BB9-877B-194B69CCE4A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strCache>
            </c:strRef>
          </c:cat>
          <c:val>
            <c:numRef>
              <c:f>Sheet1!$B$4:$O$4</c:f>
              <c:numCache>
                <c:formatCode>General</c:formatCode>
                <c:ptCount val="14"/>
                <c:pt idx="0">
                  <c:v>14</c:v>
                </c:pt>
                <c:pt idx="1">
                  <c:v>24</c:v>
                </c:pt>
                <c:pt idx="2">
                  <c:v>8</c:v>
                </c:pt>
                <c:pt idx="3">
                  <c:v>42</c:v>
                </c:pt>
                <c:pt idx="4">
                  <c:v>14</c:v>
                </c:pt>
                <c:pt idx="5">
                  <c:v>93</c:v>
                </c:pt>
                <c:pt idx="6">
                  <c:v>10</c:v>
                </c:pt>
                <c:pt idx="7">
                  <c:v>4</c:v>
                </c:pt>
                <c:pt idx="8">
                  <c:v>25</c:v>
                </c:pt>
                <c:pt idx="9">
                  <c:v>4</c:v>
                </c:pt>
                <c:pt idx="10">
                  <c:v>36</c:v>
                </c:pt>
                <c:pt idx="11">
                  <c:v>7</c:v>
                </c:pt>
                <c:pt idx="12">
                  <c:v>30</c:v>
                </c:pt>
                <c:pt idx="13">
                  <c:v>13</c:v>
                </c:pt>
              </c:numCache>
            </c:numRef>
          </c:val>
          <c:smooth val="0"/>
          <c:extLst>
            <c:ext xmlns:c16="http://schemas.microsoft.com/office/drawing/2014/chart" uri="{C3380CC4-5D6E-409C-BE32-E72D297353CC}">
              <c16:uniqueId val="{00000008-E14F-41A8-BA0A-337A5BD1113D}"/>
            </c:ext>
          </c:extLst>
        </c:ser>
        <c:dLbls>
          <c:showLegendKey val="0"/>
          <c:showVal val="0"/>
          <c:showCatName val="0"/>
          <c:showSerName val="0"/>
          <c:showPercent val="0"/>
          <c:showBubbleSize val="0"/>
        </c:dLbls>
        <c:marker val="1"/>
        <c:smooth val="0"/>
        <c:axId val="1045949856"/>
        <c:axId val="1045949528"/>
      </c:lineChart>
      <c:catAx>
        <c:axId val="920429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20411576"/>
        <c:crosses val="autoZero"/>
        <c:auto val="1"/>
        <c:lblAlgn val="ctr"/>
        <c:lblOffset val="100"/>
        <c:noMultiLvlLbl val="0"/>
      </c:catAx>
      <c:valAx>
        <c:axId val="920411576"/>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1.1574070482568989E-2"/>
              <c:y val="0.177491941024150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20429288"/>
        <c:crosses val="autoZero"/>
        <c:crossBetween val="between"/>
      </c:valAx>
      <c:valAx>
        <c:axId val="1045949528"/>
        <c:scaling>
          <c:orientation val="minMax"/>
          <c:max val="100"/>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days</a:t>
                </a:r>
              </a:p>
            </c:rich>
          </c:tx>
          <c:layout>
            <c:manualLayout>
              <c:xMode val="edge"/>
              <c:yMode val="edge"/>
              <c:x val="0.95752976698346148"/>
              <c:y val="0.3156083614548181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45949856"/>
        <c:crosses val="max"/>
        <c:crossBetween val="between"/>
      </c:valAx>
      <c:catAx>
        <c:axId val="1045949856"/>
        <c:scaling>
          <c:orientation val="minMax"/>
        </c:scaling>
        <c:delete val="1"/>
        <c:axPos val="b"/>
        <c:numFmt formatCode="General" sourceLinked="1"/>
        <c:majorTickMark val="out"/>
        <c:minorTickMark val="none"/>
        <c:tickLblPos val="nextTo"/>
        <c:crossAx val="10459495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633406479927733E-2"/>
          <c:y val="4.9382716049382713E-2"/>
          <c:w val="0.82846710554623315"/>
          <c:h val="0.73031027687195671"/>
        </c:manualLayout>
      </c:layout>
      <c:barChart>
        <c:barDir val="col"/>
        <c:grouping val="clustered"/>
        <c:varyColors val="0"/>
        <c:ser>
          <c:idx val="0"/>
          <c:order val="0"/>
          <c:tx>
            <c:strRef>
              <c:f>Sheet1!$A$2</c:f>
              <c:strCache>
                <c:ptCount val="1"/>
                <c:pt idx="0">
                  <c:v>% Any use</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60-4BF8-A4D8-E0E4B74A3817}"/>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60-4BF8-A4D8-E0E4B74A3817}"/>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F9-438C-9ADB-6F81B425AD0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strCache>
            </c:strRef>
          </c:cat>
          <c:val>
            <c:numRef>
              <c:f>Sheet1!$B$2:$T$2</c:f>
              <c:numCache>
                <c:formatCode>General</c:formatCode>
                <c:ptCount val="19"/>
                <c:pt idx="0">
                  <c:v>13</c:v>
                </c:pt>
                <c:pt idx="1">
                  <c:v>22</c:v>
                </c:pt>
                <c:pt idx="2">
                  <c:v>23</c:v>
                </c:pt>
                <c:pt idx="3">
                  <c:v>29</c:v>
                </c:pt>
                <c:pt idx="4">
                  <c:v>28</c:v>
                </c:pt>
                <c:pt idx="5">
                  <c:v>36</c:v>
                </c:pt>
                <c:pt idx="6">
                  <c:v>38</c:v>
                </c:pt>
                <c:pt idx="7">
                  <c:v>37</c:v>
                </c:pt>
                <c:pt idx="8">
                  <c:v>31</c:v>
                </c:pt>
                <c:pt idx="9">
                  <c:v>35</c:v>
                </c:pt>
                <c:pt idx="10">
                  <c:v>28</c:v>
                </c:pt>
                <c:pt idx="11">
                  <c:v>23</c:v>
                </c:pt>
                <c:pt idx="12">
                  <c:v>21</c:v>
                </c:pt>
                <c:pt idx="13">
                  <c:v>29</c:v>
                </c:pt>
                <c:pt idx="14">
                  <c:v>21</c:v>
                </c:pt>
                <c:pt idx="15">
                  <c:v>18</c:v>
                </c:pt>
                <c:pt idx="16">
                  <c:v>21</c:v>
                </c:pt>
                <c:pt idx="17">
                  <c:v>22</c:v>
                </c:pt>
                <c:pt idx="18">
                  <c:v>16</c:v>
                </c:pt>
              </c:numCache>
            </c:numRef>
          </c:val>
          <c:extLst>
            <c:ext xmlns:c16="http://schemas.microsoft.com/office/drawing/2014/chart" uri="{C3380CC4-5D6E-409C-BE32-E72D297353CC}">
              <c16:uniqueId val="{00000003-8B60-4BF8-A4D8-E0E4B74A3817}"/>
            </c:ext>
          </c:extLst>
        </c:ser>
        <c:ser>
          <c:idx val="2"/>
          <c:order val="2"/>
          <c:tx>
            <c:strRef>
              <c:f>Sheet1!$A$4</c:f>
              <c:strCache>
                <c:ptCount val="1"/>
                <c:pt idx="0">
                  <c:v>% Non-prescribed use</c:v>
                </c:pt>
              </c:strCache>
            </c:strRef>
          </c:tx>
          <c:spPr>
            <a:solidFill>
              <a:schemeClr val="accent3"/>
            </a:solidFill>
            <a:ln>
              <a:noFill/>
            </a:ln>
            <a:effectLst/>
          </c:spPr>
          <c:invertIfNegative val="0"/>
          <c:dLbls>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60-4BF8-A4D8-E0E4B74A3817}"/>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F9-438C-9ADB-6F81B425AD0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strCache>
            </c:strRef>
          </c:cat>
          <c:val>
            <c:numRef>
              <c:f>Sheet1!$B$4:$T$4</c:f>
              <c:numCache>
                <c:formatCode>General</c:formatCode>
                <c:ptCount val="19"/>
                <c:pt idx="5">
                  <c:v>31</c:v>
                </c:pt>
                <c:pt idx="6">
                  <c:v>34</c:v>
                </c:pt>
                <c:pt idx="7">
                  <c:v>31</c:v>
                </c:pt>
                <c:pt idx="8">
                  <c:v>28</c:v>
                </c:pt>
                <c:pt idx="9">
                  <c:v>31</c:v>
                </c:pt>
                <c:pt idx="10">
                  <c:v>21</c:v>
                </c:pt>
                <c:pt idx="11">
                  <c:v>21</c:v>
                </c:pt>
                <c:pt idx="12">
                  <c:v>19</c:v>
                </c:pt>
                <c:pt idx="13">
                  <c:v>25</c:v>
                </c:pt>
                <c:pt idx="14">
                  <c:v>19</c:v>
                </c:pt>
                <c:pt idx="15">
                  <c:v>16</c:v>
                </c:pt>
                <c:pt idx="16">
                  <c:v>16</c:v>
                </c:pt>
                <c:pt idx="17">
                  <c:v>17</c:v>
                </c:pt>
                <c:pt idx="18">
                  <c:v>13</c:v>
                </c:pt>
              </c:numCache>
            </c:numRef>
          </c:val>
          <c:extLst>
            <c:ext xmlns:c16="http://schemas.microsoft.com/office/drawing/2014/chart" uri="{C3380CC4-5D6E-409C-BE32-E72D297353CC}">
              <c16:uniqueId val="{00000006-8B60-4BF8-A4D8-E0E4B74A3817}"/>
            </c:ext>
          </c:extLst>
        </c:ser>
        <c:dLbls>
          <c:showLegendKey val="0"/>
          <c:showVal val="0"/>
          <c:showCatName val="0"/>
          <c:showSerName val="0"/>
          <c:showPercent val="0"/>
          <c:showBubbleSize val="0"/>
        </c:dLbls>
        <c:gapWidth val="219"/>
        <c:overlap val="-27"/>
        <c:axId val="1158097704"/>
        <c:axId val="1158107544"/>
      </c:barChart>
      <c:lineChart>
        <c:grouping val="standard"/>
        <c:varyColors val="0"/>
        <c:ser>
          <c:idx val="1"/>
          <c:order val="1"/>
          <c:tx>
            <c:strRef>
              <c:f>Sheet1!$A$3</c:f>
              <c:strCache>
                <c:ptCount val="1"/>
                <c:pt idx="0">
                  <c:v>Median days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1.3114754098360656E-2"/>
                  <c:y val="-3.59147025813691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B60-4BF8-A4D8-E0E4B74A3817}"/>
                </c:ext>
              </c:extLst>
            </c:dLbl>
            <c:dLbl>
              <c:idx val="17"/>
              <c:layout>
                <c:manualLayout>
                  <c:x val="-6.5573770491803279E-3"/>
                  <c:y val="-4.93827160493827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B60-4BF8-A4D8-E0E4B74A3817}"/>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F9-438C-9ADB-6F81B425AD0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Sheet1!$B$1:$T$1</c:f>
              <c:strCach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strCache>
            </c:strRef>
          </c:cat>
          <c:val>
            <c:numRef>
              <c:f>Sheet1!$B$3:$T$3</c:f>
              <c:numCache>
                <c:formatCode>General</c:formatCode>
                <c:ptCount val="19"/>
                <c:pt idx="0">
                  <c:v>4</c:v>
                </c:pt>
                <c:pt idx="1">
                  <c:v>4</c:v>
                </c:pt>
                <c:pt idx="2">
                  <c:v>3</c:v>
                </c:pt>
                <c:pt idx="3">
                  <c:v>5</c:v>
                </c:pt>
                <c:pt idx="4">
                  <c:v>4</c:v>
                </c:pt>
                <c:pt idx="5">
                  <c:v>7</c:v>
                </c:pt>
                <c:pt idx="6">
                  <c:v>5</c:v>
                </c:pt>
                <c:pt idx="7">
                  <c:v>12</c:v>
                </c:pt>
                <c:pt idx="8">
                  <c:v>9</c:v>
                </c:pt>
                <c:pt idx="9">
                  <c:v>5</c:v>
                </c:pt>
                <c:pt idx="10">
                  <c:v>12</c:v>
                </c:pt>
                <c:pt idx="11">
                  <c:v>10</c:v>
                </c:pt>
                <c:pt idx="12">
                  <c:v>6</c:v>
                </c:pt>
                <c:pt idx="13">
                  <c:v>19</c:v>
                </c:pt>
                <c:pt idx="14">
                  <c:v>6</c:v>
                </c:pt>
                <c:pt idx="15">
                  <c:v>15</c:v>
                </c:pt>
                <c:pt idx="16">
                  <c:v>20</c:v>
                </c:pt>
                <c:pt idx="17">
                  <c:v>6</c:v>
                </c:pt>
                <c:pt idx="18">
                  <c:v>4</c:v>
                </c:pt>
              </c:numCache>
            </c:numRef>
          </c:val>
          <c:smooth val="0"/>
          <c:extLst>
            <c:ext xmlns:c16="http://schemas.microsoft.com/office/drawing/2014/chart" uri="{C3380CC4-5D6E-409C-BE32-E72D297353CC}">
              <c16:uniqueId val="{0000000A-8B60-4BF8-A4D8-E0E4B74A3817}"/>
            </c:ext>
          </c:extLst>
        </c:ser>
        <c:dLbls>
          <c:showLegendKey val="0"/>
          <c:showVal val="0"/>
          <c:showCatName val="0"/>
          <c:showSerName val="0"/>
          <c:showPercent val="0"/>
          <c:showBubbleSize val="0"/>
        </c:dLbls>
        <c:marker val="1"/>
        <c:smooth val="0"/>
        <c:axId val="1175795832"/>
        <c:axId val="1175795176"/>
      </c:lineChart>
      <c:catAx>
        <c:axId val="1158097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58107544"/>
        <c:crosses val="autoZero"/>
        <c:auto val="1"/>
        <c:lblAlgn val="ctr"/>
        <c:lblOffset val="100"/>
        <c:noMultiLvlLbl val="0"/>
      </c:catAx>
      <c:valAx>
        <c:axId val="1158107544"/>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6.378383029990102E-3"/>
              <c:y val="0.2245828362363795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58097704"/>
        <c:crosses val="autoZero"/>
        <c:crossBetween val="between"/>
      </c:valAx>
      <c:valAx>
        <c:axId val="1175795176"/>
        <c:scaling>
          <c:orientation val="minMax"/>
          <c:max val="90"/>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days</a:t>
                </a:r>
              </a:p>
            </c:rich>
          </c:tx>
          <c:layout>
            <c:manualLayout>
              <c:xMode val="edge"/>
              <c:yMode val="edge"/>
              <c:x val="0.96473456391721524"/>
              <c:y val="0.2865356981892415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75795832"/>
        <c:crosses val="max"/>
        <c:crossBetween val="between"/>
      </c:valAx>
      <c:catAx>
        <c:axId val="1175795832"/>
        <c:scaling>
          <c:orientation val="minMax"/>
        </c:scaling>
        <c:delete val="1"/>
        <c:axPos val="b"/>
        <c:numFmt formatCode="General" sourceLinked="1"/>
        <c:majorTickMark val="out"/>
        <c:minorTickMark val="none"/>
        <c:tickLblPos val="nextTo"/>
        <c:crossAx val="1175795176"/>
        <c:crosses val="autoZero"/>
        <c:auto val="1"/>
        <c:lblAlgn val="ctr"/>
        <c:lblOffset val="100"/>
        <c:noMultiLvlLbl val="0"/>
      </c:catAx>
      <c:spPr>
        <a:noFill/>
        <a:ln>
          <a:noFill/>
        </a:ln>
        <a:effectLst/>
      </c:spPr>
    </c:plotArea>
    <c:legend>
      <c:legendPos val="b"/>
      <c:layout>
        <c:manualLayout>
          <c:xMode val="edge"/>
          <c:yMode val="edge"/>
          <c:x val="0.16547429112344564"/>
          <c:y val="0.92839718267539773"/>
          <c:w val="0.66905141775310883"/>
          <c:h val="7.160281732460210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240275106209266E-2"/>
          <c:y val="4.3650793650793648E-2"/>
          <c:w val="0.86561034000802628"/>
          <c:h val="0.62423840156831178"/>
        </c:manualLayout>
      </c:layout>
      <c:lineChart>
        <c:grouping val="standard"/>
        <c:varyColors val="0"/>
        <c:ser>
          <c:idx val="0"/>
          <c:order val="0"/>
          <c:tx>
            <c:strRef>
              <c:f>Sheet1!$B$1</c:f>
              <c:strCache>
                <c:ptCount val="1"/>
                <c:pt idx="0">
                  <c:v>Heroin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4A-4512-9A6B-6A6688C61FC4}"/>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4A-4512-9A6B-6A6688C61FC4}"/>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4A-4512-9A6B-6A6688C61FC4}"/>
                </c:ext>
              </c:extLst>
            </c:dLbl>
            <c:spPr>
              <a:noFill/>
              <a:ln>
                <a:noFill/>
              </a:ln>
              <a:effectLst/>
            </c:spPr>
            <c:txPr>
              <a:bodyPr rot="0" spcFirstLastPara="1" vertOverflow="ellipsis" vert="horz" wrap="square" anchor="ctr" anchorCtr="1"/>
              <a:lstStyle/>
              <a:p>
                <a:pPr>
                  <a:defRPr sz="8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Sheet1!$B$2:$B$21</c:f>
              <c:numCache>
                <c:formatCode>0</c:formatCode>
                <c:ptCount val="20"/>
                <c:pt idx="0">
                  <c:v>85</c:v>
                </c:pt>
                <c:pt idx="1">
                  <c:v>81</c:v>
                </c:pt>
                <c:pt idx="2">
                  <c:v>84</c:v>
                </c:pt>
                <c:pt idx="3">
                  <c:v>88</c:v>
                </c:pt>
                <c:pt idx="4">
                  <c:v>86</c:v>
                </c:pt>
                <c:pt idx="5">
                  <c:v>73</c:v>
                </c:pt>
                <c:pt idx="6">
                  <c:v>58</c:v>
                </c:pt>
                <c:pt idx="7">
                  <c:v>70</c:v>
                </c:pt>
                <c:pt idx="8">
                  <c:v>62</c:v>
                </c:pt>
                <c:pt idx="9">
                  <c:v>78</c:v>
                </c:pt>
                <c:pt idx="10">
                  <c:v>77</c:v>
                </c:pt>
                <c:pt idx="11">
                  <c:v>71</c:v>
                </c:pt>
                <c:pt idx="12">
                  <c:v>78</c:v>
                </c:pt>
                <c:pt idx="13">
                  <c:v>69</c:v>
                </c:pt>
                <c:pt idx="14">
                  <c:v>71</c:v>
                </c:pt>
                <c:pt idx="15">
                  <c:v>74</c:v>
                </c:pt>
                <c:pt idx="16">
                  <c:v>68</c:v>
                </c:pt>
                <c:pt idx="17">
                  <c:v>67</c:v>
                </c:pt>
                <c:pt idx="18">
                  <c:v>64</c:v>
                </c:pt>
                <c:pt idx="19" formatCode="General">
                  <c:v>72</c:v>
                </c:pt>
              </c:numCache>
            </c:numRef>
          </c:val>
          <c:smooth val="0"/>
          <c:extLst>
            <c:ext xmlns:c16="http://schemas.microsoft.com/office/drawing/2014/chart" uri="{C3380CC4-5D6E-409C-BE32-E72D297353CC}">
              <c16:uniqueId val="{00000003-754A-4512-9A6B-6A6688C61FC4}"/>
            </c:ext>
          </c:extLst>
        </c:ser>
        <c:ser>
          <c:idx val="2"/>
          <c:order val="2"/>
          <c:tx>
            <c:strRef>
              <c:f>Sheet1!$D$1</c:f>
              <c:strCache>
                <c:ptCount val="1"/>
                <c:pt idx="0">
                  <c:v>Non-prescribed morphine</c:v>
                </c:pt>
              </c:strCache>
            </c:strRef>
          </c:tx>
          <c:spPr>
            <a:ln w="28575" cap="rnd">
              <a:solidFill>
                <a:schemeClr val="accent3"/>
              </a:solidFill>
              <a:round/>
            </a:ln>
            <a:effectLst/>
          </c:spPr>
          <c:marker>
            <c:symbol val="plus"/>
            <c:size val="5"/>
            <c:spPr>
              <a:solidFill>
                <a:schemeClr val="accent3"/>
              </a:solidFill>
              <a:ln w="9525">
                <a:solidFill>
                  <a:schemeClr val="accent3"/>
                </a:solidFill>
              </a:ln>
              <a:effectLst/>
            </c:spPr>
          </c:marker>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Sheet1!$D$2:$D$21</c:f>
              <c:numCache>
                <c:formatCode>General</c:formatCode>
                <c:ptCount val="20"/>
                <c:pt idx="6">
                  <c:v>11</c:v>
                </c:pt>
                <c:pt idx="7">
                  <c:v>9</c:v>
                </c:pt>
                <c:pt idx="8">
                  <c:v>9</c:v>
                </c:pt>
                <c:pt idx="9">
                  <c:v>8</c:v>
                </c:pt>
                <c:pt idx="10">
                  <c:v>5</c:v>
                </c:pt>
                <c:pt idx="11">
                  <c:v>6</c:v>
                </c:pt>
                <c:pt idx="12">
                  <c:v>9</c:v>
                </c:pt>
                <c:pt idx="13">
                  <c:v>4</c:v>
                </c:pt>
                <c:pt idx="14">
                  <c:v>13</c:v>
                </c:pt>
                <c:pt idx="15">
                  <c:v>5</c:v>
                </c:pt>
                <c:pt idx="16">
                  <c:v>5</c:v>
                </c:pt>
                <c:pt idx="17">
                  <c:v>7</c:v>
                </c:pt>
                <c:pt idx="18">
                  <c:v>5</c:v>
                </c:pt>
                <c:pt idx="19">
                  <c:v>1</c:v>
                </c:pt>
              </c:numCache>
            </c:numRef>
          </c:val>
          <c:smooth val="0"/>
          <c:extLst>
            <c:ext xmlns:c16="http://schemas.microsoft.com/office/drawing/2014/chart" uri="{C3380CC4-5D6E-409C-BE32-E72D297353CC}">
              <c16:uniqueId val="{00000005-754A-4512-9A6B-6A6688C61FC4}"/>
            </c:ext>
          </c:extLst>
        </c:ser>
        <c:ser>
          <c:idx val="3"/>
          <c:order val="3"/>
          <c:tx>
            <c:strRef>
              <c:f>Sheet1!$E$1</c:f>
              <c:strCache>
                <c:ptCount val="1"/>
                <c:pt idx="0">
                  <c:v>Cannabis </c:v>
                </c:pt>
              </c:strCache>
            </c:strRef>
          </c:tx>
          <c:spPr>
            <a:ln w="28575" cap="rnd">
              <a:solidFill>
                <a:schemeClr val="accent4"/>
              </a:solidFill>
              <a:round/>
            </a:ln>
            <a:effectLst/>
          </c:spPr>
          <c:marker>
            <c:symbol val="x"/>
            <c:size val="5"/>
            <c:spPr>
              <a:noFill/>
              <a:ln w="9525">
                <a:solidFill>
                  <a:schemeClr val="accent4"/>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4A-4512-9A6B-6A6688C61FC4}"/>
                </c:ext>
              </c:extLst>
            </c:dLbl>
            <c:dLbl>
              <c:idx val="18"/>
              <c:layout>
                <c:manualLayout>
                  <c:x val="-4.3936731107205628E-3"/>
                  <c:y val="-8.244023083264670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4A-4512-9A6B-6A6688C61FC4}"/>
                </c:ext>
              </c:extLst>
            </c:dLbl>
            <c:dLbl>
              <c:idx val="1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4A-4512-9A6B-6A6688C61FC4}"/>
                </c:ext>
              </c:extLst>
            </c:dLbl>
            <c:spPr>
              <a:noFill/>
              <a:ln>
                <a:noFill/>
              </a:ln>
              <a:effectLst/>
            </c:spPr>
            <c:txPr>
              <a:bodyPr rot="0" spcFirstLastPara="1" vertOverflow="ellipsis" vert="horz" wrap="square" anchor="ctr" anchorCtr="1"/>
              <a:lstStyle/>
              <a:p>
                <a:pPr>
                  <a:defRPr sz="8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Sheet1!$E$2:$E$21</c:f>
              <c:numCache>
                <c:formatCode>General</c:formatCode>
                <c:ptCount val="20"/>
                <c:pt idx="0">
                  <c:v>54</c:v>
                </c:pt>
                <c:pt idx="1">
                  <c:v>64</c:v>
                </c:pt>
                <c:pt idx="2">
                  <c:v>55</c:v>
                </c:pt>
                <c:pt idx="3">
                  <c:v>61</c:v>
                </c:pt>
                <c:pt idx="4">
                  <c:v>64</c:v>
                </c:pt>
                <c:pt idx="5">
                  <c:v>62</c:v>
                </c:pt>
                <c:pt idx="6">
                  <c:v>63</c:v>
                </c:pt>
                <c:pt idx="7">
                  <c:v>66</c:v>
                </c:pt>
                <c:pt idx="8">
                  <c:v>68</c:v>
                </c:pt>
                <c:pt idx="9">
                  <c:v>67</c:v>
                </c:pt>
                <c:pt idx="10">
                  <c:v>56</c:v>
                </c:pt>
                <c:pt idx="11">
                  <c:v>66</c:v>
                </c:pt>
                <c:pt idx="12">
                  <c:v>54</c:v>
                </c:pt>
                <c:pt idx="13">
                  <c:v>59</c:v>
                </c:pt>
                <c:pt idx="14">
                  <c:v>64</c:v>
                </c:pt>
                <c:pt idx="15">
                  <c:v>61</c:v>
                </c:pt>
                <c:pt idx="16">
                  <c:v>59</c:v>
                </c:pt>
                <c:pt idx="17">
                  <c:v>60</c:v>
                </c:pt>
                <c:pt idx="18">
                  <c:v>58</c:v>
                </c:pt>
                <c:pt idx="19">
                  <c:v>54</c:v>
                </c:pt>
              </c:numCache>
            </c:numRef>
          </c:val>
          <c:smooth val="0"/>
          <c:extLst>
            <c:ext xmlns:c16="http://schemas.microsoft.com/office/drawing/2014/chart" uri="{C3380CC4-5D6E-409C-BE32-E72D297353CC}">
              <c16:uniqueId val="{00000009-754A-4512-9A6B-6A6688C61FC4}"/>
            </c:ext>
          </c:extLst>
        </c:ser>
        <c:ser>
          <c:idx val="4"/>
          <c:order val="4"/>
          <c:tx>
            <c:strRef>
              <c:f>Sheet1!$F$1</c:f>
              <c:strCache>
                <c:ptCount val="1"/>
                <c:pt idx="0">
                  <c:v>Crystal methamphetamine </c:v>
                </c:pt>
              </c:strCache>
            </c:strRef>
          </c:tx>
          <c:spPr>
            <a:ln w="28575" cap="rnd">
              <a:solidFill>
                <a:schemeClr val="accent5"/>
              </a:solidFill>
              <a:round/>
            </a:ln>
            <a:effectLst/>
          </c:spPr>
          <c:marker>
            <c:symbol val="triangle"/>
            <c:size val="5"/>
            <c:spPr>
              <a:solidFill>
                <a:schemeClr val="accent5"/>
              </a:solidFill>
              <a:ln w="9525">
                <a:solidFill>
                  <a:schemeClr val="accent5"/>
                </a:solidFill>
              </a:ln>
              <a:effectLst/>
            </c:spPr>
          </c:marker>
          <c:dLbls>
            <c:dLbl>
              <c:idx val="2"/>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54A-4512-9A6B-6A6688C61FC4}"/>
                </c:ext>
              </c:extLst>
            </c:dLbl>
            <c:dLbl>
              <c:idx val="18"/>
              <c:layout>
                <c:manualLayout>
                  <c:x val="-2.9053249934267882E-2"/>
                  <c:y val="-2.4268261809400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54A-4512-9A6B-6A6688C61FC4}"/>
                </c:ext>
              </c:extLst>
            </c:dLbl>
            <c:dLbl>
              <c:idx val="19"/>
              <c:layout>
                <c:manualLayout>
                  <c:x val="-6.5290806156063164E-3"/>
                  <c:y val="3.34398997734515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54A-4512-9A6B-6A6688C61FC4}"/>
                </c:ext>
              </c:extLst>
            </c:dLbl>
            <c:spPr>
              <a:noFill/>
              <a:ln>
                <a:noFill/>
              </a:ln>
              <a:effectLst/>
            </c:spPr>
            <c:txPr>
              <a:bodyPr rot="0" spcFirstLastPara="1" vertOverflow="ellipsis" vert="horz" wrap="square" anchor="ctr" anchorCtr="1"/>
              <a:lstStyle/>
              <a:p>
                <a:pPr>
                  <a:defRPr sz="8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Sheet1!$F$2:$F$21</c:f>
              <c:numCache>
                <c:formatCode>General</c:formatCode>
                <c:ptCount val="20"/>
                <c:pt idx="2" formatCode="0">
                  <c:v>3.2</c:v>
                </c:pt>
                <c:pt idx="3" formatCode="0">
                  <c:v>11</c:v>
                </c:pt>
                <c:pt idx="4" formatCode="0">
                  <c:v>14.1</c:v>
                </c:pt>
                <c:pt idx="5" formatCode="0">
                  <c:v>10.4</c:v>
                </c:pt>
                <c:pt idx="6" formatCode="0">
                  <c:v>23.2</c:v>
                </c:pt>
                <c:pt idx="7" formatCode="0">
                  <c:v>21.6</c:v>
                </c:pt>
                <c:pt idx="8" formatCode="0">
                  <c:v>36.9</c:v>
                </c:pt>
                <c:pt idx="9" formatCode="0">
                  <c:v>17.100000000000001</c:v>
                </c:pt>
                <c:pt idx="10" formatCode="0">
                  <c:v>18.2</c:v>
                </c:pt>
                <c:pt idx="11" formatCode="0">
                  <c:v>22.3</c:v>
                </c:pt>
                <c:pt idx="12" formatCode="0">
                  <c:v>35.799999999999997</c:v>
                </c:pt>
                <c:pt idx="13" formatCode="0">
                  <c:v>33.799999999999997</c:v>
                </c:pt>
                <c:pt idx="14" formatCode="0">
                  <c:v>44</c:v>
                </c:pt>
                <c:pt idx="15" formatCode="0">
                  <c:v>33.299999999999997</c:v>
                </c:pt>
                <c:pt idx="16" formatCode="0">
                  <c:v>49.3</c:v>
                </c:pt>
                <c:pt idx="17" formatCode="0">
                  <c:v>43.2</c:v>
                </c:pt>
                <c:pt idx="18" formatCode="0">
                  <c:v>47.4</c:v>
                </c:pt>
                <c:pt idx="19" formatCode="0">
                  <c:v>49</c:v>
                </c:pt>
              </c:numCache>
            </c:numRef>
          </c:val>
          <c:smooth val="0"/>
          <c:extLst>
            <c:ext xmlns:c16="http://schemas.microsoft.com/office/drawing/2014/chart" uri="{C3380CC4-5D6E-409C-BE32-E72D297353CC}">
              <c16:uniqueId val="{0000000D-754A-4512-9A6B-6A6688C61FC4}"/>
            </c:ext>
          </c:extLst>
        </c:ser>
        <c:ser>
          <c:idx val="6"/>
          <c:order val="6"/>
          <c:tx>
            <c:strRef>
              <c:f>Sheet1!$H$1</c:f>
              <c:strCache>
                <c:ptCount val="1"/>
                <c:pt idx="0">
                  <c:v>Powder methamphetamine </c:v>
                </c:pt>
              </c:strCache>
            </c:strRef>
          </c:tx>
          <c:spPr>
            <a:ln w="28575" cap="rnd">
              <a:solidFill>
                <a:schemeClr val="accent1">
                  <a:lumMod val="60000"/>
                </a:schemeClr>
              </a:solidFill>
              <a:round/>
            </a:ln>
            <a:effectLst/>
          </c:spPr>
          <c:marker>
            <c:symbol val="diamond"/>
            <c:size val="5"/>
            <c:spPr>
              <a:solidFill>
                <a:schemeClr val="accent1">
                  <a:lumMod val="60000"/>
                </a:schemeClr>
              </a:solidFill>
              <a:ln w="9525">
                <a:solidFill>
                  <a:schemeClr val="accent1">
                    <a:lumMod val="60000"/>
                  </a:schemeClr>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54A-4512-9A6B-6A6688C61FC4}"/>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54A-4512-9A6B-6A6688C61FC4}"/>
                </c:ext>
              </c:extLst>
            </c:dLbl>
            <c:spPr>
              <a:noFill/>
              <a:ln>
                <a:noFill/>
              </a:ln>
              <a:effectLst/>
            </c:spPr>
            <c:txPr>
              <a:bodyPr rot="0" spcFirstLastPara="1" vertOverflow="ellipsis" vert="horz" wrap="square" anchor="ctr" anchorCtr="1"/>
              <a:lstStyle/>
              <a:p>
                <a:pPr>
                  <a:defRPr sz="8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Sheet1!$H$2:$H$21</c:f>
              <c:numCache>
                <c:formatCode>General</c:formatCode>
                <c:ptCount val="20"/>
                <c:pt idx="0">
                  <c:v>11</c:v>
                </c:pt>
                <c:pt idx="1">
                  <c:v>14</c:v>
                </c:pt>
                <c:pt idx="2">
                  <c:v>13</c:v>
                </c:pt>
                <c:pt idx="3">
                  <c:v>5</c:v>
                </c:pt>
                <c:pt idx="4">
                  <c:v>9</c:v>
                </c:pt>
                <c:pt idx="5">
                  <c:v>12</c:v>
                </c:pt>
                <c:pt idx="6">
                  <c:v>24</c:v>
                </c:pt>
                <c:pt idx="7">
                  <c:v>12</c:v>
                </c:pt>
                <c:pt idx="8">
                  <c:v>11</c:v>
                </c:pt>
                <c:pt idx="9">
                  <c:v>13</c:v>
                </c:pt>
                <c:pt idx="10">
                  <c:v>7</c:v>
                </c:pt>
                <c:pt idx="11">
                  <c:v>9</c:v>
                </c:pt>
                <c:pt idx="12">
                  <c:v>4</c:v>
                </c:pt>
                <c:pt idx="13">
                  <c:v>4</c:v>
                </c:pt>
                <c:pt idx="14">
                  <c:v>6</c:v>
                </c:pt>
                <c:pt idx="15">
                  <c:v>4</c:v>
                </c:pt>
                <c:pt idx="16">
                  <c:v>5</c:v>
                </c:pt>
                <c:pt idx="17">
                  <c:v>5</c:v>
                </c:pt>
                <c:pt idx="18">
                  <c:v>2</c:v>
                </c:pt>
                <c:pt idx="19">
                  <c:v>5</c:v>
                </c:pt>
              </c:numCache>
            </c:numRef>
          </c:val>
          <c:smooth val="0"/>
          <c:extLst>
            <c:ext xmlns:c16="http://schemas.microsoft.com/office/drawing/2014/chart" uri="{C3380CC4-5D6E-409C-BE32-E72D297353CC}">
              <c16:uniqueId val="{00000010-754A-4512-9A6B-6A6688C61FC4}"/>
            </c:ext>
          </c:extLst>
        </c:ser>
        <c:dLbls>
          <c:showLegendKey val="0"/>
          <c:showVal val="0"/>
          <c:showCatName val="0"/>
          <c:showSerName val="0"/>
          <c:showPercent val="0"/>
          <c:showBubbleSize val="0"/>
        </c:dLbls>
        <c:marker val="1"/>
        <c:smooth val="0"/>
        <c:axId val="886428184"/>
        <c:axId val="886430808"/>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Any methamphetamine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extLst>
                      <c:ext uri="{02D57815-91ED-43cb-92C2-25804820EDAC}">
                        <c15:formulaRef>
                          <c15:sqref>Sheet1!$A$2:$A$21</c15:sqref>
                        </c15:formulaRef>
                      </c:ext>
                    </c:extLst>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extLst>
                      <c:ext uri="{02D57815-91ED-43cb-92C2-25804820EDAC}">
                        <c15:formulaRef>
                          <c15:sqref>Sheet1!$C$2:$C$21</c15:sqref>
                        </c15:formulaRef>
                      </c:ext>
                    </c:extLst>
                    <c:numCache>
                      <c:formatCode>General</c:formatCode>
                      <c:ptCount val="20"/>
                      <c:pt idx="4">
                        <c:v>27</c:v>
                      </c:pt>
                      <c:pt idx="5">
                        <c:v>25</c:v>
                      </c:pt>
                      <c:pt idx="6">
                        <c:v>41</c:v>
                      </c:pt>
                      <c:pt idx="7">
                        <c:v>37</c:v>
                      </c:pt>
                      <c:pt idx="8">
                        <c:v>45</c:v>
                      </c:pt>
                      <c:pt idx="9">
                        <c:v>30</c:v>
                      </c:pt>
                      <c:pt idx="10">
                        <c:v>24</c:v>
                      </c:pt>
                      <c:pt idx="11">
                        <c:v>28</c:v>
                      </c:pt>
                      <c:pt idx="12">
                        <c:v>56</c:v>
                      </c:pt>
                      <c:pt idx="13">
                        <c:v>47</c:v>
                      </c:pt>
                      <c:pt idx="14">
                        <c:v>61</c:v>
                      </c:pt>
                      <c:pt idx="15">
                        <c:v>50</c:v>
                      </c:pt>
                      <c:pt idx="16">
                        <c:v>53</c:v>
                      </c:pt>
                      <c:pt idx="17">
                        <c:v>46</c:v>
                      </c:pt>
                      <c:pt idx="18">
                        <c:v>48</c:v>
                      </c:pt>
                      <c:pt idx="19">
                        <c:v>51</c:v>
                      </c:pt>
                    </c:numCache>
                  </c:numRef>
                </c:val>
                <c:smooth val="0"/>
                <c:extLst>
                  <c:ext xmlns:c16="http://schemas.microsoft.com/office/drawing/2014/chart" uri="{C3380CC4-5D6E-409C-BE32-E72D297353CC}">
                    <c16:uniqueId val="{00000011-754A-4512-9A6B-6A6688C61FC4}"/>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Benzodiazepines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extLst xmlns:c15="http://schemas.microsoft.com/office/drawing/2012/chart">
                      <c:ext xmlns:c15="http://schemas.microsoft.com/office/drawing/2012/chart" uri="{02D57815-91ED-43cb-92C2-25804820EDAC}">
                        <c15:formulaRef>
                          <c15:sqref>Sheet1!$A$2:$A$21</c15:sqref>
                        </c15:formulaRef>
                      </c:ext>
                    </c:extLst>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extLst xmlns:c15="http://schemas.microsoft.com/office/drawing/2012/chart">
                      <c:ext xmlns:c15="http://schemas.microsoft.com/office/drawing/2012/chart" uri="{02D57815-91ED-43cb-92C2-25804820EDAC}">
                        <c15:formulaRef>
                          <c15:sqref>Sheet1!$G$2:$G$21</c15:sqref>
                        </c15:formulaRef>
                      </c:ext>
                    </c:extLst>
                    <c:numCache>
                      <c:formatCode>General</c:formatCode>
                      <c:ptCount val="20"/>
                      <c:pt idx="0">
                        <c:v>26</c:v>
                      </c:pt>
                      <c:pt idx="1">
                        <c:v>42</c:v>
                      </c:pt>
                      <c:pt idx="2">
                        <c:v>21</c:v>
                      </c:pt>
                      <c:pt idx="3">
                        <c:v>18</c:v>
                      </c:pt>
                      <c:pt idx="4">
                        <c:v>17</c:v>
                      </c:pt>
                      <c:pt idx="5">
                        <c:v>21</c:v>
                      </c:pt>
                      <c:pt idx="6">
                        <c:v>21</c:v>
                      </c:pt>
                      <c:pt idx="7">
                        <c:v>21</c:v>
                      </c:pt>
                      <c:pt idx="8">
                        <c:v>16</c:v>
                      </c:pt>
                      <c:pt idx="9">
                        <c:v>19</c:v>
                      </c:pt>
                      <c:pt idx="10">
                        <c:v>13</c:v>
                      </c:pt>
                      <c:pt idx="11">
                        <c:v>14</c:v>
                      </c:pt>
                      <c:pt idx="12">
                        <c:v>13</c:v>
                      </c:pt>
                      <c:pt idx="13">
                        <c:v>12</c:v>
                      </c:pt>
                      <c:pt idx="14">
                        <c:v>9</c:v>
                      </c:pt>
                      <c:pt idx="15">
                        <c:v>9</c:v>
                      </c:pt>
                      <c:pt idx="16">
                        <c:v>5</c:v>
                      </c:pt>
                      <c:pt idx="17">
                        <c:v>6</c:v>
                      </c:pt>
                      <c:pt idx="18">
                        <c:v>6</c:v>
                      </c:pt>
                    </c:numCache>
                  </c:numRef>
                </c:val>
                <c:smooth val="0"/>
                <c:extLst xmlns:c15="http://schemas.microsoft.com/office/drawing/2012/chart">
                  <c:ext xmlns:c16="http://schemas.microsoft.com/office/drawing/2014/chart" uri="{C3380CC4-5D6E-409C-BE32-E72D297353CC}">
                    <c16:uniqueId val="{00000012-754A-4512-9A6B-6A6688C61FC4}"/>
                  </c:ext>
                </c:extLst>
              </c15:ser>
            </c15:filteredLineSeries>
          </c:ext>
        </c:extLst>
      </c:lineChart>
      <c:catAx>
        <c:axId val="8864281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8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86430808"/>
        <c:crosses val="autoZero"/>
        <c:auto val="1"/>
        <c:lblAlgn val="ctr"/>
        <c:lblOffset val="100"/>
        <c:noMultiLvlLbl val="0"/>
      </c:catAx>
      <c:valAx>
        <c:axId val="88643080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50" b="0" i="0" u="none" strike="noStrike" kern="1200" baseline="0">
                    <a:solidFill>
                      <a:schemeClr val="tx1"/>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1.0984182776801407E-2"/>
              <c:y val="0.16357407611764935"/>
            </c:manualLayout>
          </c:layout>
          <c:overlay val="0"/>
          <c:spPr>
            <a:noFill/>
            <a:ln>
              <a:noFill/>
            </a:ln>
            <a:effectLst/>
          </c:spPr>
          <c:txPr>
            <a:bodyPr rot="-5400000" spcFirstLastPara="1" vertOverflow="ellipsis" vert="horz" wrap="square" anchor="ctr" anchorCtr="1"/>
            <a:lstStyle/>
            <a:p>
              <a:pPr>
                <a:defRPr sz="8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8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86428184"/>
        <c:crosses val="autoZero"/>
        <c:crossBetween val="between"/>
      </c:valAx>
      <c:spPr>
        <a:noFill/>
        <a:ln>
          <a:noFill/>
        </a:ln>
        <a:effectLst/>
      </c:spPr>
    </c:plotArea>
    <c:legend>
      <c:legendPos val="b"/>
      <c:layout>
        <c:manualLayout>
          <c:xMode val="edge"/>
          <c:yMode val="edge"/>
          <c:x val="0.1221871843128572"/>
          <c:y val="0.82886764154480685"/>
          <c:w val="0.84707272963488123"/>
          <c:h val="0.17113235845519306"/>
        </c:manualLayout>
      </c:layout>
      <c:overlay val="0"/>
      <c:spPr>
        <a:noFill/>
        <a:ln>
          <a:noFill/>
        </a:ln>
        <a:effectLst/>
      </c:spPr>
      <c:txPr>
        <a:bodyPr rot="0" spcFirstLastPara="1" vertOverflow="ellipsis" vert="horz" wrap="square" anchor="ctr" anchorCtr="1"/>
        <a:lstStyle/>
        <a:p>
          <a:pPr>
            <a:defRPr sz="8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5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446345068935345E-2"/>
          <c:y val="4.8888888888888891E-2"/>
          <c:w val="0.81567545436130828"/>
          <c:h val="0.70603429571303589"/>
        </c:manualLayout>
      </c:layout>
      <c:barChart>
        <c:barDir val="col"/>
        <c:grouping val="clustered"/>
        <c:varyColors val="0"/>
        <c:ser>
          <c:idx val="0"/>
          <c:order val="0"/>
          <c:tx>
            <c:strRef>
              <c:f>Sheet1!$A$2</c:f>
              <c:strCache>
                <c:ptCount val="1"/>
                <c:pt idx="0">
                  <c:v>% Any use</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2F-49AF-9956-4BD54E101634}"/>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2F-49AF-9956-4BD54E101634}"/>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46-44EF-9D88-164B7B8041F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Sheet1!$B$2:$P$2</c:f>
              <c:numCache>
                <c:formatCode>General</c:formatCode>
                <c:ptCount val="15"/>
                <c:pt idx="0">
                  <c:v>16</c:v>
                </c:pt>
                <c:pt idx="1">
                  <c:v>20</c:v>
                </c:pt>
                <c:pt idx="2">
                  <c:v>28</c:v>
                </c:pt>
                <c:pt idx="3">
                  <c:v>31</c:v>
                </c:pt>
                <c:pt idx="4">
                  <c:v>28</c:v>
                </c:pt>
                <c:pt idx="5">
                  <c:v>36</c:v>
                </c:pt>
                <c:pt idx="6">
                  <c:v>38</c:v>
                </c:pt>
                <c:pt idx="7">
                  <c:v>50</c:v>
                </c:pt>
                <c:pt idx="8">
                  <c:v>43</c:v>
                </c:pt>
                <c:pt idx="9">
                  <c:v>44</c:v>
                </c:pt>
                <c:pt idx="10">
                  <c:v>25</c:v>
                </c:pt>
                <c:pt idx="11">
                  <c:v>25</c:v>
                </c:pt>
                <c:pt idx="12">
                  <c:v>29</c:v>
                </c:pt>
                <c:pt idx="13">
                  <c:v>17</c:v>
                </c:pt>
                <c:pt idx="14">
                  <c:v>22</c:v>
                </c:pt>
              </c:numCache>
            </c:numRef>
          </c:val>
          <c:extLst>
            <c:ext xmlns:c16="http://schemas.microsoft.com/office/drawing/2014/chart" uri="{C3380CC4-5D6E-409C-BE32-E72D297353CC}">
              <c16:uniqueId val="{00000003-E02F-49AF-9956-4BD54E101634}"/>
            </c:ext>
          </c:extLst>
        </c:ser>
        <c:ser>
          <c:idx val="1"/>
          <c:order val="1"/>
          <c:tx>
            <c:strRef>
              <c:f>Sheet1!$A$3</c:f>
              <c:strCache>
                <c:ptCount val="1"/>
                <c:pt idx="0">
                  <c:v>% Non-prescribed use</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2F-49AF-9956-4BD54E101634}"/>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02F-49AF-9956-4BD54E101634}"/>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46-44EF-9D88-164B7B8041F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Sheet1!$B$3:$P$3</c:f>
              <c:numCache>
                <c:formatCode>General</c:formatCode>
                <c:ptCount val="15"/>
                <c:pt idx="0">
                  <c:v>14</c:v>
                </c:pt>
                <c:pt idx="1">
                  <c:v>18</c:v>
                </c:pt>
                <c:pt idx="2">
                  <c:v>26</c:v>
                </c:pt>
                <c:pt idx="3">
                  <c:v>27</c:v>
                </c:pt>
                <c:pt idx="4">
                  <c:v>27</c:v>
                </c:pt>
                <c:pt idx="5">
                  <c:v>33</c:v>
                </c:pt>
                <c:pt idx="6">
                  <c:v>34</c:v>
                </c:pt>
                <c:pt idx="7">
                  <c:v>46</c:v>
                </c:pt>
                <c:pt idx="8">
                  <c:v>40</c:v>
                </c:pt>
                <c:pt idx="9">
                  <c:v>40</c:v>
                </c:pt>
                <c:pt idx="10">
                  <c:v>21</c:v>
                </c:pt>
                <c:pt idx="11">
                  <c:v>23</c:v>
                </c:pt>
                <c:pt idx="12">
                  <c:v>27</c:v>
                </c:pt>
                <c:pt idx="13">
                  <c:v>16</c:v>
                </c:pt>
                <c:pt idx="14">
                  <c:v>21</c:v>
                </c:pt>
              </c:numCache>
            </c:numRef>
          </c:val>
          <c:extLst>
            <c:ext xmlns:c16="http://schemas.microsoft.com/office/drawing/2014/chart" uri="{C3380CC4-5D6E-409C-BE32-E72D297353CC}">
              <c16:uniqueId val="{00000007-E02F-49AF-9956-4BD54E101634}"/>
            </c:ext>
          </c:extLst>
        </c:ser>
        <c:dLbls>
          <c:showLegendKey val="0"/>
          <c:showVal val="0"/>
          <c:showCatName val="0"/>
          <c:showSerName val="0"/>
          <c:showPercent val="0"/>
          <c:showBubbleSize val="0"/>
        </c:dLbls>
        <c:gapWidth val="219"/>
        <c:overlap val="-27"/>
        <c:axId val="900755872"/>
        <c:axId val="900755544"/>
      </c:barChart>
      <c:lineChart>
        <c:grouping val="standard"/>
        <c:varyColors val="0"/>
        <c:ser>
          <c:idx val="2"/>
          <c:order val="2"/>
          <c:tx>
            <c:strRef>
              <c:f>Sheet1!$A$4</c:f>
              <c:strCache>
                <c:ptCount val="1"/>
                <c:pt idx="0">
                  <c:v>Median days (any)</c:v>
                </c:pt>
              </c:strCache>
            </c:strRef>
          </c:tx>
          <c:spPr>
            <a:ln w="28575" cap="rnd">
              <a:solidFill>
                <a:schemeClr val="accent3"/>
              </a:solidFill>
              <a:round/>
            </a:ln>
            <a:effectLst/>
          </c:spPr>
          <c:marker>
            <c:symbol val="square"/>
            <c:size val="5"/>
            <c:spPr>
              <a:solidFill>
                <a:schemeClr val="accent3"/>
              </a:solidFill>
              <a:ln w="9525">
                <a:solidFill>
                  <a:schemeClr val="accent3"/>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2F-49AF-9956-4BD54E101634}"/>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02F-49AF-9956-4BD54E101634}"/>
                </c:ext>
              </c:extLst>
            </c:dLbl>
            <c:dLbl>
              <c:idx val="14"/>
              <c:tx>
                <c:rich>
                  <a:bodyPr/>
                  <a:lstStyle/>
                  <a:p>
                    <a:r>
                      <a:rPr lang="en-US" dirty="0"/>
                      <a:t>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46-44EF-9D88-164B7B8041F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Sheet1!$B$4:$P$4</c:f>
              <c:numCache>
                <c:formatCode>General</c:formatCode>
                <c:ptCount val="15"/>
                <c:pt idx="0">
                  <c:v>1</c:v>
                </c:pt>
                <c:pt idx="1">
                  <c:v>13</c:v>
                </c:pt>
                <c:pt idx="2">
                  <c:v>5</c:v>
                </c:pt>
                <c:pt idx="3">
                  <c:v>12</c:v>
                </c:pt>
                <c:pt idx="4">
                  <c:v>6</c:v>
                </c:pt>
                <c:pt idx="5">
                  <c:v>6</c:v>
                </c:pt>
                <c:pt idx="6">
                  <c:v>6</c:v>
                </c:pt>
                <c:pt idx="7">
                  <c:v>20</c:v>
                </c:pt>
                <c:pt idx="8">
                  <c:v>23</c:v>
                </c:pt>
                <c:pt idx="9">
                  <c:v>20</c:v>
                </c:pt>
                <c:pt idx="10">
                  <c:v>14</c:v>
                </c:pt>
                <c:pt idx="11">
                  <c:v>19</c:v>
                </c:pt>
                <c:pt idx="12">
                  <c:v>10</c:v>
                </c:pt>
                <c:pt idx="13">
                  <c:v>8</c:v>
                </c:pt>
                <c:pt idx="14">
                  <c:v>5</c:v>
                </c:pt>
              </c:numCache>
            </c:numRef>
          </c:val>
          <c:smooth val="0"/>
          <c:extLst>
            <c:ext xmlns:c16="http://schemas.microsoft.com/office/drawing/2014/chart" uri="{C3380CC4-5D6E-409C-BE32-E72D297353CC}">
              <c16:uniqueId val="{0000000B-E02F-49AF-9956-4BD54E101634}"/>
            </c:ext>
          </c:extLst>
        </c:ser>
        <c:dLbls>
          <c:showLegendKey val="0"/>
          <c:showVal val="0"/>
          <c:showCatName val="0"/>
          <c:showSerName val="0"/>
          <c:showPercent val="0"/>
          <c:showBubbleSize val="0"/>
        </c:dLbls>
        <c:marker val="1"/>
        <c:smooth val="0"/>
        <c:axId val="945821832"/>
        <c:axId val="732508416"/>
      </c:lineChart>
      <c:catAx>
        <c:axId val="90075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0755544"/>
        <c:crosses val="autoZero"/>
        <c:auto val="1"/>
        <c:lblAlgn val="ctr"/>
        <c:lblOffset val="100"/>
        <c:noMultiLvlLbl val="0"/>
      </c:catAx>
      <c:valAx>
        <c:axId val="900755544"/>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1.0946907498631636E-2"/>
              <c:y val="0.2407395950506186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0755872"/>
        <c:crosses val="autoZero"/>
        <c:crossBetween val="between"/>
        <c:majorUnit val="10"/>
      </c:valAx>
      <c:valAx>
        <c:axId val="732508416"/>
        <c:scaling>
          <c:orientation val="minMax"/>
          <c:max val="30"/>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days</a:t>
                </a:r>
              </a:p>
            </c:rich>
          </c:tx>
          <c:layout>
            <c:manualLayout>
              <c:xMode val="edge"/>
              <c:yMode val="edge"/>
              <c:x val="0.95983571019139846"/>
              <c:y val="0.2992713410823646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45821832"/>
        <c:crosses val="max"/>
        <c:crossBetween val="between"/>
      </c:valAx>
      <c:catAx>
        <c:axId val="945821832"/>
        <c:scaling>
          <c:orientation val="minMax"/>
        </c:scaling>
        <c:delete val="1"/>
        <c:axPos val="b"/>
        <c:numFmt formatCode="General" sourceLinked="1"/>
        <c:majorTickMark val="out"/>
        <c:minorTickMark val="none"/>
        <c:tickLblPos val="nextTo"/>
        <c:crossAx val="7325084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 Any use</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7B-494F-A9B1-CF20E9DFA5BE}"/>
                </c:ext>
              </c:extLst>
            </c:dLbl>
            <c:dLbl>
              <c:idx val="5"/>
              <c:tx>
                <c:rich>
                  <a:bodyPr/>
                  <a:lstStyle/>
                  <a:p>
                    <a:fld id="{76951D33-6117-4D34-B277-15A542FD6338}" type="VALUE">
                      <a:rPr lang="en-US" smtClean="0"/>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97B-494F-A9B1-CF20E9DFA5BE}"/>
                </c:ext>
              </c:extLst>
            </c:dLbl>
            <c:dLbl>
              <c:idx val="6"/>
              <c:tx>
                <c:rich>
                  <a:bodyPr/>
                  <a:lstStyle/>
                  <a:p>
                    <a:fld id="{8ED71B85-6033-446A-A9E0-6E96FED4304D}"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FCF-4440-8F75-6FEAC8F05BA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2013</c:v>
                </c:pt>
                <c:pt idx="1">
                  <c:v>2014</c:v>
                </c:pt>
                <c:pt idx="2">
                  <c:v>2015</c:v>
                </c:pt>
                <c:pt idx="3">
                  <c:v>2016</c:v>
                </c:pt>
                <c:pt idx="4">
                  <c:v>2017</c:v>
                </c:pt>
                <c:pt idx="5">
                  <c:v>2018</c:v>
                </c:pt>
                <c:pt idx="6">
                  <c:v>2019</c:v>
                </c:pt>
              </c:strCache>
            </c:strRef>
          </c:cat>
          <c:val>
            <c:numRef>
              <c:f>Sheet1!$B$2:$H$2</c:f>
              <c:numCache>
                <c:formatCode>General</c:formatCode>
                <c:ptCount val="7"/>
                <c:pt idx="0">
                  <c:v>9</c:v>
                </c:pt>
                <c:pt idx="1">
                  <c:v>15</c:v>
                </c:pt>
                <c:pt idx="2">
                  <c:v>15</c:v>
                </c:pt>
                <c:pt idx="3">
                  <c:v>17</c:v>
                </c:pt>
                <c:pt idx="4">
                  <c:v>21</c:v>
                </c:pt>
                <c:pt idx="5">
                  <c:v>7</c:v>
                </c:pt>
                <c:pt idx="6">
                  <c:v>13</c:v>
                </c:pt>
              </c:numCache>
            </c:numRef>
          </c:val>
          <c:extLst>
            <c:ext xmlns:c16="http://schemas.microsoft.com/office/drawing/2014/chart" uri="{C3380CC4-5D6E-409C-BE32-E72D297353CC}">
              <c16:uniqueId val="{00000002-F97B-494F-A9B1-CF20E9DFA5BE}"/>
            </c:ext>
          </c:extLst>
        </c:ser>
        <c:ser>
          <c:idx val="1"/>
          <c:order val="1"/>
          <c:tx>
            <c:strRef>
              <c:f>Sheet1!$A$3</c:f>
              <c:strCache>
                <c:ptCount val="1"/>
                <c:pt idx="0">
                  <c:v>% Non-prescribed use</c:v>
                </c:pt>
              </c:strCache>
            </c:strRef>
          </c:tx>
          <c:spPr>
            <a:solidFill>
              <a:schemeClr val="accent2"/>
            </a:solidFill>
            <a:ln>
              <a:noFill/>
            </a:ln>
            <a:effectLst/>
          </c:spPr>
          <c:invertIfNegative val="0"/>
          <c:dLbls>
            <c:dLbl>
              <c:idx val="6"/>
              <c:tx>
                <c:rich>
                  <a:bodyPr/>
                  <a:lstStyle/>
                  <a:p>
                    <a:fld id="{FB37341A-7662-48C4-B3E7-4F1C5666EF0F}"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912-4118-B849-90141DC2069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2013</c:v>
                </c:pt>
                <c:pt idx="1">
                  <c:v>2014</c:v>
                </c:pt>
                <c:pt idx="2">
                  <c:v>2015</c:v>
                </c:pt>
                <c:pt idx="3">
                  <c:v>2016</c:v>
                </c:pt>
                <c:pt idx="4">
                  <c:v>2017</c:v>
                </c:pt>
                <c:pt idx="5">
                  <c:v>2018</c:v>
                </c:pt>
                <c:pt idx="6">
                  <c:v>2019</c:v>
                </c:pt>
              </c:strCache>
            </c:strRef>
          </c:cat>
          <c:val>
            <c:numRef>
              <c:f>Sheet1!$B$3:$H$3</c:f>
              <c:numCache>
                <c:formatCode>General</c:formatCode>
                <c:ptCount val="7"/>
                <c:pt idx="5">
                  <c:v>6</c:v>
                </c:pt>
                <c:pt idx="6">
                  <c:v>11</c:v>
                </c:pt>
              </c:numCache>
            </c:numRef>
          </c:val>
          <c:extLst>
            <c:ext xmlns:c16="http://schemas.microsoft.com/office/drawing/2014/chart" uri="{C3380CC4-5D6E-409C-BE32-E72D297353CC}">
              <c16:uniqueId val="{00000003-F97B-494F-A9B1-CF20E9DFA5BE}"/>
            </c:ext>
          </c:extLst>
        </c:ser>
        <c:dLbls>
          <c:showLegendKey val="0"/>
          <c:showVal val="0"/>
          <c:showCatName val="0"/>
          <c:showSerName val="0"/>
          <c:showPercent val="0"/>
          <c:showBubbleSize val="0"/>
        </c:dLbls>
        <c:gapWidth val="219"/>
        <c:overlap val="-27"/>
        <c:axId val="920438144"/>
        <c:axId val="920436832"/>
      </c:barChart>
      <c:lineChart>
        <c:grouping val="standard"/>
        <c:varyColors val="0"/>
        <c:ser>
          <c:idx val="2"/>
          <c:order val="2"/>
          <c:tx>
            <c:strRef>
              <c:f>Sheet1!$A$4</c:f>
              <c:strCache>
                <c:ptCount val="1"/>
                <c:pt idx="0">
                  <c:v>Median days</c:v>
                </c:pt>
              </c:strCache>
            </c:strRef>
          </c:tx>
          <c:spPr>
            <a:ln w="28575" cap="rnd">
              <a:solidFill>
                <a:schemeClr val="accent3"/>
              </a:solidFill>
              <a:round/>
            </a:ln>
            <a:effectLst/>
          </c:spPr>
          <c:marker>
            <c:symbol val="square"/>
            <c:size val="5"/>
            <c:spPr>
              <a:solidFill>
                <a:schemeClr val="accent3"/>
              </a:solidFill>
              <a:ln w="9525">
                <a:solidFill>
                  <a:schemeClr val="accent3"/>
                </a:solidFill>
              </a:ln>
              <a:effectLst/>
            </c:spPr>
          </c:marker>
          <c:dLbls>
            <c:dLbl>
              <c:idx val="0"/>
              <c:layout>
                <c:manualLayout>
                  <c:x val="-2.1929824561403508E-3"/>
                  <c:y val="-2.66666666666668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7B-494F-A9B1-CF20E9DFA5BE}"/>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7B-494F-A9B1-CF20E9DFA5BE}"/>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CF-4440-8F75-6FEAC8F05BA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2013</c:v>
                </c:pt>
                <c:pt idx="1">
                  <c:v>2014</c:v>
                </c:pt>
                <c:pt idx="2">
                  <c:v>2015</c:v>
                </c:pt>
                <c:pt idx="3">
                  <c:v>2016</c:v>
                </c:pt>
                <c:pt idx="4">
                  <c:v>2017</c:v>
                </c:pt>
                <c:pt idx="5">
                  <c:v>2018</c:v>
                </c:pt>
                <c:pt idx="6">
                  <c:v>2019</c:v>
                </c:pt>
              </c:strCache>
            </c:strRef>
          </c:cat>
          <c:val>
            <c:numRef>
              <c:f>Sheet1!$B$4:$H$4</c:f>
              <c:numCache>
                <c:formatCode>General</c:formatCode>
                <c:ptCount val="7"/>
                <c:pt idx="0">
                  <c:v>6</c:v>
                </c:pt>
                <c:pt idx="1">
                  <c:v>2</c:v>
                </c:pt>
                <c:pt idx="2">
                  <c:v>7</c:v>
                </c:pt>
                <c:pt idx="3">
                  <c:v>6</c:v>
                </c:pt>
                <c:pt idx="4">
                  <c:v>5</c:v>
                </c:pt>
                <c:pt idx="5">
                  <c:v>5</c:v>
                </c:pt>
                <c:pt idx="6">
                  <c:v>6</c:v>
                </c:pt>
              </c:numCache>
            </c:numRef>
          </c:val>
          <c:smooth val="0"/>
          <c:extLst>
            <c:ext xmlns:c16="http://schemas.microsoft.com/office/drawing/2014/chart" uri="{C3380CC4-5D6E-409C-BE32-E72D297353CC}">
              <c16:uniqueId val="{00000006-F97B-494F-A9B1-CF20E9DFA5BE}"/>
            </c:ext>
          </c:extLst>
        </c:ser>
        <c:dLbls>
          <c:showLegendKey val="0"/>
          <c:showVal val="0"/>
          <c:showCatName val="0"/>
          <c:showSerName val="0"/>
          <c:showPercent val="0"/>
          <c:showBubbleSize val="0"/>
        </c:dLbls>
        <c:marker val="1"/>
        <c:smooth val="0"/>
        <c:axId val="920421744"/>
        <c:axId val="920414528"/>
      </c:lineChart>
      <c:catAx>
        <c:axId val="92043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20436832"/>
        <c:crosses val="autoZero"/>
        <c:auto val="1"/>
        <c:lblAlgn val="ctr"/>
        <c:lblOffset val="100"/>
        <c:noMultiLvlLbl val="0"/>
      </c:catAx>
      <c:valAx>
        <c:axId val="920436832"/>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1.0964912280701754E-2"/>
              <c:y val="0.2345455818022746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20438144"/>
        <c:crosses val="autoZero"/>
        <c:crossBetween val="between"/>
      </c:valAx>
      <c:valAx>
        <c:axId val="920414528"/>
        <c:scaling>
          <c:orientation val="minMax"/>
          <c:max val="90"/>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days</a:t>
                </a:r>
              </a:p>
            </c:rich>
          </c:tx>
          <c:layout>
            <c:manualLayout>
              <c:xMode val="edge"/>
              <c:yMode val="edge"/>
              <c:x val="0.96196263296035367"/>
              <c:y val="0.3001011373578303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20421744"/>
        <c:crosses val="max"/>
        <c:crossBetween val="between"/>
      </c:valAx>
      <c:catAx>
        <c:axId val="920421744"/>
        <c:scaling>
          <c:orientation val="minMax"/>
        </c:scaling>
        <c:delete val="1"/>
        <c:axPos val="b"/>
        <c:numFmt formatCode="General" sourceLinked="1"/>
        <c:majorTickMark val="out"/>
        <c:minorTickMark val="none"/>
        <c:tickLblPos val="nextTo"/>
        <c:crossAx val="9204145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63421137426609E-2"/>
          <c:y val="4.351664435338571E-2"/>
          <c:w val="0.88334573730262977"/>
          <c:h val="0.75935627632189817"/>
        </c:manualLayout>
      </c:layout>
      <c:barChart>
        <c:barDir val="col"/>
        <c:grouping val="clustered"/>
        <c:varyColors val="0"/>
        <c:ser>
          <c:idx val="0"/>
          <c:order val="0"/>
          <c:tx>
            <c:strRef>
              <c:f>Sheet1!$A$2</c:f>
              <c:strCache>
                <c:ptCount val="1"/>
                <c:pt idx="0">
                  <c:v>% Any use</c:v>
                </c:pt>
              </c:strCache>
            </c:strRef>
          </c:tx>
          <c:spPr>
            <a:solidFill>
              <a:schemeClr val="accent1"/>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38-4E8F-91E0-A1180593B22F}"/>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38-4E8F-91E0-A1180593B22F}"/>
                </c:ext>
              </c:extLst>
            </c:dLbl>
            <c:dLbl>
              <c:idx val="4"/>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38-4E8F-91E0-A1180593B22F}"/>
                </c:ext>
              </c:extLst>
            </c:dLbl>
            <c:dLbl>
              <c:idx val="5"/>
              <c:delete val="1"/>
              <c:extLst>
                <c:ext xmlns:c15="http://schemas.microsoft.com/office/drawing/2012/chart" uri="{CE6537A1-D6FC-4f65-9D91-7224C49458BB}"/>
                <c:ext xmlns:c16="http://schemas.microsoft.com/office/drawing/2014/chart" uri="{C3380CC4-5D6E-409C-BE32-E72D297353CC}">
                  <c16:uniqueId val="{00000000-60D0-47F2-8DA3-68E8D318BF64}"/>
                </c:ext>
              </c:extLst>
            </c:dLbl>
            <c:dLbl>
              <c:idx val="6"/>
              <c:delete val="1"/>
              <c:extLst>
                <c:ext xmlns:c15="http://schemas.microsoft.com/office/drawing/2012/chart" uri="{CE6537A1-D6FC-4f65-9D91-7224C49458BB}"/>
                <c:ext xmlns:c16="http://schemas.microsoft.com/office/drawing/2014/chart" uri="{C3380CC4-5D6E-409C-BE32-E72D297353CC}">
                  <c16:uniqueId val="{00000001-60D0-47F2-8DA3-68E8D318BF64}"/>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7"/>
                <c:pt idx="0">
                  <c:v>2013</c:v>
                </c:pt>
                <c:pt idx="1">
                  <c:v>2014</c:v>
                </c:pt>
                <c:pt idx="2">
                  <c:v>2015</c:v>
                </c:pt>
                <c:pt idx="3">
                  <c:v>2016</c:v>
                </c:pt>
                <c:pt idx="4">
                  <c:v>2017</c:v>
                </c:pt>
                <c:pt idx="5">
                  <c:v>2018</c:v>
                </c:pt>
                <c:pt idx="6">
                  <c:v>2019</c:v>
                </c:pt>
              </c:strCache>
            </c:strRef>
          </c:cat>
          <c:val>
            <c:numRef>
              <c:f>Sheet1!$B$2:$I$2</c:f>
              <c:numCache>
                <c:formatCode>General</c:formatCode>
                <c:ptCount val="7"/>
                <c:pt idx="0">
                  <c:v>12</c:v>
                </c:pt>
                <c:pt idx="1">
                  <c:v>22</c:v>
                </c:pt>
                <c:pt idx="2">
                  <c:v>9</c:v>
                </c:pt>
                <c:pt idx="3">
                  <c:v>15</c:v>
                </c:pt>
                <c:pt idx="4">
                  <c:v>11</c:v>
                </c:pt>
                <c:pt idx="5">
                  <c:v>1</c:v>
                </c:pt>
                <c:pt idx="6">
                  <c:v>3</c:v>
                </c:pt>
              </c:numCache>
            </c:numRef>
          </c:val>
          <c:extLst>
            <c:ext xmlns:c16="http://schemas.microsoft.com/office/drawing/2014/chart" uri="{C3380CC4-5D6E-409C-BE32-E72D297353CC}">
              <c16:uniqueId val="{00000003-2F38-4E8F-91E0-A1180593B22F}"/>
            </c:ext>
          </c:extLst>
        </c:ser>
        <c:dLbls>
          <c:showLegendKey val="0"/>
          <c:showVal val="0"/>
          <c:showCatName val="0"/>
          <c:showSerName val="0"/>
          <c:showPercent val="0"/>
          <c:showBubbleSize val="0"/>
        </c:dLbls>
        <c:gapWidth val="219"/>
        <c:axId val="925485120"/>
        <c:axId val="925474624"/>
        <c:extLst>
          <c:ext xmlns:c15="http://schemas.microsoft.com/office/drawing/2012/chart" uri="{02D57815-91ED-43cb-92C2-25804820EDAC}">
            <c15:filteredBarSeries>
              <c15:ser>
                <c:idx val="1"/>
                <c:order val="1"/>
                <c:tx>
                  <c:strRef>
                    <c:extLst>
                      <c:ext uri="{02D57815-91ED-43cb-92C2-25804820EDAC}">
                        <c15:formulaRef>
                          <c15:sqref>Sheet1!$A$3</c15:sqref>
                        </c15:formulaRef>
                      </c:ext>
                    </c:extLst>
                    <c:strCache>
                      <c:ptCount val="1"/>
                      <c:pt idx="0">
                        <c:v>% Non-prescribed use</c:v>
                      </c:pt>
                    </c:strCache>
                  </c:strRef>
                </c:tx>
                <c:spPr>
                  <a:solidFill>
                    <a:schemeClr val="accent2"/>
                  </a:solidFill>
                  <a:ln>
                    <a:noFill/>
                  </a:ln>
                  <a:effectLst/>
                </c:spPr>
                <c:invertIfNegative val="0"/>
                <c:cat>
                  <c:strRef>
                    <c:extLst>
                      <c:ext uri="{02D57815-91ED-43cb-92C2-25804820EDAC}">
                        <c15:formulaRef>
                          <c15:sqref>Sheet1!$B$1:$I$1</c15:sqref>
                        </c15:formulaRef>
                      </c:ext>
                    </c:extLst>
                    <c:strCache>
                      <c:ptCount val="7"/>
                      <c:pt idx="0">
                        <c:v>2013</c:v>
                      </c:pt>
                      <c:pt idx="1">
                        <c:v>2014</c:v>
                      </c:pt>
                      <c:pt idx="2">
                        <c:v>2015</c:v>
                      </c:pt>
                      <c:pt idx="3">
                        <c:v>2016</c:v>
                      </c:pt>
                      <c:pt idx="4">
                        <c:v>2017</c:v>
                      </c:pt>
                      <c:pt idx="5">
                        <c:v>2018</c:v>
                      </c:pt>
                      <c:pt idx="6">
                        <c:v>2019</c:v>
                      </c:pt>
                    </c:strCache>
                  </c:strRef>
                </c:cat>
                <c:val>
                  <c:numRef>
                    <c:extLst>
                      <c:ext uri="{02D57815-91ED-43cb-92C2-25804820EDAC}">
                        <c15:formulaRef>
                          <c15:sqref>Sheet1!$B$3:$H$3</c15:sqref>
                        </c15:formulaRef>
                      </c:ext>
                    </c:extLst>
                    <c:numCache>
                      <c:formatCode>General</c:formatCode>
                      <c:ptCount val="6"/>
                      <c:pt idx="0">
                        <c:v>24</c:v>
                      </c:pt>
                      <c:pt idx="1">
                        <c:v>12</c:v>
                      </c:pt>
                      <c:pt idx="2">
                        <c:v>8</c:v>
                      </c:pt>
                      <c:pt idx="3">
                        <c:v>4</c:v>
                      </c:pt>
                      <c:pt idx="4">
                        <c:v>11</c:v>
                      </c:pt>
                      <c:pt idx="5">
                        <c:v>1</c:v>
                      </c:pt>
                    </c:numCache>
                  </c:numRef>
                </c:val>
                <c:extLst>
                  <c:ext xmlns:c16="http://schemas.microsoft.com/office/drawing/2014/chart" uri="{C3380CC4-5D6E-409C-BE32-E72D297353CC}">
                    <c16:uniqueId val="{00000004-2F38-4E8F-91E0-A1180593B22F}"/>
                  </c:ext>
                </c:extLst>
              </c15:ser>
            </c15:filteredBarSeries>
          </c:ext>
        </c:extLst>
      </c:barChart>
      <c:lineChart>
        <c:grouping val="standard"/>
        <c:varyColors val="0"/>
        <c:dLbls>
          <c:showLegendKey val="0"/>
          <c:showVal val="0"/>
          <c:showCatName val="0"/>
          <c:showSerName val="0"/>
          <c:showPercent val="0"/>
          <c:showBubbleSize val="0"/>
        </c:dLbls>
        <c:marker val="1"/>
        <c:smooth val="0"/>
        <c:axId val="925476592"/>
        <c:axId val="925476920"/>
        <c:extLst>
          <c:ext xmlns:c15="http://schemas.microsoft.com/office/drawing/2012/chart" uri="{02D57815-91ED-43cb-92C2-25804820EDAC}">
            <c15:filteredLineSeries>
              <c15:ser>
                <c:idx val="2"/>
                <c:order val="2"/>
                <c:tx>
                  <c:strRef>
                    <c:extLst>
                      <c:ext uri="{02D57815-91ED-43cb-92C2-25804820EDAC}">
                        <c15:formulaRef>
                          <c15:sqref>Sheet1!$A$4</c15:sqref>
                        </c15:formulaRef>
                      </c:ext>
                    </c:extLst>
                    <c:strCache>
                      <c:ptCount val="1"/>
                      <c:pt idx="0">
                        <c:v>Median day</c:v>
                      </c:pt>
                    </c:strCache>
                  </c:strRef>
                </c:tx>
                <c:spPr>
                  <a:ln w="28575" cap="rnd">
                    <a:solidFill>
                      <a:schemeClr val="accent3"/>
                    </a:solidFill>
                    <a:round/>
                  </a:ln>
                  <a:effectLst/>
                </c:spPr>
                <c:marker>
                  <c:symbol val="square"/>
                  <c:size val="5"/>
                  <c:spPr>
                    <a:solidFill>
                      <a:schemeClr val="accent3"/>
                    </a:solidFill>
                    <a:ln w="9525">
                      <a:solidFill>
                        <a:schemeClr val="accent3"/>
                      </a:solidFill>
                    </a:ln>
                    <a:effectLst/>
                  </c:spPr>
                </c:marker>
                <c:dLbls>
                  <c:dLbl>
                    <c:idx val="3"/>
                    <c:layout>
                      <c:manualLayout>
                        <c:x val="4.3994720633523171E-3"/>
                        <c:y val="-1.801801801801810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2F38-4E8F-91E0-A1180593B22F}"/>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Sheet1!$B$1:$H$1</c15:sqref>
                        </c15:formulaRef>
                      </c:ext>
                    </c:extLst>
                    <c:strCache>
                      <c:ptCount val="6"/>
                      <c:pt idx="0">
                        <c:v>2013</c:v>
                      </c:pt>
                      <c:pt idx="1">
                        <c:v>2014</c:v>
                      </c:pt>
                      <c:pt idx="2">
                        <c:v>2015</c:v>
                      </c:pt>
                      <c:pt idx="3">
                        <c:v>2016</c:v>
                      </c:pt>
                      <c:pt idx="4">
                        <c:v>2017</c:v>
                      </c:pt>
                      <c:pt idx="5">
                        <c:v>2018</c:v>
                      </c:pt>
                    </c:strCache>
                  </c:strRef>
                </c:cat>
                <c:val>
                  <c:numRef>
                    <c:extLst>
                      <c:ext uri="{02D57815-91ED-43cb-92C2-25804820EDAC}">
                        <c15:formulaRef>
                          <c15:sqref>Sheet1!$B$4:$H$4</c15:sqref>
                        </c15:formulaRef>
                      </c:ext>
                    </c:extLst>
                    <c:numCache>
                      <c:formatCode>General</c:formatCode>
                      <c:ptCount val="6"/>
                      <c:pt idx="0">
                        <c:v>24</c:v>
                      </c:pt>
                      <c:pt idx="1">
                        <c:v>12</c:v>
                      </c:pt>
                      <c:pt idx="2">
                        <c:v>8</c:v>
                      </c:pt>
                      <c:pt idx="3">
                        <c:v>4</c:v>
                      </c:pt>
                      <c:pt idx="4">
                        <c:v>11</c:v>
                      </c:pt>
                      <c:pt idx="5">
                        <c:v>1</c:v>
                      </c:pt>
                    </c:numCache>
                  </c:numRef>
                </c:val>
                <c:smooth val="0"/>
                <c:extLst>
                  <c:ext xmlns:c16="http://schemas.microsoft.com/office/drawing/2014/chart" uri="{C3380CC4-5D6E-409C-BE32-E72D297353CC}">
                    <c16:uniqueId val="{00000006-2F38-4E8F-91E0-A1180593B22F}"/>
                  </c:ext>
                </c:extLst>
              </c15:ser>
            </c15:filteredLineSeries>
          </c:ext>
        </c:extLst>
      </c:lineChart>
      <c:catAx>
        <c:axId val="925485120"/>
        <c:scaling>
          <c:orientation val="minMax"/>
        </c:scaling>
        <c:delete val="0"/>
        <c:axPos val="b"/>
        <c:numFmt formatCode="General" sourceLinked="1"/>
        <c:majorTickMark val="out"/>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25474624"/>
        <c:crosses val="autoZero"/>
        <c:auto val="1"/>
        <c:lblAlgn val="ctr"/>
        <c:lblOffset val="100"/>
        <c:noMultiLvlLbl val="0"/>
      </c:catAx>
      <c:valAx>
        <c:axId val="925474624"/>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1.1057054400707651E-2"/>
              <c:y val="0.230958359934737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25485120"/>
        <c:crosses val="autoZero"/>
        <c:crossBetween val="between"/>
      </c:valAx>
      <c:valAx>
        <c:axId val="925476920"/>
        <c:scaling>
          <c:orientation val="minMax"/>
          <c:max val="9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25476592"/>
        <c:crosses val="max"/>
        <c:crossBetween val="between"/>
      </c:valAx>
      <c:catAx>
        <c:axId val="925476592"/>
        <c:scaling>
          <c:orientation val="minMax"/>
        </c:scaling>
        <c:delete val="1"/>
        <c:axPos val="b"/>
        <c:numFmt formatCode="General" sourceLinked="1"/>
        <c:majorTickMark val="out"/>
        <c:minorTickMark val="none"/>
        <c:tickLblPos val="nextTo"/>
        <c:crossAx val="9254769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501635571415638E-2"/>
          <c:y val="4.3650793650793648E-2"/>
          <c:w val="0.86908843291140336"/>
          <c:h val="0.64057146755424377"/>
        </c:manualLayout>
      </c:layout>
      <c:lineChart>
        <c:grouping val="standard"/>
        <c:varyColors val="0"/>
        <c:ser>
          <c:idx val="0"/>
          <c:order val="0"/>
          <c:tx>
            <c:strRef>
              <c:f>Sheet1!$B$1</c:f>
              <c:strCache>
                <c:ptCount val="1"/>
                <c:pt idx="0">
                  <c:v>Benzodiazepines</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dLbl>
              <c:idx val="7"/>
              <c:layout>
                <c:manualLayout>
                  <c:x val="-5.2545155993431937E-2"/>
                  <c:y val="-4.55996352029187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66-4819-85C9-FABE8FF12844}"/>
                </c:ext>
              </c:extLst>
            </c:dLbl>
            <c:dLbl>
              <c:idx val="18"/>
              <c:layout>
                <c:manualLayout>
                  <c:x val="-2.9862868624558867E-2"/>
                  <c:y val="-3.6479708162334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66-4819-85C9-FABE8FF12844}"/>
                </c:ext>
              </c:extLst>
            </c:dLbl>
            <c:dLbl>
              <c:idx val="19"/>
              <c:layout>
                <c:manualLayout>
                  <c:x val="-9.2502230324657698E-3"/>
                  <c:y val="5.073049179386092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66-4819-85C9-FABE8FF12844}"/>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Sheet1!$B$2:$B$21</c:f>
              <c:numCache>
                <c:formatCode>General</c:formatCode>
                <c:ptCount val="20"/>
                <c:pt idx="7">
                  <c:v>48</c:v>
                </c:pt>
                <c:pt idx="8">
                  <c:v>51</c:v>
                </c:pt>
                <c:pt idx="9">
                  <c:v>51</c:v>
                </c:pt>
                <c:pt idx="10">
                  <c:v>49</c:v>
                </c:pt>
                <c:pt idx="11">
                  <c:v>51</c:v>
                </c:pt>
                <c:pt idx="12">
                  <c:v>52</c:v>
                </c:pt>
                <c:pt idx="13">
                  <c:v>52</c:v>
                </c:pt>
                <c:pt idx="14">
                  <c:v>50</c:v>
                </c:pt>
                <c:pt idx="15">
                  <c:v>44</c:v>
                </c:pt>
                <c:pt idx="16">
                  <c:v>45</c:v>
                </c:pt>
                <c:pt idx="17">
                  <c:v>36</c:v>
                </c:pt>
                <c:pt idx="18">
                  <c:v>37</c:v>
                </c:pt>
                <c:pt idx="19">
                  <c:v>41</c:v>
                </c:pt>
              </c:numCache>
            </c:numRef>
          </c:val>
          <c:smooth val="0"/>
          <c:extLst>
            <c:ext xmlns:c16="http://schemas.microsoft.com/office/drawing/2014/chart" uri="{C3380CC4-5D6E-409C-BE32-E72D297353CC}">
              <c16:uniqueId val="{00000003-BC66-4819-85C9-FABE8FF12844}"/>
            </c:ext>
          </c:extLst>
        </c:ser>
        <c:ser>
          <c:idx val="1"/>
          <c:order val="1"/>
          <c:tx>
            <c:strRef>
              <c:f>Sheet1!$C$1</c:f>
              <c:strCache>
                <c:ptCount val="1"/>
                <c:pt idx="0">
                  <c:v>Pharmaceutical stimulants</c:v>
                </c:pt>
              </c:strCache>
            </c:strRef>
          </c:tx>
          <c:spPr>
            <a:ln w="28575" cap="rnd">
              <a:solidFill>
                <a:schemeClr val="accent2"/>
              </a:solidFill>
              <a:round/>
            </a:ln>
            <a:effectLst/>
          </c:spPr>
          <c:marker>
            <c:symbol val="plus"/>
            <c:size val="5"/>
            <c:spPr>
              <a:solidFill>
                <a:schemeClr val="accent2"/>
              </a:solidFill>
              <a:ln w="9525">
                <a:solidFill>
                  <a:schemeClr val="accent2"/>
                </a:solidFill>
              </a:ln>
              <a:effectLst/>
            </c:spPr>
          </c:marker>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66-4819-85C9-FABE8FF12844}"/>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Sheet1!$C$2:$C$21</c:f>
              <c:numCache>
                <c:formatCode>General</c:formatCode>
                <c:ptCount val="20"/>
                <c:pt idx="6">
                  <c:v>5</c:v>
                </c:pt>
                <c:pt idx="7">
                  <c:v>5</c:v>
                </c:pt>
                <c:pt idx="8">
                  <c:v>7</c:v>
                </c:pt>
                <c:pt idx="9">
                  <c:v>2</c:v>
                </c:pt>
                <c:pt idx="10">
                  <c:v>1</c:v>
                </c:pt>
                <c:pt idx="11">
                  <c:v>2</c:v>
                </c:pt>
                <c:pt idx="12">
                  <c:v>4</c:v>
                </c:pt>
                <c:pt idx="13">
                  <c:v>4</c:v>
                </c:pt>
                <c:pt idx="14">
                  <c:v>2</c:v>
                </c:pt>
                <c:pt idx="15">
                  <c:v>1</c:v>
                </c:pt>
                <c:pt idx="16">
                  <c:v>3</c:v>
                </c:pt>
                <c:pt idx="17">
                  <c:v>3</c:v>
                </c:pt>
                <c:pt idx="18">
                  <c:v>3</c:v>
                </c:pt>
                <c:pt idx="19">
                  <c:v>3</c:v>
                </c:pt>
              </c:numCache>
            </c:numRef>
          </c:val>
          <c:smooth val="0"/>
          <c:extLst>
            <c:ext xmlns:c16="http://schemas.microsoft.com/office/drawing/2014/chart" uri="{C3380CC4-5D6E-409C-BE32-E72D297353CC}">
              <c16:uniqueId val="{00000005-BC66-4819-85C9-FABE8FF12844}"/>
            </c:ext>
          </c:extLst>
        </c:ser>
        <c:ser>
          <c:idx val="2"/>
          <c:order val="2"/>
          <c:tx>
            <c:strRef>
              <c:f>Sheet1!$D$1</c:f>
              <c:strCache>
                <c:ptCount val="1"/>
                <c:pt idx="0">
                  <c:v>Antipsychotics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1"/>
              <c:layout>
                <c:manualLayout>
                  <c:x val="-5.0355774493705527E-2"/>
                  <c:y val="-2.7359781121751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66-4819-85C9-FABE8FF12844}"/>
                </c:ext>
              </c:extLst>
            </c:dLbl>
            <c:dLbl>
              <c:idx val="18"/>
              <c:layout>
                <c:manualLayout>
                  <c:x val="-2.6272577996715927E-2"/>
                  <c:y val="-2.2799817601459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C66-4819-85C9-FABE8FF12844}"/>
                </c:ext>
              </c:extLst>
            </c:dLbl>
            <c:dLbl>
              <c:idx val="19"/>
              <c:layout>
                <c:manualLayout>
                  <c:x val="-8.4565291407541175E-3"/>
                  <c:y val="-1.3166804901781258E-2"/>
                </c:manualLayout>
              </c:layout>
              <c:tx>
                <c:rich>
                  <a:bodyPr/>
                  <a:lstStyle/>
                  <a:p>
                    <a:fld id="{EEDB9A19-7818-46D6-8F28-4350853CA00B}" type="VALUE">
                      <a:rPr lang="en-US"/>
                      <a:pPr/>
                      <a:t>[VALUE]</a:t>
                    </a:fld>
                    <a:r>
                      <a:rPr lang="en-US"/>
                      <a:t>*</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C66-4819-85C9-FABE8FF12844}"/>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Sheet1!$D$2:$D$21</c:f>
              <c:numCache>
                <c:formatCode>General</c:formatCode>
                <c:ptCount val="20"/>
                <c:pt idx="11">
                  <c:v>13</c:v>
                </c:pt>
                <c:pt idx="12">
                  <c:v>19</c:v>
                </c:pt>
                <c:pt idx="13">
                  <c:v>10</c:v>
                </c:pt>
                <c:pt idx="14">
                  <c:v>13</c:v>
                </c:pt>
                <c:pt idx="15">
                  <c:v>10</c:v>
                </c:pt>
                <c:pt idx="16">
                  <c:v>11</c:v>
                </c:pt>
                <c:pt idx="17">
                  <c:v>11</c:v>
                </c:pt>
                <c:pt idx="18">
                  <c:v>10</c:v>
                </c:pt>
                <c:pt idx="19">
                  <c:v>4</c:v>
                </c:pt>
              </c:numCache>
            </c:numRef>
          </c:val>
          <c:smooth val="0"/>
          <c:extLst>
            <c:ext xmlns:c16="http://schemas.microsoft.com/office/drawing/2014/chart" uri="{C3380CC4-5D6E-409C-BE32-E72D297353CC}">
              <c16:uniqueId val="{00000009-BC66-4819-85C9-FABE8FF12844}"/>
            </c:ext>
          </c:extLst>
        </c:ser>
        <c:ser>
          <c:idx val="3"/>
          <c:order val="3"/>
          <c:tx>
            <c:strRef>
              <c:f>Sheet1!$E$1</c:f>
              <c:strCache>
                <c:ptCount val="1"/>
                <c:pt idx="0">
                  <c:v>Steroids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Sheet1!$E$2:$E$21</c:f>
              <c:numCache>
                <c:formatCode>General</c:formatCode>
                <c:ptCount val="20"/>
                <c:pt idx="10">
                  <c:v>0</c:v>
                </c:pt>
                <c:pt idx="11">
                  <c:v>4</c:v>
                </c:pt>
                <c:pt idx="12">
                  <c:v>1</c:v>
                </c:pt>
                <c:pt idx="13">
                  <c:v>3</c:v>
                </c:pt>
                <c:pt idx="14">
                  <c:v>1</c:v>
                </c:pt>
                <c:pt idx="15">
                  <c:v>1</c:v>
                </c:pt>
                <c:pt idx="16">
                  <c:v>0</c:v>
                </c:pt>
                <c:pt idx="17">
                  <c:v>2</c:v>
                </c:pt>
                <c:pt idx="18">
                  <c:v>3</c:v>
                </c:pt>
                <c:pt idx="19">
                  <c:v>0</c:v>
                </c:pt>
              </c:numCache>
            </c:numRef>
          </c:val>
          <c:smooth val="0"/>
          <c:extLst>
            <c:ext xmlns:c16="http://schemas.microsoft.com/office/drawing/2014/chart" uri="{C3380CC4-5D6E-409C-BE32-E72D297353CC}">
              <c16:uniqueId val="{0000000A-BC66-4819-85C9-FABE8FF12844}"/>
            </c:ext>
          </c:extLst>
        </c:ser>
        <c:ser>
          <c:idx val="4"/>
          <c:order val="4"/>
          <c:tx>
            <c:strRef>
              <c:f>Sheet1!$F$1</c:f>
              <c:strCache>
                <c:ptCount val="1"/>
                <c:pt idx="0">
                  <c:v>Alcohol</c:v>
                </c:pt>
              </c:strCache>
            </c:strRef>
          </c:tx>
          <c:spPr>
            <a:ln w="28575" cap="rnd">
              <a:solidFill>
                <a:schemeClr val="accent5"/>
              </a:solidFill>
              <a:round/>
            </a:ln>
            <a:effectLst/>
          </c:spPr>
          <c:marker>
            <c:symbol val="diamond"/>
            <c:size val="5"/>
            <c:spPr>
              <a:solidFill>
                <a:schemeClr val="accent5"/>
              </a:solidFill>
              <a:ln w="9525">
                <a:solidFill>
                  <a:schemeClr val="accent5"/>
                </a:solidFill>
              </a:ln>
              <a:effectLst/>
            </c:spPr>
          </c:marker>
          <c:dLbls>
            <c:dLbl>
              <c:idx val="0"/>
              <c:layout>
                <c:manualLayout>
                  <c:x val="-2.8461959496442254E-2"/>
                  <c:y val="-4.10396716826265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C66-4819-85C9-FABE8FF12844}"/>
                </c:ext>
              </c:extLst>
            </c:dLbl>
            <c:dLbl>
              <c:idx val="18"/>
              <c:layout>
                <c:manualLayout>
                  <c:x val="-3.0651340996168581E-2"/>
                  <c:y val="-4.103967168262658E-2"/>
                </c:manualLayout>
              </c:layout>
              <c:tx>
                <c:rich>
                  <a:bodyPr/>
                  <a:lstStyle/>
                  <a:p>
                    <a:fld id="{5F1648F1-23F8-4587-83EC-163D8227F3DC}" type="VALUE">
                      <a:rPr lang="en-US"/>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BC66-4819-85C9-FABE8FF12844}"/>
                </c:ext>
              </c:extLst>
            </c:dLbl>
            <c:dLbl>
              <c:idx val="19"/>
              <c:layout>
                <c:manualLayout>
                  <c:x val="-7.060841532739442E-3"/>
                  <c:y val="-4.0468778611976244E-3"/>
                </c:manualLayout>
              </c:layout>
              <c:tx>
                <c:rich>
                  <a:bodyPr/>
                  <a:lstStyle/>
                  <a:p>
                    <a:fld id="{3E6C4D93-D925-4C52-AED1-329D3BFFA6CE}" type="VALUE">
                      <a:rPr lang="en-US"/>
                      <a:pPr/>
                      <a:t>[VALUE]</a:t>
                    </a:fld>
                    <a:r>
                      <a:rPr lang="en-US"/>
                      <a:t>**</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C66-4819-85C9-FABE8FF12844}"/>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Sheet1!$F$2:$F$21</c:f>
              <c:numCache>
                <c:formatCode>General</c:formatCode>
                <c:ptCount val="20"/>
                <c:pt idx="0">
                  <c:v>54</c:v>
                </c:pt>
                <c:pt idx="1">
                  <c:v>58</c:v>
                </c:pt>
                <c:pt idx="2">
                  <c:v>65</c:v>
                </c:pt>
                <c:pt idx="3">
                  <c:v>68</c:v>
                </c:pt>
                <c:pt idx="4">
                  <c:v>60</c:v>
                </c:pt>
                <c:pt idx="5">
                  <c:v>53</c:v>
                </c:pt>
                <c:pt idx="6">
                  <c:v>65</c:v>
                </c:pt>
                <c:pt idx="7">
                  <c:v>65</c:v>
                </c:pt>
                <c:pt idx="8">
                  <c:v>54</c:v>
                </c:pt>
                <c:pt idx="9">
                  <c:v>65</c:v>
                </c:pt>
                <c:pt idx="10">
                  <c:v>58</c:v>
                </c:pt>
                <c:pt idx="11">
                  <c:v>60</c:v>
                </c:pt>
                <c:pt idx="12">
                  <c:v>61</c:v>
                </c:pt>
                <c:pt idx="13">
                  <c:v>66</c:v>
                </c:pt>
                <c:pt idx="14">
                  <c:v>51</c:v>
                </c:pt>
                <c:pt idx="15">
                  <c:v>51</c:v>
                </c:pt>
                <c:pt idx="16">
                  <c:v>57</c:v>
                </c:pt>
                <c:pt idx="17">
                  <c:v>54</c:v>
                </c:pt>
                <c:pt idx="18">
                  <c:v>65</c:v>
                </c:pt>
                <c:pt idx="19">
                  <c:v>49</c:v>
                </c:pt>
              </c:numCache>
            </c:numRef>
          </c:val>
          <c:smooth val="0"/>
          <c:extLst>
            <c:ext xmlns:c16="http://schemas.microsoft.com/office/drawing/2014/chart" uri="{C3380CC4-5D6E-409C-BE32-E72D297353CC}">
              <c16:uniqueId val="{0000000E-BC66-4819-85C9-FABE8FF12844}"/>
            </c:ext>
          </c:extLst>
        </c:ser>
        <c:ser>
          <c:idx val="5"/>
          <c:order val="5"/>
          <c:tx>
            <c:strRef>
              <c:f>Sheet1!$G$1</c:f>
              <c:strCache>
                <c:ptCount val="1"/>
                <c:pt idx="0">
                  <c:v>Tobacco</c:v>
                </c:pt>
              </c:strCache>
            </c:strRef>
          </c:tx>
          <c:spPr>
            <a:ln w="28575" cap="rnd">
              <a:solidFill>
                <a:schemeClr val="accent6"/>
              </a:solidFill>
              <a:round/>
            </a:ln>
            <a:effectLst/>
          </c:spPr>
          <c:marker>
            <c:symbol val="square"/>
            <c:size val="5"/>
            <c:spPr>
              <a:solidFill>
                <a:schemeClr val="accent6"/>
              </a:solidFill>
              <a:ln w="9525">
                <a:solidFill>
                  <a:schemeClr val="accent6"/>
                </a:solidFill>
              </a:ln>
              <a:effectLst/>
            </c:spPr>
          </c:marker>
          <c:dLbls>
            <c:dLbl>
              <c:idx val="0"/>
              <c:layout>
                <c:manualLayout>
                  <c:x val="-2.8461959496442275E-2"/>
                  <c:y val="3.1919744642042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C66-4819-85C9-FABE8FF12844}"/>
                </c:ext>
              </c:extLst>
            </c:dLbl>
            <c:dLbl>
              <c:idx val="18"/>
              <c:layout>
                <c:manualLayout>
                  <c:x val="-2.8461959496442417E-2"/>
                  <c:y val="-4.5599635202918383E-2"/>
                </c:manualLayout>
              </c:layout>
              <c:tx>
                <c:rich>
                  <a:bodyPr/>
                  <a:lstStyle/>
                  <a:p>
                    <a:fld id="{9E82A4F6-3817-4B40-87F3-BD20DB88745E}" type="VALUE">
                      <a:rPr lang="en-US"/>
                      <a:pPr/>
                      <a:t>[VALUE]</a:t>
                    </a:fld>
                    <a:endParaRPr lang="en-AU"/>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BC66-4819-85C9-FABE8FF12844}"/>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C66-4819-85C9-FABE8FF12844}"/>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Sheet1!$G$2:$G$21</c:f>
              <c:numCache>
                <c:formatCode>General</c:formatCode>
                <c:ptCount val="20"/>
                <c:pt idx="0">
                  <c:v>97</c:v>
                </c:pt>
                <c:pt idx="1">
                  <c:v>98</c:v>
                </c:pt>
                <c:pt idx="2">
                  <c:v>98</c:v>
                </c:pt>
                <c:pt idx="3">
                  <c:v>98</c:v>
                </c:pt>
                <c:pt idx="4">
                  <c:v>96</c:v>
                </c:pt>
                <c:pt idx="5">
                  <c:v>97</c:v>
                </c:pt>
                <c:pt idx="6">
                  <c:v>93</c:v>
                </c:pt>
                <c:pt idx="7">
                  <c:v>94</c:v>
                </c:pt>
                <c:pt idx="8">
                  <c:v>97</c:v>
                </c:pt>
                <c:pt idx="9">
                  <c:v>95</c:v>
                </c:pt>
                <c:pt idx="10">
                  <c:v>96</c:v>
                </c:pt>
                <c:pt idx="11">
                  <c:v>97</c:v>
                </c:pt>
                <c:pt idx="12">
                  <c:v>95</c:v>
                </c:pt>
                <c:pt idx="13">
                  <c:v>95</c:v>
                </c:pt>
                <c:pt idx="14">
                  <c:v>94</c:v>
                </c:pt>
                <c:pt idx="15">
                  <c:v>91</c:v>
                </c:pt>
                <c:pt idx="16">
                  <c:v>91</c:v>
                </c:pt>
                <c:pt idx="17">
                  <c:v>89</c:v>
                </c:pt>
                <c:pt idx="18">
                  <c:v>95</c:v>
                </c:pt>
                <c:pt idx="19">
                  <c:v>95</c:v>
                </c:pt>
              </c:numCache>
            </c:numRef>
          </c:val>
          <c:smooth val="0"/>
          <c:extLst>
            <c:ext xmlns:c16="http://schemas.microsoft.com/office/drawing/2014/chart" uri="{C3380CC4-5D6E-409C-BE32-E72D297353CC}">
              <c16:uniqueId val="{00000012-BC66-4819-85C9-FABE8FF12844}"/>
            </c:ext>
          </c:extLst>
        </c:ser>
        <c:ser>
          <c:idx val="6"/>
          <c:order val="6"/>
          <c:tx>
            <c:strRef>
              <c:f>Sheet1!$H$1</c:f>
              <c:strCache>
                <c:ptCount val="1"/>
                <c:pt idx="0">
                  <c:v>E-cigarettes</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C66-4819-85C9-FABE8FF12844}"/>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C66-4819-85C9-FABE8FF12844}"/>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C66-4819-85C9-FABE8FF12844}"/>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Sheet1!$H$2:$H$21</c:f>
              <c:numCache>
                <c:formatCode>General</c:formatCode>
                <c:ptCount val="20"/>
                <c:pt idx="14">
                  <c:v>10</c:v>
                </c:pt>
                <c:pt idx="15">
                  <c:v>16</c:v>
                </c:pt>
                <c:pt idx="16">
                  <c:v>13</c:v>
                </c:pt>
                <c:pt idx="17">
                  <c:v>13</c:v>
                </c:pt>
                <c:pt idx="18">
                  <c:v>22</c:v>
                </c:pt>
                <c:pt idx="19">
                  <c:v>15</c:v>
                </c:pt>
              </c:numCache>
            </c:numRef>
          </c:val>
          <c:smooth val="0"/>
          <c:extLst>
            <c:ext xmlns:c16="http://schemas.microsoft.com/office/drawing/2014/chart" uri="{C3380CC4-5D6E-409C-BE32-E72D297353CC}">
              <c16:uniqueId val="{00000016-BC66-4819-85C9-FABE8FF12844}"/>
            </c:ext>
          </c:extLst>
        </c:ser>
        <c:dLbls>
          <c:showLegendKey val="0"/>
          <c:showVal val="0"/>
          <c:showCatName val="0"/>
          <c:showSerName val="0"/>
          <c:showPercent val="0"/>
          <c:showBubbleSize val="0"/>
        </c:dLbls>
        <c:marker val="1"/>
        <c:smooth val="0"/>
        <c:axId val="1017290216"/>
        <c:axId val="1017315144"/>
      </c:lineChart>
      <c:catAx>
        <c:axId val="1017290216"/>
        <c:scaling>
          <c:orientation val="minMax"/>
        </c:scaling>
        <c:delete val="0"/>
        <c:axPos val="b"/>
        <c:numFmt formatCode="General" sourceLinked="1"/>
        <c:majorTickMark val="out"/>
        <c:minorTickMark val="none"/>
        <c:tickLblPos val="nextTo"/>
        <c:spPr>
          <a:noFill/>
          <a:ln w="9525" cap="flat" cmpd="sng" algn="ctr">
            <a:solidFill>
              <a:schemeClr val="bg1">
                <a:lumMod val="65000"/>
              </a:schemeClr>
            </a:solidFill>
            <a:round/>
          </a:ln>
          <a:effectLst/>
        </c:spPr>
        <c:txPr>
          <a:bodyPr rot="-270000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17315144"/>
        <c:crosses val="autoZero"/>
        <c:auto val="1"/>
        <c:lblAlgn val="ctr"/>
        <c:lblOffset val="100"/>
        <c:noMultiLvlLbl val="0"/>
      </c:catAx>
      <c:valAx>
        <c:axId val="101731514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1.2180546397217589E-2"/>
              <c:y val="0.1940207029524866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17290216"/>
        <c:crosses val="autoZero"/>
        <c:crossBetween val="between"/>
      </c:valAx>
      <c:spPr>
        <a:noFill/>
        <a:ln>
          <a:noFill/>
        </a:ln>
        <a:effectLst/>
      </c:spPr>
    </c:plotArea>
    <c:legend>
      <c:legendPos val="b"/>
      <c:layout>
        <c:manualLayout>
          <c:xMode val="edge"/>
          <c:yMode val="edge"/>
          <c:x val="8.0554097404491098E-2"/>
          <c:y val="0.83234033245844286"/>
          <c:w val="0.75082499592061358"/>
          <c:h val="0.16765980517825149"/>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692843750489629E-2"/>
          <c:y val="4.9217002237136466E-2"/>
          <c:w val="0.87898701475050534"/>
          <c:h val="0.70132642815621205"/>
        </c:manualLayout>
      </c:layout>
      <c:lineChart>
        <c:grouping val="standard"/>
        <c:varyColors val="0"/>
        <c:ser>
          <c:idx val="1"/>
          <c:order val="1"/>
          <c:tx>
            <c:strRef>
              <c:f>Sheet1!$B$1</c:f>
              <c:strCache>
                <c:ptCount val="1"/>
                <c:pt idx="0">
                  <c:v>Past year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1E-4F4C-A99B-411D63D90281}"/>
                </c:ext>
              </c:extLst>
            </c:dLbl>
            <c:dLbl>
              <c:idx val="1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1E-4F4C-A99B-411D63D90281}"/>
                </c:ext>
              </c:extLst>
            </c:dLbl>
            <c:dLbl>
              <c:idx val="1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09-43D4-84FA-E9F6709608D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Sheet1!$B$2:$B$21</c:f>
              <c:numCache>
                <c:formatCode>General</c:formatCode>
                <c:ptCount val="20"/>
                <c:pt idx="0">
                  <c:v>19</c:v>
                </c:pt>
                <c:pt idx="1">
                  <c:v>23</c:v>
                </c:pt>
                <c:pt idx="2">
                  <c:v>18</c:v>
                </c:pt>
                <c:pt idx="3">
                  <c:v>14</c:v>
                </c:pt>
                <c:pt idx="4">
                  <c:v>18</c:v>
                </c:pt>
                <c:pt idx="5">
                  <c:v>12</c:v>
                </c:pt>
                <c:pt idx="6">
                  <c:v>23</c:v>
                </c:pt>
                <c:pt idx="7">
                  <c:v>23</c:v>
                </c:pt>
                <c:pt idx="8">
                  <c:v>20</c:v>
                </c:pt>
                <c:pt idx="9">
                  <c:v>18</c:v>
                </c:pt>
                <c:pt idx="10">
                  <c:v>16</c:v>
                </c:pt>
                <c:pt idx="11">
                  <c:v>20</c:v>
                </c:pt>
                <c:pt idx="12">
                  <c:v>13</c:v>
                </c:pt>
                <c:pt idx="13">
                  <c:v>17</c:v>
                </c:pt>
                <c:pt idx="14">
                  <c:v>21</c:v>
                </c:pt>
                <c:pt idx="15">
                  <c:v>24</c:v>
                </c:pt>
                <c:pt idx="16">
                  <c:v>20</c:v>
                </c:pt>
                <c:pt idx="17">
                  <c:v>19</c:v>
                </c:pt>
                <c:pt idx="18">
                  <c:v>25</c:v>
                </c:pt>
                <c:pt idx="19">
                  <c:v>27</c:v>
                </c:pt>
              </c:numCache>
            </c:numRef>
          </c:val>
          <c:smooth val="0"/>
          <c:extLst>
            <c:ext xmlns:c16="http://schemas.microsoft.com/office/drawing/2014/chart" uri="{C3380CC4-5D6E-409C-BE32-E72D297353CC}">
              <c16:uniqueId val="{00000007-3A1E-4F4C-A99B-411D63D90281}"/>
            </c:ext>
          </c:extLst>
        </c:ser>
        <c:dLbls>
          <c:showLegendKey val="0"/>
          <c:showVal val="0"/>
          <c:showCatName val="0"/>
          <c:showSerName val="0"/>
          <c:showPercent val="0"/>
          <c:showBubbleSize val="0"/>
        </c:dLbls>
        <c:marker val="1"/>
        <c:smooth val="0"/>
        <c:axId val="1032527624"/>
        <c:axId val="1032518112"/>
        <c:extLst>
          <c:ext xmlns:c15="http://schemas.microsoft.com/office/drawing/2012/chart" uri="{02D57815-91ED-43cb-92C2-25804820EDAC}">
            <c15:filteredLineSeries>
              <c15:ser>
                <c:idx val="0"/>
                <c:order val="0"/>
                <c:tx>
                  <c:strRef>
                    <c:extLst>
                      <c:ext uri="{02D57815-91ED-43cb-92C2-25804820EDAC}">
                        <c15:formulaRef>
                          <c15:sqref>Sheet1!#REF!</c15:sqref>
                        </c15:formulaRef>
                      </c:ext>
                    </c:extLst>
                    <c:strCache>
                      <c:ptCount val="1"/>
                      <c:pt idx="0">
                        <c:v>#REF!</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cat>
                  <c:numRef>
                    <c:extLst>
                      <c:ext uri="{02D57815-91ED-43cb-92C2-25804820EDAC}">
                        <c15:formulaRef>
                          <c15:sqref>Sheet1!$A$2:$A$21</c15:sqref>
                        </c15:formulaRef>
                      </c:ext>
                    </c:extLst>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extLst>
                      <c:ext uri="{02D57815-91ED-43cb-92C2-25804820EDAC}">
                        <c15:formulaRef>
                          <c15:sqref>Sheet1!#REF!</c15:sqref>
                        </c15:formulaRef>
                      </c:ext>
                    </c:extLst>
                    <c:numCache>
                      <c:formatCode>General</c:formatCode>
                      <c:ptCount val="1"/>
                      <c:pt idx="0">
                        <c:v>1</c:v>
                      </c:pt>
                    </c:numCache>
                  </c:numRef>
                </c:val>
                <c:smooth val="0"/>
                <c:extLst>
                  <c:ext xmlns:c16="http://schemas.microsoft.com/office/drawing/2014/chart" uri="{C3380CC4-5D6E-409C-BE32-E72D297353CC}">
                    <c16:uniqueId val="{00000003-3A1E-4F4C-A99B-411D63D90281}"/>
                  </c:ext>
                </c:extLst>
              </c15:ser>
            </c15:filteredLineSeries>
          </c:ext>
        </c:extLst>
      </c:lineChart>
      <c:catAx>
        <c:axId val="1032527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32518112"/>
        <c:crosses val="autoZero"/>
        <c:auto val="1"/>
        <c:lblAlgn val="ctr"/>
        <c:lblOffset val="100"/>
        <c:noMultiLvlLbl val="0"/>
      </c:catAx>
      <c:valAx>
        <c:axId val="103251811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1.3265531726730046E-2"/>
              <c:y val="0.1581814773153356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32527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270999841579604E-2"/>
          <c:y val="4.3650793650793648E-2"/>
          <c:w val="0.90772900015842028"/>
          <c:h val="0.7125059367579053"/>
        </c:manualLayout>
      </c:layout>
      <c:lineChart>
        <c:grouping val="standard"/>
        <c:varyColors val="0"/>
        <c:ser>
          <c:idx val="0"/>
          <c:order val="0"/>
          <c:tx>
            <c:strRef>
              <c:f>Sheet1!$B$1</c:f>
              <c:strCache>
                <c:ptCount val="1"/>
                <c:pt idx="0">
                  <c:v>Heard of naloxone</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dLbl>
              <c:idx val="0"/>
              <c:layout>
                <c:manualLayout>
                  <c:x val="-5.3062126906920207E-2"/>
                  <c:y val="-4.9410094727115111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3B-4DB9-8E6B-C4283C511C16}"/>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3B-4DB9-8E6B-C4283C511C16}"/>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D1-4EEE-8B35-C300109B316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Sheet1!$B$2:$B$8</c:f>
              <c:numCache>
                <c:formatCode>General</c:formatCode>
                <c:ptCount val="7"/>
                <c:pt idx="0">
                  <c:v>96</c:v>
                </c:pt>
                <c:pt idx="1">
                  <c:v>92</c:v>
                </c:pt>
                <c:pt idx="2">
                  <c:v>92</c:v>
                </c:pt>
                <c:pt idx="3">
                  <c:v>88</c:v>
                </c:pt>
                <c:pt idx="4">
                  <c:v>93</c:v>
                </c:pt>
                <c:pt idx="5">
                  <c:v>92</c:v>
                </c:pt>
                <c:pt idx="6">
                  <c:v>91</c:v>
                </c:pt>
              </c:numCache>
            </c:numRef>
          </c:val>
          <c:smooth val="0"/>
          <c:extLst>
            <c:ext xmlns:c16="http://schemas.microsoft.com/office/drawing/2014/chart" uri="{C3380CC4-5D6E-409C-BE32-E72D297353CC}">
              <c16:uniqueId val="{00000003-273B-4DB9-8E6B-C4283C511C16}"/>
            </c:ext>
          </c:extLst>
        </c:ser>
        <c:ser>
          <c:idx val="1"/>
          <c:order val="1"/>
          <c:tx>
            <c:strRef>
              <c:f>Sheet1!$C$1</c:f>
              <c:strCache>
                <c:ptCount val="1"/>
                <c:pt idx="0">
                  <c:v>Heard of take-home programs</c:v>
                </c:pt>
              </c:strCache>
            </c:strRef>
          </c:tx>
          <c:spPr>
            <a:ln w="28575" cap="rnd">
              <a:solidFill>
                <a:schemeClr val="accent2"/>
              </a:solidFill>
              <a:round/>
            </a:ln>
            <a:effectLst/>
          </c:spPr>
          <c:marker>
            <c:symbol val="diamond"/>
            <c:size val="5"/>
            <c:spPr>
              <a:solidFill>
                <a:schemeClr val="accent2"/>
              </a:solidFill>
              <a:ln w="9525">
                <a:solidFill>
                  <a:schemeClr val="accent2"/>
                </a:solidFill>
              </a:ln>
              <a:effectLst/>
            </c:spPr>
          </c:marker>
          <c:dLbls>
            <c:dLbl>
              <c:idx val="0"/>
              <c:layout>
                <c:manualLayout>
                  <c:x val="-5.3062126906920207E-2"/>
                  <c:y val="-7.905615156338417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3B-4DB9-8E6B-C4283C511C16}"/>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73B-4DB9-8E6B-C4283C511C16}"/>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D1-4EEE-8B35-C300109B316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Sheet1!$C$2:$C$8</c:f>
              <c:numCache>
                <c:formatCode>General</c:formatCode>
                <c:ptCount val="7"/>
                <c:pt idx="0">
                  <c:v>40</c:v>
                </c:pt>
                <c:pt idx="1">
                  <c:v>40</c:v>
                </c:pt>
                <c:pt idx="2">
                  <c:v>56</c:v>
                </c:pt>
                <c:pt idx="3">
                  <c:v>52</c:v>
                </c:pt>
                <c:pt idx="4">
                  <c:v>63</c:v>
                </c:pt>
                <c:pt idx="5">
                  <c:v>61</c:v>
                </c:pt>
                <c:pt idx="6">
                  <c:v>64</c:v>
                </c:pt>
              </c:numCache>
            </c:numRef>
          </c:val>
          <c:smooth val="0"/>
          <c:extLst>
            <c:ext xmlns:c16="http://schemas.microsoft.com/office/drawing/2014/chart" uri="{C3380CC4-5D6E-409C-BE32-E72D297353CC}">
              <c16:uniqueId val="{00000007-273B-4DB9-8E6B-C4283C511C16}"/>
            </c:ext>
          </c:extLst>
        </c:ser>
        <c:ser>
          <c:idx val="2"/>
          <c:order val="2"/>
          <c:tx>
            <c:strRef>
              <c:f>Sheet1!$D$1</c:f>
              <c:strCache>
                <c:ptCount val="1"/>
                <c:pt idx="0">
                  <c:v>Trained in naloxone administration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2"/>
              <c:layout>
                <c:manualLayout>
                  <c:x val="-5.08512049524652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73B-4DB9-8E6B-C4283C511C16}"/>
                </c:ext>
              </c:extLst>
            </c:dLbl>
            <c:dLbl>
              <c:idx val="3"/>
              <c:delete val="1"/>
              <c:extLst>
                <c:ext xmlns:c15="http://schemas.microsoft.com/office/drawing/2012/chart" uri="{CE6537A1-D6FC-4f65-9D91-7224C49458BB}"/>
                <c:ext xmlns:c16="http://schemas.microsoft.com/office/drawing/2014/chart" uri="{C3380CC4-5D6E-409C-BE32-E72D297353CC}">
                  <c16:uniqueId val="{00000009-273B-4DB9-8E6B-C4283C511C16}"/>
                </c:ext>
              </c:extLst>
            </c:dLbl>
            <c:dLbl>
              <c:idx val="4"/>
              <c:delete val="1"/>
              <c:extLst>
                <c:ext xmlns:c15="http://schemas.microsoft.com/office/drawing/2012/chart" uri="{CE6537A1-D6FC-4f65-9D91-7224C49458BB}"/>
                <c:ext xmlns:c16="http://schemas.microsoft.com/office/drawing/2014/chart" uri="{C3380CC4-5D6E-409C-BE32-E72D297353CC}">
                  <c16:uniqueId val="{0000000A-273B-4DB9-8E6B-C4283C511C16}"/>
                </c:ext>
              </c:extLst>
            </c:dLbl>
            <c:dLbl>
              <c:idx val="5"/>
              <c:layout>
                <c:manualLayout>
                  <c:x val="-2.4537037037038736E-3"/>
                  <c:y val="-4.9573490813648369E-2"/>
                </c:manualLayout>
              </c:layout>
              <c:tx>
                <c:rich>
                  <a:bodyPr/>
                  <a:lstStyle/>
                  <a:p>
                    <a:fld id="{8F41EB74-B0A4-44AB-AD9B-8AE489C8043A}" type="VALUE">
                      <a:rPr lang="en-US" smtClean="0"/>
                      <a:pPr/>
                      <a:t>[VALUE]</a:t>
                    </a:fld>
                    <a:endParaRPr lang="en-AU"/>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73B-4DB9-8E6B-C4283C511C1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Sheet1!$D$2:$D$8</c:f>
              <c:numCache>
                <c:formatCode>General</c:formatCode>
                <c:ptCount val="7"/>
                <c:pt idx="2">
                  <c:v>15</c:v>
                </c:pt>
                <c:pt idx="3">
                  <c:v>18</c:v>
                </c:pt>
                <c:pt idx="4">
                  <c:v>20</c:v>
                </c:pt>
                <c:pt idx="5">
                  <c:v>29</c:v>
                </c:pt>
                <c:pt idx="6">
                  <c:v>40</c:v>
                </c:pt>
              </c:numCache>
            </c:numRef>
          </c:val>
          <c:smooth val="0"/>
          <c:extLst>
            <c:ext xmlns:c16="http://schemas.microsoft.com/office/drawing/2014/chart" uri="{C3380CC4-5D6E-409C-BE32-E72D297353CC}">
              <c16:uniqueId val="{0000000C-273B-4DB9-8E6B-C4283C511C16}"/>
            </c:ext>
          </c:extLst>
        </c:ser>
        <c:ser>
          <c:idx val="3"/>
          <c:order val="3"/>
          <c:tx>
            <c:strRef>
              <c:f>Sheet1!$E$1</c:f>
              <c:strCache>
                <c:ptCount val="1"/>
                <c:pt idx="0">
                  <c:v>Heard of naloxone rescheduling</c:v>
                </c:pt>
              </c:strCache>
            </c:strRef>
          </c:tx>
          <c:spPr>
            <a:ln w="28575" cap="rnd">
              <a:solidFill>
                <a:schemeClr val="accent4"/>
              </a:solidFill>
              <a:round/>
            </a:ln>
            <a:effectLst/>
          </c:spPr>
          <c:marker>
            <c:symbol val="triangle"/>
            <c:size val="5"/>
            <c:spPr>
              <a:solidFill>
                <a:schemeClr val="accent4"/>
              </a:solidFill>
              <a:ln w="9525">
                <a:solidFill>
                  <a:schemeClr val="accent4"/>
                </a:solidFill>
              </a:ln>
              <a:effectLst/>
            </c:spPr>
          </c:marker>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73B-4DB9-8E6B-C4283C511C16}"/>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73B-4DB9-8E6B-C4283C511C16}"/>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D1-4EEE-8B35-C300109B316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Sheet1!$E$2:$E$8</c:f>
              <c:numCache>
                <c:formatCode>General</c:formatCode>
                <c:ptCount val="7"/>
                <c:pt idx="3">
                  <c:v>14</c:v>
                </c:pt>
                <c:pt idx="4">
                  <c:v>29</c:v>
                </c:pt>
                <c:pt idx="5">
                  <c:v>28</c:v>
                </c:pt>
                <c:pt idx="6">
                  <c:v>34</c:v>
                </c:pt>
              </c:numCache>
            </c:numRef>
          </c:val>
          <c:smooth val="0"/>
          <c:extLst>
            <c:ext xmlns:c16="http://schemas.microsoft.com/office/drawing/2014/chart" uri="{C3380CC4-5D6E-409C-BE32-E72D297353CC}">
              <c16:uniqueId val="{00000010-273B-4DB9-8E6B-C4283C511C16}"/>
            </c:ext>
          </c:extLst>
        </c:ser>
        <c:dLbls>
          <c:showLegendKey val="0"/>
          <c:showVal val="0"/>
          <c:showCatName val="0"/>
          <c:showSerName val="0"/>
          <c:showPercent val="0"/>
          <c:showBubbleSize val="0"/>
        </c:dLbls>
        <c:marker val="1"/>
        <c:smooth val="0"/>
        <c:axId val="1087112576"/>
        <c:axId val="1087163416"/>
      </c:lineChart>
      <c:catAx>
        <c:axId val="1087112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87163416"/>
        <c:crosses val="autoZero"/>
        <c:auto val="1"/>
        <c:lblAlgn val="ctr"/>
        <c:lblOffset val="100"/>
        <c:noMultiLvlLbl val="0"/>
      </c:catAx>
      <c:valAx>
        <c:axId val="108716341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1.5772752040750598E-2"/>
              <c:y val="0.2133471188029051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87112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54728072783996E-2"/>
          <c:y val="5.0925925925925923E-2"/>
          <c:w val="0.8936798417439199"/>
          <c:h val="0.70799358413531654"/>
        </c:manualLayout>
      </c:layout>
      <c:lineChart>
        <c:grouping val="standard"/>
        <c:varyColors val="0"/>
        <c:ser>
          <c:idx val="0"/>
          <c:order val="0"/>
          <c:tx>
            <c:strRef>
              <c:f>Sheet1!$A$2</c:f>
              <c:strCache>
                <c:ptCount val="1"/>
                <c:pt idx="0">
                  <c:v>Borrowed needles</c:v>
                </c:pt>
              </c:strCache>
            </c:strRef>
          </c:tx>
          <c:spPr>
            <a:ln w="28575" cap="rnd">
              <a:solidFill>
                <a:schemeClr val="accent1"/>
              </a:solidFill>
              <a:round/>
            </a:ln>
            <a:effectLst/>
          </c:spPr>
          <c:marker>
            <c:symbol val="x"/>
            <c:size val="5"/>
            <c:spPr>
              <a:solidFill>
                <a:schemeClr val="accent1"/>
              </a:solidFill>
              <a:ln w="9525">
                <a:solidFill>
                  <a:schemeClr val="accent1"/>
                </a:solidFill>
              </a:ln>
              <a:effectLst/>
            </c:spPr>
          </c:marker>
          <c:dLbls>
            <c:dLbl>
              <c:idx val="0"/>
              <c:layout>
                <c:manualLayout>
                  <c:x val="-4.3787629994526553E-2"/>
                  <c:y val="-1.697511254402665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EF-4786-838B-BD8E5DE8F8E5}"/>
                </c:ext>
              </c:extLst>
            </c:dLbl>
            <c:dLbl>
              <c:idx val="18"/>
              <c:layout>
                <c:manualLayout>
                  <c:x val="-1.6055278859374966E-16"/>
                  <c:y val="1.851851851851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EF-4786-838B-BD8E5DE8F8E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Sheet1!$B$2:$U$2</c:f>
              <c:numCache>
                <c:formatCode>General</c:formatCode>
                <c:ptCount val="20"/>
                <c:pt idx="0">
                  <c:v>10</c:v>
                </c:pt>
                <c:pt idx="1">
                  <c:v>11</c:v>
                </c:pt>
                <c:pt idx="2">
                  <c:v>6</c:v>
                </c:pt>
                <c:pt idx="3">
                  <c:v>7</c:v>
                </c:pt>
                <c:pt idx="4">
                  <c:v>13</c:v>
                </c:pt>
                <c:pt idx="5">
                  <c:v>14</c:v>
                </c:pt>
                <c:pt idx="6">
                  <c:v>11</c:v>
                </c:pt>
                <c:pt idx="7">
                  <c:v>8</c:v>
                </c:pt>
                <c:pt idx="8">
                  <c:v>7</c:v>
                </c:pt>
                <c:pt idx="9">
                  <c:v>13</c:v>
                </c:pt>
                <c:pt idx="10">
                  <c:v>13</c:v>
                </c:pt>
                <c:pt idx="11">
                  <c:v>13</c:v>
                </c:pt>
                <c:pt idx="12">
                  <c:v>11</c:v>
                </c:pt>
                <c:pt idx="13">
                  <c:v>7</c:v>
                </c:pt>
                <c:pt idx="14">
                  <c:v>9</c:v>
                </c:pt>
                <c:pt idx="15">
                  <c:v>7</c:v>
                </c:pt>
                <c:pt idx="16">
                  <c:v>10</c:v>
                </c:pt>
                <c:pt idx="17">
                  <c:v>11</c:v>
                </c:pt>
                <c:pt idx="18">
                  <c:v>12</c:v>
                </c:pt>
                <c:pt idx="19">
                  <c:v>9</c:v>
                </c:pt>
              </c:numCache>
            </c:numRef>
          </c:val>
          <c:smooth val="0"/>
          <c:extLst>
            <c:ext xmlns:c16="http://schemas.microsoft.com/office/drawing/2014/chart" uri="{C3380CC4-5D6E-409C-BE32-E72D297353CC}">
              <c16:uniqueId val="{00000003-19EF-4786-838B-BD8E5DE8F8E5}"/>
            </c:ext>
          </c:extLst>
        </c:ser>
        <c:ser>
          <c:idx val="1"/>
          <c:order val="1"/>
          <c:tx>
            <c:strRef>
              <c:f>Sheet1!$A$3</c:f>
              <c:strCache>
                <c:ptCount val="1"/>
                <c:pt idx="0">
                  <c:v>Lent needles</c:v>
                </c:pt>
              </c:strCache>
            </c:strRef>
          </c:tx>
          <c:spPr>
            <a:ln w="28575" cap="rnd">
              <a:solidFill>
                <a:schemeClr val="accent2"/>
              </a:solidFill>
              <a:round/>
            </a:ln>
            <a:effectLst/>
          </c:spPr>
          <c:marker>
            <c:symbol val="triangle"/>
            <c:size val="5"/>
            <c:spPr>
              <a:solidFill>
                <a:schemeClr val="accent2"/>
              </a:solidFill>
              <a:ln w="9525">
                <a:solidFill>
                  <a:schemeClr val="accent2"/>
                </a:solidFill>
              </a:ln>
              <a:effectLst/>
            </c:spPr>
          </c:marker>
          <c:dLbls>
            <c:dLbl>
              <c:idx val="0"/>
              <c:layout>
                <c:manualLayout>
                  <c:x val="-4.1598248494800226E-2"/>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EF-4786-838B-BD8E5DE8F8E5}"/>
                </c:ext>
              </c:extLst>
            </c:dLbl>
            <c:dLbl>
              <c:idx val="18"/>
              <c:layout>
                <c:manualLayout>
                  <c:x val="-1.6055278859374966E-16"/>
                  <c:y val="-2.7777777777777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9EF-4786-838B-BD8E5DE8F8E5}"/>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A6-48CD-B9D9-087EB761943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Sheet1!$B$3:$U$3</c:f>
              <c:numCache>
                <c:formatCode>General</c:formatCode>
                <c:ptCount val="20"/>
                <c:pt idx="0">
                  <c:v>17</c:v>
                </c:pt>
                <c:pt idx="1">
                  <c:v>17</c:v>
                </c:pt>
                <c:pt idx="2">
                  <c:v>12</c:v>
                </c:pt>
                <c:pt idx="3">
                  <c:v>21</c:v>
                </c:pt>
                <c:pt idx="4">
                  <c:v>16</c:v>
                </c:pt>
                <c:pt idx="5">
                  <c:v>15</c:v>
                </c:pt>
                <c:pt idx="6">
                  <c:v>21</c:v>
                </c:pt>
                <c:pt idx="7">
                  <c:v>11</c:v>
                </c:pt>
                <c:pt idx="8">
                  <c:v>11</c:v>
                </c:pt>
                <c:pt idx="9">
                  <c:v>20</c:v>
                </c:pt>
                <c:pt idx="10">
                  <c:v>19</c:v>
                </c:pt>
                <c:pt idx="11">
                  <c:v>15</c:v>
                </c:pt>
                <c:pt idx="12">
                  <c:v>16</c:v>
                </c:pt>
                <c:pt idx="13">
                  <c:v>12</c:v>
                </c:pt>
                <c:pt idx="14">
                  <c:v>15</c:v>
                </c:pt>
                <c:pt idx="15">
                  <c:v>14</c:v>
                </c:pt>
                <c:pt idx="16">
                  <c:v>12</c:v>
                </c:pt>
                <c:pt idx="17">
                  <c:v>16</c:v>
                </c:pt>
                <c:pt idx="18">
                  <c:v>14</c:v>
                </c:pt>
                <c:pt idx="19">
                  <c:v>13</c:v>
                </c:pt>
              </c:numCache>
            </c:numRef>
          </c:val>
          <c:smooth val="0"/>
          <c:extLst>
            <c:ext xmlns:c16="http://schemas.microsoft.com/office/drawing/2014/chart" uri="{C3380CC4-5D6E-409C-BE32-E72D297353CC}">
              <c16:uniqueId val="{00000007-19EF-4786-838B-BD8E5DE8F8E5}"/>
            </c:ext>
          </c:extLst>
        </c:ser>
        <c:ser>
          <c:idx val="2"/>
          <c:order val="2"/>
          <c:tx>
            <c:strRef>
              <c:f>Sheet1!$A$4</c:f>
              <c:strCache>
                <c:ptCount val="1"/>
                <c:pt idx="0">
                  <c:v>Shared other equipment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dLbl>
              <c:idx val="0"/>
              <c:layout>
                <c:manualLayout>
                  <c:x val="-4.1598248494800226E-2"/>
                  <c:y val="-1.38888888888889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9EF-4786-838B-BD8E5DE8F8E5}"/>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9EF-4786-838B-BD8E5DE8F8E5}"/>
                </c:ext>
              </c:extLst>
            </c:dLbl>
            <c:dLbl>
              <c:idx val="19"/>
              <c:layout>
                <c:manualLayout>
                  <c:x val="4.9019607843137254E-3"/>
                  <c:y val="4.3485981029546497E-2"/>
                </c:manualLayout>
              </c:layout>
              <c:tx>
                <c:rich>
                  <a:bodyPr/>
                  <a:lstStyle/>
                  <a:p>
                    <a:fld id="{CC6BDB4F-FFB6-4B72-AD53-68181D5D180C}"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BA6-48CD-B9D9-087EB761943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Sheet1!$B$4:$U$4</c:f>
              <c:numCache>
                <c:formatCode>General</c:formatCode>
                <c:ptCount val="20"/>
                <c:pt idx="0">
                  <c:v>52</c:v>
                </c:pt>
                <c:pt idx="1">
                  <c:v>38</c:v>
                </c:pt>
                <c:pt idx="2">
                  <c:v>44</c:v>
                </c:pt>
                <c:pt idx="3">
                  <c:v>49</c:v>
                </c:pt>
                <c:pt idx="4">
                  <c:v>44</c:v>
                </c:pt>
                <c:pt idx="5">
                  <c:v>36</c:v>
                </c:pt>
                <c:pt idx="6">
                  <c:v>39</c:v>
                </c:pt>
                <c:pt idx="7">
                  <c:v>52</c:v>
                </c:pt>
                <c:pt idx="8">
                  <c:v>52</c:v>
                </c:pt>
                <c:pt idx="9">
                  <c:v>48</c:v>
                </c:pt>
                <c:pt idx="10">
                  <c:v>42</c:v>
                </c:pt>
                <c:pt idx="11">
                  <c:v>30</c:v>
                </c:pt>
                <c:pt idx="12">
                  <c:v>24</c:v>
                </c:pt>
                <c:pt idx="13">
                  <c:v>29</c:v>
                </c:pt>
                <c:pt idx="14">
                  <c:v>35</c:v>
                </c:pt>
                <c:pt idx="15">
                  <c:v>29</c:v>
                </c:pt>
                <c:pt idx="16">
                  <c:v>26</c:v>
                </c:pt>
                <c:pt idx="17">
                  <c:v>24</c:v>
                </c:pt>
                <c:pt idx="18">
                  <c:v>27</c:v>
                </c:pt>
                <c:pt idx="19">
                  <c:v>7</c:v>
                </c:pt>
              </c:numCache>
            </c:numRef>
          </c:val>
          <c:smooth val="0"/>
          <c:extLst>
            <c:ext xmlns:c16="http://schemas.microsoft.com/office/drawing/2014/chart" uri="{C3380CC4-5D6E-409C-BE32-E72D297353CC}">
              <c16:uniqueId val="{0000000B-19EF-4786-838B-BD8E5DE8F8E5}"/>
            </c:ext>
          </c:extLst>
        </c:ser>
        <c:ser>
          <c:idx val="3"/>
          <c:order val="3"/>
          <c:tx>
            <c:strRef>
              <c:f>Sheet1!$A$5</c:f>
              <c:strCache>
                <c:ptCount val="1"/>
                <c:pt idx="0">
                  <c:v>Re-used own needle</c:v>
                </c:pt>
              </c:strCache>
            </c:strRef>
          </c:tx>
          <c:spPr>
            <a:ln w="28575" cap="rnd">
              <a:solidFill>
                <a:schemeClr val="accent4"/>
              </a:solidFill>
              <a:round/>
            </a:ln>
            <a:effectLst/>
          </c:spPr>
          <c:marker>
            <c:symbol val="square"/>
            <c:size val="5"/>
            <c:spPr>
              <a:solidFill>
                <a:schemeClr val="accent4"/>
              </a:solidFill>
              <a:ln w="9525">
                <a:solidFill>
                  <a:schemeClr val="accent4"/>
                </a:solidFill>
              </a:ln>
              <a:effectLst/>
            </c:spPr>
          </c:marker>
          <c:dLbls>
            <c:dLbl>
              <c:idx val="7"/>
              <c:layout>
                <c:manualLayout>
                  <c:x val="-4.5977011494252873E-2"/>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9EF-4786-838B-BD8E5DE8F8E5}"/>
                </c:ext>
              </c:extLst>
            </c:dLbl>
            <c:dLbl>
              <c:idx val="8"/>
              <c:layout>
                <c:manualLayout>
                  <c:x val="-4.3787629994526546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9EF-4786-838B-BD8E5DE8F8E5}"/>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9EF-4786-838B-BD8E5DE8F8E5}"/>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A6-48CD-B9D9-087EB761943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Sheet1!$B$5:$U$5</c:f>
              <c:numCache>
                <c:formatCode>General</c:formatCode>
                <c:ptCount val="20"/>
                <c:pt idx="8">
                  <c:v>57</c:v>
                </c:pt>
                <c:pt idx="9">
                  <c:v>67</c:v>
                </c:pt>
                <c:pt idx="10">
                  <c:v>58</c:v>
                </c:pt>
                <c:pt idx="11">
                  <c:v>53</c:v>
                </c:pt>
                <c:pt idx="12">
                  <c:v>46</c:v>
                </c:pt>
                <c:pt idx="13">
                  <c:v>49</c:v>
                </c:pt>
                <c:pt idx="14">
                  <c:v>52</c:v>
                </c:pt>
                <c:pt idx="15">
                  <c:v>40</c:v>
                </c:pt>
                <c:pt idx="16">
                  <c:v>54</c:v>
                </c:pt>
                <c:pt idx="17">
                  <c:v>47</c:v>
                </c:pt>
                <c:pt idx="18">
                  <c:v>41</c:v>
                </c:pt>
                <c:pt idx="19">
                  <c:v>46</c:v>
                </c:pt>
              </c:numCache>
            </c:numRef>
          </c:val>
          <c:smooth val="0"/>
          <c:extLst>
            <c:ext xmlns:c16="http://schemas.microsoft.com/office/drawing/2014/chart" uri="{C3380CC4-5D6E-409C-BE32-E72D297353CC}">
              <c16:uniqueId val="{00000010-19EF-4786-838B-BD8E5DE8F8E5}"/>
            </c:ext>
          </c:extLst>
        </c:ser>
        <c:dLbls>
          <c:showLegendKey val="0"/>
          <c:showVal val="0"/>
          <c:showCatName val="0"/>
          <c:showSerName val="0"/>
          <c:showPercent val="0"/>
          <c:showBubbleSize val="0"/>
        </c:dLbls>
        <c:marker val="1"/>
        <c:smooth val="0"/>
        <c:axId val="864099384"/>
        <c:axId val="864099712"/>
      </c:lineChart>
      <c:catAx>
        <c:axId val="864099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64099712"/>
        <c:crosses val="autoZero"/>
        <c:auto val="1"/>
        <c:lblAlgn val="ctr"/>
        <c:lblOffset val="100"/>
        <c:noMultiLvlLbl val="0"/>
      </c:catAx>
      <c:valAx>
        <c:axId val="86409971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IDRS participants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64099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742855129685971E-2"/>
          <c:y val="4.4265593561368208E-2"/>
          <c:w val="0.88182047713834433"/>
          <c:h val="0.7025116907848343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Artery injection</c:v>
                </c:pt>
                <c:pt idx="1">
                  <c:v>Nerve damage</c:v>
                </c:pt>
                <c:pt idx="2">
                  <c:v>Skin abscess or cellulitis</c:v>
                </c:pt>
                <c:pt idx="3">
                  <c:v>Blood clot (thrombophlebitis)</c:v>
                </c:pt>
                <c:pt idx="4">
                  <c:v>Dirty hit</c:v>
                </c:pt>
                <c:pt idx="5">
                  <c:v>Any injection related problem</c:v>
                </c:pt>
              </c:strCache>
            </c:strRef>
          </c:cat>
          <c:val>
            <c:numRef>
              <c:f>Sheet1!$B$2:$B$7</c:f>
              <c:numCache>
                <c:formatCode>General</c:formatCode>
                <c:ptCount val="6"/>
                <c:pt idx="0">
                  <c:v>14</c:v>
                </c:pt>
                <c:pt idx="1">
                  <c:v>23</c:v>
                </c:pt>
                <c:pt idx="2">
                  <c:v>15</c:v>
                </c:pt>
                <c:pt idx="3">
                  <c:v>10</c:v>
                </c:pt>
                <c:pt idx="4">
                  <c:v>25</c:v>
                </c:pt>
                <c:pt idx="5">
                  <c:v>46</c:v>
                </c:pt>
              </c:numCache>
            </c:numRef>
          </c:val>
          <c:extLst>
            <c:ext xmlns:c16="http://schemas.microsoft.com/office/drawing/2014/chart" uri="{C3380CC4-5D6E-409C-BE32-E72D297353CC}">
              <c16:uniqueId val="{00000000-4435-4F66-96B3-CD7D8E8D5F3F}"/>
            </c:ext>
          </c:extLst>
        </c:ser>
        <c:ser>
          <c:idx val="1"/>
          <c:order val="1"/>
          <c:tx>
            <c:strRef>
              <c:f>Sheet1!$C$1</c:f>
              <c:strCache>
                <c:ptCount val="1"/>
                <c:pt idx="0">
                  <c:v>Series 2</c:v>
                </c:pt>
              </c:strCache>
            </c:strRef>
          </c:tx>
          <c:spPr>
            <a:solidFill>
              <a:schemeClr val="accent2"/>
            </a:solidFill>
            <a:ln>
              <a:noFill/>
            </a:ln>
            <a:effectLst/>
          </c:spPr>
          <c:invertIfNegative val="0"/>
          <c:cat>
            <c:strRef>
              <c:f>Sheet1!$A$2:$A$7</c:f>
              <c:strCache>
                <c:ptCount val="6"/>
                <c:pt idx="0">
                  <c:v>Artery injection</c:v>
                </c:pt>
                <c:pt idx="1">
                  <c:v>Nerve damage</c:v>
                </c:pt>
                <c:pt idx="2">
                  <c:v>Skin abscess or cellulitis</c:v>
                </c:pt>
                <c:pt idx="3">
                  <c:v>Blood clot (thrombophlebitis)</c:v>
                </c:pt>
                <c:pt idx="4">
                  <c:v>Dirty hit</c:v>
                </c:pt>
                <c:pt idx="5">
                  <c:v>Any injection related problem</c:v>
                </c:pt>
              </c:strCache>
            </c:strRef>
          </c:cat>
          <c:val>
            <c:numRef>
              <c:f>Sheet1!$C$2:$C$7</c:f>
              <c:numCache>
                <c:formatCode>General</c:formatCode>
                <c:ptCount val="6"/>
              </c:numCache>
            </c:numRef>
          </c:val>
          <c:extLst>
            <c:ext xmlns:c16="http://schemas.microsoft.com/office/drawing/2014/chart" uri="{C3380CC4-5D6E-409C-BE32-E72D297353CC}">
              <c16:uniqueId val="{00000001-4435-4F66-96B3-CD7D8E8D5F3F}"/>
            </c:ext>
          </c:extLst>
        </c:ser>
        <c:ser>
          <c:idx val="2"/>
          <c:order val="2"/>
          <c:tx>
            <c:strRef>
              <c:f>Sheet1!$D$1</c:f>
              <c:strCache>
                <c:ptCount val="1"/>
                <c:pt idx="0">
                  <c:v>Series 3</c:v>
                </c:pt>
              </c:strCache>
            </c:strRef>
          </c:tx>
          <c:spPr>
            <a:solidFill>
              <a:schemeClr val="accent3"/>
            </a:solidFill>
            <a:ln>
              <a:noFill/>
            </a:ln>
            <a:effectLst/>
          </c:spPr>
          <c:invertIfNegative val="0"/>
          <c:cat>
            <c:strRef>
              <c:f>Sheet1!$A$2:$A$7</c:f>
              <c:strCache>
                <c:ptCount val="6"/>
                <c:pt idx="0">
                  <c:v>Artery injection</c:v>
                </c:pt>
                <c:pt idx="1">
                  <c:v>Nerve damage</c:v>
                </c:pt>
                <c:pt idx="2">
                  <c:v>Skin abscess or cellulitis</c:v>
                </c:pt>
                <c:pt idx="3">
                  <c:v>Blood clot (thrombophlebitis)</c:v>
                </c:pt>
                <c:pt idx="4">
                  <c:v>Dirty hit</c:v>
                </c:pt>
                <c:pt idx="5">
                  <c:v>Any injection related problem</c:v>
                </c:pt>
              </c:strCache>
            </c:strRef>
          </c:cat>
          <c:val>
            <c:numRef>
              <c:f>Sheet1!$D$2:$D$7</c:f>
              <c:numCache>
                <c:formatCode>General</c:formatCode>
                <c:ptCount val="6"/>
              </c:numCache>
            </c:numRef>
          </c:val>
          <c:extLst>
            <c:ext xmlns:c16="http://schemas.microsoft.com/office/drawing/2014/chart" uri="{C3380CC4-5D6E-409C-BE32-E72D297353CC}">
              <c16:uniqueId val="{00000002-4435-4F66-96B3-CD7D8E8D5F3F}"/>
            </c:ext>
          </c:extLst>
        </c:ser>
        <c:dLbls>
          <c:showLegendKey val="0"/>
          <c:showVal val="0"/>
          <c:showCatName val="0"/>
          <c:showSerName val="0"/>
          <c:showPercent val="0"/>
          <c:showBubbleSize val="0"/>
        </c:dLbls>
        <c:gapWidth val="219"/>
        <c:overlap val="-27"/>
        <c:axId val="813347144"/>
        <c:axId val="813346488"/>
      </c:barChart>
      <c:catAx>
        <c:axId val="813347144"/>
        <c:scaling>
          <c:orientation val="minMax"/>
        </c:scaling>
        <c:delete val="0"/>
        <c:axPos val="b"/>
        <c:numFmt formatCode="General" sourceLinked="1"/>
        <c:majorTickMark val="out"/>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13346488"/>
        <c:crosses val="autoZero"/>
        <c:auto val="1"/>
        <c:lblAlgn val="ctr"/>
        <c:lblOffset val="100"/>
        <c:noMultiLvlLbl val="0"/>
      </c:catAx>
      <c:valAx>
        <c:axId val="813346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AU"/>
                  <a:t>% NSW IRDRS Participants</a:t>
                </a:r>
              </a:p>
            </c:rich>
          </c:tx>
          <c:layout>
            <c:manualLayout>
              <c:xMode val="edge"/>
              <c:yMode val="edge"/>
              <c:x val="2.1829908456564882E-2"/>
              <c:y val="0.1803659808722836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13347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53769819868427E-2"/>
          <c:y val="4.3650793650793648E-2"/>
          <c:w val="0.87813664113903556"/>
          <c:h val="0.7282386814277706"/>
        </c:manualLayout>
      </c:layout>
      <c:barChart>
        <c:barDir val="col"/>
        <c:grouping val="stacked"/>
        <c:varyColors val="0"/>
        <c:ser>
          <c:idx val="0"/>
          <c:order val="0"/>
          <c:tx>
            <c:strRef>
              <c:f>Sheet1!$A$2</c:f>
              <c:strCache>
                <c:ptCount val="1"/>
                <c:pt idx="0">
                  <c:v>Attendance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Sheet1!$B$1:$Q$1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Sheet1!$B$2:$Q$2</c:f>
              <c:numCache>
                <c:formatCode>General</c:formatCode>
                <c:ptCount val="16"/>
                <c:pt idx="0">
                  <c:v>30</c:v>
                </c:pt>
                <c:pt idx="1">
                  <c:v>34</c:v>
                </c:pt>
                <c:pt idx="2">
                  <c:v>23</c:v>
                </c:pt>
                <c:pt idx="3">
                  <c:v>29</c:v>
                </c:pt>
                <c:pt idx="4">
                  <c:v>29</c:v>
                </c:pt>
                <c:pt idx="5">
                  <c:v>25</c:v>
                </c:pt>
                <c:pt idx="6">
                  <c:v>32</c:v>
                </c:pt>
                <c:pt idx="7">
                  <c:v>30</c:v>
                </c:pt>
                <c:pt idx="8">
                  <c:v>33</c:v>
                </c:pt>
                <c:pt idx="9">
                  <c:v>29</c:v>
                </c:pt>
                <c:pt idx="10">
                  <c:v>22</c:v>
                </c:pt>
                <c:pt idx="11">
                  <c:v>30</c:v>
                </c:pt>
                <c:pt idx="12">
                  <c:v>23</c:v>
                </c:pt>
                <c:pt idx="13">
                  <c:v>30</c:v>
                </c:pt>
                <c:pt idx="14">
                  <c:v>27</c:v>
                </c:pt>
                <c:pt idx="15">
                  <c:v>32</c:v>
                </c:pt>
              </c:numCache>
            </c:numRef>
          </c:val>
          <c:extLst>
            <c:ext xmlns:c16="http://schemas.microsoft.com/office/drawing/2014/chart" uri="{C3380CC4-5D6E-409C-BE32-E72D297353CC}">
              <c16:uniqueId val="{00000000-B676-4E9E-B0FE-2CCA02E7AB3D}"/>
            </c:ext>
          </c:extLst>
        </c:ser>
        <c:ser>
          <c:idx val="1"/>
          <c:order val="1"/>
          <c:tx>
            <c:strRef>
              <c:f>Sheet1!$A$3</c:f>
              <c:strCache>
                <c:ptCount val="1"/>
                <c:pt idx="0">
                  <c:v>No attendance</c:v>
                </c:pt>
              </c:strCache>
            </c:strRef>
          </c:tx>
          <c:spPr>
            <a:solidFill>
              <a:schemeClr val="accent2"/>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B676-4E9E-B0FE-2CCA02E7AB3D}"/>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Sheet1!$B$1:$Q$1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Sheet1!$B$3:$Q$3</c:f>
              <c:numCache>
                <c:formatCode>General</c:formatCode>
                <c:ptCount val="16"/>
                <c:pt idx="0">
                  <c:v>20</c:v>
                </c:pt>
                <c:pt idx="1">
                  <c:v>6</c:v>
                </c:pt>
                <c:pt idx="2">
                  <c:v>6</c:v>
                </c:pt>
                <c:pt idx="3">
                  <c:v>4</c:v>
                </c:pt>
                <c:pt idx="4">
                  <c:v>12</c:v>
                </c:pt>
                <c:pt idx="5">
                  <c:v>15</c:v>
                </c:pt>
                <c:pt idx="6">
                  <c:v>12</c:v>
                </c:pt>
                <c:pt idx="7">
                  <c:v>18</c:v>
                </c:pt>
                <c:pt idx="8">
                  <c:v>13</c:v>
                </c:pt>
                <c:pt idx="9">
                  <c:v>17</c:v>
                </c:pt>
                <c:pt idx="10">
                  <c:v>7</c:v>
                </c:pt>
                <c:pt idx="11">
                  <c:v>9</c:v>
                </c:pt>
                <c:pt idx="12">
                  <c:v>11</c:v>
                </c:pt>
                <c:pt idx="13">
                  <c:v>12</c:v>
                </c:pt>
                <c:pt idx="14">
                  <c:v>13</c:v>
                </c:pt>
                <c:pt idx="15">
                  <c:v>14</c:v>
                </c:pt>
              </c:numCache>
            </c:numRef>
          </c:val>
          <c:extLst>
            <c:ext xmlns:c16="http://schemas.microsoft.com/office/drawing/2014/chart" uri="{C3380CC4-5D6E-409C-BE32-E72D297353CC}">
              <c16:uniqueId val="{00000002-B676-4E9E-B0FE-2CCA02E7AB3D}"/>
            </c:ext>
          </c:extLst>
        </c:ser>
        <c:dLbls>
          <c:showLegendKey val="0"/>
          <c:showVal val="0"/>
          <c:showCatName val="0"/>
          <c:showSerName val="0"/>
          <c:showPercent val="0"/>
          <c:showBubbleSize val="0"/>
        </c:dLbls>
        <c:gapWidth val="150"/>
        <c:overlap val="100"/>
        <c:axId val="716031592"/>
        <c:axId val="716037496"/>
      </c:barChart>
      <c:catAx>
        <c:axId val="716031592"/>
        <c:scaling>
          <c:orientation val="minMax"/>
        </c:scaling>
        <c:delete val="0"/>
        <c:axPos val="b"/>
        <c:numFmt formatCode="General" sourceLinked="1"/>
        <c:majorTickMark val="out"/>
        <c:minorTickMark val="none"/>
        <c:tickLblPos val="nextTo"/>
        <c:spPr>
          <a:noFill/>
          <a:ln w="9525" cap="flat" cmpd="sng" algn="ctr">
            <a:solidFill>
              <a:schemeClr val="bg1">
                <a:lumMod val="65000"/>
              </a:schemeClr>
            </a:solidFill>
            <a:round/>
          </a:ln>
          <a:effectLst/>
        </c:spPr>
        <c:txPr>
          <a:bodyPr rot="-270000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16037496"/>
        <c:crosses val="autoZero"/>
        <c:auto val="1"/>
        <c:lblAlgn val="ctr"/>
        <c:lblOffset val="100"/>
        <c:noMultiLvlLbl val="0"/>
      </c:catAx>
      <c:valAx>
        <c:axId val="71603749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1.0958904109589041E-2"/>
              <c:y val="0.1880478792917030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16031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27092150182536E-2"/>
          <c:y val="4.6928327645051192E-2"/>
          <c:w val="0.90310886962698089"/>
          <c:h val="0.72664937787213457"/>
        </c:manualLayout>
      </c:layout>
      <c:lineChart>
        <c:grouping val="standard"/>
        <c:varyColors val="0"/>
        <c:ser>
          <c:idx val="0"/>
          <c:order val="0"/>
          <c:tx>
            <c:strRef>
              <c:f>Sheet1!$A$2</c:f>
              <c:strCache>
                <c:ptCount val="1"/>
                <c:pt idx="0">
                  <c:v>Property crime</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dLbl>
              <c:idx val="0"/>
              <c:layout>
                <c:manualLayout>
                  <c:x val="-5.085120495246518E-2"/>
                  <c:y val="8.53242320819104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CD-4BD7-986D-E3A4A3843238}"/>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CD-4BD7-986D-E3A4A3843238}"/>
                </c:ext>
              </c:extLst>
            </c:dLbl>
            <c:dLbl>
              <c:idx val="19"/>
              <c:layout>
                <c:manualLayout>
                  <c:x val="-3.6231884057972784E-3"/>
                  <c:y val="1.85072606995404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186-47B5-82F6-48F71578BB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Sheet1!$B$2:$U$2</c:f>
              <c:numCache>
                <c:formatCode>General</c:formatCode>
                <c:ptCount val="20"/>
                <c:pt idx="0">
                  <c:v>26</c:v>
                </c:pt>
                <c:pt idx="1">
                  <c:v>27</c:v>
                </c:pt>
                <c:pt idx="2">
                  <c:v>31</c:v>
                </c:pt>
                <c:pt idx="3">
                  <c:v>31</c:v>
                </c:pt>
                <c:pt idx="4">
                  <c:v>33</c:v>
                </c:pt>
                <c:pt idx="5">
                  <c:v>27</c:v>
                </c:pt>
                <c:pt idx="6">
                  <c:v>27</c:v>
                </c:pt>
                <c:pt idx="7">
                  <c:v>23</c:v>
                </c:pt>
                <c:pt idx="8">
                  <c:v>23</c:v>
                </c:pt>
                <c:pt idx="9">
                  <c:v>30</c:v>
                </c:pt>
                <c:pt idx="10">
                  <c:v>25</c:v>
                </c:pt>
                <c:pt idx="11">
                  <c:v>22</c:v>
                </c:pt>
                <c:pt idx="12">
                  <c:v>20</c:v>
                </c:pt>
                <c:pt idx="13">
                  <c:v>19</c:v>
                </c:pt>
                <c:pt idx="14">
                  <c:v>25</c:v>
                </c:pt>
                <c:pt idx="15">
                  <c:v>20</c:v>
                </c:pt>
                <c:pt idx="16">
                  <c:v>22</c:v>
                </c:pt>
                <c:pt idx="17">
                  <c:v>23</c:v>
                </c:pt>
                <c:pt idx="18">
                  <c:v>23</c:v>
                </c:pt>
                <c:pt idx="19">
                  <c:v>25</c:v>
                </c:pt>
              </c:numCache>
            </c:numRef>
          </c:val>
          <c:smooth val="0"/>
          <c:extLst>
            <c:ext xmlns:c16="http://schemas.microsoft.com/office/drawing/2014/chart" uri="{C3380CC4-5D6E-409C-BE32-E72D297353CC}">
              <c16:uniqueId val="{00000002-EACD-4BD7-986D-E3A4A3843238}"/>
            </c:ext>
          </c:extLst>
        </c:ser>
        <c:ser>
          <c:idx val="1"/>
          <c:order val="1"/>
          <c:tx>
            <c:strRef>
              <c:f>Sheet1!$A$3</c:f>
              <c:strCache>
                <c:ptCount val="1"/>
                <c:pt idx="0">
                  <c:v>Drug dealing</c:v>
                </c:pt>
              </c:strCache>
            </c:strRef>
          </c:tx>
          <c:spPr>
            <a:ln w="28575" cap="rnd">
              <a:solidFill>
                <a:schemeClr val="accent2"/>
              </a:solidFill>
              <a:round/>
            </a:ln>
            <a:effectLst/>
          </c:spPr>
          <c:marker>
            <c:symbol val="diamond"/>
            <c:size val="5"/>
            <c:spPr>
              <a:solidFill>
                <a:schemeClr val="accent2"/>
              </a:solidFill>
              <a:ln w="9525">
                <a:solidFill>
                  <a:schemeClr val="accent2"/>
                </a:solidFill>
              </a:ln>
              <a:effectLst/>
            </c:spPr>
          </c:marker>
          <c:dLbls>
            <c:dLbl>
              <c:idx val="0"/>
              <c:layout>
                <c:manualLayout>
                  <c:x val="-5.085120495246518E-2"/>
                  <c:y val="4.26621160409548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CD-4BD7-986D-E3A4A3843238}"/>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CD-4BD7-986D-E3A4A3843238}"/>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86-47B5-82F6-48F71578BB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Sheet1!$B$3:$U$3</c:f>
              <c:numCache>
                <c:formatCode>General</c:formatCode>
                <c:ptCount val="20"/>
                <c:pt idx="0">
                  <c:v>37</c:v>
                </c:pt>
                <c:pt idx="1">
                  <c:v>39</c:v>
                </c:pt>
                <c:pt idx="2">
                  <c:v>32</c:v>
                </c:pt>
                <c:pt idx="3">
                  <c:v>36</c:v>
                </c:pt>
                <c:pt idx="4">
                  <c:v>28</c:v>
                </c:pt>
                <c:pt idx="5">
                  <c:v>27</c:v>
                </c:pt>
                <c:pt idx="6">
                  <c:v>34</c:v>
                </c:pt>
                <c:pt idx="7">
                  <c:v>31</c:v>
                </c:pt>
                <c:pt idx="8">
                  <c:v>33</c:v>
                </c:pt>
                <c:pt idx="9">
                  <c:v>35</c:v>
                </c:pt>
                <c:pt idx="10">
                  <c:v>25</c:v>
                </c:pt>
                <c:pt idx="11">
                  <c:v>29</c:v>
                </c:pt>
                <c:pt idx="12">
                  <c:v>22</c:v>
                </c:pt>
                <c:pt idx="13">
                  <c:v>30</c:v>
                </c:pt>
                <c:pt idx="14">
                  <c:v>27</c:v>
                </c:pt>
                <c:pt idx="15">
                  <c:v>3</c:v>
                </c:pt>
                <c:pt idx="16">
                  <c:v>30</c:v>
                </c:pt>
                <c:pt idx="17">
                  <c:v>23</c:v>
                </c:pt>
                <c:pt idx="18">
                  <c:v>31</c:v>
                </c:pt>
                <c:pt idx="19">
                  <c:v>28</c:v>
                </c:pt>
              </c:numCache>
            </c:numRef>
          </c:val>
          <c:smooth val="0"/>
          <c:extLst>
            <c:ext xmlns:c16="http://schemas.microsoft.com/office/drawing/2014/chart" uri="{C3380CC4-5D6E-409C-BE32-E72D297353CC}">
              <c16:uniqueId val="{00000006-EACD-4BD7-986D-E3A4A3843238}"/>
            </c:ext>
          </c:extLst>
        </c:ser>
        <c:ser>
          <c:idx val="2"/>
          <c:order val="2"/>
          <c:tx>
            <c:strRef>
              <c:f>Sheet1!$A$4</c:f>
              <c:strCache>
                <c:ptCount val="1"/>
                <c:pt idx="0">
                  <c:v>Fraud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4.4218439089100156E-2"/>
                  <c:y val="8.53242320819104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CD-4BD7-986D-E3A4A3843238}"/>
                </c:ext>
              </c:extLst>
            </c:dLbl>
            <c:dLbl>
              <c:idx val="1"/>
              <c:delete val="1"/>
              <c:extLst>
                <c:ext xmlns:c15="http://schemas.microsoft.com/office/drawing/2012/chart" uri="{CE6537A1-D6FC-4f65-9D91-7224C49458BB}"/>
                <c:ext xmlns:c16="http://schemas.microsoft.com/office/drawing/2014/chart" uri="{C3380CC4-5D6E-409C-BE32-E72D297353CC}">
                  <c16:uniqueId val="{00000008-EACD-4BD7-986D-E3A4A3843238}"/>
                </c:ext>
              </c:extLst>
            </c:dLbl>
            <c:dLbl>
              <c:idx val="2"/>
              <c:delete val="1"/>
              <c:extLst>
                <c:ext xmlns:c15="http://schemas.microsoft.com/office/drawing/2012/chart" uri="{CE6537A1-D6FC-4f65-9D91-7224C49458BB}"/>
                <c:ext xmlns:c16="http://schemas.microsoft.com/office/drawing/2014/chart" uri="{C3380CC4-5D6E-409C-BE32-E72D297353CC}">
                  <c16:uniqueId val="{00000009-EACD-4BD7-986D-E3A4A3843238}"/>
                </c:ext>
              </c:extLst>
            </c:dLbl>
            <c:dLbl>
              <c:idx val="3"/>
              <c:delete val="1"/>
              <c:extLst>
                <c:ext xmlns:c15="http://schemas.microsoft.com/office/drawing/2012/chart" uri="{CE6537A1-D6FC-4f65-9D91-7224C49458BB}"/>
                <c:ext xmlns:c16="http://schemas.microsoft.com/office/drawing/2014/chart" uri="{C3380CC4-5D6E-409C-BE32-E72D297353CC}">
                  <c16:uniqueId val="{0000000A-EACD-4BD7-986D-E3A4A3843238}"/>
                </c:ext>
              </c:extLst>
            </c:dLbl>
            <c:dLbl>
              <c:idx val="4"/>
              <c:delete val="1"/>
              <c:extLst>
                <c:ext xmlns:c15="http://schemas.microsoft.com/office/drawing/2012/chart" uri="{CE6537A1-D6FC-4f65-9D91-7224C49458BB}"/>
                <c:ext xmlns:c16="http://schemas.microsoft.com/office/drawing/2014/chart" uri="{C3380CC4-5D6E-409C-BE32-E72D297353CC}">
                  <c16:uniqueId val="{0000000B-EACD-4BD7-986D-E3A4A3843238}"/>
                </c:ext>
              </c:extLst>
            </c:dLbl>
            <c:dLbl>
              <c:idx val="5"/>
              <c:delete val="1"/>
              <c:extLst>
                <c:ext xmlns:c15="http://schemas.microsoft.com/office/drawing/2012/chart" uri="{CE6537A1-D6FC-4f65-9D91-7224C49458BB}"/>
                <c:ext xmlns:c16="http://schemas.microsoft.com/office/drawing/2014/chart" uri="{C3380CC4-5D6E-409C-BE32-E72D297353CC}">
                  <c16:uniqueId val="{0000000C-EACD-4BD7-986D-E3A4A3843238}"/>
                </c:ext>
              </c:extLst>
            </c:dLbl>
            <c:dLbl>
              <c:idx val="6"/>
              <c:delete val="1"/>
              <c:extLst>
                <c:ext xmlns:c15="http://schemas.microsoft.com/office/drawing/2012/chart" uri="{CE6537A1-D6FC-4f65-9D91-7224C49458BB}"/>
                <c:ext xmlns:c16="http://schemas.microsoft.com/office/drawing/2014/chart" uri="{C3380CC4-5D6E-409C-BE32-E72D297353CC}">
                  <c16:uniqueId val="{0000000D-EACD-4BD7-986D-E3A4A3843238}"/>
                </c:ext>
              </c:extLst>
            </c:dLbl>
            <c:dLbl>
              <c:idx val="7"/>
              <c:delete val="1"/>
              <c:extLst>
                <c:ext xmlns:c15="http://schemas.microsoft.com/office/drawing/2012/chart" uri="{CE6537A1-D6FC-4f65-9D91-7224C49458BB}"/>
                <c:ext xmlns:c16="http://schemas.microsoft.com/office/drawing/2014/chart" uri="{C3380CC4-5D6E-409C-BE32-E72D297353CC}">
                  <c16:uniqueId val="{0000000E-EACD-4BD7-986D-E3A4A3843238}"/>
                </c:ext>
              </c:extLst>
            </c:dLbl>
            <c:dLbl>
              <c:idx val="8"/>
              <c:delete val="1"/>
              <c:extLst>
                <c:ext xmlns:c15="http://schemas.microsoft.com/office/drawing/2012/chart" uri="{CE6537A1-D6FC-4f65-9D91-7224C49458BB}"/>
                <c:ext xmlns:c16="http://schemas.microsoft.com/office/drawing/2014/chart" uri="{C3380CC4-5D6E-409C-BE32-E72D297353CC}">
                  <c16:uniqueId val="{0000000F-EACD-4BD7-986D-E3A4A3843238}"/>
                </c:ext>
              </c:extLst>
            </c:dLbl>
            <c:dLbl>
              <c:idx val="9"/>
              <c:delete val="1"/>
              <c:extLst>
                <c:ext xmlns:c15="http://schemas.microsoft.com/office/drawing/2012/chart" uri="{CE6537A1-D6FC-4f65-9D91-7224C49458BB}"/>
                <c:ext xmlns:c16="http://schemas.microsoft.com/office/drawing/2014/chart" uri="{C3380CC4-5D6E-409C-BE32-E72D297353CC}">
                  <c16:uniqueId val="{00000010-EACD-4BD7-986D-E3A4A3843238}"/>
                </c:ext>
              </c:extLst>
            </c:dLbl>
            <c:dLbl>
              <c:idx val="10"/>
              <c:delete val="1"/>
              <c:extLst>
                <c:ext xmlns:c15="http://schemas.microsoft.com/office/drawing/2012/chart" uri="{CE6537A1-D6FC-4f65-9D91-7224C49458BB}"/>
                <c:ext xmlns:c16="http://schemas.microsoft.com/office/drawing/2014/chart" uri="{C3380CC4-5D6E-409C-BE32-E72D297353CC}">
                  <c16:uniqueId val="{00000011-EACD-4BD7-986D-E3A4A3843238}"/>
                </c:ext>
              </c:extLst>
            </c:dLbl>
            <c:dLbl>
              <c:idx val="11"/>
              <c:delete val="1"/>
              <c:extLst>
                <c:ext xmlns:c15="http://schemas.microsoft.com/office/drawing/2012/chart" uri="{CE6537A1-D6FC-4f65-9D91-7224C49458BB}"/>
                <c:ext xmlns:c16="http://schemas.microsoft.com/office/drawing/2014/chart" uri="{C3380CC4-5D6E-409C-BE32-E72D297353CC}">
                  <c16:uniqueId val="{00000012-EACD-4BD7-986D-E3A4A3843238}"/>
                </c:ext>
              </c:extLst>
            </c:dLbl>
            <c:dLbl>
              <c:idx val="12"/>
              <c:delete val="1"/>
              <c:extLst>
                <c:ext xmlns:c15="http://schemas.microsoft.com/office/drawing/2012/chart" uri="{CE6537A1-D6FC-4f65-9D91-7224C49458BB}"/>
                <c:ext xmlns:c16="http://schemas.microsoft.com/office/drawing/2014/chart" uri="{C3380CC4-5D6E-409C-BE32-E72D297353CC}">
                  <c16:uniqueId val="{00000013-EACD-4BD7-986D-E3A4A3843238}"/>
                </c:ext>
              </c:extLst>
            </c:dLbl>
            <c:dLbl>
              <c:idx val="13"/>
              <c:delete val="1"/>
              <c:extLst>
                <c:ext xmlns:c15="http://schemas.microsoft.com/office/drawing/2012/chart" uri="{CE6537A1-D6FC-4f65-9D91-7224C49458BB}"/>
                <c:ext xmlns:c16="http://schemas.microsoft.com/office/drawing/2014/chart" uri="{C3380CC4-5D6E-409C-BE32-E72D297353CC}">
                  <c16:uniqueId val="{00000014-EACD-4BD7-986D-E3A4A3843238}"/>
                </c:ext>
              </c:extLst>
            </c:dLbl>
            <c:dLbl>
              <c:idx val="14"/>
              <c:delete val="1"/>
              <c:extLst>
                <c:ext xmlns:c15="http://schemas.microsoft.com/office/drawing/2012/chart" uri="{CE6537A1-D6FC-4f65-9D91-7224C49458BB}"/>
                <c:ext xmlns:c16="http://schemas.microsoft.com/office/drawing/2014/chart" uri="{C3380CC4-5D6E-409C-BE32-E72D297353CC}">
                  <c16:uniqueId val="{00000015-EACD-4BD7-986D-E3A4A3843238}"/>
                </c:ext>
              </c:extLst>
            </c:dLbl>
            <c:dLbl>
              <c:idx val="15"/>
              <c:delete val="1"/>
              <c:extLst>
                <c:ext xmlns:c15="http://schemas.microsoft.com/office/drawing/2012/chart" uri="{CE6537A1-D6FC-4f65-9D91-7224C49458BB}"/>
                <c:ext xmlns:c16="http://schemas.microsoft.com/office/drawing/2014/chart" uri="{C3380CC4-5D6E-409C-BE32-E72D297353CC}">
                  <c16:uniqueId val="{00000016-EACD-4BD7-986D-E3A4A3843238}"/>
                </c:ext>
              </c:extLst>
            </c:dLbl>
            <c:dLbl>
              <c:idx val="16"/>
              <c:delete val="1"/>
              <c:extLst>
                <c:ext xmlns:c15="http://schemas.microsoft.com/office/drawing/2012/chart" uri="{CE6537A1-D6FC-4f65-9D91-7224C49458BB}"/>
                <c:ext xmlns:c16="http://schemas.microsoft.com/office/drawing/2014/chart" uri="{C3380CC4-5D6E-409C-BE32-E72D297353CC}">
                  <c16:uniqueId val="{00000017-EACD-4BD7-986D-E3A4A3843238}"/>
                </c:ext>
              </c:extLst>
            </c:dLbl>
            <c:dLbl>
              <c:idx val="17"/>
              <c:delete val="1"/>
              <c:extLst>
                <c:ext xmlns:c15="http://schemas.microsoft.com/office/drawing/2012/chart" uri="{CE6537A1-D6FC-4f65-9D91-7224C49458BB}"/>
                <c:ext xmlns:c16="http://schemas.microsoft.com/office/drawing/2014/chart" uri="{C3380CC4-5D6E-409C-BE32-E72D297353CC}">
                  <c16:uniqueId val="{00000018-EACD-4BD7-986D-E3A4A3843238}"/>
                </c:ext>
              </c:extLst>
            </c:dLbl>
            <c:dLbl>
              <c:idx val="18"/>
              <c:layout>
                <c:manualLayout>
                  <c:x val="0"/>
                  <c:y val="-2.55972696245733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ACD-4BD7-986D-E3A4A384323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Sheet1!$B$4:$U$4</c:f>
              <c:numCache>
                <c:formatCode>General</c:formatCode>
                <c:ptCount val="20"/>
                <c:pt idx="0">
                  <c:v>9</c:v>
                </c:pt>
                <c:pt idx="1">
                  <c:v>9</c:v>
                </c:pt>
                <c:pt idx="2">
                  <c:v>11</c:v>
                </c:pt>
                <c:pt idx="3">
                  <c:v>7</c:v>
                </c:pt>
                <c:pt idx="4">
                  <c:v>6</c:v>
                </c:pt>
                <c:pt idx="5">
                  <c:v>5</c:v>
                </c:pt>
                <c:pt idx="6">
                  <c:v>9</c:v>
                </c:pt>
                <c:pt idx="7">
                  <c:v>5</c:v>
                </c:pt>
                <c:pt idx="8">
                  <c:v>4</c:v>
                </c:pt>
                <c:pt idx="9">
                  <c:v>6</c:v>
                </c:pt>
                <c:pt idx="10">
                  <c:v>6</c:v>
                </c:pt>
                <c:pt idx="11">
                  <c:v>3</c:v>
                </c:pt>
                <c:pt idx="12">
                  <c:v>1</c:v>
                </c:pt>
                <c:pt idx="13">
                  <c:v>3</c:v>
                </c:pt>
                <c:pt idx="14">
                  <c:v>6</c:v>
                </c:pt>
                <c:pt idx="15">
                  <c:v>2</c:v>
                </c:pt>
                <c:pt idx="16">
                  <c:v>6</c:v>
                </c:pt>
                <c:pt idx="17">
                  <c:v>4</c:v>
                </c:pt>
                <c:pt idx="18">
                  <c:v>5</c:v>
                </c:pt>
                <c:pt idx="19">
                  <c:v>6</c:v>
                </c:pt>
              </c:numCache>
            </c:numRef>
          </c:val>
          <c:smooth val="0"/>
          <c:extLst>
            <c:ext xmlns:c16="http://schemas.microsoft.com/office/drawing/2014/chart" uri="{C3380CC4-5D6E-409C-BE32-E72D297353CC}">
              <c16:uniqueId val="{0000001A-EACD-4BD7-986D-E3A4A3843238}"/>
            </c:ext>
          </c:extLst>
        </c:ser>
        <c:ser>
          <c:idx val="3"/>
          <c:order val="3"/>
          <c:tx>
            <c:strRef>
              <c:f>Sheet1!$A$5</c:f>
              <c:strCache>
                <c:ptCount val="1"/>
                <c:pt idx="0">
                  <c:v>Violent crime</c:v>
                </c:pt>
              </c:strCache>
            </c:strRef>
          </c:tx>
          <c:spPr>
            <a:ln w="28575" cap="rnd">
              <a:solidFill>
                <a:schemeClr val="accent4"/>
              </a:solidFill>
              <a:round/>
            </a:ln>
            <a:effectLst/>
          </c:spPr>
          <c:marker>
            <c:symbol val="plus"/>
            <c:size val="5"/>
            <c:spPr>
              <a:solidFill>
                <a:schemeClr val="accent4"/>
              </a:solidFill>
              <a:ln w="9525">
                <a:solidFill>
                  <a:schemeClr val="accent4"/>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86-47B5-82F6-48F71578BBEC}"/>
                </c:ext>
              </c:extLst>
            </c:dLbl>
            <c:dLbl>
              <c:idx val="18"/>
              <c:layout>
                <c:manualLayout>
                  <c:x val="-2.2109219544550079E-3"/>
                  <c:y val="8.53242320819112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EACD-4BD7-986D-E3A4A384323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Sheet1!$B$5:$U$5</c:f>
              <c:numCache>
                <c:formatCode>General</c:formatCode>
                <c:ptCount val="20"/>
                <c:pt idx="0">
                  <c:v>9</c:v>
                </c:pt>
                <c:pt idx="1">
                  <c:v>9</c:v>
                </c:pt>
                <c:pt idx="2">
                  <c:v>9</c:v>
                </c:pt>
                <c:pt idx="3">
                  <c:v>8</c:v>
                </c:pt>
                <c:pt idx="4">
                  <c:v>10</c:v>
                </c:pt>
                <c:pt idx="5">
                  <c:v>10</c:v>
                </c:pt>
                <c:pt idx="6">
                  <c:v>9</c:v>
                </c:pt>
                <c:pt idx="7">
                  <c:v>7</c:v>
                </c:pt>
                <c:pt idx="8">
                  <c:v>3</c:v>
                </c:pt>
                <c:pt idx="9">
                  <c:v>8</c:v>
                </c:pt>
                <c:pt idx="10">
                  <c:v>5</c:v>
                </c:pt>
                <c:pt idx="11">
                  <c:v>10</c:v>
                </c:pt>
                <c:pt idx="12">
                  <c:v>6</c:v>
                </c:pt>
                <c:pt idx="13">
                  <c:v>7</c:v>
                </c:pt>
                <c:pt idx="14">
                  <c:v>7</c:v>
                </c:pt>
                <c:pt idx="15">
                  <c:v>7</c:v>
                </c:pt>
                <c:pt idx="16">
                  <c:v>6</c:v>
                </c:pt>
                <c:pt idx="17">
                  <c:v>7</c:v>
                </c:pt>
                <c:pt idx="18">
                  <c:v>4</c:v>
                </c:pt>
                <c:pt idx="19">
                  <c:v>3</c:v>
                </c:pt>
              </c:numCache>
            </c:numRef>
          </c:val>
          <c:smooth val="0"/>
          <c:extLst>
            <c:ext xmlns:c16="http://schemas.microsoft.com/office/drawing/2014/chart" uri="{C3380CC4-5D6E-409C-BE32-E72D297353CC}">
              <c16:uniqueId val="{0000001D-EACD-4BD7-986D-E3A4A3843238}"/>
            </c:ext>
          </c:extLst>
        </c:ser>
        <c:ser>
          <c:idx val="4"/>
          <c:order val="4"/>
          <c:tx>
            <c:strRef>
              <c:f>Sheet1!$A$6</c:f>
              <c:strCache>
                <c:ptCount val="1"/>
                <c:pt idx="0">
                  <c:v>Any crime</c:v>
                </c:pt>
              </c:strCache>
            </c:strRef>
          </c:tx>
          <c:spPr>
            <a:ln w="28575" cap="rnd">
              <a:solidFill>
                <a:schemeClr val="accent5"/>
              </a:solidFill>
              <a:round/>
            </a:ln>
            <a:effectLst/>
          </c:spPr>
          <c:marker>
            <c:symbol val="square"/>
            <c:size val="5"/>
            <c:spPr>
              <a:solidFill>
                <a:schemeClr val="accent5"/>
              </a:solidFill>
              <a:ln w="9525">
                <a:solidFill>
                  <a:schemeClr val="accent5"/>
                </a:solidFill>
              </a:ln>
              <a:effectLst/>
            </c:spPr>
          </c:marker>
          <c:dLbls>
            <c:dLbl>
              <c:idx val="0"/>
              <c:layout>
                <c:manualLayout>
                  <c:x val="-5.3062126906920186E-2"/>
                  <c:y val="1.27986348122866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ACD-4BD7-986D-E3A4A3843238}"/>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ACD-4BD7-986D-E3A4A3843238}"/>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86-47B5-82F6-48F71578BBE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Sheet1!$B$6:$U$6</c:f>
              <c:numCache>
                <c:formatCode>General</c:formatCode>
                <c:ptCount val="20"/>
                <c:pt idx="0">
                  <c:v>58</c:v>
                </c:pt>
                <c:pt idx="1">
                  <c:v>57</c:v>
                </c:pt>
                <c:pt idx="2">
                  <c:v>58</c:v>
                </c:pt>
                <c:pt idx="3">
                  <c:v>55</c:v>
                </c:pt>
                <c:pt idx="4">
                  <c:v>51</c:v>
                </c:pt>
                <c:pt idx="5">
                  <c:v>49</c:v>
                </c:pt>
                <c:pt idx="6">
                  <c:v>55</c:v>
                </c:pt>
                <c:pt idx="7">
                  <c:v>47</c:v>
                </c:pt>
                <c:pt idx="8">
                  <c:v>47</c:v>
                </c:pt>
                <c:pt idx="9">
                  <c:v>55</c:v>
                </c:pt>
                <c:pt idx="10">
                  <c:v>43</c:v>
                </c:pt>
                <c:pt idx="11">
                  <c:v>44</c:v>
                </c:pt>
                <c:pt idx="12">
                  <c:v>37</c:v>
                </c:pt>
                <c:pt idx="13">
                  <c:v>42</c:v>
                </c:pt>
                <c:pt idx="14">
                  <c:v>45</c:v>
                </c:pt>
                <c:pt idx="15">
                  <c:v>46</c:v>
                </c:pt>
                <c:pt idx="16">
                  <c:v>42</c:v>
                </c:pt>
                <c:pt idx="17">
                  <c:v>42</c:v>
                </c:pt>
                <c:pt idx="18">
                  <c:v>46</c:v>
                </c:pt>
                <c:pt idx="19">
                  <c:v>41</c:v>
                </c:pt>
              </c:numCache>
            </c:numRef>
          </c:val>
          <c:smooth val="0"/>
          <c:extLst>
            <c:ext xmlns:c16="http://schemas.microsoft.com/office/drawing/2014/chart" uri="{C3380CC4-5D6E-409C-BE32-E72D297353CC}">
              <c16:uniqueId val="{00000021-EACD-4BD7-986D-E3A4A3843238}"/>
            </c:ext>
          </c:extLst>
        </c:ser>
        <c:dLbls>
          <c:showLegendKey val="0"/>
          <c:showVal val="0"/>
          <c:showCatName val="0"/>
          <c:showSerName val="0"/>
          <c:showPercent val="0"/>
          <c:showBubbleSize val="0"/>
        </c:dLbls>
        <c:marker val="1"/>
        <c:smooth val="0"/>
        <c:axId val="921861448"/>
        <c:axId val="921864072"/>
      </c:lineChart>
      <c:catAx>
        <c:axId val="921861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21864072"/>
        <c:crosses val="autoZero"/>
        <c:auto val="1"/>
        <c:lblAlgn val="ctr"/>
        <c:lblOffset val="100"/>
        <c:noMultiLvlLbl val="0"/>
      </c:catAx>
      <c:valAx>
        <c:axId val="92186407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21861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522309711286096E-2"/>
          <c:y val="4.3650793650793648E-2"/>
          <c:w val="0.80599046829672605"/>
          <c:h val="0.72396892955948078"/>
        </c:manualLayout>
      </c:layout>
      <c:barChart>
        <c:barDir val="col"/>
        <c:grouping val="clustered"/>
        <c:varyColors val="0"/>
        <c:ser>
          <c:idx val="1"/>
          <c:order val="1"/>
          <c:tx>
            <c:strRef>
              <c:f>Sheet1!$A$3</c:f>
              <c:strCache>
                <c:ptCount val="1"/>
                <c:pt idx="0">
                  <c:v>% used in past 6 months</c:v>
                </c:pt>
              </c:strCache>
            </c:strRef>
          </c:tx>
          <c:spPr>
            <a:solidFill>
              <a:schemeClr val="accent2"/>
            </a:solidFill>
            <a:ln>
              <a:noFill/>
            </a:ln>
            <a:effectLst/>
          </c:spPr>
          <c:invertIfNegative val="0"/>
          <c:dLbls>
            <c:dLbl>
              <c:idx val="0"/>
              <c:layout>
                <c:manualLayout>
                  <c:x val="0"/>
                  <c:y val="6.75675675675675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A9-4C0F-92BD-15CF88942BC7}"/>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A9-4C0F-92BD-15CF88942BC7}"/>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B0-4A1E-8A57-86C7F0C826C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Sheet1!$B$3:$U$3</c:f>
              <c:numCache>
                <c:formatCode>0</c:formatCode>
                <c:ptCount val="20"/>
                <c:pt idx="0">
                  <c:v>93</c:v>
                </c:pt>
                <c:pt idx="1">
                  <c:v>96</c:v>
                </c:pt>
                <c:pt idx="2">
                  <c:v>96</c:v>
                </c:pt>
                <c:pt idx="3">
                  <c:v>97</c:v>
                </c:pt>
                <c:pt idx="4">
                  <c:v>95</c:v>
                </c:pt>
                <c:pt idx="5">
                  <c:v>88</c:v>
                </c:pt>
                <c:pt idx="6">
                  <c:v>81</c:v>
                </c:pt>
                <c:pt idx="7">
                  <c:v>88</c:v>
                </c:pt>
                <c:pt idx="8">
                  <c:v>83</c:v>
                </c:pt>
                <c:pt idx="9">
                  <c:v>94</c:v>
                </c:pt>
                <c:pt idx="10">
                  <c:v>92</c:v>
                </c:pt>
                <c:pt idx="11">
                  <c:v>87</c:v>
                </c:pt>
                <c:pt idx="12">
                  <c:v>89</c:v>
                </c:pt>
                <c:pt idx="13">
                  <c:v>83</c:v>
                </c:pt>
                <c:pt idx="14">
                  <c:v>87</c:v>
                </c:pt>
                <c:pt idx="15">
                  <c:v>93</c:v>
                </c:pt>
                <c:pt idx="16">
                  <c:v>86</c:v>
                </c:pt>
                <c:pt idx="17">
                  <c:v>80</c:v>
                </c:pt>
                <c:pt idx="18">
                  <c:v>83</c:v>
                </c:pt>
                <c:pt idx="19" formatCode="General">
                  <c:v>82</c:v>
                </c:pt>
              </c:numCache>
            </c:numRef>
          </c:val>
          <c:extLst>
            <c:ext xmlns:c16="http://schemas.microsoft.com/office/drawing/2014/chart" uri="{C3380CC4-5D6E-409C-BE32-E72D297353CC}">
              <c16:uniqueId val="{00000003-9DA9-4C0F-92BD-15CF88942BC7}"/>
            </c:ext>
          </c:extLst>
        </c:ser>
        <c:dLbls>
          <c:showLegendKey val="0"/>
          <c:showVal val="0"/>
          <c:showCatName val="0"/>
          <c:showSerName val="0"/>
          <c:showPercent val="0"/>
          <c:showBubbleSize val="0"/>
        </c:dLbls>
        <c:gapWidth val="219"/>
        <c:axId val="1157282424"/>
        <c:axId val="1157282096"/>
      </c:barChart>
      <c:lineChart>
        <c:grouping val="standard"/>
        <c:varyColors val="0"/>
        <c:ser>
          <c:idx val="0"/>
          <c:order val="0"/>
          <c:tx>
            <c:strRef>
              <c:f>Sheet1!$A$2</c:f>
              <c:strCache>
                <c:ptCount val="1"/>
                <c:pt idx="0">
                  <c:v>Median days used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A9-4C0F-92BD-15CF88942BC7}"/>
                </c:ext>
              </c:extLst>
            </c:dLbl>
            <c:dLbl>
              <c:idx val="18"/>
              <c:layout>
                <c:manualLayout>
                  <c:x val="-6.578947368421213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DA9-4C0F-92BD-15CF88942BC7}"/>
                </c:ext>
              </c:extLst>
            </c:dLbl>
            <c:dLbl>
              <c:idx val="19"/>
              <c:layout>
                <c:manualLayout>
                  <c:x val="-8.4541062801932361E-3"/>
                  <c:y val="-2.12161508127050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B0-4A1E-8A57-86C7F0C826C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Sheet1!$B$2:$U$2</c:f>
              <c:numCache>
                <c:formatCode>General</c:formatCode>
                <c:ptCount val="20"/>
                <c:pt idx="0">
                  <c:v>180</c:v>
                </c:pt>
                <c:pt idx="1">
                  <c:v>158</c:v>
                </c:pt>
                <c:pt idx="2">
                  <c:v>180</c:v>
                </c:pt>
                <c:pt idx="3">
                  <c:v>170</c:v>
                </c:pt>
                <c:pt idx="4">
                  <c:v>120</c:v>
                </c:pt>
                <c:pt idx="5">
                  <c:v>96</c:v>
                </c:pt>
                <c:pt idx="6">
                  <c:v>72</c:v>
                </c:pt>
                <c:pt idx="7">
                  <c:v>96</c:v>
                </c:pt>
                <c:pt idx="8">
                  <c:v>72</c:v>
                </c:pt>
                <c:pt idx="9">
                  <c:v>96</c:v>
                </c:pt>
                <c:pt idx="10">
                  <c:v>90</c:v>
                </c:pt>
                <c:pt idx="11">
                  <c:v>90</c:v>
                </c:pt>
                <c:pt idx="12">
                  <c:v>96</c:v>
                </c:pt>
                <c:pt idx="13">
                  <c:v>90</c:v>
                </c:pt>
                <c:pt idx="14">
                  <c:v>120</c:v>
                </c:pt>
                <c:pt idx="15">
                  <c:v>120</c:v>
                </c:pt>
                <c:pt idx="16">
                  <c:v>90</c:v>
                </c:pt>
                <c:pt idx="17">
                  <c:v>140</c:v>
                </c:pt>
                <c:pt idx="18">
                  <c:v>96</c:v>
                </c:pt>
                <c:pt idx="19">
                  <c:v>120</c:v>
                </c:pt>
              </c:numCache>
            </c:numRef>
          </c:val>
          <c:smooth val="0"/>
          <c:extLst>
            <c:ext xmlns:c16="http://schemas.microsoft.com/office/drawing/2014/chart" uri="{C3380CC4-5D6E-409C-BE32-E72D297353CC}">
              <c16:uniqueId val="{00000007-9DA9-4C0F-92BD-15CF88942BC7}"/>
            </c:ext>
          </c:extLst>
        </c:ser>
        <c:dLbls>
          <c:showLegendKey val="0"/>
          <c:showVal val="0"/>
          <c:showCatName val="0"/>
          <c:showSerName val="0"/>
          <c:showPercent val="0"/>
          <c:showBubbleSize val="0"/>
        </c:dLbls>
        <c:marker val="1"/>
        <c:smooth val="0"/>
        <c:axId val="1225797608"/>
        <c:axId val="1225781864"/>
      </c:lineChart>
      <c:catAx>
        <c:axId val="1157282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57282096"/>
        <c:crosses val="autoZero"/>
        <c:auto val="1"/>
        <c:lblAlgn val="ctr"/>
        <c:lblOffset val="100"/>
        <c:noMultiLvlLbl val="0"/>
      </c:catAx>
      <c:valAx>
        <c:axId val="115728209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6.5789473684210523E-3"/>
              <c:y val="0.1679084202312548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57282424"/>
        <c:crosses val="autoZero"/>
        <c:crossBetween val="between"/>
      </c:valAx>
      <c:valAx>
        <c:axId val="1225781864"/>
        <c:scaling>
          <c:orientation val="minMax"/>
          <c:max val="180"/>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days</a:t>
                </a:r>
              </a:p>
            </c:rich>
          </c:tx>
          <c:layout>
            <c:manualLayout>
              <c:xMode val="edge"/>
              <c:yMode val="edge"/>
              <c:x val="0.9600766680480729"/>
              <c:y val="0.3156083614548181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5797608"/>
        <c:crosses val="max"/>
        <c:crossBetween val="between"/>
      </c:valAx>
      <c:catAx>
        <c:axId val="1225797608"/>
        <c:scaling>
          <c:orientation val="minMax"/>
        </c:scaling>
        <c:delete val="1"/>
        <c:axPos val="b"/>
        <c:numFmt formatCode="General" sourceLinked="1"/>
        <c:majorTickMark val="out"/>
        <c:minorTickMark val="none"/>
        <c:tickLblPos val="nextTo"/>
        <c:crossAx val="12257818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Cap</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73-49C1-A674-6FAF53860AD3}"/>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73-49C1-A674-6FAF53860AD3}"/>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E8-4F02-B7EE-39E9B10AC63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Sheet1!$B$2:$B$21</c:f>
              <c:numCache>
                <c:formatCode>General</c:formatCode>
                <c:ptCount val="20"/>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numCache>
            </c:numRef>
          </c:val>
          <c:extLst>
            <c:ext xmlns:c16="http://schemas.microsoft.com/office/drawing/2014/chart" uri="{C3380CC4-5D6E-409C-BE32-E72D297353CC}">
              <c16:uniqueId val="{00000003-5773-49C1-A674-6FAF53860AD3}"/>
            </c:ext>
          </c:extLst>
        </c:ser>
        <c:ser>
          <c:idx val="1"/>
          <c:order val="1"/>
          <c:tx>
            <c:strRef>
              <c:f>Sheet1!$C$1</c:f>
              <c:strCache>
                <c:ptCount val="1"/>
                <c:pt idx="0">
                  <c:v>Gram</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73-49C1-A674-6FAF53860AD3}"/>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773-49C1-A674-6FAF53860AD3}"/>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E8-4F02-B7EE-39E9B10AC63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Sheet1!$C$2:$C$21</c:f>
              <c:numCache>
                <c:formatCode>General</c:formatCode>
                <c:ptCount val="20"/>
                <c:pt idx="0">
                  <c:v>220</c:v>
                </c:pt>
                <c:pt idx="1">
                  <c:v>320</c:v>
                </c:pt>
                <c:pt idx="2">
                  <c:v>300</c:v>
                </c:pt>
                <c:pt idx="3">
                  <c:v>300</c:v>
                </c:pt>
                <c:pt idx="4">
                  <c:v>300</c:v>
                </c:pt>
                <c:pt idx="5">
                  <c:v>300</c:v>
                </c:pt>
                <c:pt idx="6">
                  <c:v>300</c:v>
                </c:pt>
                <c:pt idx="7">
                  <c:v>300</c:v>
                </c:pt>
                <c:pt idx="8">
                  <c:v>300</c:v>
                </c:pt>
                <c:pt idx="9">
                  <c:v>320</c:v>
                </c:pt>
                <c:pt idx="10">
                  <c:v>345</c:v>
                </c:pt>
                <c:pt idx="11">
                  <c:v>300</c:v>
                </c:pt>
                <c:pt idx="12">
                  <c:v>350</c:v>
                </c:pt>
                <c:pt idx="13">
                  <c:v>350</c:v>
                </c:pt>
                <c:pt idx="14">
                  <c:v>400</c:v>
                </c:pt>
                <c:pt idx="15">
                  <c:v>400</c:v>
                </c:pt>
                <c:pt idx="16">
                  <c:v>350</c:v>
                </c:pt>
                <c:pt idx="17">
                  <c:v>350</c:v>
                </c:pt>
                <c:pt idx="18">
                  <c:v>350</c:v>
                </c:pt>
                <c:pt idx="19">
                  <c:v>400</c:v>
                </c:pt>
              </c:numCache>
            </c:numRef>
          </c:val>
          <c:extLst>
            <c:ext xmlns:c16="http://schemas.microsoft.com/office/drawing/2014/chart" uri="{C3380CC4-5D6E-409C-BE32-E72D297353CC}">
              <c16:uniqueId val="{00000007-5773-49C1-A674-6FAF53860AD3}"/>
            </c:ext>
          </c:extLst>
        </c:ser>
        <c:dLbls>
          <c:showLegendKey val="0"/>
          <c:showVal val="0"/>
          <c:showCatName val="0"/>
          <c:showSerName val="0"/>
          <c:showPercent val="0"/>
          <c:showBubbleSize val="0"/>
        </c:dLbls>
        <c:gapWidth val="219"/>
        <c:overlap val="-27"/>
        <c:axId val="1425051720"/>
        <c:axId val="1425056312"/>
      </c:barChart>
      <c:catAx>
        <c:axId val="1425051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25056312"/>
        <c:crosses val="autoZero"/>
        <c:auto val="1"/>
        <c:lblAlgn val="ctr"/>
        <c:lblOffset val="100"/>
        <c:noMultiLvlLbl val="0"/>
      </c:catAx>
      <c:valAx>
        <c:axId val="1425056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price ($)</a:t>
                </a:r>
              </a:p>
            </c:rich>
          </c:tx>
          <c:layout>
            <c:manualLayout>
              <c:xMode val="edge"/>
              <c:yMode val="edge"/>
              <c:x val="1.0946907498631636E-2"/>
              <c:y val="0.2477880232076254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25051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High</c:v>
                </c:pt>
              </c:strCache>
            </c:strRef>
          </c:tx>
          <c:spPr>
            <a:solidFill>
              <a:schemeClr val="accent1"/>
            </a:solidFill>
            <a:ln>
              <a:noFill/>
            </a:ln>
            <a:effectLst/>
          </c:spPr>
          <c:invertIfNegative val="0"/>
          <c:dLbls>
            <c:dLbl>
              <c:idx val="15"/>
              <c:delete val="1"/>
              <c:extLst>
                <c:ext xmlns:c15="http://schemas.microsoft.com/office/drawing/2012/chart" uri="{CE6537A1-D6FC-4f65-9D91-7224C49458BB}"/>
                <c:ext xmlns:c16="http://schemas.microsoft.com/office/drawing/2014/chart" uri="{C3380CC4-5D6E-409C-BE32-E72D297353CC}">
                  <c16:uniqueId val="{00000000-F348-44A7-B621-63B98EFE357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Sheet1!$B$2:$U$2</c:f>
              <c:numCache>
                <c:formatCode>General</c:formatCode>
                <c:ptCount val="20"/>
                <c:pt idx="0">
                  <c:v>22</c:v>
                </c:pt>
                <c:pt idx="1">
                  <c:v>9</c:v>
                </c:pt>
                <c:pt idx="2">
                  <c:v>11</c:v>
                </c:pt>
                <c:pt idx="3">
                  <c:v>12</c:v>
                </c:pt>
                <c:pt idx="4">
                  <c:v>15</c:v>
                </c:pt>
                <c:pt idx="5">
                  <c:v>9</c:v>
                </c:pt>
                <c:pt idx="6">
                  <c:v>7</c:v>
                </c:pt>
                <c:pt idx="7">
                  <c:v>10</c:v>
                </c:pt>
                <c:pt idx="8">
                  <c:v>10</c:v>
                </c:pt>
                <c:pt idx="9">
                  <c:v>10</c:v>
                </c:pt>
                <c:pt idx="10">
                  <c:v>13</c:v>
                </c:pt>
                <c:pt idx="11">
                  <c:v>12</c:v>
                </c:pt>
                <c:pt idx="12">
                  <c:v>10</c:v>
                </c:pt>
                <c:pt idx="13">
                  <c:v>12</c:v>
                </c:pt>
                <c:pt idx="14">
                  <c:v>15</c:v>
                </c:pt>
                <c:pt idx="15">
                  <c:v>5</c:v>
                </c:pt>
                <c:pt idx="16">
                  <c:v>9</c:v>
                </c:pt>
                <c:pt idx="17">
                  <c:v>21</c:v>
                </c:pt>
                <c:pt idx="18">
                  <c:v>17</c:v>
                </c:pt>
                <c:pt idx="19">
                  <c:v>27</c:v>
                </c:pt>
              </c:numCache>
            </c:numRef>
          </c:val>
          <c:extLst>
            <c:ext xmlns:c16="http://schemas.microsoft.com/office/drawing/2014/chart" uri="{C3380CC4-5D6E-409C-BE32-E72D297353CC}">
              <c16:uniqueId val="{00000001-F348-44A7-B621-63B98EFE357B}"/>
            </c:ext>
          </c:extLst>
        </c:ser>
        <c:ser>
          <c:idx val="1"/>
          <c:order val="1"/>
          <c:tx>
            <c:strRef>
              <c:f>Sheet1!$A$3</c:f>
              <c:strCache>
                <c:ptCount val="1"/>
                <c:pt idx="0">
                  <c:v>Medium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Sheet1!$B$3:$U$3</c:f>
              <c:numCache>
                <c:formatCode>General</c:formatCode>
                <c:ptCount val="20"/>
                <c:pt idx="0">
                  <c:v>49</c:v>
                </c:pt>
                <c:pt idx="1">
                  <c:v>21</c:v>
                </c:pt>
                <c:pt idx="2">
                  <c:v>37</c:v>
                </c:pt>
                <c:pt idx="3">
                  <c:v>39</c:v>
                </c:pt>
                <c:pt idx="4">
                  <c:v>38</c:v>
                </c:pt>
                <c:pt idx="5">
                  <c:v>37</c:v>
                </c:pt>
                <c:pt idx="6">
                  <c:v>25</c:v>
                </c:pt>
                <c:pt idx="7">
                  <c:v>34</c:v>
                </c:pt>
                <c:pt idx="8">
                  <c:v>40</c:v>
                </c:pt>
                <c:pt idx="9">
                  <c:v>37</c:v>
                </c:pt>
                <c:pt idx="10">
                  <c:v>53</c:v>
                </c:pt>
                <c:pt idx="11">
                  <c:v>33</c:v>
                </c:pt>
                <c:pt idx="12">
                  <c:v>39</c:v>
                </c:pt>
                <c:pt idx="13">
                  <c:v>37</c:v>
                </c:pt>
                <c:pt idx="14">
                  <c:v>35</c:v>
                </c:pt>
                <c:pt idx="15">
                  <c:v>33</c:v>
                </c:pt>
                <c:pt idx="16">
                  <c:v>21</c:v>
                </c:pt>
                <c:pt idx="17">
                  <c:v>36</c:v>
                </c:pt>
                <c:pt idx="18">
                  <c:v>34</c:v>
                </c:pt>
                <c:pt idx="19">
                  <c:v>34</c:v>
                </c:pt>
              </c:numCache>
            </c:numRef>
          </c:val>
          <c:extLst>
            <c:ext xmlns:c16="http://schemas.microsoft.com/office/drawing/2014/chart" uri="{C3380CC4-5D6E-409C-BE32-E72D297353CC}">
              <c16:uniqueId val="{00000002-F348-44A7-B621-63B98EFE357B}"/>
            </c:ext>
          </c:extLst>
        </c:ser>
        <c:ser>
          <c:idx val="2"/>
          <c:order val="2"/>
          <c:tx>
            <c:strRef>
              <c:f>Sheet1!$A$4</c:f>
              <c:strCache>
                <c:ptCount val="1"/>
                <c:pt idx="0">
                  <c:v>Low</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Sheet1!$B$4:$U$4</c:f>
              <c:numCache>
                <c:formatCode>General</c:formatCode>
                <c:ptCount val="20"/>
                <c:pt idx="0">
                  <c:v>29</c:v>
                </c:pt>
                <c:pt idx="1">
                  <c:v>63</c:v>
                </c:pt>
                <c:pt idx="2">
                  <c:v>43</c:v>
                </c:pt>
                <c:pt idx="3">
                  <c:v>40</c:v>
                </c:pt>
                <c:pt idx="4">
                  <c:v>35</c:v>
                </c:pt>
                <c:pt idx="5">
                  <c:v>43</c:v>
                </c:pt>
                <c:pt idx="6">
                  <c:v>60</c:v>
                </c:pt>
                <c:pt idx="7">
                  <c:v>47</c:v>
                </c:pt>
                <c:pt idx="8">
                  <c:v>41</c:v>
                </c:pt>
                <c:pt idx="9">
                  <c:v>39</c:v>
                </c:pt>
                <c:pt idx="10">
                  <c:v>34</c:v>
                </c:pt>
                <c:pt idx="11">
                  <c:v>44</c:v>
                </c:pt>
                <c:pt idx="12">
                  <c:v>47</c:v>
                </c:pt>
                <c:pt idx="13">
                  <c:v>39</c:v>
                </c:pt>
                <c:pt idx="14">
                  <c:v>39</c:v>
                </c:pt>
                <c:pt idx="15">
                  <c:v>47</c:v>
                </c:pt>
                <c:pt idx="16">
                  <c:v>64</c:v>
                </c:pt>
                <c:pt idx="17">
                  <c:v>27</c:v>
                </c:pt>
                <c:pt idx="18">
                  <c:v>36</c:v>
                </c:pt>
                <c:pt idx="19">
                  <c:v>28</c:v>
                </c:pt>
              </c:numCache>
            </c:numRef>
          </c:val>
          <c:extLst>
            <c:ext xmlns:c16="http://schemas.microsoft.com/office/drawing/2014/chart" uri="{C3380CC4-5D6E-409C-BE32-E72D297353CC}">
              <c16:uniqueId val="{00000003-F348-44A7-B621-63B98EFE357B}"/>
            </c:ext>
          </c:extLst>
        </c:ser>
        <c:ser>
          <c:idx val="3"/>
          <c:order val="3"/>
          <c:tx>
            <c:strRef>
              <c:f>Sheet1!$A$5</c:f>
              <c:strCache>
                <c:ptCount val="1"/>
                <c:pt idx="0">
                  <c:v>Fluctuates</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F348-44A7-B621-63B98EFE357B}"/>
                </c:ext>
              </c:extLst>
            </c:dLbl>
            <c:dLbl>
              <c:idx val="12"/>
              <c:delete val="1"/>
              <c:extLst>
                <c:ext xmlns:c15="http://schemas.microsoft.com/office/drawing/2012/chart" uri="{CE6537A1-D6FC-4f65-9D91-7224C49458BB}"/>
                <c:ext xmlns:c16="http://schemas.microsoft.com/office/drawing/2014/chart" uri="{C3380CC4-5D6E-409C-BE32-E72D297353CC}">
                  <c16:uniqueId val="{00000005-F348-44A7-B621-63B98EFE357B}"/>
                </c:ext>
              </c:extLst>
            </c:dLbl>
            <c:dLbl>
              <c:idx val="16"/>
              <c:delete val="1"/>
              <c:extLst>
                <c:ext xmlns:c15="http://schemas.microsoft.com/office/drawing/2012/chart" uri="{CE6537A1-D6FC-4f65-9D91-7224C49458BB}"/>
                <c:ext xmlns:c16="http://schemas.microsoft.com/office/drawing/2014/chart" uri="{C3380CC4-5D6E-409C-BE32-E72D297353CC}">
                  <c16:uniqueId val="{00000006-F348-44A7-B621-63B98EFE357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Sheet1!$B$5:$U$5</c:f>
              <c:numCache>
                <c:formatCode>General</c:formatCode>
                <c:ptCount val="20"/>
                <c:pt idx="0">
                  <c:v>1</c:v>
                </c:pt>
                <c:pt idx="1">
                  <c:v>8</c:v>
                </c:pt>
                <c:pt idx="2">
                  <c:v>10</c:v>
                </c:pt>
                <c:pt idx="3">
                  <c:v>9</c:v>
                </c:pt>
                <c:pt idx="4">
                  <c:v>13</c:v>
                </c:pt>
                <c:pt idx="5">
                  <c:v>11</c:v>
                </c:pt>
                <c:pt idx="6">
                  <c:v>8</c:v>
                </c:pt>
                <c:pt idx="7">
                  <c:v>10</c:v>
                </c:pt>
                <c:pt idx="8">
                  <c:v>10</c:v>
                </c:pt>
                <c:pt idx="9">
                  <c:v>14</c:v>
                </c:pt>
                <c:pt idx="11">
                  <c:v>11</c:v>
                </c:pt>
                <c:pt idx="12">
                  <c:v>4</c:v>
                </c:pt>
                <c:pt idx="13">
                  <c:v>8</c:v>
                </c:pt>
                <c:pt idx="14">
                  <c:v>12</c:v>
                </c:pt>
                <c:pt idx="15">
                  <c:v>10</c:v>
                </c:pt>
                <c:pt idx="16">
                  <c:v>4</c:v>
                </c:pt>
                <c:pt idx="17">
                  <c:v>16</c:v>
                </c:pt>
                <c:pt idx="18">
                  <c:v>13</c:v>
                </c:pt>
                <c:pt idx="19">
                  <c:v>12</c:v>
                </c:pt>
              </c:numCache>
            </c:numRef>
          </c:val>
          <c:extLst>
            <c:ext xmlns:c16="http://schemas.microsoft.com/office/drawing/2014/chart" uri="{C3380CC4-5D6E-409C-BE32-E72D297353CC}">
              <c16:uniqueId val="{00000007-F348-44A7-B621-63B98EFE357B}"/>
            </c:ext>
          </c:extLst>
        </c:ser>
        <c:dLbls>
          <c:showLegendKey val="0"/>
          <c:showVal val="0"/>
          <c:showCatName val="0"/>
          <c:showSerName val="0"/>
          <c:showPercent val="0"/>
          <c:showBubbleSize val="0"/>
        </c:dLbls>
        <c:gapWidth val="150"/>
        <c:overlap val="100"/>
        <c:axId val="1157271272"/>
        <c:axId val="1157284064"/>
      </c:barChart>
      <c:catAx>
        <c:axId val="1157271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57284064"/>
        <c:crosses val="autoZero"/>
        <c:auto val="1"/>
        <c:lblAlgn val="ctr"/>
        <c:lblOffset val="100"/>
        <c:noMultiLvlLbl val="0"/>
      </c:catAx>
      <c:valAx>
        <c:axId val="1157284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57271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60143711544254"/>
          <c:y val="5.0056882821387941E-2"/>
          <c:w val="0.86535484703756294"/>
          <c:h val="0.69901122427955886"/>
        </c:manualLayout>
      </c:layout>
      <c:barChart>
        <c:barDir val="col"/>
        <c:grouping val="percentStacked"/>
        <c:varyColors val="0"/>
        <c:ser>
          <c:idx val="0"/>
          <c:order val="0"/>
          <c:tx>
            <c:strRef>
              <c:f>Sheet1!$A$2</c:f>
              <c:strCache>
                <c:ptCount val="1"/>
                <c:pt idx="0">
                  <c:v>Very easy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Sheet1!$B$2:$U$2</c:f>
              <c:numCache>
                <c:formatCode>General</c:formatCode>
                <c:ptCount val="20"/>
                <c:pt idx="0">
                  <c:v>91</c:v>
                </c:pt>
                <c:pt idx="1">
                  <c:v>46</c:v>
                </c:pt>
                <c:pt idx="2">
                  <c:v>56</c:v>
                </c:pt>
                <c:pt idx="3">
                  <c:v>54</c:v>
                </c:pt>
                <c:pt idx="4">
                  <c:v>56</c:v>
                </c:pt>
                <c:pt idx="5">
                  <c:v>64</c:v>
                </c:pt>
                <c:pt idx="6">
                  <c:v>32</c:v>
                </c:pt>
                <c:pt idx="7">
                  <c:v>43</c:v>
                </c:pt>
                <c:pt idx="8">
                  <c:v>39</c:v>
                </c:pt>
                <c:pt idx="9">
                  <c:v>59</c:v>
                </c:pt>
                <c:pt idx="10">
                  <c:v>57</c:v>
                </c:pt>
                <c:pt idx="11">
                  <c:v>50</c:v>
                </c:pt>
                <c:pt idx="12">
                  <c:v>38</c:v>
                </c:pt>
                <c:pt idx="13">
                  <c:v>52</c:v>
                </c:pt>
                <c:pt idx="14">
                  <c:v>50</c:v>
                </c:pt>
                <c:pt idx="15">
                  <c:v>52</c:v>
                </c:pt>
                <c:pt idx="16">
                  <c:v>52</c:v>
                </c:pt>
                <c:pt idx="17">
                  <c:v>51</c:v>
                </c:pt>
                <c:pt idx="18">
                  <c:v>52</c:v>
                </c:pt>
                <c:pt idx="19">
                  <c:v>44</c:v>
                </c:pt>
              </c:numCache>
            </c:numRef>
          </c:val>
          <c:extLst>
            <c:ext xmlns:c16="http://schemas.microsoft.com/office/drawing/2014/chart" uri="{C3380CC4-5D6E-409C-BE32-E72D297353CC}">
              <c16:uniqueId val="{00000000-FA04-4E71-A723-560D4ED93608}"/>
            </c:ext>
          </c:extLst>
        </c:ser>
        <c:ser>
          <c:idx val="1"/>
          <c:order val="1"/>
          <c:tx>
            <c:strRef>
              <c:f>Sheet1!$A$3</c:f>
              <c:strCache>
                <c:ptCount val="1"/>
                <c:pt idx="0">
                  <c:v>Easy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Sheet1!$B$3:$U$3</c:f>
              <c:numCache>
                <c:formatCode>General</c:formatCode>
                <c:ptCount val="20"/>
                <c:pt idx="0">
                  <c:v>8</c:v>
                </c:pt>
                <c:pt idx="1">
                  <c:v>38</c:v>
                </c:pt>
                <c:pt idx="2">
                  <c:v>33</c:v>
                </c:pt>
                <c:pt idx="3">
                  <c:v>37</c:v>
                </c:pt>
                <c:pt idx="4">
                  <c:v>37</c:v>
                </c:pt>
                <c:pt idx="5">
                  <c:v>26</c:v>
                </c:pt>
                <c:pt idx="6">
                  <c:v>39</c:v>
                </c:pt>
                <c:pt idx="7">
                  <c:v>42</c:v>
                </c:pt>
                <c:pt idx="8">
                  <c:v>46</c:v>
                </c:pt>
                <c:pt idx="9">
                  <c:v>33</c:v>
                </c:pt>
                <c:pt idx="10">
                  <c:v>26</c:v>
                </c:pt>
                <c:pt idx="11">
                  <c:v>32</c:v>
                </c:pt>
                <c:pt idx="12">
                  <c:v>46</c:v>
                </c:pt>
                <c:pt idx="13">
                  <c:v>34</c:v>
                </c:pt>
                <c:pt idx="14">
                  <c:v>37</c:v>
                </c:pt>
                <c:pt idx="15">
                  <c:v>37</c:v>
                </c:pt>
                <c:pt idx="16">
                  <c:v>40</c:v>
                </c:pt>
                <c:pt idx="17">
                  <c:v>38</c:v>
                </c:pt>
                <c:pt idx="18">
                  <c:v>32</c:v>
                </c:pt>
                <c:pt idx="19">
                  <c:v>45</c:v>
                </c:pt>
              </c:numCache>
            </c:numRef>
          </c:val>
          <c:extLst>
            <c:ext xmlns:c16="http://schemas.microsoft.com/office/drawing/2014/chart" uri="{C3380CC4-5D6E-409C-BE32-E72D297353CC}">
              <c16:uniqueId val="{00000001-FA04-4E71-A723-560D4ED93608}"/>
            </c:ext>
          </c:extLst>
        </c:ser>
        <c:ser>
          <c:idx val="2"/>
          <c:order val="2"/>
          <c:tx>
            <c:strRef>
              <c:f>Sheet1!$A$4</c:f>
              <c:strCache>
                <c:ptCount val="1"/>
                <c:pt idx="0">
                  <c:v>Difficult</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FA04-4E71-A723-560D4ED9360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Sheet1!$B$4:$U$4</c:f>
              <c:numCache>
                <c:formatCode>General</c:formatCode>
                <c:ptCount val="20"/>
                <c:pt idx="0">
                  <c:v>1</c:v>
                </c:pt>
                <c:pt idx="1">
                  <c:v>13</c:v>
                </c:pt>
                <c:pt idx="2">
                  <c:v>11</c:v>
                </c:pt>
                <c:pt idx="3">
                  <c:v>7</c:v>
                </c:pt>
                <c:pt idx="4">
                  <c:v>7</c:v>
                </c:pt>
                <c:pt idx="5">
                  <c:v>9</c:v>
                </c:pt>
                <c:pt idx="6">
                  <c:v>25</c:v>
                </c:pt>
                <c:pt idx="7">
                  <c:v>13</c:v>
                </c:pt>
                <c:pt idx="8">
                  <c:v>13</c:v>
                </c:pt>
                <c:pt idx="9">
                  <c:v>8</c:v>
                </c:pt>
                <c:pt idx="10">
                  <c:v>14</c:v>
                </c:pt>
                <c:pt idx="11">
                  <c:v>16</c:v>
                </c:pt>
                <c:pt idx="12">
                  <c:v>14</c:v>
                </c:pt>
                <c:pt idx="13">
                  <c:v>13</c:v>
                </c:pt>
                <c:pt idx="14">
                  <c:v>12</c:v>
                </c:pt>
                <c:pt idx="15">
                  <c:v>8</c:v>
                </c:pt>
                <c:pt idx="16">
                  <c:v>8</c:v>
                </c:pt>
                <c:pt idx="17">
                  <c:v>10</c:v>
                </c:pt>
                <c:pt idx="18">
                  <c:v>15</c:v>
                </c:pt>
                <c:pt idx="19">
                  <c:v>11</c:v>
                </c:pt>
              </c:numCache>
            </c:numRef>
          </c:val>
          <c:extLst>
            <c:ext xmlns:c16="http://schemas.microsoft.com/office/drawing/2014/chart" uri="{C3380CC4-5D6E-409C-BE32-E72D297353CC}">
              <c16:uniqueId val="{00000003-FA04-4E71-A723-560D4ED93608}"/>
            </c:ext>
          </c:extLst>
        </c:ser>
        <c:ser>
          <c:idx val="3"/>
          <c:order val="3"/>
          <c:tx>
            <c:strRef>
              <c:f>Sheet1!$A$5</c:f>
              <c:strCache>
                <c:ptCount val="1"/>
                <c:pt idx="0">
                  <c:v>Very difficult</c:v>
                </c:pt>
              </c:strCache>
            </c:strRef>
          </c:tx>
          <c:spPr>
            <a:solidFill>
              <a:schemeClr val="accent4"/>
            </a:solidFill>
            <a:ln>
              <a:noFill/>
            </a:ln>
            <a:effectLst/>
          </c:spPr>
          <c:invertIfNegative val="0"/>
          <c:cat>
            <c:strRef>
              <c:f>Sheet1!$B$1:$U$1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Sheet1!$B$5:$U$5</c:f>
              <c:numCache>
                <c:formatCode>General</c:formatCode>
                <c:ptCount val="20"/>
                <c:pt idx="0">
                  <c:v>0</c:v>
                </c:pt>
                <c:pt idx="1">
                  <c:v>3</c:v>
                </c:pt>
                <c:pt idx="2">
                  <c:v>0</c:v>
                </c:pt>
                <c:pt idx="3">
                  <c:v>1</c:v>
                </c:pt>
                <c:pt idx="4">
                  <c:v>0</c:v>
                </c:pt>
                <c:pt idx="5">
                  <c:v>1</c:v>
                </c:pt>
                <c:pt idx="6">
                  <c:v>5</c:v>
                </c:pt>
                <c:pt idx="7">
                  <c:v>0</c:v>
                </c:pt>
                <c:pt idx="8">
                  <c:v>1</c:v>
                </c:pt>
                <c:pt idx="9">
                  <c:v>0</c:v>
                </c:pt>
                <c:pt idx="10">
                  <c:v>4</c:v>
                </c:pt>
                <c:pt idx="11">
                  <c:v>2</c:v>
                </c:pt>
                <c:pt idx="12">
                  <c:v>2</c:v>
                </c:pt>
                <c:pt idx="13">
                  <c:v>1</c:v>
                </c:pt>
                <c:pt idx="14">
                  <c:v>2</c:v>
                </c:pt>
                <c:pt idx="15">
                  <c:v>3</c:v>
                </c:pt>
                <c:pt idx="16">
                  <c:v>0</c:v>
                </c:pt>
                <c:pt idx="17">
                  <c:v>1</c:v>
                </c:pt>
                <c:pt idx="18">
                  <c:v>2</c:v>
                </c:pt>
                <c:pt idx="19">
                  <c:v>1</c:v>
                </c:pt>
              </c:numCache>
            </c:numRef>
          </c:val>
          <c:extLst>
            <c:ext xmlns:c16="http://schemas.microsoft.com/office/drawing/2014/chart" uri="{C3380CC4-5D6E-409C-BE32-E72D297353CC}">
              <c16:uniqueId val="{00000004-FA04-4E71-A723-560D4ED93608}"/>
            </c:ext>
          </c:extLst>
        </c:ser>
        <c:dLbls>
          <c:showLegendKey val="0"/>
          <c:showVal val="0"/>
          <c:showCatName val="0"/>
          <c:showSerName val="0"/>
          <c:showPercent val="0"/>
          <c:showBubbleSize val="0"/>
        </c:dLbls>
        <c:gapWidth val="150"/>
        <c:overlap val="100"/>
        <c:axId val="1225788424"/>
        <c:axId val="1225776616"/>
      </c:barChart>
      <c:catAx>
        <c:axId val="1225788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5776616"/>
        <c:crosses val="autoZero"/>
        <c:auto val="1"/>
        <c:lblAlgn val="ctr"/>
        <c:lblOffset val="100"/>
        <c:noMultiLvlLbl val="0"/>
      </c:catAx>
      <c:valAx>
        <c:axId val="1225776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of those who commented</a:t>
                </a:r>
              </a:p>
            </c:rich>
          </c:tx>
          <c:layout>
            <c:manualLayout>
              <c:xMode val="edge"/>
              <c:yMode val="edge"/>
              <c:x val="1.3114754098360656E-2"/>
              <c:y val="0.1332484122078596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5788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Speed</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dLbl>
              <c:idx val="0"/>
              <c:layout>
                <c:manualLayout>
                  <c:x val="-3.9408866995073892E-2"/>
                  <c:y val="-2.23713646532438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F6-47F0-8242-326183864080}"/>
                </c:ext>
              </c:extLst>
            </c:dLbl>
            <c:dLbl>
              <c:idx val="18"/>
              <c:layout>
                <c:manualLayout>
                  <c:x val="0"/>
                  <c:y val="-3.13199105145413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F6-47F0-8242-326183864080}"/>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D0-4B12-9C6C-A5ABD7D1D7C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Sheet1!$B$2:$B$21</c:f>
              <c:numCache>
                <c:formatCode>General</c:formatCode>
                <c:ptCount val="20"/>
                <c:pt idx="0">
                  <c:v>32</c:v>
                </c:pt>
                <c:pt idx="1">
                  <c:v>42</c:v>
                </c:pt>
                <c:pt idx="2">
                  <c:v>39</c:v>
                </c:pt>
                <c:pt idx="3">
                  <c:v>31</c:v>
                </c:pt>
                <c:pt idx="4">
                  <c:v>35</c:v>
                </c:pt>
                <c:pt idx="5">
                  <c:v>38</c:v>
                </c:pt>
                <c:pt idx="6">
                  <c:v>49</c:v>
                </c:pt>
                <c:pt idx="7">
                  <c:v>35</c:v>
                </c:pt>
                <c:pt idx="8">
                  <c:v>38</c:v>
                </c:pt>
                <c:pt idx="9">
                  <c:v>33</c:v>
                </c:pt>
                <c:pt idx="10">
                  <c:v>29</c:v>
                </c:pt>
                <c:pt idx="11">
                  <c:v>30</c:v>
                </c:pt>
                <c:pt idx="12">
                  <c:v>17</c:v>
                </c:pt>
                <c:pt idx="13">
                  <c:v>14</c:v>
                </c:pt>
                <c:pt idx="14">
                  <c:v>17</c:v>
                </c:pt>
                <c:pt idx="15">
                  <c:v>13</c:v>
                </c:pt>
                <c:pt idx="16">
                  <c:v>17</c:v>
                </c:pt>
                <c:pt idx="17">
                  <c:v>10</c:v>
                </c:pt>
                <c:pt idx="18">
                  <c:v>11</c:v>
                </c:pt>
                <c:pt idx="19">
                  <c:v>13</c:v>
                </c:pt>
              </c:numCache>
            </c:numRef>
          </c:val>
          <c:smooth val="0"/>
          <c:extLst>
            <c:ext xmlns:c16="http://schemas.microsoft.com/office/drawing/2014/chart" uri="{C3380CC4-5D6E-409C-BE32-E72D297353CC}">
              <c16:uniqueId val="{00000003-D3F6-47F0-8242-326183864080}"/>
            </c:ext>
          </c:extLst>
        </c:ser>
        <c:ser>
          <c:idx val="1"/>
          <c:order val="1"/>
          <c:tx>
            <c:strRef>
              <c:f>Sheet1!$C$1</c:f>
              <c:strCache>
                <c:ptCount val="1"/>
                <c:pt idx="0">
                  <c:v>Base#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4.3787629994526548E-3"/>
                  <c:y val="1.78970917225950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F6-47F0-8242-326183864080}"/>
                </c:ext>
              </c:extLst>
            </c:dLbl>
            <c:dLbl>
              <c:idx val="18"/>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3F6-47F0-8242-326183864080}"/>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D0-4B12-9C6C-A5ABD7D1D7C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Sheet1!$C$2:$C$21</c:f>
              <c:numCache>
                <c:formatCode>General</c:formatCode>
                <c:ptCount val="20"/>
                <c:pt idx="1">
                  <c:v>23</c:v>
                </c:pt>
                <c:pt idx="2">
                  <c:v>23</c:v>
                </c:pt>
                <c:pt idx="3">
                  <c:v>32</c:v>
                </c:pt>
                <c:pt idx="4">
                  <c:v>31</c:v>
                </c:pt>
                <c:pt idx="5">
                  <c:v>38</c:v>
                </c:pt>
                <c:pt idx="6">
                  <c:v>43</c:v>
                </c:pt>
                <c:pt idx="7">
                  <c:v>41</c:v>
                </c:pt>
                <c:pt idx="8">
                  <c:v>33</c:v>
                </c:pt>
                <c:pt idx="9">
                  <c:v>36</c:v>
                </c:pt>
                <c:pt idx="10">
                  <c:v>29</c:v>
                </c:pt>
                <c:pt idx="11">
                  <c:v>17</c:v>
                </c:pt>
                <c:pt idx="12">
                  <c:v>15</c:v>
                </c:pt>
                <c:pt idx="13">
                  <c:v>12</c:v>
                </c:pt>
                <c:pt idx="14">
                  <c:v>12</c:v>
                </c:pt>
                <c:pt idx="15">
                  <c:v>6</c:v>
                </c:pt>
                <c:pt idx="16">
                  <c:v>11</c:v>
                </c:pt>
                <c:pt idx="17">
                  <c:v>8</c:v>
                </c:pt>
                <c:pt idx="18">
                  <c:v>9</c:v>
                </c:pt>
                <c:pt idx="19">
                  <c:v>8</c:v>
                </c:pt>
              </c:numCache>
            </c:numRef>
          </c:val>
          <c:smooth val="0"/>
          <c:extLst>
            <c:ext xmlns:c16="http://schemas.microsoft.com/office/drawing/2014/chart" uri="{C3380CC4-5D6E-409C-BE32-E72D297353CC}">
              <c16:uniqueId val="{00000007-D3F6-47F0-8242-326183864080}"/>
            </c:ext>
          </c:extLst>
        </c:ser>
        <c:ser>
          <c:idx val="2"/>
          <c:order val="2"/>
          <c:tx>
            <c:strRef>
              <c:f>Sheet1!$D$1</c:f>
              <c:strCache>
                <c:ptCount val="1"/>
                <c:pt idx="0">
                  <c:v>Crystal</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3F6-47F0-8242-326183864080}"/>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D0-4B12-9C6C-A5ABD7D1D7C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Sheet1!$D$2:$D$21</c:f>
              <c:numCache>
                <c:formatCode>General</c:formatCode>
                <c:ptCount val="20"/>
                <c:pt idx="0">
                  <c:v>14</c:v>
                </c:pt>
                <c:pt idx="1">
                  <c:v>29</c:v>
                </c:pt>
                <c:pt idx="2">
                  <c:v>25</c:v>
                </c:pt>
                <c:pt idx="3">
                  <c:v>38</c:v>
                </c:pt>
                <c:pt idx="4">
                  <c:v>45</c:v>
                </c:pt>
                <c:pt idx="5">
                  <c:v>38</c:v>
                </c:pt>
                <c:pt idx="6">
                  <c:v>57</c:v>
                </c:pt>
                <c:pt idx="7">
                  <c:v>50</c:v>
                </c:pt>
                <c:pt idx="8">
                  <c:v>69</c:v>
                </c:pt>
                <c:pt idx="9">
                  <c:v>46</c:v>
                </c:pt>
                <c:pt idx="10">
                  <c:v>48</c:v>
                </c:pt>
                <c:pt idx="11">
                  <c:v>53</c:v>
                </c:pt>
                <c:pt idx="12">
                  <c:v>68</c:v>
                </c:pt>
                <c:pt idx="13">
                  <c:v>74</c:v>
                </c:pt>
                <c:pt idx="14">
                  <c:v>74</c:v>
                </c:pt>
                <c:pt idx="15">
                  <c:v>65</c:v>
                </c:pt>
                <c:pt idx="16">
                  <c:v>77</c:v>
                </c:pt>
                <c:pt idx="17">
                  <c:v>69</c:v>
                </c:pt>
                <c:pt idx="18">
                  <c:v>76</c:v>
                </c:pt>
                <c:pt idx="19">
                  <c:v>74</c:v>
                </c:pt>
              </c:numCache>
            </c:numRef>
          </c:val>
          <c:smooth val="0"/>
          <c:extLst>
            <c:ext xmlns:c16="http://schemas.microsoft.com/office/drawing/2014/chart" uri="{C3380CC4-5D6E-409C-BE32-E72D297353CC}">
              <c16:uniqueId val="{00000009-D3F6-47F0-8242-326183864080}"/>
            </c:ext>
          </c:extLst>
        </c:ser>
        <c:ser>
          <c:idx val="3"/>
          <c:order val="3"/>
          <c:tx>
            <c:strRef>
              <c:f>Sheet1!$E$1</c:f>
              <c:strCache>
                <c:ptCount val="1"/>
                <c:pt idx="0">
                  <c:v>Any Methamphetamine</c:v>
                </c:pt>
              </c:strCache>
            </c:strRef>
          </c:tx>
          <c:spPr>
            <a:ln w="28575" cap="rnd">
              <a:solidFill>
                <a:schemeClr val="accent4"/>
              </a:solidFill>
              <a:round/>
            </a:ln>
            <a:effectLst/>
          </c:spPr>
          <c:marker>
            <c:symbol val="square"/>
            <c:size val="5"/>
            <c:spPr>
              <a:solidFill>
                <a:schemeClr val="accent4"/>
              </a:solidFill>
              <a:ln w="9525">
                <a:solidFill>
                  <a:schemeClr val="accent4"/>
                </a:solidFill>
              </a:ln>
              <a:effectLst/>
            </c:spPr>
          </c:marker>
          <c:dLbls>
            <c:dLbl>
              <c:idx val="0"/>
              <c:layout>
                <c:manualLayout>
                  <c:x val="-2.6272577996715927E-2"/>
                  <c:y val="-4.02684563758389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3F6-47F0-8242-326183864080}"/>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3F6-47F0-8242-326183864080}"/>
                </c:ext>
              </c:extLst>
            </c:dLbl>
            <c:dLbl>
              <c:idx val="19"/>
              <c:layout>
                <c:manualLayout>
                  <c:x val="-1.2077294685992109E-3"/>
                  <c:y val="-2.56169887028071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D0-4B12-9C6C-A5ABD7D1D7C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Sheet1!$E$2:$E$21</c:f>
              <c:numCache>
                <c:formatCode>General</c:formatCode>
                <c:ptCount val="20"/>
                <c:pt idx="0">
                  <c:v>40</c:v>
                </c:pt>
                <c:pt idx="1">
                  <c:v>51</c:v>
                </c:pt>
                <c:pt idx="2">
                  <c:v>48</c:v>
                </c:pt>
                <c:pt idx="3">
                  <c:v>53</c:v>
                </c:pt>
                <c:pt idx="4">
                  <c:v>56</c:v>
                </c:pt>
                <c:pt idx="5">
                  <c:v>58</c:v>
                </c:pt>
                <c:pt idx="6">
                  <c:v>72</c:v>
                </c:pt>
                <c:pt idx="7">
                  <c:v>62</c:v>
                </c:pt>
                <c:pt idx="8">
                  <c:v>74</c:v>
                </c:pt>
                <c:pt idx="9">
                  <c:v>57</c:v>
                </c:pt>
                <c:pt idx="10">
                  <c:v>57</c:v>
                </c:pt>
                <c:pt idx="11">
                  <c:v>60</c:v>
                </c:pt>
                <c:pt idx="12">
                  <c:v>72</c:v>
                </c:pt>
                <c:pt idx="13">
                  <c:v>75</c:v>
                </c:pt>
                <c:pt idx="14">
                  <c:v>75</c:v>
                </c:pt>
                <c:pt idx="15">
                  <c:v>66</c:v>
                </c:pt>
                <c:pt idx="16">
                  <c:v>77</c:v>
                </c:pt>
                <c:pt idx="17">
                  <c:v>69</c:v>
                </c:pt>
                <c:pt idx="18">
                  <c:v>76</c:v>
                </c:pt>
                <c:pt idx="19">
                  <c:v>76</c:v>
                </c:pt>
              </c:numCache>
            </c:numRef>
          </c:val>
          <c:smooth val="0"/>
          <c:extLst>
            <c:ext xmlns:c16="http://schemas.microsoft.com/office/drawing/2014/chart" uri="{C3380CC4-5D6E-409C-BE32-E72D297353CC}">
              <c16:uniqueId val="{0000000D-D3F6-47F0-8242-326183864080}"/>
            </c:ext>
          </c:extLst>
        </c:ser>
        <c:dLbls>
          <c:showLegendKey val="0"/>
          <c:showVal val="0"/>
          <c:showCatName val="0"/>
          <c:showSerName val="0"/>
          <c:showPercent val="0"/>
          <c:showBubbleSize val="0"/>
        </c:dLbls>
        <c:marker val="1"/>
        <c:smooth val="0"/>
        <c:axId val="1225808760"/>
        <c:axId val="1225791376"/>
      </c:lineChart>
      <c:catAx>
        <c:axId val="1225808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5791376"/>
        <c:crosses val="autoZero"/>
        <c:auto val="1"/>
        <c:lblAlgn val="ctr"/>
        <c:lblOffset val="100"/>
        <c:noMultiLvlLbl val="0"/>
      </c:catAx>
      <c:valAx>
        <c:axId val="122579137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 NSW IDRS participants</a:t>
                </a:r>
              </a:p>
            </c:rich>
          </c:tx>
          <c:layout>
            <c:manualLayout>
              <c:xMode val="edge"/>
              <c:yMode val="edge"/>
              <c:x val="1.532567049808429E-2"/>
              <c:y val="0.1479226338318448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5808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Speed</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Sheet1!$B$2:$B$21</c:f>
              <c:numCache>
                <c:formatCode>General</c:formatCode>
                <c:ptCount val="20"/>
                <c:pt idx="0">
                  <c:v>7</c:v>
                </c:pt>
                <c:pt idx="1">
                  <c:v>7</c:v>
                </c:pt>
                <c:pt idx="2">
                  <c:v>6</c:v>
                </c:pt>
                <c:pt idx="3">
                  <c:v>3</c:v>
                </c:pt>
                <c:pt idx="4">
                  <c:v>7</c:v>
                </c:pt>
                <c:pt idx="5">
                  <c:v>10</c:v>
                </c:pt>
                <c:pt idx="6">
                  <c:v>20</c:v>
                </c:pt>
                <c:pt idx="7">
                  <c:v>11</c:v>
                </c:pt>
                <c:pt idx="8">
                  <c:v>7</c:v>
                </c:pt>
                <c:pt idx="9">
                  <c:v>13</c:v>
                </c:pt>
                <c:pt idx="10">
                  <c:v>6</c:v>
                </c:pt>
                <c:pt idx="11">
                  <c:v>10</c:v>
                </c:pt>
                <c:pt idx="12">
                  <c:v>5</c:v>
                </c:pt>
                <c:pt idx="13">
                  <c:v>5</c:v>
                </c:pt>
                <c:pt idx="14">
                  <c:v>6</c:v>
                </c:pt>
                <c:pt idx="15">
                  <c:v>9</c:v>
                </c:pt>
                <c:pt idx="16">
                  <c:v>7</c:v>
                </c:pt>
                <c:pt idx="17">
                  <c:v>30</c:v>
                </c:pt>
                <c:pt idx="18">
                  <c:v>3</c:v>
                </c:pt>
                <c:pt idx="19">
                  <c:v>10</c:v>
                </c:pt>
              </c:numCache>
            </c:numRef>
          </c:val>
          <c:smooth val="0"/>
          <c:extLst>
            <c:ext xmlns:c16="http://schemas.microsoft.com/office/drawing/2014/chart" uri="{C3380CC4-5D6E-409C-BE32-E72D297353CC}">
              <c16:uniqueId val="{00000001-1D1E-4E39-9365-BDC0EC5AD641}"/>
            </c:ext>
          </c:extLst>
        </c:ser>
        <c:ser>
          <c:idx val="1"/>
          <c:order val="1"/>
          <c:tx>
            <c:strRef>
              <c:f>Sheet1!$C$1</c:f>
              <c:strCache>
                <c:ptCount val="1"/>
                <c:pt idx="0">
                  <c:v>Base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1E-4E39-9365-BDC0EC5AD641}"/>
                </c:ext>
              </c:extLst>
            </c:dLbl>
            <c:dLbl>
              <c:idx val="19"/>
              <c:tx>
                <c:rich>
                  <a:bodyPr/>
                  <a:lstStyle/>
                  <a:p>
                    <a:fld id="{2883C992-4F86-4805-B45A-836F1075D7DC}"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7DD-4EB5-9A72-8C73094BCD7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Sheet1!$C$2:$C$21</c:f>
              <c:numCache>
                <c:formatCode>General</c:formatCode>
                <c:ptCount val="20"/>
                <c:pt idx="2">
                  <c:v>7</c:v>
                </c:pt>
                <c:pt idx="3">
                  <c:v>2</c:v>
                </c:pt>
                <c:pt idx="4">
                  <c:v>6</c:v>
                </c:pt>
                <c:pt idx="5">
                  <c:v>6</c:v>
                </c:pt>
                <c:pt idx="6">
                  <c:v>5</c:v>
                </c:pt>
                <c:pt idx="7">
                  <c:v>5</c:v>
                </c:pt>
                <c:pt idx="8">
                  <c:v>3</c:v>
                </c:pt>
                <c:pt idx="9">
                  <c:v>12</c:v>
                </c:pt>
                <c:pt idx="10">
                  <c:v>5</c:v>
                </c:pt>
                <c:pt idx="11">
                  <c:v>2</c:v>
                </c:pt>
                <c:pt idx="12">
                  <c:v>4</c:v>
                </c:pt>
                <c:pt idx="13">
                  <c:v>5</c:v>
                </c:pt>
                <c:pt idx="14">
                  <c:v>4</c:v>
                </c:pt>
                <c:pt idx="15">
                  <c:v>4</c:v>
                </c:pt>
                <c:pt idx="16">
                  <c:v>5</c:v>
                </c:pt>
                <c:pt idx="17">
                  <c:v>2</c:v>
                </c:pt>
                <c:pt idx="18">
                  <c:v>4</c:v>
                </c:pt>
                <c:pt idx="19">
                  <c:v>10</c:v>
                </c:pt>
              </c:numCache>
            </c:numRef>
          </c:val>
          <c:smooth val="0"/>
          <c:extLst>
            <c:ext xmlns:c16="http://schemas.microsoft.com/office/drawing/2014/chart" uri="{C3380CC4-5D6E-409C-BE32-E72D297353CC}">
              <c16:uniqueId val="{00000003-1D1E-4E39-9365-BDC0EC5AD641}"/>
            </c:ext>
          </c:extLst>
        </c:ser>
        <c:ser>
          <c:idx val="2"/>
          <c:order val="2"/>
          <c:tx>
            <c:strRef>
              <c:f>Sheet1!$D$1</c:f>
              <c:strCache>
                <c:ptCount val="1"/>
                <c:pt idx="0">
                  <c:v>Crystal</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1E-4E39-9365-BDC0EC5AD64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Sheet1!$D$2:$D$21</c:f>
              <c:numCache>
                <c:formatCode>General</c:formatCode>
                <c:ptCount val="20"/>
                <c:pt idx="2">
                  <c:v>3</c:v>
                </c:pt>
                <c:pt idx="3">
                  <c:v>5</c:v>
                </c:pt>
                <c:pt idx="4">
                  <c:v>5</c:v>
                </c:pt>
                <c:pt idx="5">
                  <c:v>4</c:v>
                </c:pt>
                <c:pt idx="6">
                  <c:v>12</c:v>
                </c:pt>
                <c:pt idx="7">
                  <c:v>14</c:v>
                </c:pt>
                <c:pt idx="8">
                  <c:v>27</c:v>
                </c:pt>
                <c:pt idx="9">
                  <c:v>12</c:v>
                </c:pt>
                <c:pt idx="10">
                  <c:v>11</c:v>
                </c:pt>
                <c:pt idx="11">
                  <c:v>12</c:v>
                </c:pt>
                <c:pt idx="12">
                  <c:v>3.5</c:v>
                </c:pt>
                <c:pt idx="13">
                  <c:v>15</c:v>
                </c:pt>
                <c:pt idx="14">
                  <c:v>28</c:v>
                </c:pt>
                <c:pt idx="15">
                  <c:v>24</c:v>
                </c:pt>
                <c:pt idx="16">
                  <c:v>48</c:v>
                </c:pt>
                <c:pt idx="17">
                  <c:v>48</c:v>
                </c:pt>
                <c:pt idx="18">
                  <c:v>24</c:v>
                </c:pt>
                <c:pt idx="19">
                  <c:v>48</c:v>
                </c:pt>
              </c:numCache>
            </c:numRef>
          </c:val>
          <c:smooth val="0"/>
          <c:extLst>
            <c:ext xmlns:c16="http://schemas.microsoft.com/office/drawing/2014/chart" uri="{C3380CC4-5D6E-409C-BE32-E72D297353CC}">
              <c16:uniqueId val="{00000006-1D1E-4E39-9365-BDC0EC5AD641}"/>
            </c:ext>
          </c:extLst>
        </c:ser>
        <c:ser>
          <c:idx val="3"/>
          <c:order val="3"/>
          <c:tx>
            <c:strRef>
              <c:f>Sheet1!$E$1</c:f>
              <c:strCache>
                <c:ptCount val="1"/>
                <c:pt idx="0">
                  <c:v>Any Methamphetamine</c:v>
                </c:pt>
              </c:strCache>
            </c:strRef>
          </c:tx>
          <c:spPr>
            <a:ln w="28575" cap="rnd">
              <a:solidFill>
                <a:schemeClr val="accent4"/>
              </a:solidFill>
              <a:round/>
            </a:ln>
            <a:effectLst/>
          </c:spPr>
          <c:marker>
            <c:symbol val="square"/>
            <c:size val="5"/>
            <c:spPr>
              <a:solidFill>
                <a:schemeClr val="accent4"/>
              </a:solidFill>
              <a:ln w="9525">
                <a:solidFill>
                  <a:schemeClr val="accent4"/>
                </a:solidFill>
              </a:ln>
              <a:effectLst/>
            </c:spPr>
          </c:marker>
          <c:dLbls>
            <c:dLbl>
              <c:idx val="0"/>
              <c:layout>
                <c:manualLayout>
                  <c:x val="-2.6272577996715927E-2"/>
                  <c:y val="-4.3530834340991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1E-4E39-9365-BDC0EC5AD641}"/>
                </c:ext>
              </c:extLst>
            </c:dLbl>
            <c:dLbl>
              <c:idx val="18"/>
              <c:layout>
                <c:manualLayout>
                  <c:x val="0"/>
                  <c:y val="-2.4183796856106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1E-4E39-9365-BDC0EC5AD641}"/>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DD-4EB5-9A72-8C73094BCD7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Sheet1!$E$2:$E$21</c:f>
              <c:numCache>
                <c:formatCode>General</c:formatCode>
                <c:ptCount val="20"/>
                <c:pt idx="0">
                  <c:v>7</c:v>
                </c:pt>
                <c:pt idx="1">
                  <c:v>7</c:v>
                </c:pt>
                <c:pt idx="2">
                  <c:v>9</c:v>
                </c:pt>
                <c:pt idx="3">
                  <c:v>8</c:v>
                </c:pt>
                <c:pt idx="4">
                  <c:v>22</c:v>
                </c:pt>
                <c:pt idx="5">
                  <c:v>16</c:v>
                </c:pt>
                <c:pt idx="6">
                  <c:v>26</c:v>
                </c:pt>
                <c:pt idx="7">
                  <c:v>30</c:v>
                </c:pt>
                <c:pt idx="8">
                  <c:v>10</c:v>
                </c:pt>
                <c:pt idx="9">
                  <c:v>24</c:v>
                </c:pt>
                <c:pt idx="10">
                  <c:v>14</c:v>
                </c:pt>
                <c:pt idx="11">
                  <c:v>19</c:v>
                </c:pt>
                <c:pt idx="12">
                  <c:v>24</c:v>
                </c:pt>
                <c:pt idx="13">
                  <c:v>18</c:v>
                </c:pt>
                <c:pt idx="14">
                  <c:v>39</c:v>
                </c:pt>
                <c:pt idx="15">
                  <c:v>23</c:v>
                </c:pt>
                <c:pt idx="16">
                  <c:v>54</c:v>
                </c:pt>
                <c:pt idx="17">
                  <c:v>50</c:v>
                </c:pt>
                <c:pt idx="18">
                  <c:v>27</c:v>
                </c:pt>
                <c:pt idx="19">
                  <c:v>48</c:v>
                </c:pt>
              </c:numCache>
            </c:numRef>
          </c:val>
          <c:smooth val="0"/>
          <c:extLst>
            <c:ext xmlns:c16="http://schemas.microsoft.com/office/drawing/2014/chart" uri="{C3380CC4-5D6E-409C-BE32-E72D297353CC}">
              <c16:uniqueId val="{0000000A-1D1E-4E39-9365-BDC0EC5AD641}"/>
            </c:ext>
          </c:extLst>
        </c:ser>
        <c:dLbls>
          <c:showLegendKey val="0"/>
          <c:showVal val="0"/>
          <c:showCatName val="0"/>
          <c:showSerName val="0"/>
          <c:showPercent val="0"/>
          <c:showBubbleSize val="0"/>
        </c:dLbls>
        <c:marker val="1"/>
        <c:smooth val="0"/>
        <c:axId val="1225814008"/>
        <c:axId val="1225814336"/>
      </c:lineChart>
      <c:catAx>
        <c:axId val="1225814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5814336"/>
        <c:crosses val="autoZero"/>
        <c:auto val="1"/>
        <c:lblAlgn val="ctr"/>
        <c:lblOffset val="100"/>
        <c:noMultiLvlLbl val="0"/>
      </c:catAx>
      <c:valAx>
        <c:axId val="1225814336"/>
        <c:scaling>
          <c:orientation val="minMax"/>
          <c:max val="9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a:t>Median days</a:t>
                </a:r>
              </a:p>
            </c:rich>
          </c:tx>
          <c:layout>
            <c:manualLayout>
              <c:xMode val="edge"/>
              <c:yMode val="edge"/>
              <c:x val="1.0946907498631636E-2"/>
              <c:y val="0.2847315514132162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5814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D078F7-378D-4E91-991C-C2E8537214BB}" type="datetimeFigureOut">
              <a:rPr lang="en-AU" smtClean="0"/>
              <a:t>5/12/2019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AA0062-94D2-43F9-9244-4A79FC6CBE71}" type="slidenum">
              <a:rPr lang="en-AU" smtClean="0"/>
              <a:t>‹#›</a:t>
            </a:fld>
            <a:endParaRPr lang="en-AU"/>
          </a:p>
        </p:txBody>
      </p:sp>
    </p:spTree>
    <p:extLst>
      <p:ext uri="{BB962C8B-B14F-4D97-AF65-F5344CB8AC3E}">
        <p14:creationId xmlns:p14="http://schemas.microsoft.com/office/powerpoint/2010/main" val="2340306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Having trouble finding correct figures – please check</a:t>
            </a:r>
          </a:p>
        </p:txBody>
      </p:sp>
      <p:sp>
        <p:nvSpPr>
          <p:cNvPr id="4" name="Slide Number Placeholder 3"/>
          <p:cNvSpPr>
            <a:spLocks noGrp="1"/>
          </p:cNvSpPr>
          <p:nvPr>
            <p:ph type="sldNum" sz="quarter" idx="5"/>
          </p:nvPr>
        </p:nvSpPr>
        <p:spPr/>
        <p:txBody>
          <a:bodyPr/>
          <a:lstStyle/>
          <a:p>
            <a:fld id="{AEAA0062-94D2-43F9-9244-4A79FC6CBE71}" type="slidenum">
              <a:rPr lang="en-AU" smtClean="0"/>
              <a:t>4</a:t>
            </a:fld>
            <a:endParaRPr lang="en-AU"/>
          </a:p>
        </p:txBody>
      </p:sp>
    </p:spTree>
    <p:extLst>
      <p:ext uri="{BB962C8B-B14F-4D97-AF65-F5344CB8AC3E}">
        <p14:creationId xmlns:p14="http://schemas.microsoft.com/office/powerpoint/2010/main" val="2957967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change  </a:t>
            </a:r>
            <a:r>
              <a:rPr lang="en-AU"/>
              <a:t>paragraph source</a:t>
            </a:r>
            <a:endParaRPr lang="en-AU" dirty="0"/>
          </a:p>
        </p:txBody>
      </p:sp>
      <p:sp>
        <p:nvSpPr>
          <p:cNvPr id="4" name="Slide Number Placeholder 3"/>
          <p:cNvSpPr>
            <a:spLocks noGrp="1"/>
          </p:cNvSpPr>
          <p:nvPr>
            <p:ph type="sldNum" sz="quarter" idx="5"/>
          </p:nvPr>
        </p:nvSpPr>
        <p:spPr/>
        <p:txBody>
          <a:bodyPr/>
          <a:lstStyle/>
          <a:p>
            <a:fld id="{AEAA0062-94D2-43F9-9244-4A79FC6CBE71}" type="slidenum">
              <a:rPr lang="en-AU" smtClean="0"/>
              <a:t>31</a:t>
            </a:fld>
            <a:endParaRPr lang="en-AU"/>
          </a:p>
        </p:txBody>
      </p:sp>
    </p:spTree>
    <p:extLst>
      <p:ext uri="{BB962C8B-B14F-4D97-AF65-F5344CB8AC3E}">
        <p14:creationId xmlns:p14="http://schemas.microsoft.com/office/powerpoint/2010/main" val="1102243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EAA0062-94D2-43F9-9244-4A79FC6CBE71}" type="slidenum">
              <a:rPr lang="en-AU" smtClean="0"/>
              <a:t>33</a:t>
            </a:fld>
            <a:endParaRPr lang="en-AU"/>
          </a:p>
        </p:txBody>
      </p:sp>
    </p:spTree>
    <p:extLst>
      <p:ext uri="{BB962C8B-B14F-4D97-AF65-F5344CB8AC3E}">
        <p14:creationId xmlns:p14="http://schemas.microsoft.com/office/powerpoint/2010/main" val="602223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Check if sharing other is right</a:t>
            </a:r>
          </a:p>
        </p:txBody>
      </p:sp>
      <p:sp>
        <p:nvSpPr>
          <p:cNvPr id="4" name="Slide Number Placeholder 3"/>
          <p:cNvSpPr>
            <a:spLocks noGrp="1"/>
          </p:cNvSpPr>
          <p:nvPr>
            <p:ph type="sldNum" sz="quarter" idx="5"/>
          </p:nvPr>
        </p:nvSpPr>
        <p:spPr/>
        <p:txBody>
          <a:bodyPr/>
          <a:lstStyle/>
          <a:p>
            <a:fld id="{AEAA0062-94D2-43F9-9244-4A79FC6CBE71}" type="slidenum">
              <a:rPr lang="en-AU" smtClean="0"/>
              <a:t>35</a:t>
            </a:fld>
            <a:endParaRPr lang="en-AU"/>
          </a:p>
        </p:txBody>
      </p:sp>
    </p:spTree>
    <p:extLst>
      <p:ext uri="{BB962C8B-B14F-4D97-AF65-F5344CB8AC3E}">
        <p14:creationId xmlns:p14="http://schemas.microsoft.com/office/powerpoint/2010/main" val="3129794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45214-CDD5-4364-B81E-0D13B8F7656A}"/>
              </a:ext>
            </a:extLst>
          </p:cNvPr>
          <p:cNvSpPr/>
          <p:nvPr userDrawn="1"/>
        </p:nvSpPr>
        <p:spPr>
          <a:xfrm>
            <a:off x="0" y="4310743"/>
            <a:ext cx="12192000" cy="109401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 name="Straight Connector 22">
            <a:extLst>
              <a:ext uri="{FF2B5EF4-FFF2-40B4-BE49-F238E27FC236}">
                <a16:creationId xmlns:a16="http://schemas.microsoft.com/office/drawing/2014/main" id="{7FA54AE3-8B1A-41C1-BF6E-99A04E937919}"/>
              </a:ext>
            </a:extLst>
          </p:cNvPr>
          <p:cNvCxnSpPr>
            <a:cxnSpLocks/>
          </p:cNvCxnSpPr>
          <p:nvPr userDrawn="1"/>
        </p:nvCxnSpPr>
        <p:spPr>
          <a:xfrm>
            <a:off x="3858016" y="-237995"/>
            <a:ext cx="0" cy="278525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183DE5-1525-4F2A-83C9-1DAEA89F8B7F}"/>
              </a:ext>
            </a:extLst>
          </p:cNvPr>
          <p:cNvCxnSpPr>
            <a:cxnSpLocks/>
          </p:cNvCxnSpPr>
          <p:nvPr userDrawn="1"/>
        </p:nvCxnSpPr>
        <p:spPr>
          <a:xfrm>
            <a:off x="-100179" y="4353018"/>
            <a:ext cx="10832709" cy="0"/>
          </a:xfrm>
          <a:prstGeom prst="line">
            <a:avLst/>
          </a:prstGeom>
          <a:ln w="11430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49B3247-EB1F-4504-AED9-A51444168D85}"/>
              </a:ext>
            </a:extLst>
          </p:cNvPr>
          <p:cNvSpPr/>
          <p:nvPr userDrawn="1"/>
        </p:nvSpPr>
        <p:spPr>
          <a:xfrm>
            <a:off x="494841" y="4614855"/>
            <a:ext cx="6271719" cy="286232"/>
          </a:xfrm>
          <a:prstGeom prst="rect">
            <a:avLst/>
          </a:prstGeom>
        </p:spPr>
        <p:txBody>
          <a:bodyPr wrap="square">
            <a:spAutoFit/>
          </a:bodyPr>
          <a:lstStyle/>
          <a:p>
            <a:pPr eaLnBrk="1" hangingPunct="1">
              <a:lnSpc>
                <a:spcPct val="90000"/>
              </a:lnSpc>
              <a:buFont typeface="Times" pitchFamily="18" charset="0"/>
              <a:buNone/>
            </a:pPr>
            <a:r>
              <a:rPr lang="en-US" sz="1400" dirty="0">
                <a:solidFill>
                  <a:schemeClr val="tx1">
                    <a:lumMod val="65000"/>
                    <a:lumOff val="35000"/>
                  </a:schemeClr>
                </a:solidFill>
              </a:rPr>
              <a:t>Funded by the Australian Government under the Drug and Alcohol Program</a:t>
            </a:r>
          </a:p>
        </p:txBody>
      </p:sp>
      <p:pic>
        <p:nvPicPr>
          <p:cNvPr id="9" name="Picture 8">
            <a:extLst>
              <a:ext uri="{FF2B5EF4-FFF2-40B4-BE49-F238E27FC236}">
                <a16:creationId xmlns:a16="http://schemas.microsoft.com/office/drawing/2014/main" id="{0300DF58-F9EF-4CB0-BDBD-E04756A00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559282"/>
            <a:ext cx="5315712" cy="2509543"/>
          </a:xfrm>
          <a:prstGeom prst="rect">
            <a:avLst/>
          </a:prstGeom>
        </p:spPr>
      </p:pic>
    </p:spTree>
    <p:extLst>
      <p:ext uri="{BB962C8B-B14F-4D97-AF65-F5344CB8AC3E}">
        <p14:creationId xmlns:p14="http://schemas.microsoft.com/office/powerpoint/2010/main" val="61298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10DCED-A14B-4D9D-B2F1-85EA11C18CDF}"/>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5" name="Picture 4" descr="A picture containing object&#10;&#10;Description generated with high confidence">
            <a:extLst>
              <a:ext uri="{FF2B5EF4-FFF2-40B4-BE49-F238E27FC236}">
                <a16:creationId xmlns:a16="http://schemas.microsoft.com/office/drawing/2014/main" id="{78290F5A-703B-4B36-B990-5D109491C33D}"/>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spTree>
    <p:extLst>
      <p:ext uri="{BB962C8B-B14F-4D97-AF65-F5344CB8AC3E}">
        <p14:creationId xmlns:p14="http://schemas.microsoft.com/office/powerpoint/2010/main" val="117773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B67B-928F-4AD2-8E7F-5A466A81CD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35AC0E2-C00C-4801-82B0-344DCEEA0C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7851B1E-6061-48ED-94A8-9EF004D9BC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4F3F467-CBE2-40F0-9AE5-3C64E3CFDE37}"/>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19FD7175-8B4B-44C4-AB93-D8F65D5FF188}"/>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54EB806D-BFA5-468D-9493-8E021F402312}"/>
              </a:ext>
            </a:extLst>
          </p:cNvPr>
          <p:cNvCxnSpPr>
            <a:cxnSpLocks/>
          </p:cNvCxnSpPr>
          <p:nvPr userDrawn="1"/>
        </p:nvCxnSpPr>
        <p:spPr>
          <a:xfrm>
            <a:off x="0" y="2049796"/>
            <a:ext cx="4772025" cy="7604"/>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316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D677-D93C-4B07-80C1-9B0B7F5A91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626430F-4D50-41A6-9086-CE1DBED92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C5B1865-932F-4135-AC9F-C6C4B8A9F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4A5308FB-C4AA-42AF-A31A-B5FA59D51B36}"/>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9C7470A7-FCD9-40F0-A4FF-6FBEC8A297DD}"/>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B8E4FC64-E619-4F69-B0ED-30983B2D7C17}"/>
              </a:ext>
            </a:extLst>
          </p:cNvPr>
          <p:cNvCxnSpPr>
            <a:cxnSpLocks/>
          </p:cNvCxnSpPr>
          <p:nvPr userDrawn="1"/>
        </p:nvCxnSpPr>
        <p:spPr>
          <a:xfrm>
            <a:off x="0" y="2049796"/>
            <a:ext cx="4772025" cy="7604"/>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377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E1AD-8693-4D59-81CE-A9C76E872C5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237C2D3-1FF3-49E3-BAEE-AE7BD8BC70D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28D48EE4-BF94-448E-BBF0-4DF7792C1AFC}"/>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C1A4E784-0C06-4E2E-A578-8AEFA2833476}"/>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9" name="Straight Connector 8">
            <a:extLst>
              <a:ext uri="{FF2B5EF4-FFF2-40B4-BE49-F238E27FC236}">
                <a16:creationId xmlns:a16="http://schemas.microsoft.com/office/drawing/2014/main" id="{CD1CB4F5-363B-4E7C-86B1-697B58AF5CFE}"/>
              </a:ext>
            </a:extLst>
          </p:cNvPr>
          <p:cNvCxnSpPr>
            <a:cxnSpLocks/>
          </p:cNvCxnSpPr>
          <p:nvPr userDrawn="1"/>
        </p:nvCxnSpPr>
        <p:spPr>
          <a:xfrm>
            <a:off x="0" y="1681962"/>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977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680DCA-815C-4630-9C03-1905167763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6462F1A-14D0-4EF9-908D-DF08B2889A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923B7BD9-4F36-4DAC-A7BB-920FDD96BBED}"/>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5EE405CA-F80E-4C16-91B0-713CA98CCB19}"/>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spTree>
    <p:extLst>
      <p:ext uri="{BB962C8B-B14F-4D97-AF65-F5344CB8AC3E}">
        <p14:creationId xmlns:p14="http://schemas.microsoft.com/office/powerpoint/2010/main" val="3365748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52126D-F4F1-473C-848E-325F40908D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29" t="16248" r="65334" b="41965"/>
          <a:stretch/>
        </p:blipFill>
        <p:spPr>
          <a:xfrm>
            <a:off x="-4738624" y="0"/>
            <a:ext cx="9477248" cy="6864355"/>
          </a:xfrm>
          <a:prstGeom prst="rect">
            <a:avLst/>
          </a:prstGeom>
        </p:spPr>
      </p:pic>
    </p:spTree>
    <p:extLst>
      <p:ext uri="{BB962C8B-B14F-4D97-AF65-F5344CB8AC3E}">
        <p14:creationId xmlns:p14="http://schemas.microsoft.com/office/powerpoint/2010/main" val="187594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604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7695B5-F742-446E-A5EE-6FB410A61A4D}"/>
              </a:ext>
            </a:extLst>
          </p:cNvPr>
          <p:cNvSpPr>
            <a:spLocks noGrp="1"/>
          </p:cNvSpPr>
          <p:nvPr>
            <p:ph type="body" idx="1"/>
          </p:nvPr>
        </p:nvSpPr>
        <p:spPr>
          <a:xfrm>
            <a:off x="831850" y="1339635"/>
            <a:ext cx="10515600" cy="475001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a:extLst>
              <a:ext uri="{FF2B5EF4-FFF2-40B4-BE49-F238E27FC236}">
                <a16:creationId xmlns:a16="http://schemas.microsoft.com/office/drawing/2014/main" id="{91D848D8-D8DC-406B-AEF9-7DF80A83B126}"/>
              </a:ext>
            </a:extLst>
          </p:cNvPr>
          <p:cNvSpPr>
            <a:spLocks noGrp="1"/>
          </p:cNvSpPr>
          <p:nvPr>
            <p:ph type="title"/>
          </p:nvPr>
        </p:nvSpPr>
        <p:spPr>
          <a:xfrm>
            <a:off x="838200" y="365126"/>
            <a:ext cx="10515600" cy="874952"/>
          </a:xfrm>
        </p:spPr>
        <p:txBody>
          <a:bodyPr/>
          <a:lstStyle/>
          <a:p>
            <a:r>
              <a:rPr lang="en-US" dirty="0"/>
              <a:t>Click to edit Master title style</a:t>
            </a:r>
            <a:endParaRPr lang="en-AU" dirty="0"/>
          </a:p>
        </p:txBody>
      </p:sp>
      <p:sp>
        <p:nvSpPr>
          <p:cNvPr id="26" name="Slide Number Placeholder 25">
            <a:extLst>
              <a:ext uri="{FF2B5EF4-FFF2-40B4-BE49-F238E27FC236}">
                <a16:creationId xmlns:a16="http://schemas.microsoft.com/office/drawing/2014/main" id="{A93A6962-E847-4906-BD06-AECF82E507EB}"/>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4" name="Picture 3" descr="A picture containing object&#10;&#10;Description generated with high confidence">
            <a:extLst>
              <a:ext uri="{FF2B5EF4-FFF2-40B4-BE49-F238E27FC236}">
                <a16:creationId xmlns:a16="http://schemas.microsoft.com/office/drawing/2014/main" id="{D2E037A3-15D9-41C5-9654-4B68CD3ADC35}"/>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74669CA6-1E50-4D47-8437-F34ACE8DD405}"/>
              </a:ext>
            </a:extLst>
          </p:cNvPr>
          <p:cNvCxnSpPr>
            <a:cxnSpLocks/>
          </p:cNvCxnSpPr>
          <p:nvPr userDrawn="1"/>
        </p:nvCxnSpPr>
        <p:spPr>
          <a:xfrm>
            <a:off x="0" y="1249696"/>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27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7695B5-F742-446E-A5EE-6FB410A61A4D}"/>
              </a:ext>
            </a:extLst>
          </p:cNvPr>
          <p:cNvSpPr>
            <a:spLocks noGrp="1"/>
          </p:cNvSpPr>
          <p:nvPr>
            <p:ph type="body" idx="1"/>
          </p:nvPr>
        </p:nvSpPr>
        <p:spPr>
          <a:xfrm>
            <a:off x="831850" y="1816276"/>
            <a:ext cx="10515600" cy="4273374"/>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6">
            <a:extLst>
              <a:ext uri="{FF2B5EF4-FFF2-40B4-BE49-F238E27FC236}">
                <a16:creationId xmlns:a16="http://schemas.microsoft.com/office/drawing/2014/main" id="{91D848D8-D8DC-406B-AEF9-7DF80A83B126}"/>
              </a:ext>
            </a:extLst>
          </p:cNvPr>
          <p:cNvSpPr>
            <a:spLocks noGrp="1"/>
          </p:cNvSpPr>
          <p:nvPr>
            <p:ph type="title"/>
          </p:nvPr>
        </p:nvSpPr>
        <p:spPr>
          <a:xfrm>
            <a:off x="838200" y="365125"/>
            <a:ext cx="10515600" cy="1275455"/>
          </a:xfrm>
        </p:spPr>
        <p:txBody>
          <a:bodyPr/>
          <a:lstStyle/>
          <a:p>
            <a:r>
              <a:rPr lang="en-US" dirty="0"/>
              <a:t>Click to edit Master title style</a:t>
            </a:r>
            <a:endParaRPr lang="en-AU" dirty="0"/>
          </a:p>
        </p:txBody>
      </p:sp>
      <p:sp>
        <p:nvSpPr>
          <p:cNvPr id="26" name="Slide Number Placeholder 25">
            <a:extLst>
              <a:ext uri="{FF2B5EF4-FFF2-40B4-BE49-F238E27FC236}">
                <a16:creationId xmlns:a16="http://schemas.microsoft.com/office/drawing/2014/main" id="{A93A6962-E847-4906-BD06-AECF82E507EB}"/>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439FB86A-5D30-4612-9E1A-CE1ED2CDF102}"/>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9" name="Straight Connector 8">
            <a:extLst>
              <a:ext uri="{FF2B5EF4-FFF2-40B4-BE49-F238E27FC236}">
                <a16:creationId xmlns:a16="http://schemas.microsoft.com/office/drawing/2014/main" id="{B2193FEE-3EB6-474E-875F-935EAE9C3F40}"/>
              </a:ext>
            </a:extLst>
          </p:cNvPr>
          <p:cNvCxnSpPr>
            <a:cxnSpLocks/>
          </p:cNvCxnSpPr>
          <p:nvPr userDrawn="1"/>
        </p:nvCxnSpPr>
        <p:spPr>
          <a:xfrm>
            <a:off x="0" y="1681962"/>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90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E240-C32A-4547-9FC5-755138431A11}"/>
              </a:ext>
            </a:extLst>
          </p:cNvPr>
          <p:cNvSpPr>
            <a:spLocks noGrp="1"/>
          </p:cNvSpPr>
          <p:nvPr>
            <p:ph type="title"/>
          </p:nvPr>
        </p:nvSpPr>
        <p:spPr>
          <a:xfrm>
            <a:off x="838200" y="365126"/>
            <a:ext cx="10515600" cy="918242"/>
          </a:xfrm>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C1603422-F95D-421C-9744-1534AD4CB65E}"/>
              </a:ext>
            </a:extLst>
          </p:cNvPr>
          <p:cNvSpPr>
            <a:spLocks noGrp="1"/>
          </p:cNvSpPr>
          <p:nvPr>
            <p:ph sz="half" idx="1"/>
          </p:nvPr>
        </p:nvSpPr>
        <p:spPr>
          <a:xfrm>
            <a:off x="838200" y="1459833"/>
            <a:ext cx="5181600" cy="47171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a:extLst>
              <a:ext uri="{FF2B5EF4-FFF2-40B4-BE49-F238E27FC236}">
                <a16:creationId xmlns:a16="http://schemas.microsoft.com/office/drawing/2014/main" id="{72048081-8248-4CE4-9A56-6296FF09D2C3}"/>
              </a:ext>
            </a:extLst>
          </p:cNvPr>
          <p:cNvSpPr>
            <a:spLocks noGrp="1"/>
          </p:cNvSpPr>
          <p:nvPr>
            <p:ph sz="half" idx="2"/>
          </p:nvPr>
        </p:nvSpPr>
        <p:spPr>
          <a:xfrm>
            <a:off x="6172200" y="1459833"/>
            <a:ext cx="5181600" cy="471713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6">
            <a:extLst>
              <a:ext uri="{FF2B5EF4-FFF2-40B4-BE49-F238E27FC236}">
                <a16:creationId xmlns:a16="http://schemas.microsoft.com/office/drawing/2014/main" id="{043A14B9-9F56-4AD5-8FB5-6DA9375A7FC0}"/>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B0D7BBCC-A504-4613-B71F-BD58DD69486A}"/>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0" name="Straight Connector 9">
            <a:extLst>
              <a:ext uri="{FF2B5EF4-FFF2-40B4-BE49-F238E27FC236}">
                <a16:creationId xmlns:a16="http://schemas.microsoft.com/office/drawing/2014/main" id="{B019B4A1-9C73-4A65-945A-8244A7B68FDB}"/>
              </a:ext>
            </a:extLst>
          </p:cNvPr>
          <p:cNvCxnSpPr>
            <a:cxnSpLocks/>
          </p:cNvCxnSpPr>
          <p:nvPr userDrawn="1"/>
        </p:nvCxnSpPr>
        <p:spPr>
          <a:xfrm>
            <a:off x="0" y="1324750"/>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0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9AF13-24CC-4A1F-934E-B635D0A7FCE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EB5A6C5-71ED-4C2E-8ED0-27F2EA3BCA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126A8A1-8503-4169-8B2F-9EC42EFD54C0}"/>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a:extLst>
              <a:ext uri="{FF2B5EF4-FFF2-40B4-BE49-F238E27FC236}">
                <a16:creationId xmlns:a16="http://schemas.microsoft.com/office/drawing/2014/main" id="{D920716D-3DFF-49FD-84B3-859FE0EE51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EB6B97-8442-4978-8AA3-767D9C2FA6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Slide Number Placeholder 8">
            <a:extLst>
              <a:ext uri="{FF2B5EF4-FFF2-40B4-BE49-F238E27FC236}">
                <a16:creationId xmlns:a16="http://schemas.microsoft.com/office/drawing/2014/main" id="{65A4239D-A060-471D-A9F2-186EAD3EE3A2}"/>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11" name="Picture 10" descr="A picture containing object&#10;&#10;Description generated with high confidence">
            <a:extLst>
              <a:ext uri="{FF2B5EF4-FFF2-40B4-BE49-F238E27FC236}">
                <a16:creationId xmlns:a16="http://schemas.microsoft.com/office/drawing/2014/main" id="{185E5685-36B3-444D-8C5E-B6963DB295E7}"/>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2" name="Straight Connector 11">
            <a:extLst>
              <a:ext uri="{FF2B5EF4-FFF2-40B4-BE49-F238E27FC236}">
                <a16:creationId xmlns:a16="http://schemas.microsoft.com/office/drawing/2014/main" id="{E5453B9A-A45C-4C2C-88D7-7818C5A66537}"/>
              </a:ext>
            </a:extLst>
          </p:cNvPr>
          <p:cNvCxnSpPr>
            <a:cxnSpLocks/>
          </p:cNvCxnSpPr>
          <p:nvPr userDrawn="1"/>
        </p:nvCxnSpPr>
        <p:spPr>
          <a:xfrm>
            <a:off x="0" y="1681163"/>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99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F758-AB07-4D20-99C6-D6914EDE520C}"/>
              </a:ext>
            </a:extLst>
          </p:cNvPr>
          <p:cNvSpPr>
            <a:spLocks noGrp="1"/>
          </p:cNvSpPr>
          <p:nvPr>
            <p:ph type="title"/>
          </p:nvPr>
        </p:nvSpPr>
        <p:spPr>
          <a:xfrm>
            <a:off x="838200" y="2103437"/>
            <a:ext cx="10515600" cy="1325563"/>
          </a:xfrm>
        </p:spPr>
        <p:txBody>
          <a:bodyPr/>
          <a:lstStyle/>
          <a:p>
            <a:r>
              <a:rPr lang="en-US" dirty="0"/>
              <a:t>Click to edit Master title style</a:t>
            </a:r>
            <a:endParaRPr lang="en-AU" dirty="0"/>
          </a:p>
        </p:txBody>
      </p:sp>
      <p:sp>
        <p:nvSpPr>
          <p:cNvPr id="5" name="Slide Number Placeholder 4">
            <a:extLst>
              <a:ext uri="{FF2B5EF4-FFF2-40B4-BE49-F238E27FC236}">
                <a16:creationId xmlns:a16="http://schemas.microsoft.com/office/drawing/2014/main" id="{5CAB7C03-0257-4FB5-866B-E4A34431C395}"/>
              </a:ext>
            </a:extLst>
          </p:cNvPr>
          <p:cNvSpPr>
            <a:spLocks noGrp="1"/>
          </p:cNvSpPr>
          <p:nvPr>
            <p:ph type="sldNum" sz="quarter" idx="12"/>
          </p:nvPr>
        </p:nvSpPr>
        <p:spPr/>
        <p:txBody>
          <a:bodyPr/>
          <a:lstStyle/>
          <a:p>
            <a:fld id="{CF634D4E-71F9-419F-BCBC-F2DBA0F81E58}" type="slidenum">
              <a:rPr lang="en-AU" smtClean="0"/>
              <a:t>‹#›</a:t>
            </a:fld>
            <a:endParaRPr lang="en-AU"/>
          </a:p>
        </p:txBody>
      </p:sp>
      <p:cxnSp>
        <p:nvCxnSpPr>
          <p:cNvPr id="8" name="Straight Connector 7">
            <a:extLst>
              <a:ext uri="{FF2B5EF4-FFF2-40B4-BE49-F238E27FC236}">
                <a16:creationId xmlns:a16="http://schemas.microsoft.com/office/drawing/2014/main" id="{17CBEC2C-60D7-4F2E-A8FC-6CCA74E0AC70}"/>
              </a:ext>
            </a:extLst>
          </p:cNvPr>
          <p:cNvCxnSpPr>
            <a:cxnSpLocks/>
          </p:cNvCxnSpPr>
          <p:nvPr userDrawn="1"/>
        </p:nvCxnSpPr>
        <p:spPr>
          <a:xfrm>
            <a:off x="0" y="3454053"/>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85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15EE-8CE7-427C-B73C-B135F65AE2E9}"/>
              </a:ext>
            </a:extLst>
          </p:cNvPr>
          <p:cNvSpPr>
            <a:spLocks noGrp="1"/>
          </p:cNvSpPr>
          <p:nvPr>
            <p:ph type="title"/>
          </p:nvPr>
        </p:nvSpPr>
        <p:spPr>
          <a:xfrm>
            <a:off x="838200" y="365126"/>
            <a:ext cx="10515600" cy="946150"/>
          </a:xfrm>
        </p:spPr>
        <p:txBody>
          <a:bodyPr/>
          <a:lstStyle/>
          <a:p>
            <a:r>
              <a:rPr lang="en-US"/>
              <a:t>Click to edit Master title style</a:t>
            </a:r>
            <a:endParaRPr lang="en-AU"/>
          </a:p>
        </p:txBody>
      </p:sp>
      <p:sp>
        <p:nvSpPr>
          <p:cNvPr id="5" name="Slide Number Placeholder 4">
            <a:extLst>
              <a:ext uri="{FF2B5EF4-FFF2-40B4-BE49-F238E27FC236}">
                <a16:creationId xmlns:a16="http://schemas.microsoft.com/office/drawing/2014/main" id="{E2EA46FA-EF5F-4EF4-8F7B-750D607D5027}"/>
              </a:ext>
            </a:extLst>
          </p:cNvPr>
          <p:cNvSpPr>
            <a:spLocks noGrp="1"/>
          </p:cNvSpPr>
          <p:nvPr>
            <p:ph type="sldNum" sz="quarter" idx="12"/>
          </p:nvPr>
        </p:nvSpPr>
        <p:spPr/>
        <p:txBody>
          <a:bodyPr/>
          <a:lstStyle/>
          <a:p>
            <a:fld id="{CF634D4E-71F9-419F-BCBC-F2DBA0F81E58}" type="slidenum">
              <a:rPr lang="en-AU" smtClean="0"/>
              <a:t>‹#›</a:t>
            </a:fld>
            <a:endParaRPr lang="en-AU"/>
          </a:p>
        </p:txBody>
      </p:sp>
      <p:sp>
        <p:nvSpPr>
          <p:cNvPr id="9" name="Chart Placeholder 8">
            <a:extLst>
              <a:ext uri="{FF2B5EF4-FFF2-40B4-BE49-F238E27FC236}">
                <a16:creationId xmlns:a16="http://schemas.microsoft.com/office/drawing/2014/main" id="{48E3FAE3-DC8D-4FA0-8E85-7597668A6460}"/>
              </a:ext>
            </a:extLst>
          </p:cNvPr>
          <p:cNvSpPr>
            <a:spLocks noGrp="1"/>
          </p:cNvSpPr>
          <p:nvPr>
            <p:ph type="chart" sz="quarter" idx="13"/>
          </p:nvPr>
        </p:nvSpPr>
        <p:spPr>
          <a:xfrm>
            <a:off x="832757" y="2468362"/>
            <a:ext cx="10521043" cy="3508576"/>
          </a:xfrm>
        </p:spPr>
        <p:txBody>
          <a:bodyPr/>
          <a:lstStyle/>
          <a:p>
            <a:endParaRPr lang="en-AU"/>
          </a:p>
        </p:txBody>
      </p:sp>
      <p:sp>
        <p:nvSpPr>
          <p:cNvPr id="11" name="Text Placeholder 10">
            <a:extLst>
              <a:ext uri="{FF2B5EF4-FFF2-40B4-BE49-F238E27FC236}">
                <a16:creationId xmlns:a16="http://schemas.microsoft.com/office/drawing/2014/main" id="{6E6C4FFE-ABF9-4958-B91B-C037692C77DE}"/>
              </a:ext>
            </a:extLst>
          </p:cNvPr>
          <p:cNvSpPr>
            <a:spLocks noGrp="1"/>
          </p:cNvSpPr>
          <p:nvPr>
            <p:ph type="body" sz="quarter" idx="14"/>
          </p:nvPr>
        </p:nvSpPr>
        <p:spPr>
          <a:xfrm>
            <a:off x="832757" y="1562208"/>
            <a:ext cx="10515600" cy="679948"/>
          </a:xfrm>
        </p:spPr>
        <p:txBody>
          <a:bodyPr/>
          <a:lstStyle/>
          <a:p>
            <a:pPr lvl="0"/>
            <a:r>
              <a:rPr lang="en-US" dirty="0"/>
              <a:t>Edit Master text styles</a:t>
            </a:r>
          </a:p>
        </p:txBody>
      </p:sp>
      <p:pic>
        <p:nvPicPr>
          <p:cNvPr id="10" name="Picture 9" descr="A picture containing object&#10;&#10;Description generated with high confidence">
            <a:extLst>
              <a:ext uri="{FF2B5EF4-FFF2-40B4-BE49-F238E27FC236}">
                <a16:creationId xmlns:a16="http://schemas.microsoft.com/office/drawing/2014/main" id="{1EC95515-CDA2-4299-A9D2-3DFEC1C50E4E}"/>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6244350"/>
            <a:ext cx="3847856" cy="365125"/>
          </a:xfrm>
          <a:prstGeom prst="rect">
            <a:avLst/>
          </a:prstGeom>
        </p:spPr>
      </p:pic>
      <p:cxnSp>
        <p:nvCxnSpPr>
          <p:cNvPr id="15" name="Straight Connector 14">
            <a:extLst>
              <a:ext uri="{FF2B5EF4-FFF2-40B4-BE49-F238E27FC236}">
                <a16:creationId xmlns:a16="http://schemas.microsoft.com/office/drawing/2014/main" id="{7B36E429-9D76-44A7-98B2-7DB4AE7B3AD4}"/>
              </a:ext>
            </a:extLst>
          </p:cNvPr>
          <p:cNvCxnSpPr>
            <a:cxnSpLocks/>
          </p:cNvCxnSpPr>
          <p:nvPr userDrawn="1"/>
        </p:nvCxnSpPr>
        <p:spPr>
          <a:xfrm>
            <a:off x="0" y="1445639"/>
            <a:ext cx="10832709"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26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431165-8484-48C6-8889-39A4F0D14E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F284EF7-E8D8-412D-AC90-F57A3CC30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F6EB249-DC72-4E13-87B6-58A1C14A9D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5C246-26BF-4F91-8813-E8BFAD1D2AF8}" type="datetimeFigureOut">
              <a:rPr lang="en-AU" smtClean="0"/>
              <a:t>5/12/2019</a:t>
            </a:fld>
            <a:endParaRPr lang="en-AU"/>
          </a:p>
        </p:txBody>
      </p:sp>
      <p:sp>
        <p:nvSpPr>
          <p:cNvPr id="5" name="Footer Placeholder 4">
            <a:extLst>
              <a:ext uri="{FF2B5EF4-FFF2-40B4-BE49-F238E27FC236}">
                <a16:creationId xmlns:a16="http://schemas.microsoft.com/office/drawing/2014/main" id="{1D725A0A-07BC-4FEB-9F3D-CAF31460D6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0587063-2CAF-436A-8E44-3FDC67AF3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34D4E-71F9-419F-BCBC-F2DBA0F81E58}" type="slidenum">
              <a:rPr lang="en-AU" smtClean="0"/>
              <a:t>‹#›</a:t>
            </a:fld>
            <a:endParaRPr lang="en-AU"/>
          </a:p>
        </p:txBody>
      </p:sp>
    </p:spTree>
    <p:extLst>
      <p:ext uri="{BB962C8B-B14F-4D97-AF65-F5344CB8AC3E}">
        <p14:creationId xmlns:p14="http://schemas.microsoft.com/office/powerpoint/2010/main" val="317936222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1" r:id="rId4"/>
    <p:sldLayoutId id="2147483660" r:id="rId5"/>
    <p:sldLayoutId id="2147483652" r:id="rId6"/>
    <p:sldLayoutId id="2147483653" r:id="rId7"/>
    <p:sldLayoutId id="2147483654" r:id="rId8"/>
    <p:sldLayoutId id="2147483661"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cid:image018.jpg@01CBC39A.E1A6B550"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5690561-C7B7-442C-A8FB-691D9A55CD91}"/>
              </a:ext>
            </a:extLst>
          </p:cNvPr>
          <p:cNvSpPr txBox="1">
            <a:spLocks/>
          </p:cNvSpPr>
          <p:nvPr/>
        </p:nvSpPr>
        <p:spPr>
          <a:xfrm>
            <a:off x="476942" y="3429000"/>
            <a:ext cx="6696744" cy="809296"/>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400"/>
              </a:spcAft>
              <a:buNone/>
            </a:pPr>
            <a:r>
              <a:rPr lang="en-AU" altLang="en-US" dirty="0">
                <a:solidFill>
                  <a:schemeClr val="accent3"/>
                </a:solidFill>
                <a:latin typeface="Sommet" panose="02000505000000020004" pitchFamily="50" charset="0"/>
                <a:ea typeface="Microsoft Sans Serif" charset="0"/>
                <a:cs typeface="Arial" charset="0"/>
              </a:rPr>
              <a:t>NSW findings from the 2019 Illicit Drug Reporting System </a:t>
            </a:r>
          </a:p>
        </p:txBody>
      </p:sp>
      <p:pic>
        <p:nvPicPr>
          <p:cNvPr id="6" name="Picture 5" descr="Burnet Logo">
            <a:extLst>
              <a:ext uri="{FF2B5EF4-FFF2-40B4-BE49-F238E27FC236}">
                <a16:creationId xmlns:a16="http://schemas.microsoft.com/office/drawing/2014/main" id="{C9C806AE-C739-40D1-9FD6-E8B9E2093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29" y="5742582"/>
            <a:ext cx="970678" cy="6740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UQ logo col">
            <a:extLst>
              <a:ext uri="{FF2B5EF4-FFF2-40B4-BE49-F238E27FC236}">
                <a16:creationId xmlns:a16="http://schemas.microsoft.com/office/drawing/2014/main" id="{7AD119CA-981A-46C0-9898-30982A96A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6094" y="5804665"/>
            <a:ext cx="647119" cy="5662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id:image018.jpg@01CBC39A.E1A6B550">
            <a:extLst>
              <a:ext uri="{FF2B5EF4-FFF2-40B4-BE49-F238E27FC236}">
                <a16:creationId xmlns:a16="http://schemas.microsoft.com/office/drawing/2014/main" id="{A1292CD8-D43D-461F-B861-95AA365EFA82}"/>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270409" y="5812972"/>
            <a:ext cx="647119" cy="4853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Utas_vert">
            <a:extLst>
              <a:ext uri="{FF2B5EF4-FFF2-40B4-BE49-F238E27FC236}">
                <a16:creationId xmlns:a16="http://schemas.microsoft.com/office/drawing/2014/main" id="{F9947462-483B-45ED-A32A-57E223F620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290" y="5772526"/>
            <a:ext cx="444894" cy="5662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close up of a logo&#10;&#10;Description generated with very high confidence">
            <a:extLst>
              <a:ext uri="{FF2B5EF4-FFF2-40B4-BE49-F238E27FC236}">
                <a16:creationId xmlns:a16="http://schemas.microsoft.com/office/drawing/2014/main" id="{07C5AC91-8D33-4489-9BC3-CFCD5C43E5F5}"/>
              </a:ext>
            </a:extLst>
          </p:cNvPr>
          <p:cNvPicPr>
            <a:picLocks noChangeAspect="1"/>
          </p:cNvPicPr>
          <p:nvPr/>
        </p:nvPicPr>
        <p:blipFill rotWithShape="1">
          <a:blip r:embed="rId7">
            <a:extLst>
              <a:ext uri="{28A0092B-C50C-407E-A947-70E740481C1C}">
                <a14:useLocalDpi xmlns:a14="http://schemas.microsoft.com/office/drawing/2010/main" val="0"/>
              </a:ext>
            </a:extLst>
          </a:blip>
          <a:srcRect l="3266" t="16232" r="4276" b="18605"/>
          <a:stretch/>
        </p:blipFill>
        <p:spPr>
          <a:xfrm>
            <a:off x="7497346" y="5788836"/>
            <a:ext cx="3047889" cy="549918"/>
          </a:xfrm>
          <a:prstGeom prst="rect">
            <a:avLst/>
          </a:prstGeom>
        </p:spPr>
      </p:pic>
      <p:pic>
        <p:nvPicPr>
          <p:cNvPr id="12" name="Picture 11">
            <a:extLst>
              <a:ext uri="{FF2B5EF4-FFF2-40B4-BE49-F238E27FC236}">
                <a16:creationId xmlns:a16="http://schemas.microsoft.com/office/drawing/2014/main" id="{39DF7AAB-7E19-4858-BE71-367227C01B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21437" y="5742581"/>
            <a:ext cx="3097685" cy="596173"/>
          </a:xfrm>
          <a:prstGeom prst="rect">
            <a:avLst/>
          </a:prstGeom>
        </p:spPr>
      </p:pic>
    </p:spTree>
    <p:extLst>
      <p:ext uri="{BB962C8B-B14F-4D97-AF65-F5344CB8AC3E}">
        <p14:creationId xmlns:p14="http://schemas.microsoft.com/office/powerpoint/2010/main" val="623318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19ED1-0223-4BD8-BF02-3D8689A31C9D}"/>
              </a:ext>
            </a:extLst>
          </p:cNvPr>
          <p:cNvSpPr>
            <a:spLocks noGrp="1"/>
          </p:cNvSpPr>
          <p:nvPr>
            <p:ph type="title"/>
          </p:nvPr>
        </p:nvSpPr>
        <p:spPr/>
        <p:txBody>
          <a:bodyPr>
            <a:noAutofit/>
          </a:bodyPr>
          <a:lstStyle/>
          <a:p>
            <a:r>
              <a:rPr lang="en-AU" sz="3200" dirty="0"/>
              <a:t>Figure 9: Frequency of use of any methamphetamine, powder, base, and crystal, NSW, 2000-2019</a:t>
            </a:r>
          </a:p>
        </p:txBody>
      </p:sp>
      <p:sp>
        <p:nvSpPr>
          <p:cNvPr id="4" name="Text Placeholder 3">
            <a:extLst>
              <a:ext uri="{FF2B5EF4-FFF2-40B4-BE49-F238E27FC236}">
                <a16:creationId xmlns:a16="http://schemas.microsoft.com/office/drawing/2014/main" id="{38BC7AED-DFC3-4E11-8B2E-388958C4D7C3}"/>
              </a:ext>
            </a:extLst>
          </p:cNvPr>
          <p:cNvSpPr>
            <a:spLocks noGrp="1"/>
          </p:cNvSpPr>
          <p:nvPr>
            <p:ph type="body" sz="quarter" idx="14"/>
          </p:nvPr>
        </p:nvSpPr>
        <p:spPr>
          <a:xfrm>
            <a:off x="838200" y="5640501"/>
            <a:ext cx="10515600" cy="565989"/>
          </a:xfrm>
        </p:spPr>
        <p:txBody>
          <a:bodyPr>
            <a:normAutofit/>
          </a:bodyPr>
          <a:lstStyle/>
          <a:p>
            <a:pPr marL="0" indent="0">
              <a:buNone/>
            </a:pPr>
            <a:r>
              <a:rPr lang="en-AU" sz="1100" dirty="0">
                <a:solidFill>
                  <a:schemeClr val="tx1">
                    <a:lumMod val="50000"/>
                    <a:lumOff val="50000"/>
                  </a:schemeClr>
                </a:solidFill>
              </a:rPr>
              <a:t>Note. Median days computed among those who reported recent use (maximum 180 days). Median days rounded to the nearest whole number. Y axis reduced to 90 days to improve visibility of trends. Median days used base and crystal not collected in 2000-2001. 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97C61B07-1C34-4588-BAEF-CEBDDDEF02F3}"/>
              </a:ext>
            </a:extLst>
          </p:cNvPr>
          <p:cNvGraphicFramePr/>
          <p:nvPr>
            <p:extLst>
              <p:ext uri="{D42A27DB-BD31-4B8C-83A1-F6EECF244321}">
                <p14:modId xmlns:p14="http://schemas.microsoft.com/office/powerpoint/2010/main" val="1740822366"/>
              </p:ext>
            </p:extLst>
          </p:nvPr>
        </p:nvGraphicFramePr>
        <p:xfrm>
          <a:off x="838200" y="1580607"/>
          <a:ext cx="10515599" cy="40598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179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C37D5-43B4-4B51-BE2D-A9808CC36A99}"/>
              </a:ext>
            </a:extLst>
          </p:cNvPr>
          <p:cNvSpPr>
            <a:spLocks noGrp="1"/>
          </p:cNvSpPr>
          <p:nvPr>
            <p:ph type="title"/>
          </p:nvPr>
        </p:nvSpPr>
        <p:spPr/>
        <p:txBody>
          <a:bodyPr>
            <a:noAutofit/>
          </a:bodyPr>
          <a:lstStyle/>
          <a:p>
            <a:r>
              <a:rPr lang="en-AU" sz="3200" dirty="0"/>
              <a:t>Figure 10: Median price of powder methamphetamine per point and gram, NSW, 2002-2019</a:t>
            </a:r>
          </a:p>
        </p:txBody>
      </p:sp>
      <p:sp>
        <p:nvSpPr>
          <p:cNvPr id="4" name="Text Placeholder 3">
            <a:extLst>
              <a:ext uri="{FF2B5EF4-FFF2-40B4-BE49-F238E27FC236}">
                <a16:creationId xmlns:a16="http://schemas.microsoft.com/office/drawing/2014/main" id="{DEF57D9A-55AC-4AC2-A08A-845C2FAFC2D7}"/>
              </a:ext>
            </a:extLst>
          </p:cNvPr>
          <p:cNvSpPr>
            <a:spLocks noGrp="1"/>
          </p:cNvSpPr>
          <p:nvPr>
            <p:ph type="body" sz="quarter" idx="14"/>
          </p:nvPr>
        </p:nvSpPr>
        <p:spPr>
          <a:xfrm>
            <a:off x="838200" y="5918194"/>
            <a:ext cx="10515600" cy="226696"/>
          </a:xfrm>
        </p:spPr>
        <p:txBody>
          <a:bodyPr>
            <a:noAutofit/>
          </a:bodyPr>
          <a:lstStyle/>
          <a:p>
            <a:pPr marL="0" indent="0">
              <a:buNone/>
            </a:pPr>
            <a:r>
              <a:rPr lang="en-AU" sz="1100" dirty="0">
                <a:solidFill>
                  <a:schemeClr val="tx1">
                    <a:lumMod val="50000"/>
                    <a:lumOff val="50000"/>
                  </a:schemeClr>
                </a:solidFill>
              </a:rPr>
              <a:t>Note. Among those who commented. 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6" name="Chart 5">
            <a:extLst>
              <a:ext uri="{FF2B5EF4-FFF2-40B4-BE49-F238E27FC236}">
                <a16:creationId xmlns:a16="http://schemas.microsoft.com/office/drawing/2014/main" id="{8B9D0B6D-3DF8-4267-886F-E537C9DE5CD4}"/>
              </a:ext>
            </a:extLst>
          </p:cNvPr>
          <p:cNvGraphicFramePr/>
          <p:nvPr>
            <p:extLst>
              <p:ext uri="{D42A27DB-BD31-4B8C-83A1-F6EECF244321}">
                <p14:modId xmlns:p14="http://schemas.microsoft.com/office/powerpoint/2010/main" val="3093125394"/>
              </p:ext>
            </p:extLst>
          </p:nvPr>
        </p:nvGraphicFramePr>
        <p:xfrm>
          <a:off x="838200" y="1606732"/>
          <a:ext cx="10515600" cy="43114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3594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A3D25-E5AC-4A12-B8D8-40E8F22EB076}"/>
              </a:ext>
            </a:extLst>
          </p:cNvPr>
          <p:cNvSpPr>
            <a:spLocks noGrp="1"/>
          </p:cNvSpPr>
          <p:nvPr>
            <p:ph type="title"/>
          </p:nvPr>
        </p:nvSpPr>
        <p:spPr/>
        <p:txBody>
          <a:bodyPr>
            <a:noAutofit/>
          </a:bodyPr>
          <a:lstStyle/>
          <a:p>
            <a:r>
              <a:rPr lang="en-AU" sz="3200" dirty="0"/>
              <a:t>Figure 11: Current perceived purity of powder methamphetamine, NSW, 2002-2019</a:t>
            </a:r>
          </a:p>
        </p:txBody>
      </p:sp>
      <p:sp>
        <p:nvSpPr>
          <p:cNvPr id="4" name="Text Placeholder 3">
            <a:extLst>
              <a:ext uri="{FF2B5EF4-FFF2-40B4-BE49-F238E27FC236}">
                <a16:creationId xmlns:a16="http://schemas.microsoft.com/office/drawing/2014/main" id="{822AD562-E5FA-41F8-B5AE-1761E63AEF37}"/>
              </a:ext>
            </a:extLst>
          </p:cNvPr>
          <p:cNvSpPr>
            <a:spLocks noGrp="1"/>
          </p:cNvSpPr>
          <p:nvPr>
            <p:ph type="body" sz="quarter" idx="14"/>
          </p:nvPr>
        </p:nvSpPr>
        <p:spPr>
          <a:xfrm>
            <a:off x="838200" y="5685610"/>
            <a:ext cx="10515600" cy="418010"/>
          </a:xfrm>
        </p:spPr>
        <p:txBody>
          <a:bodyPr>
            <a:noAutofit/>
          </a:bodyPr>
          <a:lstStyle/>
          <a:p>
            <a:pPr marL="0" indent="0">
              <a:buNone/>
            </a:pPr>
            <a:r>
              <a:rPr lang="en-AU" sz="1100" dirty="0">
                <a:solidFill>
                  <a:schemeClr val="tx1">
                    <a:lumMod val="50000"/>
                    <a:lumOff val="50000"/>
                  </a:schemeClr>
                </a:solidFill>
              </a:rPr>
              <a:t>Note. Methamphetamine asked separately for the three different forms from 2002 onwards. </a:t>
            </a:r>
            <a:r>
              <a:rPr lang="en-GB" sz="1100" b="1" dirty="0">
                <a:solidFill>
                  <a:schemeClr val="tx1">
                    <a:lumMod val="50000"/>
                    <a:lumOff val="50000"/>
                  </a:schemeClr>
                </a:solidFill>
              </a:rPr>
              <a:t>The response ‘Don’t know’ was excluded from analysis. </a:t>
            </a:r>
            <a:r>
              <a:rPr lang="en-AU" sz="1100" dirty="0">
                <a:solidFill>
                  <a:schemeClr val="tx1">
                    <a:lumMod val="50000"/>
                    <a:lumOff val="50000"/>
                  </a:schemeClr>
                </a:solidFill>
              </a:rPr>
              <a:t>Data labels have been removed from figures with small cell size (i.e. n≤5). </a:t>
            </a:r>
            <a:r>
              <a:rPr lang="en-AU" sz="1100" b="1" dirty="0">
                <a:solidFill>
                  <a:schemeClr val="tx1">
                    <a:lumMod val="50000"/>
                    <a:lumOff val="50000"/>
                  </a:schemeClr>
                </a:solidFill>
              </a:rPr>
              <a:t> </a:t>
            </a:r>
            <a:r>
              <a:rPr lang="en-AU" sz="1100" dirty="0">
                <a:solidFill>
                  <a:schemeClr val="tx1">
                    <a:lumMod val="50000"/>
                    <a:lumOff val="50000"/>
                  </a:schemeClr>
                </a:solidFill>
              </a:rPr>
              <a:t>*</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6" name="Chart 5">
            <a:extLst>
              <a:ext uri="{FF2B5EF4-FFF2-40B4-BE49-F238E27FC236}">
                <a16:creationId xmlns:a16="http://schemas.microsoft.com/office/drawing/2014/main" id="{366100E4-E531-4900-97E3-2EC9E62326E4}"/>
              </a:ext>
            </a:extLst>
          </p:cNvPr>
          <p:cNvGraphicFramePr>
            <a:graphicFrameLocks/>
          </p:cNvGraphicFramePr>
          <p:nvPr>
            <p:extLst>
              <p:ext uri="{D42A27DB-BD31-4B8C-83A1-F6EECF244321}">
                <p14:modId xmlns:p14="http://schemas.microsoft.com/office/powerpoint/2010/main" val="1921969957"/>
              </p:ext>
            </p:extLst>
          </p:nvPr>
        </p:nvGraphicFramePr>
        <p:xfrm>
          <a:off x="1033272" y="1591056"/>
          <a:ext cx="10141659" cy="40945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5325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B28C7-78B4-400A-89DE-93CFE94017DE}"/>
              </a:ext>
            </a:extLst>
          </p:cNvPr>
          <p:cNvSpPr>
            <a:spLocks noGrp="1"/>
          </p:cNvSpPr>
          <p:nvPr>
            <p:ph type="title"/>
          </p:nvPr>
        </p:nvSpPr>
        <p:spPr/>
        <p:txBody>
          <a:bodyPr>
            <a:noAutofit/>
          </a:bodyPr>
          <a:lstStyle/>
          <a:p>
            <a:r>
              <a:rPr lang="en-AU" sz="3200" dirty="0"/>
              <a:t>Figure 12: Current perceived availability of powder methamphetamine, NSW, 2002-2019</a:t>
            </a:r>
          </a:p>
        </p:txBody>
      </p:sp>
      <p:sp>
        <p:nvSpPr>
          <p:cNvPr id="4" name="Text Placeholder 3">
            <a:extLst>
              <a:ext uri="{FF2B5EF4-FFF2-40B4-BE49-F238E27FC236}">
                <a16:creationId xmlns:a16="http://schemas.microsoft.com/office/drawing/2014/main" id="{C90608BB-1B69-4C28-8E47-6C330D5B1BEA}"/>
              </a:ext>
            </a:extLst>
          </p:cNvPr>
          <p:cNvSpPr>
            <a:spLocks noGrp="1"/>
          </p:cNvSpPr>
          <p:nvPr>
            <p:ph type="body" sz="quarter" idx="14"/>
          </p:nvPr>
        </p:nvSpPr>
        <p:spPr>
          <a:xfrm>
            <a:off x="832756" y="5742760"/>
            <a:ext cx="10515600" cy="406580"/>
          </a:xfrm>
        </p:spPr>
        <p:txBody>
          <a:bodyPr>
            <a:noAutofit/>
          </a:bodyPr>
          <a:lstStyle/>
          <a:p>
            <a:pPr marL="0" indent="0">
              <a:buNone/>
            </a:pPr>
            <a:r>
              <a:rPr lang="en-AU" sz="1100" dirty="0">
                <a:solidFill>
                  <a:schemeClr val="tx1">
                    <a:lumMod val="50000"/>
                    <a:lumOff val="50000"/>
                  </a:schemeClr>
                </a:solidFill>
              </a:rPr>
              <a:t>Note. Methamphetamine asked separately for the three different forms from 2002 onwards. </a:t>
            </a:r>
            <a:r>
              <a:rPr lang="en-GB" sz="1100" dirty="0">
                <a:solidFill>
                  <a:schemeClr val="tx1">
                    <a:lumMod val="50000"/>
                    <a:lumOff val="50000"/>
                  </a:schemeClr>
                </a:solidFill>
              </a:rPr>
              <a:t>The response ‘Don’t know’ was excluded from analysis. </a:t>
            </a:r>
            <a:r>
              <a:rPr lang="en-AU" sz="1100" dirty="0">
                <a:solidFill>
                  <a:schemeClr val="tx1">
                    <a:lumMod val="50000"/>
                    <a:lumOff val="50000"/>
                  </a:schemeClr>
                </a:solidFill>
              </a:rPr>
              <a:t>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a:p>
            <a:pPr marL="0" indent="0">
              <a:buNone/>
            </a:pPr>
            <a:endParaRPr lang="en-AU" sz="1100" dirty="0">
              <a:solidFill>
                <a:schemeClr val="tx1">
                  <a:lumMod val="50000"/>
                  <a:lumOff val="50000"/>
                </a:schemeClr>
              </a:solidFill>
            </a:endParaRPr>
          </a:p>
        </p:txBody>
      </p:sp>
      <p:graphicFrame>
        <p:nvGraphicFramePr>
          <p:cNvPr id="5" name="Chart 4">
            <a:extLst>
              <a:ext uri="{FF2B5EF4-FFF2-40B4-BE49-F238E27FC236}">
                <a16:creationId xmlns:a16="http://schemas.microsoft.com/office/drawing/2014/main" id="{524CAC06-46FE-42DE-9EED-90058F2C6469}"/>
              </a:ext>
            </a:extLst>
          </p:cNvPr>
          <p:cNvGraphicFramePr/>
          <p:nvPr>
            <p:extLst>
              <p:ext uri="{D42A27DB-BD31-4B8C-83A1-F6EECF244321}">
                <p14:modId xmlns:p14="http://schemas.microsoft.com/office/powerpoint/2010/main" val="4108120717"/>
              </p:ext>
            </p:extLst>
          </p:nvPr>
        </p:nvGraphicFramePr>
        <p:xfrm>
          <a:off x="832756" y="1593670"/>
          <a:ext cx="10515600" cy="41490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1187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D4699-BD95-4E51-BD80-EBB51734A45D}"/>
              </a:ext>
            </a:extLst>
          </p:cNvPr>
          <p:cNvSpPr>
            <a:spLocks noGrp="1"/>
          </p:cNvSpPr>
          <p:nvPr>
            <p:ph type="title"/>
          </p:nvPr>
        </p:nvSpPr>
        <p:spPr/>
        <p:txBody>
          <a:bodyPr>
            <a:noAutofit/>
          </a:bodyPr>
          <a:lstStyle/>
          <a:p>
            <a:r>
              <a:rPr lang="en-AU" sz="3200" dirty="0"/>
              <a:t>Figure 13: Median price of crystal methamphetamine per point and gram, NSW, 2001-2019 </a:t>
            </a:r>
          </a:p>
        </p:txBody>
      </p:sp>
      <p:sp>
        <p:nvSpPr>
          <p:cNvPr id="4" name="Text Placeholder 3">
            <a:extLst>
              <a:ext uri="{FF2B5EF4-FFF2-40B4-BE49-F238E27FC236}">
                <a16:creationId xmlns:a16="http://schemas.microsoft.com/office/drawing/2014/main" id="{05B2A7AF-F149-40FC-98CE-DC1289632CBA}"/>
              </a:ext>
            </a:extLst>
          </p:cNvPr>
          <p:cNvSpPr>
            <a:spLocks noGrp="1"/>
          </p:cNvSpPr>
          <p:nvPr>
            <p:ph type="body" sz="quarter" idx="14"/>
          </p:nvPr>
        </p:nvSpPr>
        <p:spPr>
          <a:xfrm>
            <a:off x="833438" y="5786846"/>
            <a:ext cx="10515600" cy="365667"/>
          </a:xfrm>
        </p:spPr>
        <p:txBody>
          <a:bodyPr>
            <a:noAutofit/>
          </a:bodyPr>
          <a:lstStyle/>
          <a:p>
            <a:pPr marL="0" indent="0">
              <a:buNone/>
            </a:pPr>
            <a:r>
              <a:rPr lang="en-AU" sz="1100" dirty="0">
                <a:solidFill>
                  <a:schemeClr val="tx1">
                    <a:lumMod val="50000"/>
                    <a:lumOff val="50000"/>
                  </a:schemeClr>
                </a:solidFill>
              </a:rPr>
              <a:t>Note. Among those who commented. No data available for gram in 2001. 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6BC17AC2-A1A2-4FBD-8818-3D7F43FB44B1}"/>
              </a:ext>
            </a:extLst>
          </p:cNvPr>
          <p:cNvGraphicFramePr/>
          <p:nvPr>
            <p:extLst>
              <p:ext uri="{D42A27DB-BD31-4B8C-83A1-F6EECF244321}">
                <p14:modId xmlns:p14="http://schemas.microsoft.com/office/powerpoint/2010/main" val="3311310280"/>
              </p:ext>
            </p:extLst>
          </p:nvPr>
        </p:nvGraphicFramePr>
        <p:xfrm>
          <a:off x="833438" y="1580606"/>
          <a:ext cx="1051560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7113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74630-EEE8-4D28-BA6F-BF99EBD1EEC9}"/>
              </a:ext>
            </a:extLst>
          </p:cNvPr>
          <p:cNvSpPr>
            <a:spLocks noGrp="1"/>
          </p:cNvSpPr>
          <p:nvPr>
            <p:ph type="title"/>
          </p:nvPr>
        </p:nvSpPr>
        <p:spPr/>
        <p:txBody>
          <a:bodyPr>
            <a:noAutofit/>
          </a:bodyPr>
          <a:lstStyle/>
          <a:p>
            <a:r>
              <a:rPr lang="en-AU" sz="3200" dirty="0"/>
              <a:t>Figure 14: Current perceive purity of crystal methamphetamine, NSW, 2002-2019</a:t>
            </a:r>
          </a:p>
        </p:txBody>
      </p:sp>
      <p:sp>
        <p:nvSpPr>
          <p:cNvPr id="4" name="Text Placeholder 3">
            <a:extLst>
              <a:ext uri="{FF2B5EF4-FFF2-40B4-BE49-F238E27FC236}">
                <a16:creationId xmlns:a16="http://schemas.microsoft.com/office/drawing/2014/main" id="{52C8DEA7-CEE0-46EF-9A5D-1FD7860E38DC}"/>
              </a:ext>
            </a:extLst>
          </p:cNvPr>
          <p:cNvSpPr>
            <a:spLocks noGrp="1"/>
          </p:cNvSpPr>
          <p:nvPr>
            <p:ph type="body" sz="quarter" idx="14"/>
          </p:nvPr>
        </p:nvSpPr>
        <p:spPr>
          <a:xfrm>
            <a:off x="838200" y="5731330"/>
            <a:ext cx="10515600" cy="383720"/>
          </a:xfrm>
        </p:spPr>
        <p:txBody>
          <a:bodyPr>
            <a:noAutofit/>
          </a:bodyPr>
          <a:lstStyle/>
          <a:p>
            <a:pPr marL="0" indent="0">
              <a:buNone/>
            </a:pPr>
            <a:r>
              <a:rPr lang="en-AU" sz="1100" dirty="0">
                <a:solidFill>
                  <a:schemeClr val="tx1">
                    <a:lumMod val="50000"/>
                    <a:lumOff val="50000"/>
                  </a:schemeClr>
                </a:solidFill>
              </a:rPr>
              <a:t>Note. Methamphetamine asked separately for the three different forms from 2002 onwards. </a:t>
            </a:r>
            <a:r>
              <a:rPr lang="en-GB" sz="1100" dirty="0">
                <a:solidFill>
                  <a:schemeClr val="tx1">
                    <a:lumMod val="50000"/>
                    <a:lumOff val="50000"/>
                  </a:schemeClr>
                </a:solidFill>
              </a:rPr>
              <a:t>The response ‘Don’t know’ was excluded from analysis. </a:t>
            </a:r>
            <a:r>
              <a:rPr lang="en-AU" sz="1100" dirty="0">
                <a:solidFill>
                  <a:schemeClr val="tx1">
                    <a:lumMod val="50000"/>
                    <a:lumOff val="50000"/>
                  </a:schemeClr>
                </a:solidFill>
              </a:rPr>
              <a:t>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12336AF3-9339-4ECB-B4D2-F3C83E87036B}"/>
              </a:ext>
            </a:extLst>
          </p:cNvPr>
          <p:cNvGraphicFramePr/>
          <p:nvPr>
            <p:extLst>
              <p:ext uri="{D42A27DB-BD31-4B8C-83A1-F6EECF244321}">
                <p14:modId xmlns:p14="http://schemas.microsoft.com/office/powerpoint/2010/main" val="1044646116"/>
              </p:ext>
            </p:extLst>
          </p:nvPr>
        </p:nvGraphicFramePr>
        <p:xfrm>
          <a:off x="838199" y="1606730"/>
          <a:ext cx="10515599" cy="41245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0784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694F-B438-4126-AAFC-51E6D05C7B33}"/>
              </a:ext>
            </a:extLst>
          </p:cNvPr>
          <p:cNvSpPr>
            <a:spLocks noGrp="1"/>
          </p:cNvSpPr>
          <p:nvPr>
            <p:ph type="title"/>
          </p:nvPr>
        </p:nvSpPr>
        <p:spPr/>
        <p:txBody>
          <a:bodyPr>
            <a:noAutofit/>
          </a:bodyPr>
          <a:lstStyle/>
          <a:p>
            <a:r>
              <a:rPr lang="en-AU" sz="3200" dirty="0"/>
              <a:t>Figure 15: Current perceived availability of crystal methamphetamine, NSW, 2002-2019</a:t>
            </a:r>
          </a:p>
        </p:txBody>
      </p:sp>
      <p:sp>
        <p:nvSpPr>
          <p:cNvPr id="4" name="Text Placeholder 3">
            <a:extLst>
              <a:ext uri="{FF2B5EF4-FFF2-40B4-BE49-F238E27FC236}">
                <a16:creationId xmlns:a16="http://schemas.microsoft.com/office/drawing/2014/main" id="{D78A6B3A-29C2-49BB-8068-6981A8C99678}"/>
              </a:ext>
            </a:extLst>
          </p:cNvPr>
          <p:cNvSpPr>
            <a:spLocks noGrp="1"/>
          </p:cNvSpPr>
          <p:nvPr>
            <p:ph type="body" sz="quarter" idx="14"/>
          </p:nvPr>
        </p:nvSpPr>
        <p:spPr>
          <a:xfrm>
            <a:off x="833437" y="5754189"/>
            <a:ext cx="10515600" cy="411480"/>
          </a:xfrm>
        </p:spPr>
        <p:txBody>
          <a:bodyPr>
            <a:noAutofit/>
          </a:bodyPr>
          <a:lstStyle/>
          <a:p>
            <a:pPr marL="0" indent="0">
              <a:buNone/>
            </a:pPr>
            <a:r>
              <a:rPr lang="en-AU" sz="1100" dirty="0">
                <a:solidFill>
                  <a:schemeClr val="tx1">
                    <a:lumMod val="50000"/>
                    <a:lumOff val="50000"/>
                  </a:schemeClr>
                </a:solidFill>
              </a:rPr>
              <a:t> Note. Methamphetamine asked separately for the three different forms from 2002 onwards. The response ‘Don’t know’ was excluded from analysis. 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BED304DA-521B-4A07-AF80-7F1F03ABDFCE}"/>
              </a:ext>
            </a:extLst>
          </p:cNvPr>
          <p:cNvGraphicFramePr/>
          <p:nvPr>
            <p:extLst>
              <p:ext uri="{D42A27DB-BD31-4B8C-83A1-F6EECF244321}">
                <p14:modId xmlns:p14="http://schemas.microsoft.com/office/powerpoint/2010/main" val="2323304935"/>
              </p:ext>
            </p:extLst>
          </p:nvPr>
        </p:nvGraphicFramePr>
        <p:xfrm>
          <a:off x="833437" y="1619794"/>
          <a:ext cx="10515599" cy="41343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8948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5F64-3F02-4929-B00C-59A35F81F7F9}"/>
              </a:ext>
            </a:extLst>
          </p:cNvPr>
          <p:cNvSpPr>
            <a:spLocks noGrp="1"/>
          </p:cNvSpPr>
          <p:nvPr>
            <p:ph type="title"/>
          </p:nvPr>
        </p:nvSpPr>
        <p:spPr/>
        <p:txBody>
          <a:bodyPr>
            <a:noAutofit/>
          </a:bodyPr>
          <a:lstStyle/>
          <a:p>
            <a:r>
              <a:rPr lang="en-AU" sz="3200" dirty="0"/>
              <a:t>Figure 16: Past six month use and frequency of use of cocaine, NSW, 2000-2019</a:t>
            </a:r>
          </a:p>
        </p:txBody>
      </p:sp>
      <p:sp>
        <p:nvSpPr>
          <p:cNvPr id="4" name="Text Placeholder 3">
            <a:extLst>
              <a:ext uri="{FF2B5EF4-FFF2-40B4-BE49-F238E27FC236}">
                <a16:creationId xmlns:a16="http://schemas.microsoft.com/office/drawing/2014/main" id="{FD3CFA7E-A0EA-4DAF-BE88-F00D97A0C5B8}"/>
              </a:ext>
            </a:extLst>
          </p:cNvPr>
          <p:cNvSpPr>
            <a:spLocks noGrp="1"/>
          </p:cNvSpPr>
          <p:nvPr>
            <p:ph type="body" sz="quarter" idx="14"/>
          </p:nvPr>
        </p:nvSpPr>
        <p:spPr>
          <a:xfrm>
            <a:off x="827995" y="5742760"/>
            <a:ext cx="10515600" cy="406580"/>
          </a:xfrm>
        </p:spPr>
        <p:txBody>
          <a:bodyPr>
            <a:noAutofit/>
          </a:bodyPr>
          <a:lstStyle/>
          <a:p>
            <a:pPr marL="0" indent="0">
              <a:buNone/>
            </a:pPr>
            <a:r>
              <a:rPr lang="en-AU" sz="1100" dirty="0">
                <a:solidFill>
                  <a:schemeClr val="tx1">
                    <a:lumMod val="50000"/>
                    <a:lumOff val="50000"/>
                  </a:schemeClr>
                </a:solidFill>
              </a:rPr>
              <a:t>Note. Median days computed among those who reported recent use (maximum 180 days). Median days rounded to the nearest whole number. Y axis reduced to 90 days to improve visibility of trends. 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2C189BA7-1C0B-41A6-A9BD-9890D7D111BB}"/>
              </a:ext>
            </a:extLst>
          </p:cNvPr>
          <p:cNvGraphicFramePr/>
          <p:nvPr>
            <p:extLst>
              <p:ext uri="{D42A27DB-BD31-4B8C-83A1-F6EECF244321}">
                <p14:modId xmlns:p14="http://schemas.microsoft.com/office/powerpoint/2010/main" val="1557417678"/>
              </p:ext>
            </p:extLst>
          </p:nvPr>
        </p:nvGraphicFramePr>
        <p:xfrm>
          <a:off x="827995" y="1606730"/>
          <a:ext cx="10515600" cy="41360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7010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D4D0-7B7E-4FBE-BE6E-755E05F9FB0A}"/>
              </a:ext>
            </a:extLst>
          </p:cNvPr>
          <p:cNvSpPr>
            <a:spLocks noGrp="1"/>
          </p:cNvSpPr>
          <p:nvPr>
            <p:ph type="title"/>
          </p:nvPr>
        </p:nvSpPr>
        <p:spPr/>
        <p:txBody>
          <a:bodyPr>
            <a:noAutofit/>
          </a:bodyPr>
          <a:lstStyle/>
          <a:p>
            <a:r>
              <a:rPr lang="en-AU" sz="3200" dirty="0"/>
              <a:t>Figure 17: Median price of cocaine per cap and gram, NSW, 2000-2019</a:t>
            </a:r>
          </a:p>
        </p:txBody>
      </p:sp>
      <p:sp>
        <p:nvSpPr>
          <p:cNvPr id="4" name="Text Placeholder 3">
            <a:extLst>
              <a:ext uri="{FF2B5EF4-FFF2-40B4-BE49-F238E27FC236}">
                <a16:creationId xmlns:a16="http://schemas.microsoft.com/office/drawing/2014/main" id="{E382AF75-185C-4928-B62C-6023D588BC43}"/>
              </a:ext>
            </a:extLst>
          </p:cNvPr>
          <p:cNvSpPr>
            <a:spLocks noGrp="1"/>
          </p:cNvSpPr>
          <p:nvPr>
            <p:ph type="body" sz="quarter" idx="14"/>
          </p:nvPr>
        </p:nvSpPr>
        <p:spPr>
          <a:xfrm>
            <a:off x="838200" y="5895160"/>
            <a:ext cx="10515600" cy="211633"/>
          </a:xfrm>
        </p:spPr>
        <p:txBody>
          <a:bodyPr>
            <a:noAutofit/>
          </a:bodyPr>
          <a:lstStyle/>
          <a:p>
            <a:pPr marL="0" indent="0">
              <a:buNone/>
            </a:pPr>
            <a:r>
              <a:rPr lang="en-AU" sz="1100" dirty="0">
                <a:solidFill>
                  <a:schemeClr val="tx1">
                    <a:lumMod val="50000"/>
                    <a:lumOff val="50000"/>
                  </a:schemeClr>
                </a:solidFill>
              </a:rPr>
              <a:t>Note. Among those who commented. 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a:p>
            <a:pPr marL="0" indent="0">
              <a:buNone/>
            </a:pPr>
            <a:endParaRPr lang="en-AU" sz="1100" dirty="0">
              <a:solidFill>
                <a:schemeClr val="tx1">
                  <a:lumMod val="50000"/>
                  <a:lumOff val="50000"/>
                </a:schemeClr>
              </a:solidFill>
            </a:endParaRPr>
          </a:p>
        </p:txBody>
      </p:sp>
      <p:graphicFrame>
        <p:nvGraphicFramePr>
          <p:cNvPr id="5" name="Chart 4">
            <a:extLst>
              <a:ext uri="{FF2B5EF4-FFF2-40B4-BE49-F238E27FC236}">
                <a16:creationId xmlns:a16="http://schemas.microsoft.com/office/drawing/2014/main" id="{11FFC200-7C6B-4C80-8478-6B883E0B8E3A}"/>
              </a:ext>
            </a:extLst>
          </p:cNvPr>
          <p:cNvGraphicFramePr/>
          <p:nvPr>
            <p:extLst>
              <p:ext uri="{D42A27DB-BD31-4B8C-83A1-F6EECF244321}">
                <p14:modId xmlns:p14="http://schemas.microsoft.com/office/powerpoint/2010/main" val="3624659780"/>
              </p:ext>
            </p:extLst>
          </p:nvPr>
        </p:nvGraphicFramePr>
        <p:xfrm>
          <a:off x="838200" y="1606731"/>
          <a:ext cx="10515600" cy="42884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7062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2360-EE25-4A45-A96A-DA0444B59987}"/>
              </a:ext>
            </a:extLst>
          </p:cNvPr>
          <p:cNvSpPr>
            <a:spLocks noGrp="1"/>
          </p:cNvSpPr>
          <p:nvPr>
            <p:ph type="title"/>
          </p:nvPr>
        </p:nvSpPr>
        <p:spPr/>
        <p:txBody>
          <a:bodyPr>
            <a:noAutofit/>
          </a:bodyPr>
          <a:lstStyle/>
          <a:p>
            <a:r>
              <a:rPr lang="en-AU" sz="3200" dirty="0"/>
              <a:t>Figure 18: Current perceived purity of cocaine, NSW, 2000-2019</a:t>
            </a:r>
          </a:p>
        </p:txBody>
      </p:sp>
      <p:sp>
        <p:nvSpPr>
          <p:cNvPr id="4" name="Text Placeholder 3">
            <a:extLst>
              <a:ext uri="{FF2B5EF4-FFF2-40B4-BE49-F238E27FC236}">
                <a16:creationId xmlns:a16="http://schemas.microsoft.com/office/drawing/2014/main" id="{CDF7A88E-A2B8-424E-8D5F-7A13ABDEF6A8}"/>
              </a:ext>
            </a:extLst>
          </p:cNvPr>
          <p:cNvSpPr>
            <a:spLocks noGrp="1"/>
          </p:cNvSpPr>
          <p:nvPr>
            <p:ph type="body" sz="quarter" idx="14"/>
          </p:nvPr>
        </p:nvSpPr>
        <p:spPr>
          <a:xfrm>
            <a:off x="833437" y="5799910"/>
            <a:ext cx="10515600" cy="373506"/>
          </a:xfrm>
        </p:spPr>
        <p:txBody>
          <a:bodyPr>
            <a:noAutofit/>
          </a:bodyPr>
          <a:lstStyle/>
          <a:p>
            <a:pPr marL="0" indent="0">
              <a:buNone/>
            </a:pPr>
            <a:r>
              <a:rPr lang="en-GB" sz="1100" dirty="0">
                <a:solidFill>
                  <a:schemeClr val="tx1">
                    <a:lumMod val="50000"/>
                    <a:lumOff val="50000"/>
                  </a:schemeClr>
                </a:solidFill>
              </a:rPr>
              <a:t>Note. The response ‘Don’t know’ was excluded from analysis. Figures may not add up to 100% due to rounding. </a:t>
            </a:r>
            <a:r>
              <a:rPr lang="en-AU" sz="1100" dirty="0">
                <a:solidFill>
                  <a:schemeClr val="tx1">
                    <a:lumMod val="50000"/>
                    <a:lumOff val="50000"/>
                  </a:schemeClr>
                </a:solidFill>
              </a:rPr>
              <a:t>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CE4770CD-D1A0-4DF8-93E8-E562EC580DC7}"/>
              </a:ext>
            </a:extLst>
          </p:cNvPr>
          <p:cNvGraphicFramePr/>
          <p:nvPr>
            <p:extLst>
              <p:ext uri="{D42A27DB-BD31-4B8C-83A1-F6EECF244321}">
                <p14:modId xmlns:p14="http://schemas.microsoft.com/office/powerpoint/2010/main" val="4229576486"/>
              </p:ext>
            </p:extLst>
          </p:nvPr>
        </p:nvGraphicFramePr>
        <p:xfrm>
          <a:off x="833437" y="1593670"/>
          <a:ext cx="1051560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214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A1A01-083B-4357-AEF1-22CC99759ECC}"/>
              </a:ext>
            </a:extLst>
          </p:cNvPr>
          <p:cNvSpPr>
            <a:spLocks noGrp="1"/>
          </p:cNvSpPr>
          <p:nvPr>
            <p:ph type="title"/>
          </p:nvPr>
        </p:nvSpPr>
        <p:spPr/>
        <p:txBody>
          <a:bodyPr>
            <a:normAutofit/>
          </a:bodyPr>
          <a:lstStyle/>
          <a:p>
            <a:r>
              <a:rPr lang="en-AU" sz="3200" dirty="0"/>
              <a:t>Figure 1: Drug of choice, NSW, 2000-2019</a:t>
            </a:r>
          </a:p>
        </p:txBody>
      </p:sp>
      <p:sp>
        <p:nvSpPr>
          <p:cNvPr id="4" name="Text Placeholder 3">
            <a:extLst>
              <a:ext uri="{FF2B5EF4-FFF2-40B4-BE49-F238E27FC236}">
                <a16:creationId xmlns:a16="http://schemas.microsoft.com/office/drawing/2014/main" id="{83E55F47-DC01-41DF-946E-7C9617A44828}"/>
              </a:ext>
            </a:extLst>
          </p:cNvPr>
          <p:cNvSpPr>
            <a:spLocks noGrp="1"/>
          </p:cNvSpPr>
          <p:nvPr>
            <p:ph type="body" sz="quarter" idx="14"/>
          </p:nvPr>
        </p:nvSpPr>
        <p:spPr>
          <a:xfrm>
            <a:off x="733988" y="5751635"/>
            <a:ext cx="10515600" cy="451223"/>
          </a:xfrm>
        </p:spPr>
        <p:txBody>
          <a:bodyPr>
            <a:normAutofit/>
          </a:bodyPr>
          <a:lstStyle/>
          <a:p>
            <a:pPr marL="0" indent="0">
              <a:buNone/>
            </a:pPr>
            <a:r>
              <a:rPr lang="en-AU" sz="1100" dirty="0">
                <a:solidFill>
                  <a:schemeClr val="tx1">
                    <a:lumMod val="50000"/>
                    <a:lumOff val="50000"/>
                  </a:schemeClr>
                </a:solidFill>
              </a:rPr>
              <a:t>Note. Substances listed in this figure are the primary endorsed; nominal percentages have endorsed other substances. Data labels have been removed from figures with small cell size (i.e. n≤5 but not =0).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6" name="Chart 5">
            <a:extLst>
              <a:ext uri="{FF2B5EF4-FFF2-40B4-BE49-F238E27FC236}">
                <a16:creationId xmlns:a16="http://schemas.microsoft.com/office/drawing/2014/main" id="{77D69D80-3470-4C95-8473-396309D92A6F}"/>
              </a:ext>
            </a:extLst>
          </p:cNvPr>
          <p:cNvGraphicFramePr/>
          <p:nvPr>
            <p:extLst>
              <p:ext uri="{D42A27DB-BD31-4B8C-83A1-F6EECF244321}">
                <p14:modId xmlns:p14="http://schemas.microsoft.com/office/powerpoint/2010/main" val="1500107802"/>
              </p:ext>
            </p:extLst>
          </p:nvPr>
        </p:nvGraphicFramePr>
        <p:xfrm>
          <a:off x="733988" y="1593669"/>
          <a:ext cx="10619812" cy="41579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7848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C246-C404-4912-B9C7-FFBC05F7F48B}"/>
              </a:ext>
            </a:extLst>
          </p:cNvPr>
          <p:cNvSpPr>
            <a:spLocks noGrp="1"/>
          </p:cNvSpPr>
          <p:nvPr>
            <p:ph type="title"/>
          </p:nvPr>
        </p:nvSpPr>
        <p:spPr/>
        <p:txBody>
          <a:bodyPr>
            <a:noAutofit/>
          </a:bodyPr>
          <a:lstStyle/>
          <a:p>
            <a:r>
              <a:rPr lang="en-AU" sz="3200" dirty="0"/>
              <a:t>Figure 19: Current perceived availability of cocaine, NSW, 2000-2019</a:t>
            </a:r>
          </a:p>
        </p:txBody>
      </p:sp>
      <p:sp>
        <p:nvSpPr>
          <p:cNvPr id="4" name="Text Placeholder 3">
            <a:extLst>
              <a:ext uri="{FF2B5EF4-FFF2-40B4-BE49-F238E27FC236}">
                <a16:creationId xmlns:a16="http://schemas.microsoft.com/office/drawing/2014/main" id="{D6D35E17-EF19-4B5D-97A9-FDF14D2FA9DF}"/>
              </a:ext>
            </a:extLst>
          </p:cNvPr>
          <p:cNvSpPr>
            <a:spLocks noGrp="1"/>
          </p:cNvSpPr>
          <p:nvPr>
            <p:ph type="body" sz="quarter" idx="14"/>
          </p:nvPr>
        </p:nvSpPr>
        <p:spPr>
          <a:xfrm>
            <a:off x="838200" y="5868490"/>
            <a:ext cx="10515600" cy="440870"/>
          </a:xfrm>
        </p:spPr>
        <p:txBody>
          <a:bodyPr>
            <a:noAutofit/>
          </a:bodyPr>
          <a:lstStyle/>
          <a:p>
            <a:pPr marL="0" indent="0">
              <a:buNone/>
            </a:pPr>
            <a:r>
              <a:rPr lang="en-GB" sz="1100" dirty="0">
                <a:solidFill>
                  <a:schemeClr val="tx1">
                    <a:lumMod val="50000"/>
                    <a:lumOff val="50000"/>
                  </a:schemeClr>
                </a:solidFill>
              </a:rPr>
              <a:t>Note. The response ‘Don’t know’ was excluded from analysis; </a:t>
            </a:r>
            <a:r>
              <a:rPr lang="en-AU" sz="1100" dirty="0">
                <a:solidFill>
                  <a:schemeClr val="tx1">
                    <a:lumMod val="50000"/>
                    <a:lumOff val="50000"/>
                  </a:schemeClr>
                </a:solidFill>
              </a:rPr>
              <a:t>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a:p>
            <a:pPr marL="0" indent="0">
              <a:buNone/>
            </a:pPr>
            <a:endParaRPr lang="en-AU" sz="1100" dirty="0">
              <a:solidFill>
                <a:schemeClr val="tx1">
                  <a:lumMod val="50000"/>
                  <a:lumOff val="50000"/>
                </a:schemeClr>
              </a:solidFill>
            </a:endParaRPr>
          </a:p>
        </p:txBody>
      </p:sp>
      <p:graphicFrame>
        <p:nvGraphicFramePr>
          <p:cNvPr id="5" name="Chart 4">
            <a:extLst>
              <a:ext uri="{FF2B5EF4-FFF2-40B4-BE49-F238E27FC236}">
                <a16:creationId xmlns:a16="http://schemas.microsoft.com/office/drawing/2014/main" id="{C77B3789-56DD-4DCF-9F7A-CD3C70F2BC2E}"/>
              </a:ext>
            </a:extLst>
          </p:cNvPr>
          <p:cNvGraphicFramePr/>
          <p:nvPr>
            <p:extLst>
              <p:ext uri="{D42A27DB-BD31-4B8C-83A1-F6EECF244321}">
                <p14:modId xmlns:p14="http://schemas.microsoft.com/office/powerpoint/2010/main" val="3079398083"/>
              </p:ext>
            </p:extLst>
          </p:nvPr>
        </p:nvGraphicFramePr>
        <p:xfrm>
          <a:off x="838200" y="1593669"/>
          <a:ext cx="10515599" cy="42748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1880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B9FD3-54A3-4AAF-B6AC-8E528B3029C4}"/>
              </a:ext>
            </a:extLst>
          </p:cNvPr>
          <p:cNvSpPr>
            <a:spLocks noGrp="1"/>
          </p:cNvSpPr>
          <p:nvPr>
            <p:ph type="title"/>
          </p:nvPr>
        </p:nvSpPr>
        <p:spPr/>
        <p:txBody>
          <a:bodyPr>
            <a:noAutofit/>
          </a:bodyPr>
          <a:lstStyle/>
          <a:p>
            <a:r>
              <a:rPr lang="en-AU" sz="3200" dirty="0"/>
              <a:t>Figure 20: Past six month use and frequency of use of cannabis, NSW, 2000-2019</a:t>
            </a:r>
          </a:p>
        </p:txBody>
      </p:sp>
      <p:sp>
        <p:nvSpPr>
          <p:cNvPr id="4" name="Text Placeholder 3">
            <a:extLst>
              <a:ext uri="{FF2B5EF4-FFF2-40B4-BE49-F238E27FC236}">
                <a16:creationId xmlns:a16="http://schemas.microsoft.com/office/drawing/2014/main" id="{5BB525D5-4EDA-4C49-8677-F374022C6AD6}"/>
              </a:ext>
            </a:extLst>
          </p:cNvPr>
          <p:cNvSpPr>
            <a:spLocks noGrp="1"/>
          </p:cNvSpPr>
          <p:nvPr>
            <p:ph type="body" sz="quarter" idx="14"/>
          </p:nvPr>
        </p:nvSpPr>
        <p:spPr>
          <a:xfrm>
            <a:off x="838200" y="5719900"/>
            <a:ext cx="10515600" cy="383720"/>
          </a:xfrm>
        </p:spPr>
        <p:txBody>
          <a:bodyPr>
            <a:noAutofit/>
          </a:bodyPr>
          <a:lstStyle/>
          <a:p>
            <a:pPr marL="0" indent="0">
              <a:buNone/>
            </a:pPr>
            <a:r>
              <a:rPr lang="en-AU" sz="1100" dirty="0">
                <a:solidFill>
                  <a:schemeClr val="tx1">
                    <a:lumMod val="50000"/>
                    <a:lumOff val="50000"/>
                  </a:schemeClr>
                </a:solidFill>
              </a:rPr>
              <a:t>Note. Median days computed among those who reported recent use (maximum 180 days). Median days rounded to the nearest whole number. 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E02B2F01-08B6-42F2-A4C7-F3BE4C137FFB}"/>
              </a:ext>
            </a:extLst>
          </p:cNvPr>
          <p:cNvGraphicFramePr/>
          <p:nvPr>
            <p:extLst>
              <p:ext uri="{D42A27DB-BD31-4B8C-83A1-F6EECF244321}">
                <p14:modId xmlns:p14="http://schemas.microsoft.com/office/powerpoint/2010/main" val="3735600039"/>
              </p:ext>
            </p:extLst>
          </p:nvPr>
        </p:nvGraphicFramePr>
        <p:xfrm>
          <a:off x="838200" y="1621766"/>
          <a:ext cx="10515600" cy="40981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0890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39FB-E5BF-4669-965A-F34085F6A616}"/>
              </a:ext>
            </a:extLst>
          </p:cNvPr>
          <p:cNvSpPr>
            <a:spLocks noGrp="1"/>
          </p:cNvSpPr>
          <p:nvPr>
            <p:ph type="title"/>
          </p:nvPr>
        </p:nvSpPr>
        <p:spPr/>
        <p:txBody>
          <a:bodyPr>
            <a:noAutofit/>
          </a:bodyPr>
          <a:lstStyle/>
          <a:p>
            <a:r>
              <a:rPr lang="en-AU" sz="3200" dirty="0"/>
              <a:t>Figure 21: Median price of hydroponic (a) and bush (b) cannabis per ounce and gram, NSW, 2003-2019</a:t>
            </a:r>
          </a:p>
        </p:txBody>
      </p:sp>
      <p:sp>
        <p:nvSpPr>
          <p:cNvPr id="4" name="Text Placeholder 3">
            <a:extLst>
              <a:ext uri="{FF2B5EF4-FFF2-40B4-BE49-F238E27FC236}">
                <a16:creationId xmlns:a16="http://schemas.microsoft.com/office/drawing/2014/main" id="{95E9735D-7078-48B9-90D4-35953CC4BF22}"/>
              </a:ext>
            </a:extLst>
          </p:cNvPr>
          <p:cNvSpPr>
            <a:spLocks noGrp="1"/>
          </p:cNvSpPr>
          <p:nvPr>
            <p:ph type="body" sz="quarter" idx="14"/>
          </p:nvPr>
        </p:nvSpPr>
        <p:spPr>
          <a:xfrm>
            <a:off x="838200" y="5729606"/>
            <a:ext cx="10515600" cy="361896"/>
          </a:xfrm>
        </p:spPr>
        <p:txBody>
          <a:bodyPr>
            <a:noAutofit/>
          </a:bodyPr>
          <a:lstStyle/>
          <a:p>
            <a:pPr marL="0" indent="0">
              <a:buNone/>
            </a:pPr>
            <a:r>
              <a:rPr lang="en-AU" sz="1100" dirty="0">
                <a:solidFill>
                  <a:schemeClr val="tx1">
                    <a:lumMod val="50000"/>
                    <a:lumOff val="50000"/>
                  </a:schemeClr>
                </a:solidFill>
              </a:rPr>
              <a:t>Note. Among those who commented. From 2003 onwards hydroponic and bush cannabis data collected separately. 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 </a:t>
            </a:r>
          </a:p>
        </p:txBody>
      </p:sp>
      <p:sp>
        <p:nvSpPr>
          <p:cNvPr id="15" name="TextBox 14">
            <a:extLst>
              <a:ext uri="{FF2B5EF4-FFF2-40B4-BE49-F238E27FC236}">
                <a16:creationId xmlns:a16="http://schemas.microsoft.com/office/drawing/2014/main" id="{AFB5F0E3-EB58-4D74-93C5-5C0BD67C4E38}"/>
              </a:ext>
            </a:extLst>
          </p:cNvPr>
          <p:cNvSpPr txBox="1"/>
          <p:nvPr/>
        </p:nvSpPr>
        <p:spPr>
          <a:xfrm>
            <a:off x="939879" y="1585501"/>
            <a:ext cx="2710999" cy="646331"/>
          </a:xfrm>
          <a:prstGeom prst="rect">
            <a:avLst/>
          </a:prstGeom>
          <a:noFill/>
        </p:spPr>
        <p:txBody>
          <a:bodyPr wrap="none" rtlCol="0">
            <a:spAutoFit/>
          </a:bodyPr>
          <a:lstStyle/>
          <a:p>
            <a:r>
              <a:rPr lang="en-AU" dirty="0"/>
              <a:t>(A) Hydroponic cannabis</a:t>
            </a:r>
          </a:p>
          <a:p>
            <a:endParaRPr lang="en-AU" dirty="0"/>
          </a:p>
        </p:txBody>
      </p:sp>
      <p:sp>
        <p:nvSpPr>
          <p:cNvPr id="16" name="TextBox 15">
            <a:extLst>
              <a:ext uri="{FF2B5EF4-FFF2-40B4-BE49-F238E27FC236}">
                <a16:creationId xmlns:a16="http://schemas.microsoft.com/office/drawing/2014/main" id="{3335CA03-F748-4DE3-AFC6-AE5F977A8673}"/>
              </a:ext>
            </a:extLst>
          </p:cNvPr>
          <p:cNvSpPr txBox="1"/>
          <p:nvPr/>
        </p:nvSpPr>
        <p:spPr>
          <a:xfrm>
            <a:off x="6286579" y="1585500"/>
            <a:ext cx="2070021" cy="646331"/>
          </a:xfrm>
          <a:prstGeom prst="rect">
            <a:avLst/>
          </a:prstGeom>
          <a:noFill/>
        </p:spPr>
        <p:txBody>
          <a:bodyPr wrap="square" rtlCol="0">
            <a:spAutoFit/>
          </a:bodyPr>
          <a:lstStyle/>
          <a:p>
            <a:pPr lvl="0"/>
            <a:r>
              <a:rPr lang="en-AU" dirty="0"/>
              <a:t>(B) Bush cannabis</a:t>
            </a:r>
          </a:p>
          <a:p>
            <a:endParaRPr lang="en-AU" dirty="0"/>
          </a:p>
        </p:txBody>
      </p:sp>
      <p:graphicFrame>
        <p:nvGraphicFramePr>
          <p:cNvPr id="8" name="Chart 7">
            <a:extLst>
              <a:ext uri="{FF2B5EF4-FFF2-40B4-BE49-F238E27FC236}">
                <a16:creationId xmlns:a16="http://schemas.microsoft.com/office/drawing/2014/main" id="{AE0E7705-AB47-4EBF-9BDB-EEF514D12510}"/>
              </a:ext>
            </a:extLst>
          </p:cNvPr>
          <p:cNvGraphicFramePr/>
          <p:nvPr>
            <p:extLst>
              <p:ext uri="{D42A27DB-BD31-4B8C-83A1-F6EECF244321}">
                <p14:modId xmlns:p14="http://schemas.microsoft.com/office/powerpoint/2010/main" val="3358493336"/>
              </p:ext>
            </p:extLst>
          </p:nvPr>
        </p:nvGraphicFramePr>
        <p:xfrm>
          <a:off x="0" y="2077403"/>
          <a:ext cx="5800725" cy="36522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86EEC6C7-359C-4746-A3D3-616004F73B18}"/>
              </a:ext>
            </a:extLst>
          </p:cNvPr>
          <p:cNvGraphicFramePr/>
          <p:nvPr>
            <p:extLst>
              <p:ext uri="{D42A27DB-BD31-4B8C-83A1-F6EECF244321}">
                <p14:modId xmlns:p14="http://schemas.microsoft.com/office/powerpoint/2010/main" val="844569060"/>
              </p:ext>
            </p:extLst>
          </p:nvPr>
        </p:nvGraphicFramePr>
        <p:xfrm>
          <a:off x="6391277" y="2231831"/>
          <a:ext cx="5732145" cy="34977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1343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39FB-E5BF-4669-965A-F34085F6A616}"/>
              </a:ext>
            </a:extLst>
          </p:cNvPr>
          <p:cNvSpPr>
            <a:spLocks noGrp="1"/>
          </p:cNvSpPr>
          <p:nvPr>
            <p:ph type="title"/>
          </p:nvPr>
        </p:nvSpPr>
        <p:spPr/>
        <p:txBody>
          <a:bodyPr>
            <a:noAutofit/>
          </a:bodyPr>
          <a:lstStyle/>
          <a:p>
            <a:r>
              <a:rPr lang="en-AU" sz="3200" dirty="0"/>
              <a:t>Figure 22: Current perceived potency of hydroponic (a) and bush (b) cannabis, NSW, 2004-2019</a:t>
            </a:r>
          </a:p>
        </p:txBody>
      </p:sp>
      <p:sp>
        <p:nvSpPr>
          <p:cNvPr id="4" name="Text Placeholder 3">
            <a:extLst>
              <a:ext uri="{FF2B5EF4-FFF2-40B4-BE49-F238E27FC236}">
                <a16:creationId xmlns:a16="http://schemas.microsoft.com/office/drawing/2014/main" id="{95E9735D-7078-48B9-90D4-35953CC4BF22}"/>
              </a:ext>
            </a:extLst>
          </p:cNvPr>
          <p:cNvSpPr>
            <a:spLocks noGrp="1"/>
          </p:cNvSpPr>
          <p:nvPr>
            <p:ph type="body" sz="quarter" idx="14"/>
          </p:nvPr>
        </p:nvSpPr>
        <p:spPr>
          <a:xfrm>
            <a:off x="838200" y="5661720"/>
            <a:ext cx="10515600" cy="417229"/>
          </a:xfrm>
        </p:spPr>
        <p:txBody>
          <a:bodyPr>
            <a:noAutofit/>
          </a:bodyPr>
          <a:lstStyle/>
          <a:p>
            <a:pPr marL="0" indent="0">
              <a:buNone/>
            </a:pPr>
            <a:r>
              <a:rPr lang="en-GB" sz="1100" dirty="0">
                <a:solidFill>
                  <a:schemeClr val="tx1">
                    <a:lumMod val="50000"/>
                    <a:lumOff val="50000"/>
                  </a:schemeClr>
                </a:solidFill>
              </a:rPr>
              <a:t>Note. The response ‘Don’t know’ was excluded from analysis. Hydroponic and bush cannabis data collected separately from 2004 onwards. </a:t>
            </a:r>
            <a:r>
              <a:rPr lang="en-AU" sz="1100" dirty="0">
                <a:solidFill>
                  <a:schemeClr val="tx1">
                    <a:lumMod val="50000"/>
                    <a:lumOff val="50000"/>
                  </a:schemeClr>
                </a:solidFill>
              </a:rPr>
              <a:t>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sp>
        <p:nvSpPr>
          <p:cNvPr id="15" name="TextBox 14">
            <a:extLst>
              <a:ext uri="{FF2B5EF4-FFF2-40B4-BE49-F238E27FC236}">
                <a16:creationId xmlns:a16="http://schemas.microsoft.com/office/drawing/2014/main" id="{AFB5F0E3-EB58-4D74-93C5-5C0BD67C4E38}"/>
              </a:ext>
            </a:extLst>
          </p:cNvPr>
          <p:cNvSpPr txBox="1"/>
          <p:nvPr/>
        </p:nvSpPr>
        <p:spPr>
          <a:xfrm>
            <a:off x="939879" y="1585501"/>
            <a:ext cx="2710999" cy="646331"/>
          </a:xfrm>
          <a:prstGeom prst="rect">
            <a:avLst/>
          </a:prstGeom>
          <a:noFill/>
        </p:spPr>
        <p:txBody>
          <a:bodyPr wrap="none" rtlCol="0">
            <a:spAutoFit/>
          </a:bodyPr>
          <a:lstStyle/>
          <a:p>
            <a:r>
              <a:rPr lang="en-AU" dirty="0"/>
              <a:t>(A) Hydroponic cannabis</a:t>
            </a:r>
          </a:p>
          <a:p>
            <a:endParaRPr lang="en-AU" dirty="0"/>
          </a:p>
        </p:txBody>
      </p:sp>
      <p:sp>
        <p:nvSpPr>
          <p:cNvPr id="16" name="TextBox 15">
            <a:extLst>
              <a:ext uri="{FF2B5EF4-FFF2-40B4-BE49-F238E27FC236}">
                <a16:creationId xmlns:a16="http://schemas.microsoft.com/office/drawing/2014/main" id="{3335CA03-F748-4DE3-AFC6-AE5F977A8673}"/>
              </a:ext>
            </a:extLst>
          </p:cNvPr>
          <p:cNvSpPr txBox="1"/>
          <p:nvPr/>
        </p:nvSpPr>
        <p:spPr>
          <a:xfrm>
            <a:off x="6286579" y="1585500"/>
            <a:ext cx="2070021" cy="646331"/>
          </a:xfrm>
          <a:prstGeom prst="rect">
            <a:avLst/>
          </a:prstGeom>
          <a:noFill/>
        </p:spPr>
        <p:txBody>
          <a:bodyPr wrap="square" rtlCol="0">
            <a:spAutoFit/>
          </a:bodyPr>
          <a:lstStyle/>
          <a:p>
            <a:pPr lvl="0"/>
            <a:r>
              <a:rPr lang="en-AU" dirty="0"/>
              <a:t>(B) Bush cannabis</a:t>
            </a:r>
          </a:p>
          <a:p>
            <a:endParaRPr lang="en-AU" dirty="0"/>
          </a:p>
        </p:txBody>
      </p:sp>
      <p:graphicFrame>
        <p:nvGraphicFramePr>
          <p:cNvPr id="8" name="Chart 7">
            <a:extLst>
              <a:ext uri="{FF2B5EF4-FFF2-40B4-BE49-F238E27FC236}">
                <a16:creationId xmlns:a16="http://schemas.microsoft.com/office/drawing/2014/main" id="{73938150-EB58-409A-8D4E-4DA3CB0D5537}"/>
              </a:ext>
            </a:extLst>
          </p:cNvPr>
          <p:cNvGraphicFramePr/>
          <p:nvPr>
            <p:extLst>
              <p:ext uri="{D42A27DB-BD31-4B8C-83A1-F6EECF244321}">
                <p14:modId xmlns:p14="http://schemas.microsoft.com/office/powerpoint/2010/main" val="1774200369"/>
              </p:ext>
            </p:extLst>
          </p:nvPr>
        </p:nvGraphicFramePr>
        <p:xfrm>
          <a:off x="0" y="1908664"/>
          <a:ext cx="5905420" cy="37530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A4906C7F-4E53-4D30-881A-CDADE3B06F43}"/>
              </a:ext>
            </a:extLst>
          </p:cNvPr>
          <p:cNvGraphicFramePr/>
          <p:nvPr>
            <p:extLst>
              <p:ext uri="{D42A27DB-BD31-4B8C-83A1-F6EECF244321}">
                <p14:modId xmlns:p14="http://schemas.microsoft.com/office/powerpoint/2010/main" val="3435021267"/>
              </p:ext>
            </p:extLst>
          </p:nvPr>
        </p:nvGraphicFramePr>
        <p:xfrm>
          <a:off x="6286579" y="1914579"/>
          <a:ext cx="5905421" cy="3709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4907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C317-2DD3-4F21-8D44-48589CD4C97E}"/>
              </a:ext>
            </a:extLst>
          </p:cNvPr>
          <p:cNvSpPr>
            <a:spLocks noGrp="1"/>
          </p:cNvSpPr>
          <p:nvPr>
            <p:ph type="title"/>
          </p:nvPr>
        </p:nvSpPr>
        <p:spPr/>
        <p:txBody>
          <a:bodyPr>
            <a:noAutofit/>
          </a:bodyPr>
          <a:lstStyle/>
          <a:p>
            <a:r>
              <a:rPr lang="en-AU" sz="3200" dirty="0"/>
              <a:t>Figure 23: Current perceived availability of hydroponic (a) and bush (b) cannabis, NSW, 2004-2019</a:t>
            </a:r>
          </a:p>
        </p:txBody>
      </p:sp>
      <p:sp>
        <p:nvSpPr>
          <p:cNvPr id="4" name="Text Placeholder 3">
            <a:extLst>
              <a:ext uri="{FF2B5EF4-FFF2-40B4-BE49-F238E27FC236}">
                <a16:creationId xmlns:a16="http://schemas.microsoft.com/office/drawing/2014/main" id="{4546CFC6-689A-4303-B8B5-B8483821E14C}"/>
              </a:ext>
            </a:extLst>
          </p:cNvPr>
          <p:cNvSpPr>
            <a:spLocks noGrp="1"/>
          </p:cNvSpPr>
          <p:nvPr>
            <p:ph type="body" sz="quarter" idx="14"/>
          </p:nvPr>
        </p:nvSpPr>
        <p:spPr>
          <a:xfrm>
            <a:off x="838200" y="5708416"/>
            <a:ext cx="10515600" cy="439465"/>
          </a:xfrm>
        </p:spPr>
        <p:txBody>
          <a:bodyPr>
            <a:noAutofit/>
          </a:bodyPr>
          <a:lstStyle/>
          <a:p>
            <a:pPr marL="0" indent="0">
              <a:buNone/>
            </a:pPr>
            <a:r>
              <a:rPr lang="en-GB" sz="1100" dirty="0">
                <a:solidFill>
                  <a:schemeClr val="tx1">
                    <a:lumMod val="50000"/>
                    <a:lumOff val="50000"/>
                  </a:schemeClr>
                </a:solidFill>
              </a:rPr>
              <a:t>Note. The response ‘Don’t know’ was excluded from analysis. * Hydroponic and bush cannabis data collected separately from 2004 onwards. </a:t>
            </a:r>
            <a:r>
              <a:rPr lang="en-AU" sz="1100" dirty="0">
                <a:solidFill>
                  <a:schemeClr val="tx1">
                    <a:lumMod val="50000"/>
                    <a:lumOff val="50000"/>
                  </a:schemeClr>
                </a:solidFill>
              </a:rPr>
              <a:t>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a:p>
            <a:pPr marL="0" indent="0">
              <a:buNone/>
            </a:pPr>
            <a:endParaRPr lang="en-AU" sz="1100" dirty="0">
              <a:solidFill>
                <a:schemeClr val="tx1">
                  <a:lumMod val="50000"/>
                  <a:lumOff val="50000"/>
                </a:schemeClr>
              </a:solidFill>
            </a:endParaRPr>
          </a:p>
        </p:txBody>
      </p:sp>
      <p:sp>
        <p:nvSpPr>
          <p:cNvPr id="8" name="TextBox 7">
            <a:extLst>
              <a:ext uri="{FF2B5EF4-FFF2-40B4-BE49-F238E27FC236}">
                <a16:creationId xmlns:a16="http://schemas.microsoft.com/office/drawing/2014/main" id="{316082EB-B785-4451-972A-1ADAEC5073BC}"/>
              </a:ext>
            </a:extLst>
          </p:cNvPr>
          <p:cNvSpPr txBox="1"/>
          <p:nvPr/>
        </p:nvSpPr>
        <p:spPr>
          <a:xfrm>
            <a:off x="939879" y="1585501"/>
            <a:ext cx="2710999" cy="646331"/>
          </a:xfrm>
          <a:prstGeom prst="rect">
            <a:avLst/>
          </a:prstGeom>
          <a:noFill/>
        </p:spPr>
        <p:txBody>
          <a:bodyPr wrap="none" rtlCol="0">
            <a:spAutoFit/>
          </a:bodyPr>
          <a:lstStyle/>
          <a:p>
            <a:r>
              <a:rPr lang="en-AU" dirty="0"/>
              <a:t>(A) Hydroponic cannabis</a:t>
            </a:r>
          </a:p>
          <a:p>
            <a:endParaRPr lang="en-AU" dirty="0"/>
          </a:p>
        </p:txBody>
      </p:sp>
      <p:sp>
        <p:nvSpPr>
          <p:cNvPr id="9" name="TextBox 8">
            <a:extLst>
              <a:ext uri="{FF2B5EF4-FFF2-40B4-BE49-F238E27FC236}">
                <a16:creationId xmlns:a16="http://schemas.microsoft.com/office/drawing/2014/main" id="{9F23F887-F2D9-4552-8BD8-7E973ECA8205}"/>
              </a:ext>
            </a:extLst>
          </p:cNvPr>
          <p:cNvSpPr txBox="1"/>
          <p:nvPr/>
        </p:nvSpPr>
        <p:spPr>
          <a:xfrm>
            <a:off x="6286579" y="1585500"/>
            <a:ext cx="2070021" cy="646331"/>
          </a:xfrm>
          <a:prstGeom prst="rect">
            <a:avLst/>
          </a:prstGeom>
          <a:noFill/>
        </p:spPr>
        <p:txBody>
          <a:bodyPr wrap="square" rtlCol="0">
            <a:spAutoFit/>
          </a:bodyPr>
          <a:lstStyle/>
          <a:p>
            <a:pPr lvl="0"/>
            <a:r>
              <a:rPr lang="en-AU" dirty="0"/>
              <a:t>(B) Bush cannabis</a:t>
            </a:r>
          </a:p>
          <a:p>
            <a:endParaRPr lang="en-AU" dirty="0"/>
          </a:p>
        </p:txBody>
      </p:sp>
      <p:graphicFrame>
        <p:nvGraphicFramePr>
          <p:cNvPr id="10" name="Chart 9">
            <a:extLst>
              <a:ext uri="{FF2B5EF4-FFF2-40B4-BE49-F238E27FC236}">
                <a16:creationId xmlns:a16="http://schemas.microsoft.com/office/drawing/2014/main" id="{FC166941-58AC-4780-A290-4239DDC69C67}"/>
              </a:ext>
            </a:extLst>
          </p:cNvPr>
          <p:cNvGraphicFramePr/>
          <p:nvPr>
            <p:extLst>
              <p:ext uri="{D42A27DB-BD31-4B8C-83A1-F6EECF244321}">
                <p14:modId xmlns:p14="http://schemas.microsoft.com/office/powerpoint/2010/main" val="4114795691"/>
              </p:ext>
            </p:extLst>
          </p:nvPr>
        </p:nvGraphicFramePr>
        <p:xfrm>
          <a:off x="0" y="1939885"/>
          <a:ext cx="5905420" cy="37685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B394EA2C-317D-4C60-B03F-D376EB499120}"/>
              </a:ext>
            </a:extLst>
          </p:cNvPr>
          <p:cNvGraphicFramePr/>
          <p:nvPr>
            <p:extLst>
              <p:ext uri="{D42A27DB-BD31-4B8C-83A1-F6EECF244321}">
                <p14:modId xmlns:p14="http://schemas.microsoft.com/office/powerpoint/2010/main" val="3124131725"/>
              </p:ext>
            </p:extLst>
          </p:nvPr>
        </p:nvGraphicFramePr>
        <p:xfrm>
          <a:off x="6286579" y="1939885"/>
          <a:ext cx="5905421" cy="37685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6502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ACFBE-4821-4132-80F9-5FF14D1E3FC7}"/>
              </a:ext>
            </a:extLst>
          </p:cNvPr>
          <p:cNvSpPr>
            <a:spLocks noGrp="1"/>
          </p:cNvSpPr>
          <p:nvPr>
            <p:ph type="title"/>
          </p:nvPr>
        </p:nvSpPr>
        <p:spPr/>
        <p:txBody>
          <a:bodyPr>
            <a:noAutofit/>
          </a:bodyPr>
          <a:lstStyle/>
          <a:p>
            <a:r>
              <a:rPr lang="en-AU" sz="3200" dirty="0"/>
              <a:t>Figure 24: Past six month use (prescribed and non-prescribed) and frequency of use of methadone, NSW, 2000-2019</a:t>
            </a:r>
          </a:p>
        </p:txBody>
      </p:sp>
      <p:sp>
        <p:nvSpPr>
          <p:cNvPr id="4" name="Text Placeholder 3">
            <a:extLst>
              <a:ext uri="{FF2B5EF4-FFF2-40B4-BE49-F238E27FC236}">
                <a16:creationId xmlns:a16="http://schemas.microsoft.com/office/drawing/2014/main" id="{F42EF618-3D36-4C30-9E6E-14576DFA7E37}"/>
              </a:ext>
            </a:extLst>
          </p:cNvPr>
          <p:cNvSpPr>
            <a:spLocks noGrp="1"/>
          </p:cNvSpPr>
          <p:nvPr>
            <p:ph type="body" sz="quarter" idx="14"/>
          </p:nvPr>
        </p:nvSpPr>
        <p:spPr>
          <a:xfrm>
            <a:off x="833438" y="5754190"/>
            <a:ext cx="10515600" cy="473890"/>
          </a:xfrm>
        </p:spPr>
        <p:txBody>
          <a:bodyPr>
            <a:noAutofit/>
          </a:bodyPr>
          <a:lstStyle/>
          <a:p>
            <a:pPr marL="0" indent="0">
              <a:buNone/>
            </a:pPr>
            <a:r>
              <a:rPr lang="en-AU" sz="1100" dirty="0">
                <a:solidFill>
                  <a:schemeClr val="tx1">
                    <a:lumMod val="50000"/>
                    <a:lumOff val="50000"/>
                  </a:schemeClr>
                </a:solidFill>
              </a:rPr>
              <a:t>Note</a:t>
            </a:r>
            <a:r>
              <a:rPr lang="en-AU" sz="1100" b="1" dirty="0">
                <a:solidFill>
                  <a:schemeClr val="tx1">
                    <a:lumMod val="50000"/>
                    <a:lumOff val="50000"/>
                  </a:schemeClr>
                </a:solidFill>
              </a:rPr>
              <a:t>.</a:t>
            </a:r>
            <a:r>
              <a:rPr lang="en-AU" sz="1100" dirty="0">
                <a:solidFill>
                  <a:schemeClr val="tx1">
                    <a:lumMod val="50000"/>
                    <a:lumOff val="50000"/>
                  </a:schemeClr>
                </a:solidFill>
              </a:rPr>
              <a:t> Includes methadone syrup and tablets. Non-prescribed use not distinguished 2000-2002. Median days computed among those who reported recent use (maximum 180 days). Median days rounded to the nearest whole number. 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a:p>
            <a:pPr marL="0" indent="0">
              <a:buNone/>
            </a:pPr>
            <a:endParaRPr lang="en-AU" sz="1100" dirty="0">
              <a:solidFill>
                <a:schemeClr val="tx1">
                  <a:lumMod val="50000"/>
                  <a:lumOff val="50000"/>
                </a:schemeClr>
              </a:solidFill>
            </a:endParaRPr>
          </a:p>
        </p:txBody>
      </p:sp>
      <p:graphicFrame>
        <p:nvGraphicFramePr>
          <p:cNvPr id="5" name="Chart 4">
            <a:extLst>
              <a:ext uri="{FF2B5EF4-FFF2-40B4-BE49-F238E27FC236}">
                <a16:creationId xmlns:a16="http://schemas.microsoft.com/office/drawing/2014/main" id="{67057F48-0151-4D4C-9C48-223F4143D010}"/>
              </a:ext>
            </a:extLst>
          </p:cNvPr>
          <p:cNvGraphicFramePr/>
          <p:nvPr>
            <p:extLst>
              <p:ext uri="{D42A27DB-BD31-4B8C-83A1-F6EECF244321}">
                <p14:modId xmlns:p14="http://schemas.microsoft.com/office/powerpoint/2010/main" val="1994427433"/>
              </p:ext>
            </p:extLst>
          </p:nvPr>
        </p:nvGraphicFramePr>
        <p:xfrm>
          <a:off x="833438" y="1593668"/>
          <a:ext cx="10515599" cy="41605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1260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5EA2-9E80-45CC-93E1-2A60B0990676}"/>
              </a:ext>
            </a:extLst>
          </p:cNvPr>
          <p:cNvSpPr>
            <a:spLocks noGrp="1"/>
          </p:cNvSpPr>
          <p:nvPr>
            <p:ph type="title"/>
          </p:nvPr>
        </p:nvSpPr>
        <p:spPr/>
        <p:txBody>
          <a:bodyPr>
            <a:noAutofit/>
          </a:bodyPr>
          <a:lstStyle/>
          <a:p>
            <a:r>
              <a:rPr lang="en-AU" sz="3200" dirty="0"/>
              <a:t>Figure 25: Past six month use (prescribed and non-prescribed) and frequency of use of buprenorphine-naloxone, NSW, 2006-2019</a:t>
            </a:r>
          </a:p>
        </p:txBody>
      </p:sp>
      <p:sp>
        <p:nvSpPr>
          <p:cNvPr id="4" name="Text Placeholder 3">
            <a:extLst>
              <a:ext uri="{FF2B5EF4-FFF2-40B4-BE49-F238E27FC236}">
                <a16:creationId xmlns:a16="http://schemas.microsoft.com/office/drawing/2014/main" id="{AC439428-5DF7-4CD7-9F39-F40E4B8669A8}"/>
              </a:ext>
            </a:extLst>
          </p:cNvPr>
          <p:cNvSpPr>
            <a:spLocks noGrp="1"/>
          </p:cNvSpPr>
          <p:nvPr>
            <p:ph type="body" sz="quarter" idx="14"/>
          </p:nvPr>
        </p:nvSpPr>
        <p:spPr>
          <a:xfrm>
            <a:off x="833438" y="5454598"/>
            <a:ext cx="10515600" cy="740462"/>
          </a:xfrm>
        </p:spPr>
        <p:txBody>
          <a:bodyPr>
            <a:noAutofit/>
          </a:bodyPr>
          <a:lstStyle/>
          <a:p>
            <a:pPr marL="0" indent="0">
              <a:buNone/>
            </a:pPr>
            <a:r>
              <a:rPr lang="en-AU" sz="1100" dirty="0">
                <a:solidFill>
                  <a:schemeClr val="tx1">
                    <a:lumMod val="50000"/>
                    <a:lumOff val="50000"/>
                  </a:schemeClr>
                </a:solidFill>
              </a:rPr>
              <a:t>Note. From 2006-2011 participants were asked about the use of buprenorphine-naloxone tablet; from 2012-2015 participants were asked about the use of buprenorphine-naloxone tablet and film; from 2016- 2018 participants were asked about the use of buprenorphine–naloxone film only. Median days computed among those who reported recent use (maximum 180 days). Median days rounded to the nearest whole number. Y axis reduced to 25% and 100 days to improve visibility of trends. 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a:p>
            <a:pPr marL="0" indent="0">
              <a:buNone/>
            </a:pPr>
            <a:endParaRPr lang="en-AU" sz="1100" dirty="0">
              <a:solidFill>
                <a:schemeClr val="tx1">
                  <a:lumMod val="50000"/>
                  <a:lumOff val="50000"/>
                </a:schemeClr>
              </a:solidFill>
            </a:endParaRPr>
          </a:p>
        </p:txBody>
      </p:sp>
      <p:graphicFrame>
        <p:nvGraphicFramePr>
          <p:cNvPr id="5" name="Chart 4">
            <a:extLst>
              <a:ext uri="{FF2B5EF4-FFF2-40B4-BE49-F238E27FC236}">
                <a16:creationId xmlns:a16="http://schemas.microsoft.com/office/drawing/2014/main" id="{B6252160-B442-4431-AC1E-E12D5CF816CA}"/>
              </a:ext>
            </a:extLst>
          </p:cNvPr>
          <p:cNvGraphicFramePr/>
          <p:nvPr>
            <p:extLst>
              <p:ext uri="{D42A27DB-BD31-4B8C-83A1-F6EECF244321}">
                <p14:modId xmlns:p14="http://schemas.microsoft.com/office/powerpoint/2010/main" val="3071003933"/>
              </p:ext>
            </p:extLst>
          </p:nvPr>
        </p:nvGraphicFramePr>
        <p:xfrm>
          <a:off x="833438" y="1606730"/>
          <a:ext cx="10515599" cy="38478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5210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3E88E-03D3-43BB-81BB-A3FD0C666311}"/>
              </a:ext>
            </a:extLst>
          </p:cNvPr>
          <p:cNvSpPr>
            <a:spLocks noGrp="1"/>
          </p:cNvSpPr>
          <p:nvPr>
            <p:ph type="title"/>
          </p:nvPr>
        </p:nvSpPr>
        <p:spPr/>
        <p:txBody>
          <a:bodyPr>
            <a:noAutofit/>
          </a:bodyPr>
          <a:lstStyle/>
          <a:p>
            <a:r>
              <a:rPr lang="en-AU" sz="3200" dirty="0"/>
              <a:t>Figure 26: Past six month use (prescribed and non-prescribed) and frequency of use of morphine, NSW, 2001-2019</a:t>
            </a:r>
          </a:p>
        </p:txBody>
      </p:sp>
      <p:sp>
        <p:nvSpPr>
          <p:cNvPr id="4" name="Text Placeholder 3">
            <a:extLst>
              <a:ext uri="{FF2B5EF4-FFF2-40B4-BE49-F238E27FC236}">
                <a16:creationId xmlns:a16="http://schemas.microsoft.com/office/drawing/2014/main" id="{506BF37B-8CCF-41B7-B23F-EF6AECBF0823}"/>
              </a:ext>
            </a:extLst>
          </p:cNvPr>
          <p:cNvSpPr>
            <a:spLocks noGrp="1"/>
          </p:cNvSpPr>
          <p:nvPr>
            <p:ph type="body" sz="quarter" idx="14"/>
          </p:nvPr>
        </p:nvSpPr>
        <p:spPr>
          <a:xfrm>
            <a:off x="838200" y="5731330"/>
            <a:ext cx="10515600" cy="440870"/>
          </a:xfrm>
        </p:spPr>
        <p:txBody>
          <a:bodyPr>
            <a:noAutofit/>
          </a:bodyPr>
          <a:lstStyle/>
          <a:p>
            <a:pPr marL="0" indent="0">
              <a:buNone/>
            </a:pPr>
            <a:r>
              <a:rPr lang="en-AU" sz="1100" dirty="0">
                <a:solidFill>
                  <a:schemeClr val="tx1">
                    <a:lumMod val="50000"/>
                    <a:lumOff val="50000"/>
                  </a:schemeClr>
                </a:solidFill>
              </a:rPr>
              <a:t>Note. Median days computed among those who reported recent use (maximum 180 days). Y axis reduced to 50% and 90 days to improve visibility of trend. Median days rounded to the nearest whole number. Data labels have been removed from figures in years 2017 and 2018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AEB1A413-255F-4AA5-BD45-79E9146AB253}"/>
              </a:ext>
            </a:extLst>
          </p:cNvPr>
          <p:cNvGraphicFramePr/>
          <p:nvPr>
            <p:extLst>
              <p:ext uri="{D42A27DB-BD31-4B8C-83A1-F6EECF244321}">
                <p14:modId xmlns:p14="http://schemas.microsoft.com/office/powerpoint/2010/main" val="2902442488"/>
              </p:ext>
            </p:extLst>
          </p:nvPr>
        </p:nvGraphicFramePr>
        <p:xfrm>
          <a:off x="838200" y="1606731"/>
          <a:ext cx="10515600" cy="41245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5461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5C44-691A-45F9-B5A0-9BEAE99CB65B}"/>
              </a:ext>
            </a:extLst>
          </p:cNvPr>
          <p:cNvSpPr>
            <a:spLocks noGrp="1"/>
          </p:cNvSpPr>
          <p:nvPr>
            <p:ph type="title"/>
          </p:nvPr>
        </p:nvSpPr>
        <p:spPr/>
        <p:txBody>
          <a:bodyPr>
            <a:noAutofit/>
          </a:bodyPr>
          <a:lstStyle/>
          <a:p>
            <a:r>
              <a:rPr lang="en-AU" sz="3200" dirty="0"/>
              <a:t>Figure 27: Past six month use (prescribed and non-prescribed) and frequency of use of oxycodone, NSW, 2005-2019</a:t>
            </a:r>
          </a:p>
        </p:txBody>
      </p:sp>
      <p:sp>
        <p:nvSpPr>
          <p:cNvPr id="4" name="Text Placeholder 3">
            <a:extLst>
              <a:ext uri="{FF2B5EF4-FFF2-40B4-BE49-F238E27FC236}">
                <a16:creationId xmlns:a16="http://schemas.microsoft.com/office/drawing/2014/main" id="{171751E3-21B9-42FD-9710-B4EA5BE8E379}"/>
              </a:ext>
            </a:extLst>
          </p:cNvPr>
          <p:cNvSpPr>
            <a:spLocks noGrp="1"/>
          </p:cNvSpPr>
          <p:nvPr>
            <p:ph type="body" sz="quarter" idx="14"/>
          </p:nvPr>
        </p:nvSpPr>
        <p:spPr>
          <a:xfrm>
            <a:off x="838200" y="5499464"/>
            <a:ext cx="10515600" cy="684166"/>
          </a:xfrm>
        </p:spPr>
        <p:txBody>
          <a:bodyPr>
            <a:noAutofit/>
          </a:bodyPr>
          <a:lstStyle/>
          <a:p>
            <a:pPr marL="0" indent="0">
              <a:buNone/>
            </a:pPr>
            <a:r>
              <a:rPr lang="en-AU" sz="1100" dirty="0">
                <a:solidFill>
                  <a:schemeClr val="tx1">
                    <a:lumMod val="50000"/>
                    <a:lumOff val="50000"/>
                  </a:schemeClr>
                </a:solidFill>
              </a:rPr>
              <a:t>Note. From 2005-2015 participants were asked about any oxycodone; from 2016-2018, oxycodone was broken down into three types: tamper resistant (‘OP’), non-tamper proof (generic) and ‘other oxycodone’. Median days computed among those who reported recent use (maximum 180 days). Median days rounded to the nearest whole number. Y axis reduced to 50% and 30 days to improve visibility of trends. Data labels have been removed from figures in years 2017 and 2018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a:p>
            <a:pPr marL="0" indent="0">
              <a:buNone/>
            </a:pPr>
            <a:endParaRPr lang="en-AU" sz="1100" dirty="0">
              <a:solidFill>
                <a:schemeClr val="tx1">
                  <a:lumMod val="50000"/>
                  <a:lumOff val="50000"/>
                </a:schemeClr>
              </a:solidFill>
            </a:endParaRPr>
          </a:p>
        </p:txBody>
      </p:sp>
      <p:graphicFrame>
        <p:nvGraphicFramePr>
          <p:cNvPr id="5" name="Chart 4">
            <a:extLst>
              <a:ext uri="{FF2B5EF4-FFF2-40B4-BE49-F238E27FC236}">
                <a16:creationId xmlns:a16="http://schemas.microsoft.com/office/drawing/2014/main" id="{4DEB86D3-D0D0-4E41-BFE5-80D7285E1725}"/>
              </a:ext>
            </a:extLst>
          </p:cNvPr>
          <p:cNvGraphicFramePr/>
          <p:nvPr>
            <p:extLst>
              <p:ext uri="{D42A27DB-BD31-4B8C-83A1-F6EECF244321}">
                <p14:modId xmlns:p14="http://schemas.microsoft.com/office/powerpoint/2010/main" val="2280644358"/>
              </p:ext>
            </p:extLst>
          </p:nvPr>
        </p:nvGraphicFramePr>
        <p:xfrm>
          <a:off x="838200" y="1567544"/>
          <a:ext cx="10515599" cy="39319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4947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54413-92DB-4BD6-B337-C3A049F35776}"/>
              </a:ext>
            </a:extLst>
          </p:cNvPr>
          <p:cNvSpPr>
            <a:spLocks noGrp="1"/>
          </p:cNvSpPr>
          <p:nvPr>
            <p:ph type="title"/>
          </p:nvPr>
        </p:nvSpPr>
        <p:spPr/>
        <p:txBody>
          <a:bodyPr>
            <a:noAutofit/>
          </a:bodyPr>
          <a:lstStyle/>
          <a:p>
            <a:r>
              <a:rPr lang="en-AU" sz="3200" dirty="0"/>
              <a:t>Figure 28: Past six month use (prescribed and non-prescribed) and frequency of use of fentanyl, NSW, 2013-2018</a:t>
            </a:r>
          </a:p>
        </p:txBody>
      </p:sp>
      <p:sp>
        <p:nvSpPr>
          <p:cNvPr id="4" name="Text Placeholder 3">
            <a:extLst>
              <a:ext uri="{FF2B5EF4-FFF2-40B4-BE49-F238E27FC236}">
                <a16:creationId xmlns:a16="http://schemas.microsoft.com/office/drawing/2014/main" id="{98582876-9064-4C43-883A-012A6E28045D}"/>
              </a:ext>
            </a:extLst>
          </p:cNvPr>
          <p:cNvSpPr>
            <a:spLocks noGrp="1"/>
          </p:cNvSpPr>
          <p:nvPr>
            <p:ph type="body" sz="quarter" idx="14"/>
          </p:nvPr>
        </p:nvSpPr>
        <p:spPr>
          <a:xfrm>
            <a:off x="833438" y="5538652"/>
            <a:ext cx="10515600" cy="644978"/>
          </a:xfrm>
        </p:spPr>
        <p:txBody>
          <a:bodyPr>
            <a:noAutofit/>
          </a:bodyPr>
          <a:lstStyle/>
          <a:p>
            <a:pPr marL="0" indent="0">
              <a:buNone/>
            </a:pPr>
            <a:r>
              <a:rPr lang="en-AU" sz="1100" dirty="0">
                <a:solidFill>
                  <a:schemeClr val="tx1">
                    <a:lumMod val="50000"/>
                    <a:lumOff val="50000"/>
                  </a:schemeClr>
                </a:solidFill>
              </a:rPr>
              <a:t>Note. Data on fentanyl use not collected from 2000-2012, and data on any non-prescribed use not collected 2013-2017. For the first time in 2018, use was captured as prescribed versus non-prescribed. Median days computed among those who reported recent use (maximum 180 days). Median days rounded to the nearest whole number. Y axis reduced to 25% and 90 days to improve visibility of trends. Data labels have been removed from figures in years 2017 and 2018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B8F2E0E3-BC1F-491C-91D0-B2A7344DAD2C}"/>
              </a:ext>
            </a:extLst>
          </p:cNvPr>
          <p:cNvGraphicFramePr/>
          <p:nvPr>
            <p:extLst>
              <p:ext uri="{D42A27DB-BD31-4B8C-83A1-F6EECF244321}">
                <p14:modId xmlns:p14="http://schemas.microsoft.com/office/powerpoint/2010/main" val="836090916"/>
              </p:ext>
            </p:extLst>
          </p:nvPr>
        </p:nvGraphicFramePr>
        <p:xfrm>
          <a:off x="833438" y="1606732"/>
          <a:ext cx="10515600" cy="39319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3011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1CE9F-EC5C-4BAE-A0B5-C262A9844339}"/>
              </a:ext>
            </a:extLst>
          </p:cNvPr>
          <p:cNvSpPr>
            <a:spLocks noGrp="1"/>
          </p:cNvSpPr>
          <p:nvPr>
            <p:ph type="title"/>
          </p:nvPr>
        </p:nvSpPr>
        <p:spPr/>
        <p:txBody>
          <a:bodyPr>
            <a:noAutofit/>
          </a:bodyPr>
          <a:lstStyle/>
          <a:p>
            <a:r>
              <a:rPr lang="en-AU" sz="3200" dirty="0"/>
              <a:t>Figure 2: Drug injected most often in the past month, NSW, 2000-2019</a:t>
            </a:r>
          </a:p>
        </p:txBody>
      </p:sp>
      <p:sp>
        <p:nvSpPr>
          <p:cNvPr id="4" name="Text Placeholder 3">
            <a:extLst>
              <a:ext uri="{FF2B5EF4-FFF2-40B4-BE49-F238E27FC236}">
                <a16:creationId xmlns:a16="http://schemas.microsoft.com/office/drawing/2014/main" id="{C126340E-3416-42FD-A2B9-E0DC2739FD8A}"/>
              </a:ext>
            </a:extLst>
          </p:cNvPr>
          <p:cNvSpPr>
            <a:spLocks noGrp="1"/>
          </p:cNvSpPr>
          <p:nvPr>
            <p:ph type="body" sz="quarter" idx="14"/>
          </p:nvPr>
        </p:nvSpPr>
        <p:spPr>
          <a:xfrm>
            <a:off x="838200" y="5765138"/>
            <a:ext cx="10515600" cy="361342"/>
          </a:xfrm>
        </p:spPr>
        <p:txBody>
          <a:bodyPr>
            <a:noAutofit/>
          </a:bodyPr>
          <a:lstStyle/>
          <a:p>
            <a:pPr marL="0" indent="0">
              <a:buNone/>
            </a:pPr>
            <a:r>
              <a:rPr lang="en-AU" sz="1100" dirty="0">
                <a:solidFill>
                  <a:schemeClr val="tx1">
                    <a:lumMod val="50000"/>
                    <a:lumOff val="50000"/>
                  </a:schemeClr>
                </a:solidFill>
              </a:rPr>
              <a:t>Note. Substances listed in this figure are the primary endorsed; nominal percentages have endorsed other substances. Data labels have been removed from figures with small cell size (i.e. n≤5 but not =0).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3C7AF54F-728E-4895-9354-BD2688E7EAC6}"/>
              </a:ext>
            </a:extLst>
          </p:cNvPr>
          <p:cNvGraphicFramePr/>
          <p:nvPr>
            <p:extLst>
              <p:ext uri="{D42A27DB-BD31-4B8C-83A1-F6EECF244321}">
                <p14:modId xmlns:p14="http://schemas.microsoft.com/office/powerpoint/2010/main" val="2670294248"/>
              </p:ext>
            </p:extLst>
          </p:nvPr>
        </p:nvGraphicFramePr>
        <p:xfrm>
          <a:off x="838200" y="1593668"/>
          <a:ext cx="10515599" cy="40494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1134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C4D22-99D5-48F0-88E7-856521C93852}"/>
              </a:ext>
            </a:extLst>
          </p:cNvPr>
          <p:cNvSpPr>
            <a:spLocks noGrp="1"/>
          </p:cNvSpPr>
          <p:nvPr>
            <p:ph type="title"/>
          </p:nvPr>
        </p:nvSpPr>
        <p:spPr/>
        <p:txBody>
          <a:bodyPr>
            <a:noAutofit/>
          </a:bodyPr>
          <a:lstStyle/>
          <a:p>
            <a:r>
              <a:rPr lang="en-AU" sz="3200" dirty="0"/>
              <a:t>Figure 29: Past six month use  of low-dose codeine (for non-pain purposes), NSW, 2013-2018</a:t>
            </a:r>
          </a:p>
        </p:txBody>
      </p:sp>
      <p:sp>
        <p:nvSpPr>
          <p:cNvPr id="4" name="Text Placeholder 3">
            <a:extLst>
              <a:ext uri="{FF2B5EF4-FFF2-40B4-BE49-F238E27FC236}">
                <a16:creationId xmlns:a16="http://schemas.microsoft.com/office/drawing/2014/main" id="{7E7F6D0C-CB18-445E-A797-3011D3F610EF}"/>
              </a:ext>
            </a:extLst>
          </p:cNvPr>
          <p:cNvSpPr>
            <a:spLocks noGrp="1"/>
          </p:cNvSpPr>
          <p:nvPr>
            <p:ph type="body" sz="quarter" idx="14"/>
          </p:nvPr>
        </p:nvSpPr>
        <p:spPr>
          <a:xfrm>
            <a:off x="838200" y="5471636"/>
            <a:ext cx="10515600" cy="671090"/>
          </a:xfrm>
        </p:spPr>
        <p:txBody>
          <a:bodyPr>
            <a:noAutofit/>
          </a:bodyPr>
          <a:lstStyle/>
          <a:p>
            <a:pPr marL="0" indent="0">
              <a:buNone/>
            </a:pPr>
            <a:r>
              <a:rPr lang="en-AU" sz="1100" dirty="0">
                <a:solidFill>
                  <a:schemeClr val="tx1">
                    <a:lumMod val="50000"/>
                    <a:lumOff val="50000"/>
                  </a:schemeClr>
                </a:solidFill>
              </a:rPr>
              <a:t>Note. Median days computed among those who reported recent use (maximum 180 days). Median days rounded to the nearest whole number. Y axis reduced to 50% and 90 days to improve visibility of trends. Differences between 2017 and 2018 data should be viewed with caution due to differences in the way questions were asked in 2018 (i.e. participants could only report use occurring in the last six months but prior to rescheduling in February 2018). Data labels have been removed from figures in years 2017 and 2018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6" name="Chart 5">
            <a:extLst>
              <a:ext uri="{FF2B5EF4-FFF2-40B4-BE49-F238E27FC236}">
                <a16:creationId xmlns:a16="http://schemas.microsoft.com/office/drawing/2014/main" id="{F11338CF-CCF7-476C-B8BC-D4D2D20FD913}"/>
              </a:ext>
            </a:extLst>
          </p:cNvPr>
          <p:cNvGraphicFramePr/>
          <p:nvPr>
            <p:extLst>
              <p:ext uri="{D42A27DB-BD31-4B8C-83A1-F6EECF244321}">
                <p14:modId xmlns:p14="http://schemas.microsoft.com/office/powerpoint/2010/main" val="2742646476"/>
              </p:ext>
            </p:extLst>
          </p:nvPr>
        </p:nvGraphicFramePr>
        <p:xfrm>
          <a:off x="838200" y="1614351"/>
          <a:ext cx="10160726" cy="37414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0259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90BA1-BB6D-4D54-8053-8B4839164153}"/>
              </a:ext>
            </a:extLst>
          </p:cNvPr>
          <p:cNvSpPr>
            <a:spLocks noGrp="1"/>
          </p:cNvSpPr>
          <p:nvPr>
            <p:ph type="title"/>
          </p:nvPr>
        </p:nvSpPr>
        <p:spPr/>
        <p:txBody>
          <a:bodyPr>
            <a:noAutofit/>
          </a:bodyPr>
          <a:lstStyle/>
          <a:p>
            <a:r>
              <a:rPr lang="en-AU" sz="3200" dirty="0"/>
              <a:t>Figure 30: Past six month use of other drugs, NSW, 2000-2019 </a:t>
            </a:r>
          </a:p>
        </p:txBody>
      </p:sp>
      <p:sp>
        <p:nvSpPr>
          <p:cNvPr id="4" name="Text Placeholder 3">
            <a:extLst>
              <a:ext uri="{FF2B5EF4-FFF2-40B4-BE49-F238E27FC236}">
                <a16:creationId xmlns:a16="http://schemas.microsoft.com/office/drawing/2014/main" id="{5F571D73-53B1-4FC5-B05E-69B57DFDF887}"/>
              </a:ext>
            </a:extLst>
          </p:cNvPr>
          <p:cNvSpPr>
            <a:spLocks noGrp="1"/>
          </p:cNvSpPr>
          <p:nvPr>
            <p:ph type="body" sz="quarter" idx="14"/>
          </p:nvPr>
        </p:nvSpPr>
        <p:spPr>
          <a:xfrm>
            <a:off x="833438" y="5421087"/>
            <a:ext cx="10515600" cy="761350"/>
          </a:xfrm>
        </p:spPr>
        <p:txBody>
          <a:bodyPr>
            <a:noAutofit/>
          </a:bodyPr>
          <a:lstStyle/>
          <a:p>
            <a:pPr marL="0" indent="0">
              <a:buNone/>
            </a:pPr>
            <a:r>
              <a:rPr lang="en-AU" sz="1100" dirty="0">
                <a:solidFill>
                  <a:schemeClr val="tx1">
                    <a:lumMod val="50000"/>
                    <a:lumOff val="50000"/>
                  </a:schemeClr>
                </a:solidFill>
              </a:rPr>
              <a:t>Note. Data labels have been removed from figures with small cell size (i.e. n≤5 but not =0). Non-prescribed use is reported for prescription medicines (i.e., benzodiazepines, anti-psychotics, and pharmaceutical stimulants). Participants were first asked about steroids in 2010, anti-psychotics in 2011 and e-cigarettes in 2014. Pharmaceutical stimulants were separated into prescribed and non-prescribed from 2006 onwards, and benzodiazepines were separated into prescribed and non-prescribed in 2007; Data labels have been removed from figures in years 2017 and 2018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865190EA-9DD7-42D6-99D8-BE2FAAC5BB85}"/>
              </a:ext>
            </a:extLst>
          </p:cNvPr>
          <p:cNvGraphicFramePr/>
          <p:nvPr>
            <p:extLst>
              <p:ext uri="{D42A27DB-BD31-4B8C-83A1-F6EECF244321}">
                <p14:modId xmlns:p14="http://schemas.microsoft.com/office/powerpoint/2010/main" val="2167473771"/>
              </p:ext>
            </p:extLst>
          </p:nvPr>
        </p:nvGraphicFramePr>
        <p:xfrm>
          <a:off x="645341" y="1698172"/>
          <a:ext cx="9909448" cy="34877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923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4DFB-C0FF-497E-9FCB-DF278B010227}"/>
              </a:ext>
            </a:extLst>
          </p:cNvPr>
          <p:cNvSpPr>
            <a:spLocks noGrp="1"/>
          </p:cNvSpPr>
          <p:nvPr>
            <p:ph type="title"/>
          </p:nvPr>
        </p:nvSpPr>
        <p:spPr/>
        <p:txBody>
          <a:bodyPr>
            <a:noAutofit/>
          </a:bodyPr>
          <a:lstStyle/>
          <a:p>
            <a:r>
              <a:rPr lang="en-AU" sz="3200" dirty="0"/>
              <a:t>Figure 31: Use of opioids, stimulants and benzodiazepines on the day preceding interview, NSW, 2018</a:t>
            </a:r>
          </a:p>
        </p:txBody>
      </p:sp>
      <p:pic>
        <p:nvPicPr>
          <p:cNvPr id="5" name="Picture 4" descr="C:\Users\z3525293\AppData\Local\Microsoft\Windows\Temporary Internet Files\Content.Outlook\5CZQ11OS\venn_daisy_idrs.jpg">
            <a:extLst>
              <a:ext uri="{FF2B5EF4-FFF2-40B4-BE49-F238E27FC236}">
                <a16:creationId xmlns:a16="http://schemas.microsoft.com/office/drawing/2014/main" id="{A96E8CF6-F16A-4835-93BE-904AAB342E12}"/>
              </a:ext>
            </a:extLst>
          </p:cNvPr>
          <p:cNvPicPr/>
          <p:nvPr/>
        </p:nvPicPr>
        <p:blipFill rotWithShape="1">
          <a:blip r:embed="rId2" cstate="print">
            <a:extLst>
              <a:ext uri="{28A0092B-C50C-407E-A947-70E740481C1C}">
                <a14:useLocalDpi xmlns:a14="http://schemas.microsoft.com/office/drawing/2010/main" val="0"/>
              </a:ext>
            </a:extLst>
          </a:blip>
          <a:srcRect l="18114" t="13627" r="6603" b="12919"/>
          <a:stretch/>
        </p:blipFill>
        <p:spPr bwMode="auto">
          <a:xfrm>
            <a:off x="838200" y="1559399"/>
            <a:ext cx="4782820" cy="4667250"/>
          </a:xfrm>
          <a:prstGeom prst="rect">
            <a:avLst/>
          </a:prstGeom>
          <a:noFill/>
          <a:ln>
            <a:noFill/>
          </a:ln>
          <a:extLst>
            <a:ext uri="{53640926-AAD7-44D8-BBD7-CCE9431645EC}">
              <a14:shadowObscured xmlns:a14="http://schemas.microsoft.com/office/drawing/2010/main"/>
            </a:ext>
          </a:extLst>
        </p:spPr>
      </p:pic>
      <p:sp>
        <p:nvSpPr>
          <p:cNvPr id="6" name="Text Placeholder 5">
            <a:extLst>
              <a:ext uri="{FF2B5EF4-FFF2-40B4-BE49-F238E27FC236}">
                <a16:creationId xmlns:a16="http://schemas.microsoft.com/office/drawing/2014/main" id="{0514B076-92A4-44D6-A42A-0467978BDFB1}"/>
              </a:ext>
            </a:extLst>
          </p:cNvPr>
          <p:cNvSpPr>
            <a:spLocks noGrp="1"/>
          </p:cNvSpPr>
          <p:nvPr>
            <p:ph type="body" sz="quarter" idx="14"/>
          </p:nvPr>
        </p:nvSpPr>
        <p:spPr>
          <a:xfrm>
            <a:off x="838200" y="6000897"/>
            <a:ext cx="10515600" cy="679948"/>
          </a:xfrm>
        </p:spPr>
        <p:txBody>
          <a:bodyPr>
            <a:normAutofit fontScale="62500" lnSpcReduction="20000"/>
          </a:bodyPr>
          <a:lstStyle/>
          <a:p>
            <a:r>
              <a:rPr lang="en-AU" dirty="0"/>
              <a:t>Note. This figure captures those who had used stimulants, opioids and/or benzodiazepines on the day preceding interview (2018: 84%; n=127 2019: 90%, n=136). The figure is not to scale. </a:t>
            </a:r>
          </a:p>
          <a:p>
            <a:endParaRPr lang="en-AU" dirty="0"/>
          </a:p>
        </p:txBody>
      </p:sp>
      <p:pic>
        <p:nvPicPr>
          <p:cNvPr id="7" name="Picture 6" descr="A close up of a logo&#10;&#10;Description automatically generated">
            <a:extLst>
              <a:ext uri="{FF2B5EF4-FFF2-40B4-BE49-F238E27FC236}">
                <a16:creationId xmlns:a16="http://schemas.microsoft.com/office/drawing/2014/main" id="{5DDEFAAB-C466-4092-BCEB-2B60EE0A30E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621019" y="1787842"/>
            <a:ext cx="4782819" cy="4667250"/>
          </a:xfrm>
          <a:prstGeom prst="rect">
            <a:avLst/>
          </a:prstGeom>
        </p:spPr>
      </p:pic>
    </p:spTree>
    <p:extLst>
      <p:ext uri="{BB962C8B-B14F-4D97-AF65-F5344CB8AC3E}">
        <p14:creationId xmlns:p14="http://schemas.microsoft.com/office/powerpoint/2010/main" val="1795477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63B8-BBC3-4E8A-8DF7-F4B9CCE588EA}"/>
              </a:ext>
            </a:extLst>
          </p:cNvPr>
          <p:cNvSpPr>
            <a:spLocks noGrp="1"/>
          </p:cNvSpPr>
          <p:nvPr>
            <p:ph type="title"/>
          </p:nvPr>
        </p:nvSpPr>
        <p:spPr/>
        <p:txBody>
          <a:bodyPr>
            <a:noAutofit/>
          </a:bodyPr>
          <a:lstStyle/>
          <a:p>
            <a:r>
              <a:rPr lang="en-AU" sz="3200" dirty="0"/>
              <a:t>Figure 32: Lifetime and past 12 month non-fatal overdose, NSW, 2000-2019</a:t>
            </a:r>
          </a:p>
        </p:txBody>
      </p:sp>
      <p:sp>
        <p:nvSpPr>
          <p:cNvPr id="4" name="Text Placeholder 3">
            <a:extLst>
              <a:ext uri="{FF2B5EF4-FFF2-40B4-BE49-F238E27FC236}">
                <a16:creationId xmlns:a16="http://schemas.microsoft.com/office/drawing/2014/main" id="{BC29D115-25D5-4105-AC94-B228103071BF}"/>
              </a:ext>
            </a:extLst>
          </p:cNvPr>
          <p:cNvSpPr>
            <a:spLocks noGrp="1"/>
          </p:cNvSpPr>
          <p:nvPr>
            <p:ph type="body" sz="quarter" idx="14"/>
          </p:nvPr>
        </p:nvSpPr>
        <p:spPr>
          <a:xfrm>
            <a:off x="838200" y="5868489"/>
            <a:ext cx="10515600" cy="388619"/>
          </a:xfrm>
        </p:spPr>
        <p:txBody>
          <a:bodyPr>
            <a:noAutofit/>
          </a:bodyPr>
          <a:lstStyle/>
          <a:p>
            <a:pPr marL="0" indent="0">
              <a:buNone/>
            </a:pPr>
            <a:r>
              <a:rPr lang="en-AU" sz="1100" dirty="0">
                <a:solidFill>
                  <a:schemeClr val="tx1">
                    <a:lumMod val="50000"/>
                    <a:lumOff val="50000"/>
                  </a:schemeClr>
                </a:solidFill>
              </a:rPr>
              <a:t>Note. Estimates from 2000-2005 refer to heroin and morphine non-fatal overdose only. Data labels have been removed from figures in years 2017 and 2018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B112A456-BAF9-46F5-90D5-A64B97A1A2C8}"/>
              </a:ext>
            </a:extLst>
          </p:cNvPr>
          <p:cNvGraphicFramePr/>
          <p:nvPr>
            <p:extLst>
              <p:ext uri="{D42A27DB-BD31-4B8C-83A1-F6EECF244321}">
                <p14:modId xmlns:p14="http://schemas.microsoft.com/office/powerpoint/2010/main" val="2519729248"/>
              </p:ext>
            </p:extLst>
          </p:nvPr>
        </p:nvGraphicFramePr>
        <p:xfrm>
          <a:off x="838200" y="1554480"/>
          <a:ext cx="10515600" cy="43140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63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364FC-4147-44F3-8537-A581A468220E}"/>
              </a:ext>
            </a:extLst>
          </p:cNvPr>
          <p:cNvSpPr>
            <a:spLocks noGrp="1"/>
          </p:cNvSpPr>
          <p:nvPr>
            <p:ph type="title"/>
          </p:nvPr>
        </p:nvSpPr>
        <p:spPr/>
        <p:txBody>
          <a:bodyPr>
            <a:noAutofit/>
          </a:bodyPr>
          <a:lstStyle/>
          <a:p>
            <a:r>
              <a:rPr lang="en-AU" sz="3200" dirty="0"/>
              <a:t>Figure 33: Take-home naloxone program and distribution, NSW, 2013-2019</a:t>
            </a:r>
          </a:p>
        </p:txBody>
      </p:sp>
      <p:sp>
        <p:nvSpPr>
          <p:cNvPr id="4" name="Text Placeholder 3">
            <a:extLst>
              <a:ext uri="{FF2B5EF4-FFF2-40B4-BE49-F238E27FC236}">
                <a16:creationId xmlns:a16="http://schemas.microsoft.com/office/drawing/2014/main" id="{B80DC711-5829-474A-9F94-9EA6FFB00D98}"/>
              </a:ext>
            </a:extLst>
          </p:cNvPr>
          <p:cNvSpPr>
            <a:spLocks noGrp="1"/>
          </p:cNvSpPr>
          <p:nvPr>
            <p:ph type="body" sz="quarter" idx="14"/>
          </p:nvPr>
        </p:nvSpPr>
        <p:spPr>
          <a:xfrm>
            <a:off x="833438" y="5832027"/>
            <a:ext cx="10515600" cy="235838"/>
          </a:xfrm>
        </p:spPr>
        <p:txBody>
          <a:bodyPr>
            <a:noAutofit/>
          </a:bodyPr>
          <a:lstStyle/>
          <a:p>
            <a:pPr marL="0" indent="0">
              <a:buNone/>
            </a:pPr>
            <a:r>
              <a:rPr lang="en-AU" sz="1100" dirty="0">
                <a:solidFill>
                  <a:schemeClr val="tx1">
                    <a:lumMod val="50000"/>
                    <a:lumOff val="50000"/>
                  </a:schemeClr>
                </a:solidFill>
              </a:rPr>
              <a:t>Note. Data labels have been removed from figures in years 2017 and 2018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3A62B9C1-EC3C-4A30-9261-4073B8F05346}"/>
              </a:ext>
            </a:extLst>
          </p:cNvPr>
          <p:cNvGraphicFramePr/>
          <p:nvPr>
            <p:extLst>
              <p:ext uri="{D42A27DB-BD31-4B8C-83A1-F6EECF244321}">
                <p14:modId xmlns:p14="http://schemas.microsoft.com/office/powerpoint/2010/main" val="2481561469"/>
              </p:ext>
            </p:extLst>
          </p:nvPr>
        </p:nvGraphicFramePr>
        <p:xfrm>
          <a:off x="833438" y="1606731"/>
          <a:ext cx="10525124" cy="42252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0207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06DFA-5AE9-4FD7-A309-0EC11086725E}"/>
              </a:ext>
            </a:extLst>
          </p:cNvPr>
          <p:cNvSpPr>
            <a:spLocks noGrp="1"/>
          </p:cNvSpPr>
          <p:nvPr>
            <p:ph type="title"/>
          </p:nvPr>
        </p:nvSpPr>
        <p:spPr>
          <a:xfrm>
            <a:off x="838200" y="365126"/>
            <a:ext cx="10515600" cy="946150"/>
          </a:xfrm>
        </p:spPr>
        <p:txBody>
          <a:bodyPr>
            <a:noAutofit/>
          </a:bodyPr>
          <a:lstStyle/>
          <a:p>
            <a:r>
              <a:rPr lang="en-AU" sz="3200" dirty="0"/>
              <a:t>Figure 34: Borrowing and lending of needles and sharing of injecting equipment in the past month, NSW, 2000-2019</a:t>
            </a:r>
          </a:p>
        </p:txBody>
      </p:sp>
      <p:sp>
        <p:nvSpPr>
          <p:cNvPr id="4" name="Text Placeholder 3">
            <a:extLst>
              <a:ext uri="{FF2B5EF4-FFF2-40B4-BE49-F238E27FC236}">
                <a16:creationId xmlns:a16="http://schemas.microsoft.com/office/drawing/2014/main" id="{C20BD1F6-0795-459D-9632-F22F4462BE6A}"/>
              </a:ext>
            </a:extLst>
          </p:cNvPr>
          <p:cNvSpPr>
            <a:spLocks noGrp="1"/>
          </p:cNvSpPr>
          <p:nvPr>
            <p:ph type="body" sz="quarter" idx="14"/>
          </p:nvPr>
        </p:nvSpPr>
        <p:spPr>
          <a:xfrm>
            <a:off x="838199" y="5682344"/>
            <a:ext cx="10363200" cy="478426"/>
          </a:xfrm>
        </p:spPr>
        <p:txBody>
          <a:bodyPr>
            <a:noAutofit/>
          </a:bodyPr>
          <a:lstStyle/>
          <a:p>
            <a:pPr marL="0" indent="0">
              <a:buNone/>
            </a:pPr>
            <a:r>
              <a:rPr lang="en-AU" sz="1100" dirty="0">
                <a:solidFill>
                  <a:schemeClr val="tx1">
                    <a:lumMod val="50000"/>
                    <a:lumOff val="50000"/>
                  </a:schemeClr>
                </a:solidFill>
              </a:rPr>
              <a:t>Note. Data collection for ‘reused own needle’ started in 2008. Borrowed (receptive sharing): used a needle after someone else. Lent (distributive sharing): somebody else used a needle after them. Data labels have been removed from figures in years 2017 and 2018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F25819DE-CED9-4653-970A-3F24A9BB0DA5}"/>
              </a:ext>
            </a:extLst>
          </p:cNvPr>
          <p:cNvGraphicFramePr/>
          <p:nvPr>
            <p:extLst>
              <p:ext uri="{D42A27DB-BD31-4B8C-83A1-F6EECF244321}">
                <p14:modId xmlns:p14="http://schemas.microsoft.com/office/powerpoint/2010/main" val="2798155898"/>
              </p:ext>
            </p:extLst>
          </p:nvPr>
        </p:nvGraphicFramePr>
        <p:xfrm>
          <a:off x="838199" y="1593670"/>
          <a:ext cx="10363200" cy="40886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7600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F16C9-001C-4BA5-AB1E-DBBD4D45F214}"/>
              </a:ext>
            </a:extLst>
          </p:cNvPr>
          <p:cNvSpPr>
            <a:spLocks noGrp="1"/>
          </p:cNvSpPr>
          <p:nvPr>
            <p:ph type="title"/>
          </p:nvPr>
        </p:nvSpPr>
        <p:spPr>
          <a:xfrm>
            <a:off x="833438" y="365126"/>
            <a:ext cx="10520362" cy="946150"/>
          </a:xfrm>
        </p:spPr>
        <p:txBody>
          <a:bodyPr>
            <a:noAutofit/>
          </a:bodyPr>
          <a:lstStyle/>
          <a:p>
            <a:r>
              <a:rPr lang="en-AU" sz="3200" dirty="0"/>
              <a:t>Figure 35: Injection-related issues in the past month, NSW, 2019</a:t>
            </a:r>
          </a:p>
        </p:txBody>
      </p:sp>
      <p:sp>
        <p:nvSpPr>
          <p:cNvPr id="4" name="Text Placeholder 3">
            <a:extLst>
              <a:ext uri="{FF2B5EF4-FFF2-40B4-BE49-F238E27FC236}">
                <a16:creationId xmlns:a16="http://schemas.microsoft.com/office/drawing/2014/main" id="{03E712E2-D3C5-4998-ACF3-54A43675466B}"/>
              </a:ext>
            </a:extLst>
          </p:cNvPr>
          <p:cNvSpPr>
            <a:spLocks noGrp="1"/>
          </p:cNvSpPr>
          <p:nvPr>
            <p:ph type="body" sz="quarter" idx="14"/>
          </p:nvPr>
        </p:nvSpPr>
        <p:spPr>
          <a:xfrm>
            <a:off x="833438" y="5728789"/>
            <a:ext cx="10515600" cy="541381"/>
          </a:xfrm>
        </p:spPr>
        <p:txBody>
          <a:bodyPr>
            <a:noAutofit/>
          </a:bodyPr>
          <a:lstStyle/>
          <a:p>
            <a:pPr marL="0" indent="0">
              <a:buNone/>
            </a:pPr>
            <a:r>
              <a:rPr lang="en-AU" sz="1100" dirty="0">
                <a:solidFill>
                  <a:schemeClr val="tx1">
                    <a:lumMod val="50000"/>
                    <a:lumOff val="50000"/>
                  </a:schemeClr>
                </a:solidFill>
              </a:rPr>
              <a:t>Note. Stacked bar graph of % who self-reported a mental health problem, disaggregated by the percentage who reported attending a health professional versus the percentage who have not. Data labels have been removed from figures in years 2017 and 2018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6" name="Chart 5">
            <a:extLst>
              <a:ext uri="{FF2B5EF4-FFF2-40B4-BE49-F238E27FC236}">
                <a16:creationId xmlns:a16="http://schemas.microsoft.com/office/drawing/2014/main" id="{32736C57-EDD1-4137-BD23-B0593FF6B275}"/>
              </a:ext>
            </a:extLst>
          </p:cNvPr>
          <p:cNvGraphicFramePr/>
          <p:nvPr>
            <p:extLst>
              <p:ext uri="{D42A27DB-BD31-4B8C-83A1-F6EECF244321}">
                <p14:modId xmlns:p14="http://schemas.microsoft.com/office/powerpoint/2010/main" val="1766301482"/>
              </p:ext>
            </p:extLst>
          </p:nvPr>
        </p:nvGraphicFramePr>
        <p:xfrm>
          <a:off x="738050" y="1667782"/>
          <a:ext cx="10062221" cy="37841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5604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F16C9-001C-4BA5-AB1E-DBBD4D45F214}"/>
              </a:ext>
            </a:extLst>
          </p:cNvPr>
          <p:cNvSpPr>
            <a:spLocks noGrp="1"/>
          </p:cNvSpPr>
          <p:nvPr>
            <p:ph type="title"/>
          </p:nvPr>
        </p:nvSpPr>
        <p:spPr>
          <a:xfrm>
            <a:off x="833438" y="365126"/>
            <a:ext cx="10520362" cy="946150"/>
          </a:xfrm>
        </p:spPr>
        <p:txBody>
          <a:bodyPr>
            <a:noAutofit/>
          </a:bodyPr>
          <a:lstStyle/>
          <a:p>
            <a:r>
              <a:rPr lang="en-AU" sz="3200" dirty="0"/>
              <a:t>Figure 36: Self-reported mental health problems and treatment seeking in the past six months, NSW, 2004-2019</a:t>
            </a:r>
          </a:p>
        </p:txBody>
      </p:sp>
      <p:sp>
        <p:nvSpPr>
          <p:cNvPr id="4" name="Text Placeholder 3">
            <a:extLst>
              <a:ext uri="{FF2B5EF4-FFF2-40B4-BE49-F238E27FC236}">
                <a16:creationId xmlns:a16="http://schemas.microsoft.com/office/drawing/2014/main" id="{03E712E2-D3C5-4998-ACF3-54A43675466B}"/>
              </a:ext>
            </a:extLst>
          </p:cNvPr>
          <p:cNvSpPr>
            <a:spLocks noGrp="1"/>
          </p:cNvSpPr>
          <p:nvPr>
            <p:ph type="body" sz="quarter" idx="14"/>
          </p:nvPr>
        </p:nvSpPr>
        <p:spPr>
          <a:xfrm>
            <a:off x="833438" y="5728789"/>
            <a:ext cx="10515600" cy="541381"/>
          </a:xfrm>
        </p:spPr>
        <p:txBody>
          <a:bodyPr>
            <a:noAutofit/>
          </a:bodyPr>
          <a:lstStyle/>
          <a:p>
            <a:pPr marL="0" indent="0">
              <a:buNone/>
            </a:pPr>
            <a:r>
              <a:rPr lang="en-AU" sz="1100" dirty="0">
                <a:solidFill>
                  <a:schemeClr val="tx1">
                    <a:lumMod val="50000"/>
                    <a:lumOff val="50000"/>
                  </a:schemeClr>
                </a:solidFill>
              </a:rPr>
              <a:t>Note. Stacked bar graph of % who self-reported a mental health problem, disaggregated by the percentage who reported attending a health professional versus the percentage who have not. Data labels have been removed from figures in years 2017 and 2018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6" name="Chart 5">
            <a:extLst>
              <a:ext uri="{FF2B5EF4-FFF2-40B4-BE49-F238E27FC236}">
                <a16:creationId xmlns:a16="http://schemas.microsoft.com/office/drawing/2014/main" id="{C30D7754-B900-4A0F-945B-1BD113F80E5C}"/>
              </a:ext>
            </a:extLst>
          </p:cNvPr>
          <p:cNvGraphicFramePr/>
          <p:nvPr>
            <p:extLst>
              <p:ext uri="{D42A27DB-BD31-4B8C-83A1-F6EECF244321}">
                <p14:modId xmlns:p14="http://schemas.microsoft.com/office/powerpoint/2010/main" val="259714675"/>
              </p:ext>
            </p:extLst>
          </p:nvPr>
        </p:nvGraphicFramePr>
        <p:xfrm>
          <a:off x="938938" y="1570008"/>
          <a:ext cx="10154632" cy="39526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1187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E2BFB-559B-4871-BE63-2A44853C8A9D}"/>
              </a:ext>
            </a:extLst>
          </p:cNvPr>
          <p:cNvSpPr>
            <a:spLocks noGrp="1"/>
          </p:cNvSpPr>
          <p:nvPr>
            <p:ph type="title"/>
          </p:nvPr>
        </p:nvSpPr>
        <p:spPr/>
        <p:txBody>
          <a:bodyPr>
            <a:noAutofit/>
          </a:bodyPr>
          <a:lstStyle/>
          <a:p>
            <a:r>
              <a:rPr lang="en-AU" sz="3200" dirty="0"/>
              <a:t>Figure 37: Self-reported criminal activity in the past month, NSW, 2000-2019</a:t>
            </a:r>
          </a:p>
        </p:txBody>
      </p:sp>
      <p:sp>
        <p:nvSpPr>
          <p:cNvPr id="4" name="Text Placeholder 3">
            <a:extLst>
              <a:ext uri="{FF2B5EF4-FFF2-40B4-BE49-F238E27FC236}">
                <a16:creationId xmlns:a16="http://schemas.microsoft.com/office/drawing/2014/main" id="{0A85C4A8-288E-4A7A-BD31-5720CCC45DFD}"/>
              </a:ext>
            </a:extLst>
          </p:cNvPr>
          <p:cNvSpPr>
            <a:spLocks noGrp="1"/>
          </p:cNvSpPr>
          <p:nvPr>
            <p:ph type="body" sz="quarter" idx="14"/>
          </p:nvPr>
        </p:nvSpPr>
        <p:spPr>
          <a:xfrm>
            <a:off x="833437" y="5710972"/>
            <a:ext cx="10515600" cy="426938"/>
          </a:xfrm>
        </p:spPr>
        <p:txBody>
          <a:bodyPr>
            <a:normAutofit/>
          </a:bodyPr>
          <a:lstStyle/>
          <a:p>
            <a:pPr marL="0" indent="0">
              <a:buNone/>
            </a:pPr>
            <a:r>
              <a:rPr lang="en-AU" sz="1100" dirty="0">
                <a:solidFill>
                  <a:schemeClr val="tx1">
                    <a:lumMod val="50000"/>
                    <a:lumOff val="50000"/>
                  </a:schemeClr>
                </a:solidFill>
              </a:rPr>
              <a:t>Note. ‘Any crime’ comprises the percentage who report any property crime, drug dealing, fraud and/or violent crime in the past month. Data labels have been removed from figures in years 2018 and 2019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D0125A4F-BA13-455A-AD71-0A5C470103FA}"/>
              </a:ext>
            </a:extLst>
          </p:cNvPr>
          <p:cNvGraphicFramePr/>
          <p:nvPr>
            <p:extLst>
              <p:ext uri="{D42A27DB-BD31-4B8C-83A1-F6EECF244321}">
                <p14:modId xmlns:p14="http://schemas.microsoft.com/office/powerpoint/2010/main" val="3774818352"/>
              </p:ext>
            </p:extLst>
          </p:nvPr>
        </p:nvGraphicFramePr>
        <p:xfrm>
          <a:off x="833437" y="1593669"/>
          <a:ext cx="10515600" cy="41173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5151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2201-378D-4BE5-B658-49771BDCBCBB}"/>
              </a:ext>
            </a:extLst>
          </p:cNvPr>
          <p:cNvSpPr>
            <a:spLocks noGrp="1"/>
          </p:cNvSpPr>
          <p:nvPr>
            <p:ph type="title"/>
          </p:nvPr>
        </p:nvSpPr>
        <p:spPr/>
        <p:txBody>
          <a:bodyPr>
            <a:noAutofit/>
          </a:bodyPr>
          <a:lstStyle/>
          <a:p>
            <a:r>
              <a:rPr lang="en-AU" sz="3200" dirty="0"/>
              <a:t>Figure 3: High frequency (weekly) substance use in the past six months, NSW, 2000-2019</a:t>
            </a:r>
          </a:p>
        </p:txBody>
      </p:sp>
      <p:sp>
        <p:nvSpPr>
          <p:cNvPr id="4" name="Text Placeholder 3">
            <a:extLst>
              <a:ext uri="{FF2B5EF4-FFF2-40B4-BE49-F238E27FC236}">
                <a16:creationId xmlns:a16="http://schemas.microsoft.com/office/drawing/2014/main" id="{2DC824F2-94D4-4C54-B718-4756DF585629}"/>
              </a:ext>
            </a:extLst>
          </p:cNvPr>
          <p:cNvSpPr>
            <a:spLocks noGrp="1"/>
          </p:cNvSpPr>
          <p:nvPr>
            <p:ph type="body" sz="quarter" idx="14"/>
          </p:nvPr>
        </p:nvSpPr>
        <p:spPr>
          <a:xfrm>
            <a:off x="832757" y="5781485"/>
            <a:ext cx="10515600" cy="363283"/>
          </a:xfrm>
        </p:spPr>
        <p:txBody>
          <a:bodyPr>
            <a:noAutofit/>
          </a:bodyPr>
          <a:lstStyle/>
          <a:p>
            <a:pPr marL="0" indent="0">
              <a:buNone/>
            </a:pPr>
            <a:r>
              <a:rPr lang="en-AU" sz="1100" dirty="0">
                <a:solidFill>
                  <a:schemeClr val="tx1">
                    <a:lumMod val="65000"/>
                    <a:lumOff val="35000"/>
                  </a:schemeClr>
                </a:solidFill>
              </a:rPr>
              <a:t>Note. These figures are of the entire sample. Data labels have been removed from figures with small cell size (i.e. n≤5 but not =0). *p&lt;0.050; **p&lt;0.010; ***p&lt;0.001 for </a:t>
            </a:r>
            <a:r>
              <a:rPr lang="en-AU" sz="1100" dirty="0">
                <a:solidFill>
                  <a:schemeClr val="tx1">
                    <a:lumMod val="50000"/>
                    <a:lumOff val="50000"/>
                  </a:schemeClr>
                </a:solidFill>
              </a:rPr>
              <a:t>2018 versus 2019</a:t>
            </a:r>
            <a:r>
              <a:rPr lang="en-AU" sz="1100" dirty="0">
                <a:solidFill>
                  <a:schemeClr val="tx1">
                    <a:lumMod val="65000"/>
                    <a:lumOff val="35000"/>
                  </a:schemeClr>
                </a:solidFill>
              </a:rPr>
              <a:t>. </a:t>
            </a:r>
          </a:p>
        </p:txBody>
      </p:sp>
      <p:graphicFrame>
        <p:nvGraphicFramePr>
          <p:cNvPr id="6" name="Chart 5">
            <a:extLst>
              <a:ext uri="{FF2B5EF4-FFF2-40B4-BE49-F238E27FC236}">
                <a16:creationId xmlns:a16="http://schemas.microsoft.com/office/drawing/2014/main" id="{99E00962-6C69-419A-95D9-EBCA092FF083}"/>
              </a:ext>
            </a:extLst>
          </p:cNvPr>
          <p:cNvGraphicFramePr/>
          <p:nvPr>
            <p:extLst>
              <p:ext uri="{D42A27DB-BD31-4B8C-83A1-F6EECF244321}">
                <p14:modId xmlns:p14="http://schemas.microsoft.com/office/powerpoint/2010/main" val="1793069377"/>
              </p:ext>
            </p:extLst>
          </p:nvPr>
        </p:nvGraphicFramePr>
        <p:xfrm>
          <a:off x="832757" y="1627231"/>
          <a:ext cx="10278066" cy="4154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924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C9F6-FADA-4B2B-83D1-162A02897E83}"/>
              </a:ext>
            </a:extLst>
          </p:cNvPr>
          <p:cNvSpPr>
            <a:spLocks noGrp="1"/>
          </p:cNvSpPr>
          <p:nvPr>
            <p:ph type="title"/>
          </p:nvPr>
        </p:nvSpPr>
        <p:spPr/>
        <p:txBody>
          <a:bodyPr>
            <a:noAutofit/>
          </a:bodyPr>
          <a:lstStyle/>
          <a:p>
            <a:r>
              <a:rPr lang="en-AU" sz="3200" dirty="0"/>
              <a:t>Figure 4: Past six month use and frequency of use of heroin, NSW, 2000-2019</a:t>
            </a:r>
          </a:p>
        </p:txBody>
      </p:sp>
      <p:sp>
        <p:nvSpPr>
          <p:cNvPr id="4" name="Text Placeholder 3">
            <a:extLst>
              <a:ext uri="{FF2B5EF4-FFF2-40B4-BE49-F238E27FC236}">
                <a16:creationId xmlns:a16="http://schemas.microsoft.com/office/drawing/2014/main" id="{5533BAAB-DAB9-4989-B853-D8FFE3FD0257}"/>
              </a:ext>
            </a:extLst>
          </p:cNvPr>
          <p:cNvSpPr>
            <a:spLocks noGrp="1"/>
          </p:cNvSpPr>
          <p:nvPr>
            <p:ph type="body" sz="quarter" idx="14"/>
          </p:nvPr>
        </p:nvSpPr>
        <p:spPr>
          <a:xfrm>
            <a:off x="838200" y="5796935"/>
            <a:ext cx="10515600" cy="400501"/>
          </a:xfrm>
        </p:spPr>
        <p:txBody>
          <a:bodyPr>
            <a:noAutofit/>
          </a:bodyPr>
          <a:lstStyle/>
          <a:p>
            <a:pPr marL="0" indent="0">
              <a:buNone/>
            </a:pPr>
            <a:r>
              <a:rPr lang="en-AU" sz="1100" dirty="0">
                <a:solidFill>
                  <a:schemeClr val="tx1">
                    <a:lumMod val="50000"/>
                    <a:lumOff val="50000"/>
                  </a:schemeClr>
                </a:solidFill>
              </a:rPr>
              <a:t>Note. Median days computed among those who reported recent use (maximum 180 days). Median days rounded to the nearest whole number. Data labels have been removed from figures with small cell size (i.e. n≤5 but not =0).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6" name="Chart 5">
            <a:extLst>
              <a:ext uri="{FF2B5EF4-FFF2-40B4-BE49-F238E27FC236}">
                <a16:creationId xmlns:a16="http://schemas.microsoft.com/office/drawing/2014/main" id="{98AA2FFD-6109-42EC-8C69-6A9FDF280D7F}"/>
              </a:ext>
            </a:extLst>
          </p:cNvPr>
          <p:cNvGraphicFramePr/>
          <p:nvPr>
            <p:extLst>
              <p:ext uri="{D42A27DB-BD31-4B8C-83A1-F6EECF244321}">
                <p14:modId xmlns:p14="http://schemas.microsoft.com/office/powerpoint/2010/main" val="1688778792"/>
              </p:ext>
            </p:extLst>
          </p:nvPr>
        </p:nvGraphicFramePr>
        <p:xfrm>
          <a:off x="838200" y="1606731"/>
          <a:ext cx="10515600" cy="41902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479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FFA75-FBA0-424F-999C-A6460FC2FEAB}"/>
              </a:ext>
            </a:extLst>
          </p:cNvPr>
          <p:cNvSpPr>
            <a:spLocks noGrp="1"/>
          </p:cNvSpPr>
          <p:nvPr>
            <p:ph type="title"/>
          </p:nvPr>
        </p:nvSpPr>
        <p:spPr/>
        <p:txBody>
          <a:bodyPr>
            <a:noAutofit/>
          </a:bodyPr>
          <a:lstStyle/>
          <a:p>
            <a:r>
              <a:rPr lang="en-AU" sz="3200" dirty="0"/>
              <a:t>Figure 5: Median price of heroin per cap and gram, NSW, 2000-2019</a:t>
            </a:r>
          </a:p>
        </p:txBody>
      </p:sp>
      <p:sp>
        <p:nvSpPr>
          <p:cNvPr id="4" name="Text Placeholder 3">
            <a:extLst>
              <a:ext uri="{FF2B5EF4-FFF2-40B4-BE49-F238E27FC236}">
                <a16:creationId xmlns:a16="http://schemas.microsoft.com/office/drawing/2014/main" id="{6D33D9E2-D027-4476-B995-142399B0DCF4}"/>
              </a:ext>
            </a:extLst>
          </p:cNvPr>
          <p:cNvSpPr>
            <a:spLocks noGrp="1"/>
          </p:cNvSpPr>
          <p:nvPr>
            <p:ph type="body" sz="quarter" idx="14"/>
          </p:nvPr>
        </p:nvSpPr>
        <p:spPr>
          <a:xfrm>
            <a:off x="838200" y="5786846"/>
            <a:ext cx="10515600" cy="347828"/>
          </a:xfrm>
        </p:spPr>
        <p:txBody>
          <a:bodyPr>
            <a:noAutofit/>
          </a:bodyPr>
          <a:lstStyle/>
          <a:p>
            <a:pPr marL="0" indent="0">
              <a:buNone/>
            </a:pPr>
            <a:r>
              <a:rPr lang="en-AU" sz="1100" dirty="0">
                <a:solidFill>
                  <a:schemeClr val="tx1">
                    <a:lumMod val="50000"/>
                    <a:lumOff val="50000"/>
                  </a:schemeClr>
                </a:solidFill>
              </a:rPr>
              <a:t>Note. Among those who commented. Price for a gram of heroin was not collected in 2000. Data labels have been removed from figures with small cell size (i.e. n≤5 but not =0).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a:p>
            <a:pPr marL="0" indent="0">
              <a:buNone/>
            </a:pPr>
            <a:endParaRPr lang="en-AU" sz="1100" dirty="0">
              <a:solidFill>
                <a:schemeClr val="tx1">
                  <a:lumMod val="50000"/>
                  <a:lumOff val="50000"/>
                </a:schemeClr>
              </a:solidFill>
            </a:endParaRPr>
          </a:p>
        </p:txBody>
      </p:sp>
      <p:graphicFrame>
        <p:nvGraphicFramePr>
          <p:cNvPr id="5" name="Chart 4">
            <a:extLst>
              <a:ext uri="{FF2B5EF4-FFF2-40B4-BE49-F238E27FC236}">
                <a16:creationId xmlns:a16="http://schemas.microsoft.com/office/drawing/2014/main" id="{B736896A-27D2-43CD-9781-8F15AD30EFF7}"/>
              </a:ext>
            </a:extLst>
          </p:cNvPr>
          <p:cNvGraphicFramePr/>
          <p:nvPr>
            <p:extLst>
              <p:ext uri="{D42A27DB-BD31-4B8C-83A1-F6EECF244321}">
                <p14:modId xmlns:p14="http://schemas.microsoft.com/office/powerpoint/2010/main" val="1713936185"/>
              </p:ext>
            </p:extLst>
          </p:nvPr>
        </p:nvGraphicFramePr>
        <p:xfrm>
          <a:off x="838200" y="1567543"/>
          <a:ext cx="10515599" cy="42193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0509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5BFF8-8FAA-41E5-8D31-0559A2B0415B}"/>
              </a:ext>
            </a:extLst>
          </p:cNvPr>
          <p:cNvSpPr>
            <a:spLocks noGrp="1"/>
          </p:cNvSpPr>
          <p:nvPr>
            <p:ph type="title"/>
          </p:nvPr>
        </p:nvSpPr>
        <p:spPr/>
        <p:txBody>
          <a:bodyPr>
            <a:noAutofit/>
          </a:bodyPr>
          <a:lstStyle/>
          <a:p>
            <a:r>
              <a:rPr lang="en-AU" sz="3200" dirty="0"/>
              <a:t>Figure 6: Current perceived purity of heroin, NSW, 2000-2019</a:t>
            </a:r>
          </a:p>
        </p:txBody>
      </p:sp>
      <p:sp>
        <p:nvSpPr>
          <p:cNvPr id="4" name="Text Placeholder 3">
            <a:extLst>
              <a:ext uri="{FF2B5EF4-FFF2-40B4-BE49-F238E27FC236}">
                <a16:creationId xmlns:a16="http://schemas.microsoft.com/office/drawing/2014/main" id="{71CE6C56-A91B-4C60-AC45-E117FA4A59BC}"/>
              </a:ext>
            </a:extLst>
          </p:cNvPr>
          <p:cNvSpPr>
            <a:spLocks noGrp="1"/>
          </p:cNvSpPr>
          <p:nvPr>
            <p:ph type="body" sz="quarter" idx="14"/>
          </p:nvPr>
        </p:nvSpPr>
        <p:spPr>
          <a:xfrm>
            <a:off x="832757" y="5786846"/>
            <a:ext cx="10515600" cy="373567"/>
          </a:xfrm>
        </p:spPr>
        <p:txBody>
          <a:bodyPr>
            <a:noAutofit/>
          </a:bodyPr>
          <a:lstStyle/>
          <a:p>
            <a:pPr marL="0" indent="0">
              <a:buNone/>
            </a:pPr>
            <a:r>
              <a:rPr lang="en-GB" sz="1100" b="1" dirty="0">
                <a:solidFill>
                  <a:schemeClr val="tx1">
                    <a:lumMod val="50000"/>
                    <a:lumOff val="50000"/>
                  </a:schemeClr>
                </a:solidFill>
              </a:rPr>
              <a:t>Note. The response ‘Don’t know’ was excluded from analysis. </a:t>
            </a:r>
            <a:r>
              <a:rPr lang="en-AU" sz="1100" dirty="0">
                <a:solidFill>
                  <a:schemeClr val="tx1">
                    <a:lumMod val="50000"/>
                    <a:lumOff val="50000"/>
                  </a:schemeClr>
                </a:solidFill>
              </a:rPr>
              <a:t>Data labels have been removed from figures with small cell size (i.e. n≤5). </a:t>
            </a:r>
            <a:r>
              <a:rPr lang="en-AU" sz="1100" b="1" dirty="0">
                <a:solidFill>
                  <a:schemeClr val="tx1">
                    <a:lumMod val="50000"/>
                    <a:lumOff val="50000"/>
                  </a:schemeClr>
                </a:solidFill>
              </a:rPr>
              <a:t> </a:t>
            </a:r>
            <a:r>
              <a:rPr lang="en-AU" sz="1100" dirty="0">
                <a:solidFill>
                  <a:schemeClr val="tx1">
                    <a:lumMod val="50000"/>
                    <a:lumOff val="50000"/>
                  </a:schemeClr>
                </a:solidFill>
              </a:rPr>
              <a:t>*</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1CB89CE7-1049-4598-AD9C-0EC93754F1D1}"/>
              </a:ext>
            </a:extLst>
          </p:cNvPr>
          <p:cNvGraphicFramePr/>
          <p:nvPr>
            <p:extLst>
              <p:ext uri="{D42A27DB-BD31-4B8C-83A1-F6EECF244321}">
                <p14:modId xmlns:p14="http://schemas.microsoft.com/office/powerpoint/2010/main" val="2810622794"/>
              </p:ext>
            </p:extLst>
          </p:nvPr>
        </p:nvGraphicFramePr>
        <p:xfrm>
          <a:off x="832757" y="1593669"/>
          <a:ext cx="10515600" cy="41931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1050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B14B8-A9C9-4545-BCBA-1BA796C594EB}"/>
              </a:ext>
            </a:extLst>
          </p:cNvPr>
          <p:cNvSpPr>
            <a:spLocks noGrp="1"/>
          </p:cNvSpPr>
          <p:nvPr>
            <p:ph type="title"/>
          </p:nvPr>
        </p:nvSpPr>
        <p:spPr/>
        <p:txBody>
          <a:bodyPr>
            <a:noAutofit/>
          </a:bodyPr>
          <a:lstStyle/>
          <a:p>
            <a:r>
              <a:rPr lang="en-AU" sz="3200" dirty="0"/>
              <a:t>Figure 7: Current perceived availability of heroin, NSW, 2000-2019</a:t>
            </a:r>
          </a:p>
        </p:txBody>
      </p:sp>
      <p:sp>
        <p:nvSpPr>
          <p:cNvPr id="4" name="Text Placeholder 3">
            <a:extLst>
              <a:ext uri="{FF2B5EF4-FFF2-40B4-BE49-F238E27FC236}">
                <a16:creationId xmlns:a16="http://schemas.microsoft.com/office/drawing/2014/main" id="{62704AEE-2507-4D37-8234-C53A048969D8}"/>
              </a:ext>
            </a:extLst>
          </p:cNvPr>
          <p:cNvSpPr>
            <a:spLocks noGrp="1"/>
          </p:cNvSpPr>
          <p:nvPr>
            <p:ph type="body" sz="quarter" idx="14"/>
          </p:nvPr>
        </p:nvSpPr>
        <p:spPr>
          <a:xfrm>
            <a:off x="838200" y="5852161"/>
            <a:ext cx="10515600" cy="347471"/>
          </a:xfrm>
        </p:spPr>
        <p:txBody>
          <a:bodyPr>
            <a:noAutofit/>
          </a:bodyPr>
          <a:lstStyle/>
          <a:p>
            <a:pPr marL="0" indent="0">
              <a:buNone/>
            </a:pPr>
            <a:r>
              <a:rPr lang="en-GB" sz="1100" dirty="0">
                <a:solidFill>
                  <a:schemeClr val="tx1">
                    <a:lumMod val="50000"/>
                    <a:lumOff val="50000"/>
                  </a:schemeClr>
                </a:solidFill>
              </a:rPr>
              <a:t>Note. The response ‘Don’t know’ was excluded from analysis. </a:t>
            </a:r>
            <a:r>
              <a:rPr lang="en-AU" sz="1100" dirty="0">
                <a:solidFill>
                  <a:schemeClr val="tx1">
                    <a:lumMod val="50000"/>
                    <a:lumOff val="50000"/>
                  </a:schemeClr>
                </a:solidFill>
              </a:rPr>
              <a:t>Data labels have been removed from figures with small cell size (i.e. n≤5).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a:t>
            </a:r>
          </a:p>
        </p:txBody>
      </p:sp>
      <p:graphicFrame>
        <p:nvGraphicFramePr>
          <p:cNvPr id="5" name="Chart 4">
            <a:extLst>
              <a:ext uri="{FF2B5EF4-FFF2-40B4-BE49-F238E27FC236}">
                <a16:creationId xmlns:a16="http://schemas.microsoft.com/office/drawing/2014/main" id="{A1E736CA-017C-4F3C-9027-A01CB3B1CF84}"/>
              </a:ext>
            </a:extLst>
          </p:cNvPr>
          <p:cNvGraphicFramePr/>
          <p:nvPr>
            <p:extLst>
              <p:ext uri="{D42A27DB-BD31-4B8C-83A1-F6EECF244321}">
                <p14:modId xmlns:p14="http://schemas.microsoft.com/office/powerpoint/2010/main" val="2597889249"/>
              </p:ext>
            </p:extLst>
          </p:nvPr>
        </p:nvGraphicFramePr>
        <p:xfrm>
          <a:off x="838200" y="1580607"/>
          <a:ext cx="10515600" cy="42715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0432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C1D9D-75F8-43D8-B266-4B246CD43AFB}"/>
              </a:ext>
            </a:extLst>
          </p:cNvPr>
          <p:cNvSpPr>
            <a:spLocks noGrp="1"/>
          </p:cNvSpPr>
          <p:nvPr>
            <p:ph type="title"/>
          </p:nvPr>
        </p:nvSpPr>
        <p:spPr/>
        <p:txBody>
          <a:bodyPr>
            <a:noAutofit/>
          </a:bodyPr>
          <a:lstStyle/>
          <a:p>
            <a:r>
              <a:rPr lang="en-AU" sz="3200" dirty="0"/>
              <a:t>Figure 8: Past six month use of any methamphetamine, powder, base, and crystal, NSW, 2000-2019</a:t>
            </a:r>
          </a:p>
        </p:txBody>
      </p:sp>
      <p:sp>
        <p:nvSpPr>
          <p:cNvPr id="4" name="Text Placeholder 3">
            <a:extLst>
              <a:ext uri="{FF2B5EF4-FFF2-40B4-BE49-F238E27FC236}">
                <a16:creationId xmlns:a16="http://schemas.microsoft.com/office/drawing/2014/main" id="{B997CE14-555C-4903-99FD-BF987D90B256}"/>
              </a:ext>
            </a:extLst>
          </p:cNvPr>
          <p:cNvSpPr>
            <a:spLocks noGrp="1"/>
          </p:cNvSpPr>
          <p:nvPr>
            <p:ph type="body" sz="quarter" idx="14"/>
          </p:nvPr>
        </p:nvSpPr>
        <p:spPr>
          <a:xfrm>
            <a:off x="832757" y="5546724"/>
            <a:ext cx="10515600" cy="577224"/>
          </a:xfrm>
        </p:spPr>
        <p:txBody>
          <a:bodyPr>
            <a:noAutofit/>
          </a:bodyPr>
          <a:lstStyle/>
          <a:p>
            <a:pPr marL="0" indent="0">
              <a:buNone/>
            </a:pPr>
            <a:r>
              <a:rPr lang="en-GB" sz="1100" dirty="0">
                <a:solidFill>
                  <a:schemeClr val="tx1">
                    <a:lumMod val="50000"/>
                    <a:lumOff val="50000"/>
                  </a:schemeClr>
                </a:solidFill>
              </a:rPr>
              <a:t>Note.</a:t>
            </a:r>
            <a:r>
              <a:rPr lang="en-GB" sz="1100" baseline="30000" dirty="0">
                <a:solidFill>
                  <a:schemeClr val="tx1">
                    <a:lumMod val="50000"/>
                    <a:lumOff val="50000"/>
                  </a:schemeClr>
                </a:solidFill>
              </a:rPr>
              <a:t> #</a:t>
            </a:r>
            <a:r>
              <a:rPr lang="en-AU" sz="1100" dirty="0">
                <a:solidFill>
                  <a:schemeClr val="tx1">
                    <a:lumMod val="50000"/>
                    <a:lumOff val="50000"/>
                  </a:schemeClr>
                </a:solidFill>
              </a:rPr>
              <a:t> Base asked separately from 2001 onwards. ‘Any methamphetamine’ includes crystal, powder, base and liquid methamphetamine combined. Figures for liquid not reported historically due to small numbers, however in 2018 4% of the NSW sample reported use of liquid amphetamine in the six months preceding interview. Data labels have been removed from figures with small cell size (i.e. n≤5 but not =0).  *</a:t>
            </a:r>
            <a:r>
              <a:rPr lang="en-AU" sz="1100" i="1" dirty="0">
                <a:solidFill>
                  <a:schemeClr val="tx1">
                    <a:lumMod val="50000"/>
                    <a:lumOff val="50000"/>
                  </a:schemeClr>
                </a:solidFill>
              </a:rPr>
              <a:t>p</a:t>
            </a:r>
            <a:r>
              <a:rPr lang="en-AU" sz="1100" dirty="0">
                <a:solidFill>
                  <a:schemeClr val="tx1">
                    <a:lumMod val="50000"/>
                    <a:lumOff val="50000"/>
                  </a:schemeClr>
                </a:solidFill>
              </a:rPr>
              <a:t>&lt;0.050; **</a:t>
            </a:r>
            <a:r>
              <a:rPr lang="en-AU" sz="1100" i="1" dirty="0">
                <a:solidFill>
                  <a:schemeClr val="tx1">
                    <a:lumMod val="50000"/>
                    <a:lumOff val="50000"/>
                  </a:schemeClr>
                </a:solidFill>
              </a:rPr>
              <a:t>p</a:t>
            </a:r>
            <a:r>
              <a:rPr lang="en-AU" sz="1100" dirty="0">
                <a:solidFill>
                  <a:schemeClr val="tx1">
                    <a:lumMod val="50000"/>
                    <a:lumOff val="50000"/>
                  </a:schemeClr>
                </a:solidFill>
              </a:rPr>
              <a:t>&lt;0.010; ***</a:t>
            </a:r>
            <a:r>
              <a:rPr lang="en-AU" sz="1100" i="1" dirty="0">
                <a:solidFill>
                  <a:schemeClr val="tx1">
                    <a:lumMod val="50000"/>
                    <a:lumOff val="50000"/>
                  </a:schemeClr>
                </a:solidFill>
              </a:rPr>
              <a:t>p</a:t>
            </a:r>
            <a:r>
              <a:rPr lang="en-AU" sz="1100" dirty="0">
                <a:solidFill>
                  <a:schemeClr val="tx1">
                    <a:lumMod val="50000"/>
                    <a:lumOff val="50000"/>
                  </a:schemeClr>
                </a:solidFill>
              </a:rPr>
              <a:t>&lt;0.001 for 2018 versus 2019. </a:t>
            </a:r>
          </a:p>
        </p:txBody>
      </p:sp>
      <p:graphicFrame>
        <p:nvGraphicFramePr>
          <p:cNvPr id="5" name="Chart 4">
            <a:extLst>
              <a:ext uri="{FF2B5EF4-FFF2-40B4-BE49-F238E27FC236}">
                <a16:creationId xmlns:a16="http://schemas.microsoft.com/office/drawing/2014/main" id="{A6275EC9-BB07-4C14-B0F5-6B51C1DA5A5D}"/>
              </a:ext>
            </a:extLst>
          </p:cNvPr>
          <p:cNvGraphicFramePr/>
          <p:nvPr>
            <p:extLst>
              <p:ext uri="{D42A27DB-BD31-4B8C-83A1-F6EECF244321}">
                <p14:modId xmlns:p14="http://schemas.microsoft.com/office/powerpoint/2010/main" val="428463504"/>
              </p:ext>
            </p:extLst>
          </p:nvPr>
        </p:nvGraphicFramePr>
        <p:xfrm>
          <a:off x="832757" y="1580606"/>
          <a:ext cx="10515600" cy="39661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7532556"/>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
      <a:majorFont>
        <a:latin typeface="Somme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1223</TotalTime>
  <Words>3736</Words>
  <Application>Microsoft Office PowerPoint</Application>
  <PresentationFormat>Widescreen</PresentationFormat>
  <Paragraphs>335</Paragraphs>
  <Slides>38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Sommet</vt:lpstr>
      <vt:lpstr>Times</vt:lpstr>
      <vt:lpstr>Office Theme</vt:lpstr>
      <vt:lpstr>PowerPoint Presentation</vt:lpstr>
      <vt:lpstr>Figure 1: Drug of choice, NSW, 2000-2019</vt:lpstr>
      <vt:lpstr>Figure 2: Drug injected most often in the past month, NSW, 2000-2019</vt:lpstr>
      <vt:lpstr>Figure 3: High frequency (weekly) substance use in the past six months, NSW, 2000-2019</vt:lpstr>
      <vt:lpstr>Figure 4: Past six month use and frequency of use of heroin, NSW, 2000-2019</vt:lpstr>
      <vt:lpstr>Figure 5: Median price of heroin per cap and gram, NSW, 2000-2019</vt:lpstr>
      <vt:lpstr>Figure 6: Current perceived purity of heroin, NSW, 2000-2019</vt:lpstr>
      <vt:lpstr>Figure 7: Current perceived availability of heroin, NSW, 2000-2019</vt:lpstr>
      <vt:lpstr>Figure 8: Past six month use of any methamphetamine, powder, base, and crystal, NSW, 2000-2019</vt:lpstr>
      <vt:lpstr>Figure 9: Frequency of use of any methamphetamine, powder, base, and crystal, NSW, 2000-2019</vt:lpstr>
      <vt:lpstr>Figure 10: Median price of powder methamphetamine per point and gram, NSW, 2002-2019</vt:lpstr>
      <vt:lpstr>Figure 11: Current perceived purity of powder methamphetamine, NSW, 2002-2019</vt:lpstr>
      <vt:lpstr>Figure 12: Current perceived availability of powder methamphetamine, NSW, 2002-2019</vt:lpstr>
      <vt:lpstr>Figure 13: Median price of crystal methamphetamine per point and gram, NSW, 2001-2019 </vt:lpstr>
      <vt:lpstr>Figure 14: Current perceive purity of crystal methamphetamine, NSW, 2002-2019</vt:lpstr>
      <vt:lpstr>Figure 15: Current perceived availability of crystal methamphetamine, NSW, 2002-2019</vt:lpstr>
      <vt:lpstr>Figure 16: Past six month use and frequency of use of cocaine, NSW, 2000-2019</vt:lpstr>
      <vt:lpstr>Figure 17: Median price of cocaine per cap and gram, NSW, 2000-2019</vt:lpstr>
      <vt:lpstr>Figure 18: Current perceived purity of cocaine, NSW, 2000-2019</vt:lpstr>
      <vt:lpstr>Figure 19: Current perceived availability of cocaine, NSW, 2000-2019</vt:lpstr>
      <vt:lpstr>Figure 20: Past six month use and frequency of use of cannabis, NSW, 2000-2019</vt:lpstr>
      <vt:lpstr>Figure 21: Median price of hydroponic (a) and bush (b) cannabis per ounce and gram, NSW, 2003-2019</vt:lpstr>
      <vt:lpstr>Figure 22: Current perceived potency of hydroponic (a) and bush (b) cannabis, NSW, 2004-2019</vt:lpstr>
      <vt:lpstr>Figure 23: Current perceived availability of hydroponic (a) and bush (b) cannabis, NSW, 2004-2019</vt:lpstr>
      <vt:lpstr>Figure 24: Past six month use (prescribed and non-prescribed) and frequency of use of methadone, NSW, 2000-2019</vt:lpstr>
      <vt:lpstr>Figure 25: Past six month use (prescribed and non-prescribed) and frequency of use of buprenorphine-naloxone, NSW, 2006-2019</vt:lpstr>
      <vt:lpstr>Figure 26: Past six month use (prescribed and non-prescribed) and frequency of use of morphine, NSW, 2001-2019</vt:lpstr>
      <vt:lpstr>Figure 27: Past six month use (prescribed and non-prescribed) and frequency of use of oxycodone, NSW, 2005-2019</vt:lpstr>
      <vt:lpstr>Figure 28: Past six month use (prescribed and non-prescribed) and frequency of use of fentanyl, NSW, 2013-2018</vt:lpstr>
      <vt:lpstr>Figure 29: Past six month use  of low-dose codeine (for non-pain purposes), NSW, 2013-2018</vt:lpstr>
      <vt:lpstr>Figure 30: Past six month use of other drugs, NSW, 2000-2019 </vt:lpstr>
      <vt:lpstr>Figure 31: Use of opioids, stimulants and benzodiazepines on the day preceding interview, NSW, 2018</vt:lpstr>
      <vt:lpstr>Figure 32: Lifetime and past 12 month non-fatal overdose, NSW, 2000-2019</vt:lpstr>
      <vt:lpstr>Figure 33: Take-home naloxone program and distribution, NSW, 2013-2019</vt:lpstr>
      <vt:lpstr>Figure 34: Borrowing and lending of needles and sharing of injecting equipment in the past month, NSW, 2000-2019</vt:lpstr>
      <vt:lpstr>Figure 35: Injection-related issues in the past month, NSW, 2019</vt:lpstr>
      <vt:lpstr>Figure 36: Self-reported mental health problems and treatment seeking in the past six months, NSW, 2004-2019</vt:lpstr>
      <vt:lpstr>Figure 37: Self-reported criminal activity in the past month, NSW, 2000-2019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Daisy Gibbs</dc:creator>
  <cp:lastModifiedBy>Harriet Townsend</cp:lastModifiedBy>
  <cp:revision>113</cp:revision>
  <dcterms:created xsi:type="dcterms:W3CDTF">2018-08-21T07:06:16Z</dcterms:created>
  <dcterms:modified xsi:type="dcterms:W3CDTF">2019-12-05T04:45:35Z</dcterms:modified>
</cp:coreProperties>
</file>