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338" r:id="rId2"/>
    <p:sldId id="336" r:id="rId3"/>
    <p:sldId id="317" r:id="rId4"/>
    <p:sldId id="330" r:id="rId5"/>
    <p:sldId id="334" r:id="rId6"/>
    <p:sldId id="331" r:id="rId7"/>
    <p:sldId id="337" r:id="rId8"/>
    <p:sldId id="332" r:id="rId9"/>
    <p:sldId id="333" r:id="rId10"/>
    <p:sldId id="335" r:id="rId11"/>
    <p:sldId id="339" r:id="rId12"/>
  </p:sldIdLst>
  <p:sldSz cx="9144000" cy="6858000" type="screen4x3"/>
  <p:notesSz cx="6883400" cy="9906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9C7F0-DBA3-6645-A8F9-54416941A564}" v="93" dt="2018-08-16T02:48:07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77431" autoAdjust="0"/>
  </p:normalViewPr>
  <p:slideViewPr>
    <p:cSldViewPr>
      <p:cViewPr varScale="1">
        <p:scale>
          <a:sx n="110" d="100"/>
          <a:sy n="110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76" y="-84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BDA0E8-BF09-C544-9604-B4AA7E74A9A8}" type="datetimeFigureOut">
              <a:rPr lang="en-AU"/>
              <a:pPr>
                <a:defRPr/>
              </a:pPr>
              <a:t>17/08/2018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3782E2D7-C53F-8841-ACC2-B76AE6C98AE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15EDFF-A851-7646-8D05-21AD6B2BAF87}" type="datetimeFigureOut">
              <a:rPr lang="en-AU"/>
              <a:pPr>
                <a:defRPr/>
              </a:pPr>
              <a:t>17/08/2018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3DF971F4-9701-1847-A1F2-41B7E1613A6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758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520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/>
          </a:p>
          <a:p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9B274-E0F3-40D7-ADEE-3EBC4BBACE61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71F4-9701-1847-A1F2-41B7E1613A6C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457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71F4-9701-1847-A1F2-41B7E1613A6C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457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971F4-9701-1847-A1F2-41B7E1613A6C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5612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AR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20714"/>
            <a:ext cx="2122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/>
          <a:stretch>
            <a:fillRect/>
          </a:stretch>
        </p:blipFill>
        <p:spPr bwMode="auto">
          <a:xfrm>
            <a:off x="2" y="1916114"/>
            <a:ext cx="2771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4322123"/>
            <a:ext cx="1835697" cy="12067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4546956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sz="1200" dirty="0">
                <a:latin typeface="Arial" charset="0"/>
                <a:ea typeface="Microsoft Sans Serif" charset="0"/>
                <a:cs typeface="Arial" charset="0"/>
              </a:rPr>
              <a:t>Optimal position for Faculty\School\Unit name – Arial Font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dirty="0">
                <a:latin typeface="Arial" charset="0"/>
                <a:ea typeface="Microsoft Sans Serif" charset="0"/>
                <a:cs typeface="Arial" charset="0"/>
              </a:rPr>
              <a:t>Main heading -  Arial Font</a:t>
            </a:r>
          </a:p>
        </p:txBody>
      </p:sp>
    </p:spTree>
    <p:extLst>
      <p:ext uri="{BB962C8B-B14F-4D97-AF65-F5344CB8AC3E}">
        <p14:creationId xmlns:p14="http://schemas.microsoft.com/office/powerpoint/2010/main" val="7594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26E60AD-B6A5-6C4E-8F66-70C825046A6A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23280" y="1713342"/>
            <a:ext cx="6733096" cy="2651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aseline="0">
                <a:solidFill>
                  <a:schemeClr val="accent4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4"/>
                </a:solidFill>
              </a:defRPr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6465" y="4509938"/>
            <a:ext cx="323991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 algn="r">
              <a:buNone/>
              <a:defRPr sz="200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30" y="274638"/>
            <a:ext cx="8642351" cy="633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0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i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/>
        </p:nvCxnSpPr>
        <p:spPr bwMode="auto">
          <a:xfrm>
            <a:off x="250826" y="3573463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F314FEC-6112-6947-B4F4-26D55DBE514F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51" y="2502024"/>
            <a:ext cx="86409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15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AB0BBA9-8FA9-8944-9DF8-7CB64FF8EF67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8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08ECF70-7914-4F44-B509-CF8DB10890AC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95739" y="4437064"/>
            <a:ext cx="45370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5651" y="1989188"/>
            <a:ext cx="7777163" cy="24479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  <a:latin typeface="+mj-lt"/>
              </a:defRPr>
            </a:lvl3pPr>
            <a:lvl4pPr>
              <a:defRPr>
                <a:solidFill>
                  <a:schemeClr val="bg2"/>
                </a:solidFill>
                <a:latin typeface="+mj-lt"/>
              </a:defRPr>
            </a:lvl4pPr>
            <a:lvl5pPr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28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2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DAR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NDARCAUST_header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6"/>
            <a:ext cx="9144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20714"/>
            <a:ext cx="2122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/>
          <a:stretch>
            <a:fillRect/>
          </a:stretch>
        </p:blipFill>
        <p:spPr bwMode="auto">
          <a:xfrm>
            <a:off x="2" y="1916114"/>
            <a:ext cx="2771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84437" y="3789041"/>
            <a:ext cx="6408043" cy="4320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84438" y="4581128"/>
            <a:ext cx="6408737" cy="28733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42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ARC title slide re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/>
          <a:stretch>
            <a:fillRect/>
          </a:stretch>
        </p:blipFill>
        <p:spPr bwMode="auto">
          <a:xfrm>
            <a:off x="2" y="1916114"/>
            <a:ext cx="2771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20714"/>
            <a:ext cx="212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5" y="4166438"/>
            <a:ext cx="1835696" cy="120677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4391271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sz="1200" dirty="0">
                <a:latin typeface="Arial" charset="0"/>
                <a:ea typeface="Microsoft Sans Serif" charset="0"/>
                <a:cs typeface="Arial" charset="0"/>
              </a:rPr>
              <a:t>Optimal position for Faculty\School\Unit name – Arial Font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dirty="0">
                <a:latin typeface="Arial" charset="0"/>
                <a:ea typeface="Microsoft Sans Serif" charset="0"/>
                <a:cs typeface="Arial" charset="0"/>
              </a:rPr>
              <a:t>Main heading -  Arial Font</a:t>
            </a:r>
          </a:p>
        </p:txBody>
      </p:sp>
    </p:spTree>
    <p:extLst>
      <p:ext uri="{BB962C8B-B14F-4D97-AF65-F5344CB8AC3E}">
        <p14:creationId xmlns:p14="http://schemas.microsoft.com/office/powerpoint/2010/main" val="20122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033AD0F-A0A8-C243-9669-B66BEDC6317E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0826" y="1052513"/>
            <a:ext cx="8642351" cy="489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B7ADC-63BA-4F78-9CED-11F5D40E3A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6" y="6132079"/>
            <a:ext cx="3923928" cy="3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250826" y="1412875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9960ECA-8CEE-F242-BA91-4851444C96AF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30" y="274638"/>
            <a:ext cx="8642351" cy="1138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0826" y="1628776"/>
            <a:ext cx="864235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8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1484313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4429D30-7CC5-7740-867A-0AF3EF268A99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826" y="980729"/>
            <a:ext cx="8642351" cy="50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0826" y="1628776"/>
            <a:ext cx="8642351" cy="4320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42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E170547-CD54-D449-977D-D54E03884F9C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6" y="5589589"/>
            <a:ext cx="8642351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6" y="1052513"/>
            <a:ext cx="86423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9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74A3391-EF62-F142-9B22-7EFD32892335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724129" y="1268760"/>
            <a:ext cx="2735983" cy="3382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6" y="1052513"/>
            <a:ext cx="4897439" cy="4824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3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0141289-ADDE-0A4B-9AB6-EA10EF9AD9D5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008063" y="2060352"/>
            <a:ext cx="7181851" cy="37449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6" y="1052514"/>
            <a:ext cx="8642351" cy="72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6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o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6" y="908050"/>
            <a:ext cx="8642351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1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4679E43-1CE2-B141-9AA1-E3E34F60B7B4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7" y="6110289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43934" y="6093297"/>
            <a:ext cx="1656135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6" y="1052514"/>
            <a:ext cx="8642351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5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250826" y="274638"/>
            <a:ext cx="8642351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250826" y="1052513"/>
            <a:ext cx="8642351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0"/>
            <a:r>
              <a:rPr lang="en-AU" altLang="en-US"/>
              <a:t>First level bullet point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48" r:id="rId15"/>
    <p:sldLayoutId id="2147483963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7575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 charset="0"/>
        <a:buChar char="o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darc.med.unsw.edu.au/" TargetMode="External"/><Relationship Id="rId7" Type="http://schemas.openxmlformats.org/officeDocument/2006/relationships/hyperlink" Target="mailto:drugtrends@unsw.edu.au" TargetMode="External"/><Relationship Id="rId2" Type="http://schemas.openxmlformats.org/officeDocument/2006/relationships/hyperlink" Target="https://drugtrends.shinyapps.io/Death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darc.med.unsw.edu.au/program/drug-trends" TargetMode="External"/><Relationship Id="rId5" Type="http://schemas.openxmlformats.org/officeDocument/2006/relationships/hyperlink" Target="http://www.who.int/classifications/icd/en/" TargetMode="External"/><Relationship Id="rId4" Type="http://schemas.openxmlformats.org/officeDocument/2006/relationships/hyperlink" Target="http://www.abs.gov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3120" y="4005064"/>
            <a:ext cx="7920880" cy="936104"/>
          </a:xfrm>
        </p:spPr>
        <p:txBody>
          <a:bodyPr/>
          <a:lstStyle/>
          <a:p>
            <a:pPr algn="ctr"/>
            <a:r>
              <a:rPr lang="en-AU" altLang="en-US" sz="2000" dirty="0">
                <a:latin typeface="Arial" charset="0"/>
                <a:ea typeface="Microsoft Sans Serif" charset="0"/>
                <a:cs typeface="Arial" charset="0"/>
              </a:rPr>
              <a:t>Opioid-, amphetamine-, and cocaine-induced deaths in Australia: August 2018</a:t>
            </a:r>
          </a:p>
        </p:txBody>
      </p:sp>
    </p:spTree>
    <p:extLst>
      <p:ext uri="{BB962C8B-B14F-4D97-AF65-F5344CB8AC3E}">
        <p14:creationId xmlns:p14="http://schemas.microsoft.com/office/powerpoint/2010/main" val="59946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23CC5A-E045-F34B-B47F-F5674C6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Opioid-induced deaths: exclusive opioids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DDF4D-5BBF-6442-ADE1-E6D52ABC7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445224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/>
              <a:t>Exclusive illicit opioids refers to deaths that are attributable exclusively to heroin and/or opium (the majority of these deaths are attributable to heroin) </a:t>
            </a:r>
          </a:p>
          <a:p>
            <a:r>
              <a:rPr lang="en-AU" sz="950" dirty="0"/>
              <a:t>Exclusive pharmaceutical opioids refers to deaths that are attributable exclusively to opioids including  morphine, methadone, oxycodone, codeine, fentanyl, tramadol and pethidine</a:t>
            </a:r>
          </a:p>
          <a:p>
            <a:r>
              <a:rPr lang="en-AU" sz="950" dirty="0"/>
              <a:t>Illicit and pharmaceutical opioids refers to deaths that are attributable to both illicit and pharmaceutical opioids</a:t>
            </a:r>
          </a:p>
        </p:txBody>
      </p:sp>
    </p:spTree>
    <p:extLst>
      <p:ext uri="{BB962C8B-B14F-4D97-AF65-F5344CB8AC3E}">
        <p14:creationId xmlns:p14="http://schemas.microsoft.com/office/powerpoint/2010/main" val="361797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0826" y="908721"/>
            <a:ext cx="8857678" cy="5040560"/>
          </a:xfrm>
        </p:spPr>
        <p:txBody>
          <a:bodyPr/>
          <a:lstStyle/>
          <a:p>
            <a:r>
              <a:rPr lang="en-AU" sz="1400" b="1" dirty="0"/>
              <a:t>Acknowledgements:</a:t>
            </a:r>
          </a:p>
          <a:p>
            <a:r>
              <a:rPr lang="en-AU" sz="1400" dirty="0"/>
              <a:t>Thanks to Lauren Moran and Shell </a:t>
            </a:r>
            <a:r>
              <a:rPr lang="en-AU" sz="1400" dirty="0" err="1"/>
              <a:t>McConville</a:t>
            </a:r>
            <a:r>
              <a:rPr lang="en-AU" sz="1400" dirty="0"/>
              <a:t> of the ABS for their assistance with the data provided for this bulletin.</a:t>
            </a:r>
          </a:p>
          <a:p>
            <a:endParaRPr lang="en-AU" sz="1400" dirty="0"/>
          </a:p>
          <a:p>
            <a:r>
              <a:rPr lang="en-AU" sz="1400" dirty="0"/>
              <a:t>This work was supported by funding from the Australian Government under the Drug and Alcohol Program.</a:t>
            </a:r>
          </a:p>
          <a:p>
            <a:endParaRPr lang="en-AU" sz="1400" dirty="0"/>
          </a:p>
          <a:p>
            <a:r>
              <a:rPr lang="en-AU" sz="1400" b="1" dirty="0"/>
              <a:t>Recommended citation: </a:t>
            </a:r>
            <a:r>
              <a:rPr lang="en-AU" sz="1400" dirty="0"/>
              <a:t>Roxburgh, A., Dobbins, T., Degenhardt, L. and Peacock, A. (2018). Opioid-, amphetamine-, and cocaine-induced deaths in Australia: August 2018. Sydney: National Drug and Alcohol Research Centre, UNSW</a:t>
            </a:r>
          </a:p>
          <a:p>
            <a:endParaRPr lang="en-AU" sz="1400" b="1" dirty="0"/>
          </a:p>
          <a:p>
            <a:r>
              <a:rPr lang="en-AU" sz="1400" b="1" dirty="0"/>
              <a:t>Related Links:</a:t>
            </a:r>
          </a:p>
          <a:p>
            <a:r>
              <a:rPr lang="en-AU" sz="1400" dirty="0"/>
              <a:t>Data visualisations 				</a:t>
            </a:r>
            <a:r>
              <a:rPr lang="en-AU" sz="1400" dirty="0">
                <a:hlinkClick r:id="rId2"/>
              </a:rPr>
              <a:t>https://drugtrends.shinyapps.io/Deaths</a:t>
            </a:r>
            <a:endParaRPr lang="en-AU" sz="1400" dirty="0"/>
          </a:p>
          <a:p>
            <a:r>
              <a:rPr lang="en-AU" sz="1400" dirty="0"/>
              <a:t>For more information on NDARC research, go to: 	</a:t>
            </a:r>
            <a:r>
              <a:rPr lang="en-AU" sz="1400" dirty="0">
                <a:hlinkClick r:id="rId3"/>
              </a:rPr>
              <a:t>http://ndarc.med.unsw.edu.au/</a:t>
            </a:r>
            <a:endParaRPr lang="en-AU" sz="1400" dirty="0"/>
          </a:p>
          <a:p>
            <a:r>
              <a:rPr lang="en-AU" sz="1400" dirty="0"/>
              <a:t>For more information about the ABS, go to: 		</a:t>
            </a:r>
            <a:r>
              <a:rPr lang="en-AU" sz="1400" dirty="0">
                <a:hlinkClick r:id="rId4"/>
              </a:rPr>
              <a:t>http://www.abs.gov.au</a:t>
            </a:r>
            <a:endParaRPr lang="en-AU" sz="1400" dirty="0"/>
          </a:p>
          <a:p>
            <a:r>
              <a:rPr lang="en-AU" sz="1400" dirty="0"/>
              <a:t>For more information on ICD coding go to: 		</a:t>
            </a:r>
            <a:r>
              <a:rPr lang="en-AU" sz="1400" dirty="0">
                <a:hlinkClick r:id="rId5"/>
              </a:rPr>
              <a:t>http://www.who.int/classifications/icd/en/</a:t>
            </a:r>
            <a:endParaRPr lang="en-AU" sz="1400" dirty="0"/>
          </a:p>
          <a:p>
            <a:r>
              <a:rPr lang="en-AU" sz="1400" dirty="0"/>
              <a:t>For more research from the Drug Trends program go to: 	</a:t>
            </a:r>
            <a:r>
              <a:rPr lang="en-AU" sz="1400" dirty="0">
                <a:hlinkClick r:id="rId6"/>
              </a:rPr>
              <a:t>https://ndarc.med.unsw.edu.au/program/drug-trends</a:t>
            </a:r>
            <a:endParaRPr lang="en-AU" sz="1400" dirty="0"/>
          </a:p>
          <a:p>
            <a:r>
              <a:rPr lang="en-AU" sz="1400" dirty="0"/>
              <a:t>University of New South Wales, Sydney NSW 2052 </a:t>
            </a:r>
          </a:p>
          <a:p>
            <a:r>
              <a:rPr lang="en-AU" sz="1400" dirty="0"/>
              <a:t>Phone: +61 2 9385 0333       Fax: +61 2 9385 0222</a:t>
            </a:r>
          </a:p>
          <a:p>
            <a:r>
              <a:rPr lang="en-AU" sz="1400" dirty="0"/>
              <a:t>Contact us: 				</a:t>
            </a:r>
            <a:r>
              <a:rPr lang="en-AU" sz="1400" dirty="0">
                <a:hlinkClick r:id="rId7"/>
              </a:rPr>
              <a:t>drugtrends@unsw.edu.au</a:t>
            </a:r>
            <a:endParaRPr lang="en-AU" sz="1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D23CC5A-E045-F34B-B47F-F5674C6C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74638"/>
            <a:ext cx="8642351" cy="633412"/>
          </a:xfrm>
        </p:spPr>
        <p:txBody>
          <a:bodyPr/>
          <a:lstStyle/>
          <a:p>
            <a:r>
              <a:rPr lang="en-US" dirty="0"/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9206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A90F7F-42DD-1D4A-BA1E-CBDFF1B2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116633"/>
            <a:ext cx="8642351" cy="633412"/>
          </a:xfrm>
        </p:spPr>
        <p:txBody>
          <a:bodyPr/>
          <a:lstStyle/>
          <a:p>
            <a:r>
              <a:rPr lang="en-US" dirty="0"/>
              <a:t>Opioid-, amphetamine- and cocaine-induced deaths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124CE-5E3A-1B4A-AA2B-91CD8A35A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2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CE662-E149-1446-B0B0-B6099CB0C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3ADA9B0-9CB1-4247-A714-D6A07F19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Opioid-induced deaths by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3E0178-FF4E-F643-B18A-0214ECE5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Opioid-induced deaths by opioid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3E5618-4FD0-A946-9797-4C78954E2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" y="1259238"/>
            <a:ext cx="9144000" cy="43395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720C54-CFD4-764E-9F11-0B368611B3AF}"/>
              </a:ext>
            </a:extLst>
          </p:cNvPr>
          <p:cNvSpPr/>
          <p:nvPr/>
        </p:nvSpPr>
        <p:spPr>
          <a:xfrm>
            <a:off x="7452320" y="3429000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517232"/>
            <a:ext cx="5256584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Natural and semi-synthetic opioids include morphine, codeine and oxycodone</a:t>
            </a:r>
          </a:p>
          <a:p>
            <a:r>
              <a:rPr lang="en-AU" sz="1000" dirty="0"/>
              <a:t>Synthetic opioids include fentanyl, tramadol and pethidine</a:t>
            </a:r>
          </a:p>
        </p:txBody>
      </p:sp>
    </p:spTree>
    <p:extLst>
      <p:ext uri="{BB962C8B-B14F-4D97-AF65-F5344CB8AC3E}">
        <p14:creationId xmlns:p14="http://schemas.microsoft.com/office/powerpoint/2010/main" val="151689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85A02-469B-DF4A-BF31-58110940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Opioid-induced deaths by 10 year age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FF381-7D70-CD48-B891-D07A4ADD8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024D27-A97D-8749-94D7-83747B72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Opioid-induced deaths by opioid and sex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8C1ED-2459-AB45-B500-8B79180DE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Natural and semi-synthetic opioids include morphine, codeine and oxycodone</a:t>
            </a:r>
          </a:p>
        </p:txBody>
      </p:sp>
    </p:spTree>
    <p:extLst>
      <p:ext uri="{BB962C8B-B14F-4D97-AF65-F5344CB8AC3E}">
        <p14:creationId xmlns:p14="http://schemas.microsoft.com/office/powerpoint/2010/main" val="425172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1431E-9AFC-F449-B944-21B8DD21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Opioid-induced deaths by opioid and sex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41A91-FDFB-AC44-9B48-095B57BFF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5256584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Natural and semi-synthetic opioids include morphine, codeine and oxycodone</a:t>
            </a:r>
          </a:p>
          <a:p>
            <a:r>
              <a:rPr lang="en-AU" sz="1000" dirty="0"/>
              <a:t>Synthetic opioids include fentanyl, tramadol and pethidine</a:t>
            </a:r>
          </a:p>
        </p:txBody>
      </p:sp>
    </p:spTree>
    <p:extLst>
      <p:ext uri="{BB962C8B-B14F-4D97-AF65-F5344CB8AC3E}">
        <p14:creationId xmlns:p14="http://schemas.microsoft.com/office/powerpoint/2010/main" val="244389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295B7-5783-0646-A9D7-18F42D99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33413"/>
          </a:xfrm>
        </p:spPr>
        <p:txBody>
          <a:bodyPr/>
          <a:lstStyle/>
          <a:p>
            <a:r>
              <a:rPr lang="en-US" sz="3100" dirty="0"/>
              <a:t>Opioid-induced deaths with other drugs contributing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1B16A-E01D-9B4C-8031-D2B026946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E5FC1-D2D2-9F40-8989-80501DB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Opioid-induced deaths: exclusive opioids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FD407-65F1-5B41-BA7F-F50BD259D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38"/>
            <a:ext cx="9144000" cy="4339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39870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Illicit opioids include heroin and opium however, the majority of these deaths are attributable to heroin</a:t>
            </a:r>
          </a:p>
          <a:p>
            <a:r>
              <a:rPr lang="en-AU" sz="1000" dirty="0"/>
              <a:t>Pharmaceutical opioids include morphine, methadone, oxycodone, codeine, fentanyl, tramadol and pethidine</a:t>
            </a:r>
          </a:p>
        </p:txBody>
      </p:sp>
    </p:spTree>
    <p:extLst>
      <p:ext uri="{BB962C8B-B14F-4D97-AF65-F5344CB8AC3E}">
        <p14:creationId xmlns:p14="http://schemas.microsoft.com/office/powerpoint/2010/main" val="446754274"/>
      </p:ext>
    </p:extLst>
  </p:cSld>
  <p:clrMapOvr>
    <a:masterClrMapping/>
  </p:clrMapOvr>
</p:sld>
</file>

<file path=ppt/theme/theme1.xml><?xml version="1.0" encoding="utf-8"?>
<a:theme xmlns:a="http://schemas.openxmlformats.org/drawingml/2006/main" name="NDARC Powerpoint template 4-3">
  <a:themeElements>
    <a:clrScheme name="NDARC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D63C15"/>
      </a:accent1>
      <a:accent2>
        <a:srgbClr val="B8A400"/>
      </a:accent2>
      <a:accent3>
        <a:srgbClr val="FFC000"/>
      </a:accent3>
      <a:accent4>
        <a:srgbClr val="575756"/>
      </a:accent4>
      <a:accent5>
        <a:srgbClr val="6461A5"/>
      </a:accent5>
      <a:accent6>
        <a:srgbClr val="D8BD00"/>
      </a:accent6>
      <a:hlink>
        <a:srgbClr val="575756"/>
      </a:hlink>
      <a:folHlink>
        <a:srgbClr val="6461A5"/>
      </a:folHlink>
    </a:clrScheme>
    <a:fontScheme name="NDARC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ARC Powerpoint template 4-3" id="{B49182C0-B055-BD4A-AA0E-0B2CC9316930}" vid="{54523D84-06E7-0D4E-A8A4-4C4F52C88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NDARC Powerpoint template 4-3</Template>
  <TotalTime>2241</TotalTime>
  <Words>306</Words>
  <Application>Microsoft Office PowerPoint</Application>
  <PresentationFormat>On-screen Show (4:3)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Microsoft Sans Serif</vt:lpstr>
      <vt:lpstr>Palatino Linotype</vt:lpstr>
      <vt:lpstr>Wingdings</vt:lpstr>
      <vt:lpstr>NDARC Powerpoint template 4-3</vt:lpstr>
      <vt:lpstr>PowerPoint Presentation</vt:lpstr>
      <vt:lpstr>Opioid-, amphetamine- and cocaine-induced deaths</vt:lpstr>
      <vt:lpstr>Opioid-induced deaths by intent</vt:lpstr>
      <vt:lpstr>Opioid-induced deaths by opioid</vt:lpstr>
      <vt:lpstr>Opioid-induced deaths by 10 year age group</vt:lpstr>
      <vt:lpstr>Opioid-induced deaths by opioid and sex</vt:lpstr>
      <vt:lpstr>Opioid-induced deaths by opioid and sex</vt:lpstr>
      <vt:lpstr>Opioid-induced deaths with other drugs contributing</vt:lpstr>
      <vt:lpstr>Opioid-induced deaths: exclusive opioids</vt:lpstr>
      <vt:lpstr>Opioid-induced deaths: exclusive opioids</vt:lpstr>
      <vt:lpstr>Further information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Roxburgh</dc:creator>
  <cp:lastModifiedBy>Daisy Gibbs</cp:lastModifiedBy>
  <cp:revision>294</cp:revision>
  <cp:lastPrinted>2017-07-14T01:18:46Z</cp:lastPrinted>
  <dcterms:created xsi:type="dcterms:W3CDTF">2017-07-04T01:49:28Z</dcterms:created>
  <dcterms:modified xsi:type="dcterms:W3CDTF">2018-08-17T00:05:26Z</dcterms:modified>
</cp:coreProperties>
</file>