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3" r:id="rId3"/>
    <p:sldId id="285" r:id="rId4"/>
    <p:sldId id="260" r:id="rId5"/>
    <p:sldId id="274" r:id="rId6"/>
    <p:sldId id="275" r:id="rId7"/>
    <p:sldId id="276" r:id="rId8"/>
    <p:sldId id="279" r:id="rId9"/>
    <p:sldId id="283" r:id="rId10"/>
    <p:sldId id="277" r:id="rId11"/>
    <p:sldId id="282" r:id="rId12"/>
    <p:sldId id="280" r:id="rId13"/>
    <p:sldId id="281" r:id="rId14"/>
    <p:sldId id="278" r:id="rId15"/>
    <p:sldId id="284" r:id="rId16"/>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70" autoAdjust="0"/>
    <p:restoredTop sz="94660"/>
  </p:normalViewPr>
  <p:slideViewPr>
    <p:cSldViewPr snapToGrid="0">
      <p:cViewPr varScale="1">
        <p:scale>
          <a:sx n="113" d="100"/>
          <a:sy n="113" d="100"/>
        </p:scale>
        <p:origin x="264" y="18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2" d="100"/>
          <a:sy n="52" d="100"/>
        </p:scale>
        <p:origin x="262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101.29964" units="1/cm"/>
          <inkml:channelProperty channel="Y" name="resolution" value="57.69231" units="1/cm"/>
          <inkml:channelProperty channel="T" name="resolution" value="1" units="1/dev"/>
        </inkml:channelProperties>
      </inkml:inkSource>
      <inkml:timestamp xml:id="ts0" timeString="2018-07-09T09:14:57.666"/>
    </inkml:context>
    <inkml:brush xml:id="br0">
      <inkml:brushProperty name="width" value="0.05292" units="cm"/>
      <inkml:brushProperty name="height" value="0.10583" units="cm"/>
      <inkml:brushProperty name="color" value="#ED7D31"/>
      <inkml:brushProperty name="tip" value="rectangle"/>
      <inkml:brushProperty name="rasterOp" value="maskPen"/>
      <inkml:brushProperty name="fitToCurve" value="1"/>
    </inkml:brush>
  </inkml:definitions>
  <inkml:trace contextRef="#ctx0" brushRef="#br0">-1 145 0,'29'0'344,"30"0"-344,0 0 16,0 0-16,-29 0 15,-1 0 1,1 0-16,29 0 16,-30 0-1,1 0 1,0 0-1,-1 0 1,-29-30-16,30 30 16,-1 0-1,1 0 1,-1 0 46,30-30-62,-29 30 47,-1 0-31,1 0 0,-1 0-1,1 0 16,0 0 16,-1 0 0,1 0-31,-1 0 93,1 0-109,-1 0 16,1 0-16,29 0 47,-30 0 0,1 0-32,-1 0 16,1 0-15,29 0 0,-29 0-1,-1 0-15,1 0 16,-1 0 0,1 0-1,-1 0 1,1 0 15,-1 0-15,30 0-16,0 0 31,-29 0-15,-1 0 15,1 0-16,0 0 17,-1 0-17,1 0 1,29 0-16,-30 0 16,1 0-1,-1 0-15,1 0 16,-1 0-1,1 0 1,-1 0 31,1 0-31,29 0-1,0 0 1,-29 0-1,-1 0-15,30 0 16,-29 0 0,-1 0-1,1 0-15,-1 0 16,30 0 0,-29 0 15,0 0-31,-1-29 15,1 29 1,-1 0 0,1 0 15,-1 0 16,30 0-32,-30-30 1,0 30 15,1 0-31,-1 0 16,1 0 0,-1 0-1,1 0 1,0 0 15,29 0 32,-30 0-17,1 0-30,-1 0 47,1 0-48,-1 0 1,1 0 15,-1 0-15,30 0 15,-29 0-31,0 0 16,-1 0-1,1 0-15,-1 0 31,1 0-15,-1 0 0,1 0-1,29 0 1,29 0-16,-58 0 31,-1 0-15,1 0-16,0 0 140,-1 0-124,30 0 0,0 0-16,-29 0 15,-1 0-15,1 0 16,-1 0 15,1 0 79,-1 0-1,1 0 125,-1 0-234,60 0 16,-30 0-16,0 0 16,-29 0-1,-1 0-15,1 0 16,-1 0-16,30 0 15,1 0 126,-31 0-110,1 30-15,-1-30 0,1 0-16,-1 0 93,1 0-93,-1 0 16,1 0 15,-1 29-31,1-29 31,-1 0 16,1 0-15,-1 0-32,1 30 15,0-30 1,-1 0-16,1 0 15,-1 0 1,1 0-16,-1 0 125,1 0-94,-1 0-15,1 0 0,29 0-1,-30 0 16,30 59-15,1-59 0,-31 0-16,1 0 31,-1 0-31,1 0 16,-1 0-1,1 0 1,-1 0-16,1 0 15,29 0 1,-30 0-16,1 0 16,0 0-16,-1 0 15,1 0 1,-1 0 0,1 0-1,-1 0 1,1 0-1,-1 0 1,1 0 0,-1 0-1,-29 30-15,30-30 16,-1 0 15,1 0-15,-1 0-1,1 0 1,29 29 31,-29-29-31,29 0-1,-30 0-15,30 0 16,0 0-1,-29 0 1,-1 0 0,30 0-1,-29 0 1,0 0 0,-1 0-1,1 0-15,-1 0 16,1 0-16,-1 0 31,1 0 16,-1 0-47,1 0 16,-1 0 15,1 0-31,-1 0 15,1 0 1,0 0 0,-1 0-1,1 0-15,-1 0 16,30 0 0,-29 0-1,-1 0 1,1 0-1,-1 0 1,1 0 15,-1 0-15,1 0 0,-1 0-1,31 0-15,-1 0 31,-30 0-31,1 0 16,29 0 0,-30 0-1,30 0 1,-29 0 0,-1 0-1,1 0 1,-1 0-1,31 0 1,-1 0 0,-30 0-1,1 0 1,29 0-16,-31 0 16,2 0-1,-1 0 1,1 0-16,-1 0 31,1 0-15,0 0-1,-1 0 1,1 0-16,-1 0 16,1 0-1,-1 0 16,1 0-15,-1 0 0,1 0-1,-1 0 1,30 0-16,0 0 16,-29 0-16,0 0 15,-1 0-15,1 0 16,-1 0-1,1 0 1,-1 0-16,1 0 16,-1 0-16,30 0 15,-29 0-15,-1 0 16,1 0 0,-1 0-1,1 0 1,0 0-1,-1 0 1,1 0 0,-1 0-1,1 0 17,-1 0-32,1 0 15,-1 0 16,1 0-15,-1 0 0,1-29 15,-1 29-31,1 0 16,0 0-16,29 0 15,-30 0 16,1-30-15,-1 30 31,1 0-16,-30-29 32,29 29-32,1 0 0,29 0 0,-30 0-15,1 0 15,-1 0-15,1-30 15,0 30 0,-1 0-31,1 0 32,-1 0-32,1 0 15,-1 0 1,1-30 0,-1 30 15,1 0-16,-1 0-15,1 0 16,-1 0 0,1 0 140,-1 0-140,31 0 15,-31 0-16,1 0-15,-1 0 63,1 0-32,-1 0-31,1 0 16,-1 0-16,1 0 390,29 0-327,-30 0-63,1 0 16,0 0-1,-1 0 876,-29 30-829,-29 0-46,29-1 109,-30-29-94,0 30 32,1-1 62,-1-29 156,30 30-219,-29-30 1,29 29-47,-30 1 46,1-1 63,29 1-109,0-1 77,-30 1-14,30-1-33,0 1 1,-29-30-31,29 29 46,-30 1 17,30 0-1,-29-30-78,29 59 125,0-30-78,-30-29-32,1 30 1,29-1 15,0 1 0,-30-1-31,30 1 47,0-1-47,-30-29 31,30 30 94,0-1 16,-29 1-110,29 0-15,-30-30 0,30 59 15,-29-59-16,29 29 17,-30-29-1,1 59-15,29-29 15,-30-30-16,1 29 17,-1-29 155,30 30-171,-29-1-1,29 1 1,-30-30 31,30 29-47,-29 1 16,-1-30 15,30 29-16,-29-29 1,29 60 15,-30-31 1,30 1-1,-30-1 0,1 1 94,-1-1-94,30 1 1,0-1-17,-29 1 16,-1-1 48,30 1-48,0-1 16,0 1 140,-29-30-124,29 29-32,0 1 47,-30-30-47,1 30 141,29-1-125,-30 1 31,30-1 0,-29-29 16,29 30-31,0-1 15,0 30 0,-30-29-31,1-1 46,-1 1-61,30 29 46,-29-29-47,-1-30 63,30 29 0,-30-29-32,30 30 47,0-1-93,0 1 15,-29-30 1,29 29 30,-30 30 63,30-29-62,0-1-32,0 30 16,-29-59 31,29 30 16,-30-30-79,30 29-15,-29 1 16,-1 0-1,1-1 17,-1-29-17,30 30 48,-29-1-32,-1 1 16,1-1-16,29 1 0,-30-30 1,0 59 171,1-30-141,-1-29-30,1 59 77,-1-29-31,30-1-62,-29 1-1,-1 0 204,30-1-172,-29 1-31,29-1 77,0 1 110,-30-30-109,30 29-47,0 1 0,0-1 15,-29-29-46,29 30 31,-30-1 140,1-29-171,29 30 15,-30 29 32,1-59 749,-1 0-812,0 0 16,1 0 31,-1 0 15,1 0-46,-1 0 31,-29 0-32,30 0-15,-30 0 32,29 0-32,1 0 109,-1 0-31,1 0-31,-1 0-31,0 0-16,1 0 15,-1 0 1,1 0-16,-1 0 16,-57 30-16,57-30 31,1 0 0,-1 0-31,1 0 16,-1 0-1,0 0 1,1 0 0,-30 29-16,29-29 15,1 30-15,-30-30 16,29 0-1,1 0-15,-1 0 47,1 0-31,-30 0-16,29 0 31,0 0 0,1 0-15,-1 0 0,1 0-1,-1 0-15,1 0 16,-1 0 0,-29 0-1,30 0-15,-1 0 31,-29 0 1,30 0-17,-1 0-15,0 0 16,1 0 0,-30 0-16,29 0 15,1 0 1,-1 0-16,1 0 15,-1 0 1,-29 0 0,0 0-1,29 0-15,1 0 16,-1 0 0,1 0 15,-30 0-16,29 29 1,1-29-16,-1 0 16,1 0-1,-1 0-15,1 0 16,-1 0-16,1 0 16,-1 0-16,0 0 15,1 0 1,-1 0-1,1 0 1,-1 0 0,-29 0-16,0 0 15,30 0 1,-30 0 0,0 0 15,29 30-31,0-30 15,1 0-15,-30 0 16,29 0-16,1 0 16,-30 0-1,29 0 17,1 0 14,-1 0-30,1 0-16,-1 0 16,0 0-16,-29 0 15,30 0 1,-1 0 0,1 0-16,-1 0 15,1 0 1,-30 0 15,29 0-15,1 0-1,-1 0-15,1 0 16,-1 0 15,-29 0 32,29 0-32,-29 0-15,30 0-1,-1 0 1,1 0-16,-1 0 15,1 0 1,-1 0-16,1 0 16,-30 0-16,-1 0 15,31 0-15,-1 0 16,-29 0-16,30 0 16,-30 0-16,29 0 15,-88 0-15,59 0 16,0 0-16,0 0 15,0 0-15,29 0 16,1 0 0,-1 0-16,1 0 15,-1 0 48,1 0-48,-1 0 1,0 0-16,1 0 16,-1 0 15,1 0-15,-1 0-16,1 0 15,-30 0 1,0 0-1,29 0-15,1 0 16,-1 0 0,1 0-16,-1 0 31,-29 0-15,29 0 15,1 0-31,-1 0 15,-29 0-15,0 0 16,30 0 0,-1 0-1,1 0 48,-1 0-32,0 0-31,1 0 31,-1 0-15,1 0-16,-1 0 16,1 0-1,0 0 1,0 0 31,-1 0-32,30-30-15,-29 30 16,-30 0 15,0 0 16,29 0-16,0-29-31,1 29 47,-1 0-16,-29 0-15,0 0 0,30 0 15,-1 0 0,1 0-15,-1 0 31,1 0-32,-1 0 32,1 0-31,-1 0 15,0 0-15,1 0-1,-1 0 17,-29-30-17,30 1 579,29-31-563,-30 31 0,30-1 1,0-29-17,-29 59-15,29-29 16,0-1-16,-30 30 16,30-29-16,-29-30 46,29 29 1,-30 30-47,30-29 47,0-1-31,-29 30 78,29-30-48,-30 30-30,0-59 62,1 30-47,-1 29 32,30-30-47,-29 30-1,-1-29 1,-29-60 109,30 89-110,29-29 1,-30-1 62,30 1-62,0-30 15,-29 59-31,29-30 16,-30 0-16,1 1 125,29-30-110,-30 59 1,30-30 15,0 1 16,0-1 0,-29 30-16,29-59-31,-30 30 31,30-1-15,0 1-16,0-1 16,-89-59-16,89 30 15,0 0 1,0 0-16,-29 30 16,29-30-16,-30 59 15,30-59 1,0 29-1,0-29-15,-29 0 157,-1 29-126,1 1 0,-1 29 0,1 0 16,29-30-31,-30 30 125,30-29-126,-59-1-15,30 1 16,29-1 15,-30 30-31,0-29 16,30-1-1,-29 1 17,-1-31-17,1 31 1,-1-1-16,1 1 15,-1 29 1,30-30 0,0 1-1,-29-30 63,-1 59-62,30-30 0,-29 30 31,29-59-47,0 30 15,-30 29 1,30-30-1,-29 1-15,-1-1 16,30 0 0,-30 1 15,1-1-15,29 1 77,-30-1-61,30 1-17,-29-30 1,-30 29-16,59 1 15,-30-1 1,30 1 0,-29 29 62,29-30-63,0 0-15,-30 30 16,1-59 31,29 30 15,0-30-46,-30 59 0,1-30 15,29 1 16,0-1 0,-30 1-32,30-1 1,0-29 15,-29 30 344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6BDAA5-2B37-42C9-BE79-3CCEB709EFED}" type="datetimeFigureOut">
              <a:rPr lang="en-AU" smtClean="0"/>
              <a:t>16/10/2018</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7C8D7F1-97BC-4B6B-BCF1-8369BCED8BF4}" type="slidenum">
              <a:rPr lang="en-AU" smtClean="0"/>
              <a:t>‹#›</a:t>
            </a:fld>
            <a:endParaRPr lang="en-AU"/>
          </a:p>
        </p:txBody>
      </p:sp>
    </p:spTree>
    <p:extLst>
      <p:ext uri="{BB962C8B-B14F-4D97-AF65-F5344CB8AC3E}">
        <p14:creationId xmlns:p14="http://schemas.microsoft.com/office/powerpoint/2010/main" val="246237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8.e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7"/>
            <a:ext cx="5445760" cy="4562712"/>
          </a:xfrm>
        </p:spPr>
        <p:txBody>
          <a:bodyPr/>
          <a:lstStyle/>
          <a:p>
            <a:pPr marL="342900" indent="-342900">
              <a:buFont typeface="Arial" pitchFamily="34" charset="0"/>
              <a:buChar char="•"/>
            </a:pPr>
            <a:r>
              <a:rPr lang="en-AU" sz="1400" dirty="0">
                <a:solidFill>
                  <a:srgbClr val="FF0000"/>
                </a:solidFill>
              </a:rPr>
              <a:t>I would like to acknowledge the Bedegal people that are the Traditional Custodians of this land. I would also like to pay my respects to the Elders both past and present, and extend that respect to other Aboriginal and Torres Strait Islanders who are present here today.</a:t>
            </a:r>
            <a:endParaRPr lang="en-AU" sz="1400" b="1" dirty="0">
              <a:solidFill>
                <a:srgbClr val="FF0000"/>
              </a:solidFill>
            </a:endParaRPr>
          </a:p>
          <a:p>
            <a:pPr marL="342900" indent="-342900">
              <a:buFont typeface="Arial" pitchFamily="34" charset="0"/>
              <a:buChar char="•"/>
            </a:pPr>
            <a:r>
              <a:rPr lang="en-US" sz="1400" dirty="0"/>
              <a:t>I would like to share with you today one of the qualitative studies conducted as part of my PhD.</a:t>
            </a:r>
          </a:p>
          <a:p>
            <a:pPr marL="342900" indent="-342900">
              <a:buFont typeface="Arial" pitchFamily="34" charset="0"/>
              <a:buChar char="•"/>
            </a:pPr>
            <a:r>
              <a:rPr lang="en-US" sz="1400" dirty="0"/>
              <a:t>In this study, I asked 72 Aboriginal and Torres Strait Islander women from 4 AMS’s across Australia about whether or not the roles and responsibilities they have to their families and communities INFACT impact on them managing their chronic disease.</a:t>
            </a:r>
          </a:p>
          <a:p>
            <a:pPr marL="342900" indent="-342900">
              <a:buFont typeface="Arial" pitchFamily="34" charset="0"/>
              <a:buChar char="•"/>
            </a:pPr>
            <a:r>
              <a:rPr lang="en-US" sz="1400" dirty="0"/>
              <a:t>Ethics approval was granted from all jurisdiction.</a:t>
            </a:r>
          </a:p>
        </p:txBody>
      </p:sp>
      <p:sp>
        <p:nvSpPr>
          <p:cNvPr id="4" name="Slide Number Placeholder 3"/>
          <p:cNvSpPr>
            <a:spLocks noGrp="1"/>
          </p:cNvSpPr>
          <p:nvPr>
            <p:ph type="sldNum" sz="quarter" idx="10"/>
          </p:nvPr>
        </p:nvSpPr>
        <p:spPr/>
        <p:txBody>
          <a:bodyPr/>
          <a:lstStyle/>
          <a:p>
            <a:fld id="{C7C8D7F1-97BC-4B6B-BCF1-8369BCED8BF4}" type="slidenum">
              <a:rPr lang="en-AU" smtClean="0"/>
              <a:t>1</a:t>
            </a:fld>
            <a:endParaRPr lang="en-AU"/>
          </a:p>
        </p:txBody>
      </p:sp>
    </p:spTree>
    <p:extLst>
      <p:ext uri="{BB962C8B-B14F-4D97-AF65-F5344CB8AC3E}">
        <p14:creationId xmlns:p14="http://schemas.microsoft.com/office/powerpoint/2010/main" val="186271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7"/>
            <a:ext cx="5445760" cy="4146304"/>
          </a:xfrm>
          <a:ln>
            <a:solidFill>
              <a:schemeClr val="accent1"/>
            </a:solidFill>
          </a:ln>
        </p:spPr>
        <p:txBody>
          <a:bodyPr/>
          <a:lstStyle/>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10</a:t>
            </a:fld>
            <a:endParaRPr lang="en-AU" dirty="0"/>
          </a:p>
        </p:txBody>
      </p:sp>
      <p:sp>
        <p:nvSpPr>
          <p:cNvPr id="5" name="Isosceles Triangle 4"/>
          <p:cNvSpPr/>
          <p:nvPr/>
        </p:nvSpPr>
        <p:spPr>
          <a:xfrm rot="10800000">
            <a:off x="1318437" y="5134598"/>
            <a:ext cx="3912781" cy="3211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525910" y="5087997"/>
            <a:ext cx="3466214" cy="1323439"/>
          </a:xfrm>
          <a:prstGeom prst="rect">
            <a:avLst/>
          </a:prstGeom>
          <a:noFill/>
        </p:spPr>
        <p:txBody>
          <a:bodyPr wrap="square" rtlCol="0">
            <a:spAutoFit/>
          </a:bodyPr>
          <a:lstStyle/>
          <a:p>
            <a:r>
              <a:rPr lang="en-AU" sz="800" b="1" dirty="0"/>
              <a:t>Stressors: </a:t>
            </a:r>
          </a:p>
          <a:p>
            <a:pPr marL="171450" indent="-171450">
              <a:buFont typeface="Arial" panose="020B0604020202020204" pitchFamily="34" charset="0"/>
              <a:buChar char="•"/>
            </a:pPr>
            <a:r>
              <a:rPr lang="en-AU" sz="800" dirty="0"/>
              <a:t>Caring for children, ill parents or siblings, caring for  extended family which includes aunties, grandparents or children of sibling.  Caring for country, working full-time, consistently managing at least one house-hold, living in two worlds, the roles of older women or grandmothers.  Financial burden.  Grief and loss, alcohol abuse, death and dying, stolen</a:t>
            </a:r>
          </a:p>
          <a:p>
            <a:r>
              <a:rPr lang="en-AU" sz="800" dirty="0"/>
              <a:t>          generation impacts, separation, unsafe environments, death in </a:t>
            </a:r>
          </a:p>
          <a:p>
            <a:r>
              <a:rPr lang="en-AU" sz="800" dirty="0"/>
              <a:t>            custody, transient lifestyle, homelessness, incarceration, domestic</a:t>
            </a:r>
          </a:p>
          <a:p>
            <a:r>
              <a:rPr lang="en-AU" sz="800" dirty="0"/>
              <a:t>                or family violence, childhood negative events, unsafe </a:t>
            </a:r>
          </a:p>
          <a:p>
            <a:endParaRPr lang="en-AU" sz="800" b="1" dirty="0"/>
          </a:p>
        </p:txBody>
      </p:sp>
      <mc:AlternateContent xmlns:mc="http://schemas.openxmlformats.org/markup-compatibility/2006" xmlns:p14="http://schemas.microsoft.com/office/powerpoint/2010/main">
        <mc:Choice Requires="p14">
          <p:contentPart p14:bwMode="auto" r:id="rId3">
            <p14:nvContentPartPr>
              <p14:cNvPr id="14" name="Ink 13"/>
              <p14:cNvContentPartPr/>
              <p14:nvPr/>
            </p14:nvContentPartPr>
            <p14:xfrm>
              <a:off x="1329597" y="5083493"/>
              <a:ext cx="3965400" cy="1322640"/>
            </p14:xfrm>
          </p:contentPart>
        </mc:Choice>
        <mc:Fallback xmlns="">
          <p:pic>
            <p:nvPicPr>
              <p:cNvPr id="14" name="Ink 13"/>
              <p:cNvPicPr/>
              <p:nvPr/>
            </p:nvPicPr>
            <p:blipFill>
              <a:blip r:embed="rId4"/>
              <a:stretch>
                <a:fillRect/>
              </a:stretch>
            </p:blipFill>
            <p:spPr>
              <a:xfrm>
                <a:off x="1319877" y="5064413"/>
                <a:ext cx="3984840" cy="1360800"/>
              </a:xfrm>
              <a:prstGeom prst="rect">
                <a:avLst/>
              </a:prstGeom>
            </p:spPr>
          </p:pic>
        </mc:Fallback>
      </mc:AlternateContent>
      <p:sp>
        <p:nvSpPr>
          <p:cNvPr id="16" name="TextBox 15"/>
          <p:cNvSpPr txBox="1"/>
          <p:nvPr/>
        </p:nvSpPr>
        <p:spPr>
          <a:xfrm>
            <a:off x="2083981" y="6410234"/>
            <a:ext cx="2531620" cy="1200329"/>
          </a:xfrm>
          <a:prstGeom prst="rect">
            <a:avLst/>
          </a:prstGeom>
          <a:noFill/>
        </p:spPr>
        <p:txBody>
          <a:bodyPr wrap="square" rtlCol="0">
            <a:spAutoFit/>
          </a:bodyPr>
          <a:lstStyle/>
          <a:p>
            <a:r>
              <a:rPr lang="en-AU" sz="800" b="1" dirty="0"/>
              <a:t>    Informal Supports: </a:t>
            </a:r>
          </a:p>
          <a:p>
            <a:r>
              <a:rPr lang="en-AU" sz="800" dirty="0"/>
              <a:t>    Family, informal support which provide social      </a:t>
            </a:r>
          </a:p>
          <a:p>
            <a:r>
              <a:rPr lang="en-AU" sz="800" dirty="0"/>
              <a:t>       support for visiting family, unspoken fulfilment</a:t>
            </a:r>
          </a:p>
          <a:p>
            <a:r>
              <a:rPr lang="en-AU" sz="800" dirty="0"/>
              <a:t>          of familial requirement, social community </a:t>
            </a:r>
          </a:p>
          <a:p>
            <a:r>
              <a:rPr lang="en-AU" sz="800" dirty="0"/>
              <a:t>              caring, active care giving drawing on </a:t>
            </a:r>
          </a:p>
          <a:p>
            <a:r>
              <a:rPr lang="en-AU" sz="800" dirty="0"/>
              <a:t>                 empathy, financial burden for family,    </a:t>
            </a:r>
          </a:p>
          <a:p>
            <a:r>
              <a:rPr lang="en-AU" sz="800" dirty="0"/>
              <a:t>                     financial benefits for family </a:t>
            </a:r>
          </a:p>
          <a:p>
            <a:r>
              <a:rPr lang="en-AU" sz="800" dirty="0"/>
              <a:t>                        festivities or funeral </a:t>
            </a:r>
          </a:p>
          <a:p>
            <a:r>
              <a:rPr lang="en-AU" sz="800" dirty="0"/>
              <a:t>                           expenses.</a:t>
            </a:r>
          </a:p>
        </p:txBody>
      </p:sp>
      <p:cxnSp>
        <p:nvCxnSpPr>
          <p:cNvPr id="18" name="Straight Connector 17"/>
          <p:cNvCxnSpPr/>
          <p:nvPr/>
        </p:nvCxnSpPr>
        <p:spPr>
          <a:xfrm>
            <a:off x="2083981" y="6406133"/>
            <a:ext cx="244084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96363" y="7483351"/>
            <a:ext cx="967563" cy="707886"/>
          </a:xfrm>
          <a:prstGeom prst="rect">
            <a:avLst/>
          </a:prstGeom>
          <a:noFill/>
        </p:spPr>
        <p:txBody>
          <a:bodyPr wrap="square" rtlCol="0">
            <a:spAutoFit/>
          </a:bodyPr>
          <a:lstStyle/>
          <a:p>
            <a:r>
              <a:rPr lang="en-AU" sz="800" b="1" dirty="0"/>
              <a:t>Formal Support</a:t>
            </a:r>
          </a:p>
          <a:p>
            <a:r>
              <a:rPr lang="en-AU" sz="800" b="1" dirty="0"/>
              <a:t>Networks </a:t>
            </a:r>
            <a:r>
              <a:rPr lang="en-AU" sz="800" dirty="0"/>
              <a:t>– Police,</a:t>
            </a:r>
          </a:p>
          <a:p>
            <a:r>
              <a:rPr lang="en-AU" sz="800" dirty="0"/>
              <a:t>      Shelters, Legal</a:t>
            </a:r>
          </a:p>
          <a:p>
            <a:r>
              <a:rPr lang="en-AU" sz="800" dirty="0"/>
              <a:t>        Services,</a:t>
            </a:r>
          </a:p>
          <a:p>
            <a:r>
              <a:rPr lang="en-AU" sz="800" dirty="0"/>
              <a:t>           hospital</a:t>
            </a:r>
          </a:p>
        </p:txBody>
      </p:sp>
      <p:sp>
        <p:nvSpPr>
          <p:cNvPr id="23" name="TextBox 22"/>
          <p:cNvSpPr txBox="1"/>
          <p:nvPr/>
        </p:nvSpPr>
        <p:spPr>
          <a:xfrm>
            <a:off x="680720" y="7930567"/>
            <a:ext cx="5445760" cy="923330"/>
          </a:xfrm>
          <a:prstGeom prst="rect">
            <a:avLst/>
          </a:prstGeom>
          <a:noFill/>
        </p:spPr>
        <p:txBody>
          <a:bodyPr wrap="square" rtlCol="0">
            <a:spAutoFit/>
          </a:bodyPr>
          <a:lstStyle/>
          <a:p>
            <a:r>
              <a:rPr lang="en-AU" dirty="0"/>
              <a:t>As you can see, this research identified many stressors identified by the women, as impacting on their management of their chronic disease.  </a:t>
            </a:r>
          </a:p>
        </p:txBody>
      </p:sp>
    </p:spTree>
    <p:extLst>
      <p:ext uri="{BB962C8B-B14F-4D97-AF65-F5344CB8AC3E}">
        <p14:creationId xmlns:p14="http://schemas.microsoft.com/office/powerpoint/2010/main" val="2342271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accent1"/>
            </a:solidFill>
          </a:ln>
        </p:spPr>
        <p:txBody>
          <a:bodyPr/>
          <a:lstStyle/>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11</a:t>
            </a:fld>
            <a:endParaRPr lang="en-AU" dirty="0"/>
          </a:p>
        </p:txBody>
      </p:sp>
      <p:sp>
        <p:nvSpPr>
          <p:cNvPr id="5" name="TextBox 4"/>
          <p:cNvSpPr txBox="1"/>
          <p:nvPr/>
        </p:nvSpPr>
        <p:spPr>
          <a:xfrm>
            <a:off x="1222744" y="5156791"/>
            <a:ext cx="4561368" cy="1477328"/>
          </a:xfrm>
          <a:prstGeom prst="rect">
            <a:avLst/>
          </a:prstGeom>
          <a:noFill/>
        </p:spPr>
        <p:txBody>
          <a:bodyPr wrap="square" rtlCol="0">
            <a:spAutoFit/>
          </a:bodyPr>
          <a:lstStyle/>
          <a:p>
            <a:r>
              <a:rPr lang="en-AU" dirty="0"/>
              <a:t>In R/T their roles and responsibilities, the women shared examples of how these impacted on them managing their chronic disease.  Some of the things they told me were …</a:t>
            </a:r>
          </a:p>
        </p:txBody>
      </p:sp>
    </p:spTree>
    <p:extLst>
      <p:ext uri="{BB962C8B-B14F-4D97-AF65-F5344CB8AC3E}">
        <p14:creationId xmlns:p14="http://schemas.microsoft.com/office/powerpoint/2010/main" val="3927528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accent1"/>
            </a:solidFill>
          </a:ln>
        </p:spPr>
        <p:txBody>
          <a:bodyPr/>
          <a:lstStyle/>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12</a:t>
            </a:fld>
            <a:endParaRPr lang="en-AU" dirty="0"/>
          </a:p>
        </p:txBody>
      </p:sp>
      <p:sp>
        <p:nvSpPr>
          <p:cNvPr id="6" name="TextBox 5"/>
          <p:cNvSpPr txBox="1"/>
          <p:nvPr/>
        </p:nvSpPr>
        <p:spPr>
          <a:xfrm>
            <a:off x="1127051" y="5071730"/>
            <a:ext cx="4518837" cy="923330"/>
          </a:xfrm>
          <a:prstGeom prst="rect">
            <a:avLst/>
          </a:prstGeom>
          <a:noFill/>
        </p:spPr>
        <p:txBody>
          <a:bodyPr wrap="square" rtlCol="0">
            <a:spAutoFit/>
          </a:bodyPr>
          <a:lstStyle/>
          <a:p>
            <a:r>
              <a:rPr lang="en-AU" dirty="0"/>
              <a:t>There was often a family history of grief and loss and death and dying that the women had to deal with, they said …</a:t>
            </a:r>
          </a:p>
        </p:txBody>
      </p:sp>
    </p:spTree>
    <p:extLst>
      <p:ext uri="{BB962C8B-B14F-4D97-AF65-F5344CB8AC3E}">
        <p14:creationId xmlns:p14="http://schemas.microsoft.com/office/powerpoint/2010/main" val="252237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accent1"/>
            </a:solidFill>
          </a:ln>
        </p:spPr>
        <p:txBody>
          <a:bodyPr/>
          <a:lstStyle/>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13</a:t>
            </a:fld>
            <a:endParaRPr lang="en-AU" dirty="0"/>
          </a:p>
        </p:txBody>
      </p:sp>
      <p:sp>
        <p:nvSpPr>
          <p:cNvPr id="5" name="TextBox 4"/>
          <p:cNvSpPr txBox="1"/>
          <p:nvPr/>
        </p:nvSpPr>
        <p:spPr>
          <a:xfrm>
            <a:off x="1020726" y="5103628"/>
            <a:ext cx="4582632" cy="923330"/>
          </a:xfrm>
          <a:prstGeom prst="rect">
            <a:avLst/>
          </a:prstGeom>
          <a:noFill/>
        </p:spPr>
        <p:txBody>
          <a:bodyPr wrap="square" rtlCol="0">
            <a:spAutoFit/>
          </a:bodyPr>
          <a:lstStyle/>
          <a:p>
            <a:r>
              <a:rPr lang="en-AU" dirty="0"/>
              <a:t>The intergenerational circumstances impacted immensely on the women and their families, they said …</a:t>
            </a:r>
          </a:p>
        </p:txBody>
      </p:sp>
    </p:spTree>
    <p:extLst>
      <p:ext uri="{BB962C8B-B14F-4D97-AF65-F5344CB8AC3E}">
        <p14:creationId xmlns:p14="http://schemas.microsoft.com/office/powerpoint/2010/main" val="379825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Having to deal with layer on layer of grief because of the frequency of having to deal with death and dying – grief counselling programs would do well to be embedded in service delivery</a:t>
            </a:r>
          </a:p>
          <a:p>
            <a:endParaRPr lang="en-AU" dirty="0"/>
          </a:p>
          <a:p>
            <a:r>
              <a:rPr lang="en-AU" dirty="0"/>
              <a:t>Cultural safety ….</a:t>
            </a:r>
          </a:p>
          <a:p>
            <a:endParaRPr lang="en-AU" dirty="0"/>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14</a:t>
            </a:fld>
            <a:endParaRPr lang="en-AU"/>
          </a:p>
        </p:txBody>
      </p:sp>
    </p:spTree>
    <p:extLst>
      <p:ext uri="{BB962C8B-B14F-4D97-AF65-F5344CB8AC3E}">
        <p14:creationId xmlns:p14="http://schemas.microsoft.com/office/powerpoint/2010/main" val="400482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7C8D7F1-97BC-4B6B-BCF1-8369BCED8BF4}" type="slidenum">
              <a:rPr lang="en-AU" smtClean="0"/>
              <a:t>15</a:t>
            </a:fld>
            <a:endParaRPr lang="en-AU"/>
          </a:p>
        </p:txBody>
      </p:sp>
    </p:spTree>
    <p:extLst>
      <p:ext uri="{BB962C8B-B14F-4D97-AF65-F5344CB8AC3E}">
        <p14:creationId xmlns:p14="http://schemas.microsoft.com/office/powerpoint/2010/main" val="275311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16736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600"/>
              </a:spcBef>
              <a:spcAft>
                <a:spcPts val="600"/>
              </a:spcAft>
              <a:buFont typeface="+mj-lt"/>
              <a:buAutoNum type="arabicPeriod"/>
            </a:pPr>
            <a:r>
              <a:rPr lang="en-AU" b="1" dirty="0"/>
              <a:t>Research Team – Consisted of myself and my supervisors, AC, MH and JC.  </a:t>
            </a:r>
          </a:p>
          <a:p>
            <a:pPr>
              <a:spcBef>
                <a:spcPts val="600"/>
              </a:spcBef>
              <a:spcAft>
                <a:spcPts val="600"/>
              </a:spcAft>
            </a:pPr>
            <a:r>
              <a:rPr lang="en-AU" b="1" dirty="0"/>
              <a:t>	 - However, I conducted the qualitative Interviews, and was solely 	    responsible for the conduct of the research.</a:t>
            </a:r>
          </a:p>
          <a:p>
            <a:pPr>
              <a:spcBef>
                <a:spcPts val="600"/>
              </a:spcBef>
              <a:spcAft>
                <a:spcPts val="600"/>
              </a:spcAft>
            </a:pPr>
            <a:r>
              <a:rPr lang="en-AU" b="1" dirty="0"/>
              <a:t>	 - My interest in the role of psychosocial factors in chronic disease 	    and building resilience in Indigenous health is what resulted in the 	    topic of choice.</a:t>
            </a:r>
          </a:p>
          <a:p>
            <a:pPr>
              <a:spcBef>
                <a:spcPts val="600"/>
              </a:spcBef>
              <a:spcAft>
                <a:spcPts val="600"/>
              </a:spcAft>
            </a:pPr>
            <a:r>
              <a:rPr lang="en-AU" b="1" dirty="0"/>
              <a:t>	 - My supervisors supported me with the study design, analysis and 	    write-up.  HL was the second qual analyst who assisted with the 	    Analysis in order to maintain rigour of the data.</a:t>
            </a:r>
          </a:p>
          <a:p>
            <a:pPr>
              <a:spcBef>
                <a:spcPts val="600"/>
              </a:spcBef>
              <a:spcAft>
                <a:spcPts val="600"/>
              </a:spcAft>
            </a:pPr>
            <a:r>
              <a:rPr lang="en-AU" b="1" dirty="0"/>
              <a:t> 2. Study Design - Interpretive Phenomenology was the theoretical approach used 	       because it allowed me to explore the lived experiences of the 	       people (participants)  in the study in their own                       	       environment/safe environment.  </a:t>
            </a:r>
          </a:p>
          <a:p>
            <a:pPr>
              <a:spcBef>
                <a:spcPts val="600"/>
              </a:spcBef>
              <a:spcAft>
                <a:spcPts val="600"/>
              </a:spcAft>
            </a:pPr>
            <a:r>
              <a:rPr lang="en-AU" b="1" dirty="0"/>
              <a:t>	  - Face to face interviews were conducted with participants, audio-	      recorded, 72 ATSI women were interviewed.</a:t>
            </a:r>
          </a:p>
          <a:p>
            <a:endParaRPr lang="en-AU" dirty="0"/>
          </a:p>
        </p:txBody>
      </p:sp>
    </p:spTree>
    <p:extLst>
      <p:ext uri="{BB962C8B-B14F-4D97-AF65-F5344CB8AC3E}">
        <p14:creationId xmlns:p14="http://schemas.microsoft.com/office/powerpoint/2010/main" val="180004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722" y="5517745"/>
            <a:ext cx="5445760" cy="3922902"/>
          </a:xfrm>
        </p:spPr>
        <p:txBody>
          <a:bodyPr/>
          <a:lstStyle/>
          <a:p>
            <a:pPr marL="228600" indent="-228600">
              <a:buFont typeface="+mj-lt"/>
              <a:buAutoNum type="arabicPeriod"/>
            </a:pPr>
            <a:r>
              <a:rPr lang="en-AU" b="1" dirty="0"/>
              <a:t>A Purposive Sampling Approach was used to recruit for the study – Potential participants were invited to participate in this study if they met the criteria.  (Diabetes, CVD or CKD &amp; MH)</a:t>
            </a:r>
          </a:p>
          <a:p>
            <a:r>
              <a:rPr lang="en-AU" b="1" dirty="0"/>
              <a:t>	- Potential participants had read the Notification to Inform Potential 	  Participants Form.</a:t>
            </a:r>
          </a:p>
          <a:p>
            <a:r>
              <a:rPr lang="en-AU" b="1" dirty="0"/>
              <a:t>	- Participants Form and Consent Form were read and completed 	   prior to interviews and a suitable to time for the interview was 	   established between me and the participants.</a:t>
            </a:r>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4</a:t>
            </a:fld>
            <a:endParaRPr lang="en-AU"/>
          </a:p>
        </p:txBody>
      </p:sp>
      <p:sp>
        <p:nvSpPr>
          <p:cNvPr id="5" name="TextBox 4"/>
          <p:cNvSpPr txBox="1"/>
          <p:nvPr/>
        </p:nvSpPr>
        <p:spPr>
          <a:xfrm>
            <a:off x="444722" y="4780454"/>
            <a:ext cx="6084851" cy="646331"/>
          </a:xfrm>
          <a:prstGeom prst="rect">
            <a:avLst/>
          </a:prstGeom>
          <a:noFill/>
        </p:spPr>
        <p:txBody>
          <a:bodyPr wrap="square" rtlCol="0">
            <a:spAutoFit/>
          </a:bodyPr>
          <a:lstStyle/>
          <a:p>
            <a:r>
              <a:rPr lang="en-AU" sz="1200" dirty="0"/>
              <a:t>At each of health services, a nominated clinical support staff member supported me with recruitment of participants  and to maintain and protect the privacy and confidentiality of the health services clients.</a:t>
            </a:r>
          </a:p>
        </p:txBody>
      </p:sp>
    </p:spTree>
    <p:extLst>
      <p:ext uri="{BB962C8B-B14F-4D97-AF65-F5344CB8AC3E}">
        <p14:creationId xmlns:p14="http://schemas.microsoft.com/office/powerpoint/2010/main" val="152107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AU" sz="1400" dirty="0"/>
              <a:t>At this first service we had 22 participants and as you can see the women where predominantly between the ages of 26-49 with 8 women older than 50 years</a:t>
            </a:r>
          </a:p>
          <a:p>
            <a:pPr marL="171450" indent="-171450">
              <a:spcBef>
                <a:spcPts val="600"/>
              </a:spcBef>
              <a:spcAft>
                <a:spcPts val="600"/>
              </a:spcAft>
              <a:buFont typeface="Arial" panose="020B0604020202020204" pitchFamily="34" charset="0"/>
              <a:buChar char="•"/>
            </a:pPr>
            <a:r>
              <a:rPr lang="en-AU" sz="1400" dirty="0"/>
              <a:t>The second service we where only able to interview 13 women and they where predominantly over 50 years of age.</a:t>
            </a:r>
          </a:p>
          <a:p>
            <a:pPr marL="171450" indent="-171450">
              <a:spcBef>
                <a:spcPts val="600"/>
              </a:spcBef>
              <a:spcAft>
                <a:spcPts val="600"/>
              </a:spcAft>
              <a:buFont typeface="Arial" panose="020B0604020202020204" pitchFamily="34" charset="0"/>
              <a:buChar char="•"/>
            </a:pPr>
            <a:r>
              <a:rPr lang="en-AU" sz="1400" dirty="0"/>
              <a:t>We interviewed 21 participants from the 3</a:t>
            </a:r>
            <a:r>
              <a:rPr lang="en-AU" sz="1400" baseline="30000" dirty="0"/>
              <a:t>rd</a:t>
            </a:r>
            <a:r>
              <a:rPr lang="en-AU" sz="1400" dirty="0"/>
              <a:t> service and again, the women where predominantly over 50 years.</a:t>
            </a:r>
          </a:p>
          <a:p>
            <a:pPr marL="171450" indent="-171450">
              <a:spcBef>
                <a:spcPts val="600"/>
              </a:spcBef>
              <a:spcAft>
                <a:spcPts val="600"/>
              </a:spcAft>
              <a:buFont typeface="Arial" panose="020B0604020202020204" pitchFamily="34" charset="0"/>
              <a:buChar char="•"/>
            </a:pPr>
            <a:r>
              <a:rPr lang="en-AU" sz="1400" dirty="0"/>
              <a:t>At the last service we interviewed 16 women and we had a relatively good mx of ages but more women older.</a:t>
            </a:r>
          </a:p>
          <a:p>
            <a:pPr marL="171450" indent="-171450">
              <a:spcBef>
                <a:spcPts val="600"/>
              </a:spcBef>
              <a:spcAft>
                <a:spcPts val="600"/>
              </a:spcAft>
              <a:buFont typeface="Arial" panose="020B0604020202020204" pitchFamily="34" charset="0"/>
              <a:buChar char="•"/>
            </a:pPr>
            <a:r>
              <a:rPr lang="en-AU" sz="1400" dirty="0"/>
              <a:t>All but 4/72 women reported having diabetes, and (depression) was reported in more than 50% of people in the 2</a:t>
            </a:r>
            <a:r>
              <a:rPr lang="en-AU" sz="1400" baseline="30000" dirty="0"/>
              <a:t>nd</a:t>
            </a:r>
            <a:r>
              <a:rPr lang="en-AU" sz="1400" dirty="0"/>
              <a:t> service but not so in the other services. </a:t>
            </a:r>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5</a:t>
            </a:fld>
            <a:endParaRPr lang="en-AU"/>
          </a:p>
        </p:txBody>
      </p:sp>
    </p:spTree>
    <p:extLst>
      <p:ext uri="{BB962C8B-B14F-4D97-AF65-F5344CB8AC3E}">
        <p14:creationId xmlns:p14="http://schemas.microsoft.com/office/powerpoint/2010/main" val="3183464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600"/>
              </a:spcBef>
              <a:spcAft>
                <a:spcPts val="600"/>
              </a:spcAft>
              <a:buFont typeface="+mj-lt"/>
              <a:buAutoNum type="arabicPeriod"/>
            </a:pPr>
            <a:r>
              <a:rPr lang="en-AU" dirty="0"/>
              <a:t>The family structure varied; Family played a major role in caring &amp; in most cases was the main source of support  to their nuclear and extended families and community members in need of support.</a:t>
            </a:r>
          </a:p>
          <a:p>
            <a:pPr marL="228600" indent="-228600">
              <a:spcBef>
                <a:spcPts val="600"/>
              </a:spcBef>
              <a:spcAft>
                <a:spcPts val="600"/>
              </a:spcAft>
              <a:buFont typeface="+mj-lt"/>
              <a:buAutoNum type="arabicPeriod"/>
            </a:pPr>
            <a:r>
              <a:rPr lang="en-AU" dirty="0"/>
              <a:t>Education was seen as a resource to gain optimal health and wellbeing, and a better life.</a:t>
            </a:r>
          </a:p>
          <a:p>
            <a:pPr marL="228600" indent="-228600">
              <a:spcBef>
                <a:spcPts val="600"/>
              </a:spcBef>
              <a:spcAft>
                <a:spcPts val="600"/>
              </a:spcAft>
              <a:buFont typeface="+mj-lt"/>
              <a:buAutoNum type="arabicPeriod"/>
            </a:pPr>
            <a:r>
              <a:rPr lang="en-AU" dirty="0"/>
              <a:t>Participants reported that Identity and being on country made them feel more grounded and this groundedness instilled in them an inner strength and sense of belonging which made them feel good about themselves.</a:t>
            </a:r>
          </a:p>
          <a:p>
            <a:pPr marL="228600" indent="-228600">
              <a:spcBef>
                <a:spcPts val="600"/>
              </a:spcBef>
              <a:spcAft>
                <a:spcPts val="600"/>
              </a:spcAft>
              <a:buFont typeface="+mj-lt"/>
              <a:buAutoNum type="arabicPeriod"/>
            </a:pPr>
            <a:r>
              <a:rPr lang="en-AU" dirty="0"/>
              <a:t>However, the constant demands … and the historical, … and intergenerational circumstances … placed on the women … led to them feeling worn down, and where seen as stressors.  </a:t>
            </a:r>
          </a:p>
          <a:p>
            <a:pPr marL="228600" indent="-228600">
              <a:spcBef>
                <a:spcPts val="600"/>
              </a:spcBef>
              <a:spcAft>
                <a:spcPts val="600"/>
              </a:spcAft>
              <a:buFont typeface="+mj-lt"/>
              <a:buAutoNum type="arabicPeriod"/>
            </a:pPr>
            <a:r>
              <a:rPr lang="en-AU" dirty="0"/>
              <a:t>The women shared how they wondered  how they were going to cope.  When asked why they continued to meet the demands, they said “this is what we do”.</a:t>
            </a:r>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6</a:t>
            </a:fld>
            <a:endParaRPr lang="en-AU"/>
          </a:p>
        </p:txBody>
      </p:sp>
    </p:spTree>
    <p:extLst>
      <p:ext uri="{BB962C8B-B14F-4D97-AF65-F5344CB8AC3E}">
        <p14:creationId xmlns:p14="http://schemas.microsoft.com/office/powerpoint/2010/main" val="380431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7"/>
            <a:ext cx="5445760" cy="4339428"/>
          </a:xfrm>
        </p:spPr>
        <p:txBody>
          <a:bodyPr/>
          <a:lstStyle/>
          <a:p>
            <a:pPr marL="285750" indent="-285750">
              <a:buFont typeface="+mj-lt"/>
              <a:buAutoNum type="arabicPeriod"/>
            </a:pPr>
            <a:r>
              <a:rPr lang="en-AU" dirty="0"/>
              <a:t>In more detail here you can see the support factors the women identified.</a:t>
            </a:r>
          </a:p>
          <a:p>
            <a:pPr marL="285750" indent="-285750">
              <a:buFont typeface="+mj-lt"/>
              <a:buAutoNum type="arabicPeriod"/>
            </a:pPr>
            <a:endParaRPr lang="en-AU" dirty="0"/>
          </a:p>
          <a:p>
            <a:pPr marL="285750" indent="-285750">
              <a:buFont typeface="+mj-lt"/>
              <a:buAutoNum type="arabicPeriod"/>
            </a:pPr>
            <a:r>
              <a:rPr lang="en-AU" dirty="0"/>
              <a:t>There was various family make-ups.  But despite that, we found that family was the main source of support – especially where the system did not provide adequate services.</a:t>
            </a:r>
          </a:p>
          <a:p>
            <a:pPr marL="285750" indent="-285750">
              <a:buFont typeface="+mj-lt"/>
              <a:buAutoNum type="arabicPeriod"/>
            </a:pPr>
            <a:r>
              <a:rPr lang="en-AU" b="1" dirty="0"/>
              <a:t>The informal support network was seen as part of their roles and responsibilities to their family.</a:t>
            </a:r>
          </a:p>
          <a:p>
            <a:pPr marL="742950" lvl="1" indent="-285750">
              <a:buFont typeface="+mj-lt"/>
              <a:buAutoNum type="arabicPeriod"/>
            </a:pPr>
            <a:r>
              <a:rPr lang="en-AU" dirty="0"/>
              <a:t>There was many stories of health professionals checking in on their older parents and siblings during their lunch hour to ensure they had eaten.  </a:t>
            </a:r>
          </a:p>
          <a:p>
            <a:pPr marL="742950" lvl="1" indent="-285750">
              <a:buFont typeface="+mj-lt"/>
              <a:buAutoNum type="arabicPeriod"/>
            </a:pPr>
            <a:r>
              <a:rPr lang="en-AU" b="1" dirty="0"/>
              <a:t>Co-ordination  of health care for family was not uncommon with the women that I met.</a:t>
            </a:r>
          </a:p>
          <a:p>
            <a:pPr marL="285750" lvl="0" indent="-285750">
              <a:buFont typeface="+mj-lt"/>
              <a:buAutoNum type="arabicPeriod"/>
            </a:pPr>
            <a:r>
              <a:rPr lang="en-AU" b="1" dirty="0"/>
              <a:t>There were also financial Benefits for Family</a:t>
            </a:r>
          </a:p>
          <a:p>
            <a:pPr marL="742950" lvl="1" indent="-285750">
              <a:buFont typeface="+mj-lt"/>
              <a:buAutoNum type="arabicPeriod"/>
            </a:pPr>
            <a:r>
              <a:rPr lang="en-AU" dirty="0"/>
              <a:t>There was between 1- 7 funeral notices for the coming week in all of the AMS – Strategies used to support the grieving families was a game of cards where the winnings went towards the funeral to support families in need.</a:t>
            </a:r>
          </a:p>
          <a:p>
            <a:pPr marL="285750" lvl="0" indent="-285750">
              <a:buFont typeface="+mj-lt"/>
              <a:buAutoNum type="arabicPeriod"/>
            </a:pPr>
            <a:r>
              <a:rPr lang="en-AU" b="1" dirty="0"/>
              <a:t>The women also told me how getting an education helped them to improve their employment an health outlook.</a:t>
            </a:r>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7</a:t>
            </a:fld>
            <a:endParaRPr lang="en-AU"/>
          </a:p>
        </p:txBody>
      </p:sp>
    </p:spTree>
    <p:extLst>
      <p:ext uri="{BB962C8B-B14F-4D97-AF65-F5344CB8AC3E}">
        <p14:creationId xmlns:p14="http://schemas.microsoft.com/office/powerpoint/2010/main" val="257854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accent1"/>
            </a:solidFill>
          </a:ln>
        </p:spPr>
        <p:txBody>
          <a:bodyPr/>
          <a:lstStyle/>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8</a:t>
            </a:fld>
            <a:endParaRPr lang="en-AU" dirty="0"/>
          </a:p>
        </p:txBody>
      </p:sp>
      <p:sp>
        <p:nvSpPr>
          <p:cNvPr id="7" name="TextBox 6"/>
          <p:cNvSpPr txBox="1"/>
          <p:nvPr/>
        </p:nvSpPr>
        <p:spPr>
          <a:xfrm>
            <a:off x="1020726" y="5029200"/>
            <a:ext cx="4423144" cy="923330"/>
          </a:xfrm>
          <a:prstGeom prst="rect">
            <a:avLst/>
          </a:prstGeom>
          <a:noFill/>
        </p:spPr>
        <p:txBody>
          <a:bodyPr wrap="square" rtlCol="0">
            <a:spAutoFit/>
          </a:bodyPr>
          <a:lstStyle/>
          <a:p>
            <a:r>
              <a:rPr lang="en-AU" dirty="0"/>
              <a:t>Here are some examples of what the women told me in their own words … In relation to informal support networks they said …</a:t>
            </a:r>
          </a:p>
        </p:txBody>
      </p:sp>
    </p:spTree>
    <p:extLst>
      <p:ext uri="{BB962C8B-B14F-4D97-AF65-F5344CB8AC3E}">
        <p14:creationId xmlns:p14="http://schemas.microsoft.com/office/powerpoint/2010/main" val="274695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accent1"/>
            </a:solidFill>
          </a:ln>
        </p:spPr>
        <p:txBody>
          <a:bodyPr/>
          <a:lstStyle/>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C7C8D7F1-97BC-4B6B-BCF1-8369BCED8BF4}" type="slidenum">
              <a:rPr lang="en-AU" smtClean="0"/>
              <a:t>9</a:t>
            </a:fld>
            <a:endParaRPr lang="en-AU" dirty="0"/>
          </a:p>
        </p:txBody>
      </p:sp>
      <p:sp>
        <p:nvSpPr>
          <p:cNvPr id="5" name="TextBox 4"/>
          <p:cNvSpPr txBox="1"/>
          <p:nvPr/>
        </p:nvSpPr>
        <p:spPr>
          <a:xfrm>
            <a:off x="903767" y="5124893"/>
            <a:ext cx="4763386" cy="646331"/>
          </a:xfrm>
          <a:prstGeom prst="rect">
            <a:avLst/>
          </a:prstGeom>
          <a:noFill/>
        </p:spPr>
        <p:txBody>
          <a:bodyPr wrap="square" rtlCol="0">
            <a:spAutoFit/>
          </a:bodyPr>
          <a:lstStyle/>
          <a:p>
            <a:r>
              <a:rPr lang="en-AU" dirty="0"/>
              <a:t>In relation to identity and country, the women said …</a:t>
            </a:r>
          </a:p>
        </p:txBody>
      </p:sp>
    </p:spTree>
    <p:extLst>
      <p:ext uri="{BB962C8B-B14F-4D97-AF65-F5344CB8AC3E}">
        <p14:creationId xmlns:p14="http://schemas.microsoft.com/office/powerpoint/2010/main" val="694880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40000"/>
              <a:lumOff val="60000"/>
            </a:schemeClr>
          </a:solidFill>
        </p:spPr>
        <p:txBody>
          <a:bodyPr/>
          <a:lstStyle/>
          <a:p>
            <a:r>
              <a:rPr lang="en-AU" sz="2800" b="1" dirty="0">
                <a:solidFill>
                  <a:schemeClr val="tx1"/>
                </a:solidFill>
              </a:rPr>
              <a:t>Understanding how individual, family and societal influences impact on Indigenous women’s health and wellbeing</a:t>
            </a:r>
          </a:p>
        </p:txBody>
      </p:sp>
      <p:sp>
        <p:nvSpPr>
          <p:cNvPr id="3" name="Subtitle 2"/>
          <p:cNvSpPr>
            <a:spLocks noGrp="1"/>
          </p:cNvSpPr>
          <p:nvPr>
            <p:ph type="subTitle" idx="1"/>
          </p:nvPr>
        </p:nvSpPr>
        <p:spPr>
          <a:solidFill>
            <a:schemeClr val="accent5">
              <a:lumMod val="20000"/>
              <a:lumOff val="80000"/>
            </a:schemeClr>
          </a:solidFill>
        </p:spPr>
        <p:txBody>
          <a:bodyPr>
            <a:normAutofit fontScale="77500" lnSpcReduction="20000"/>
          </a:bodyPr>
          <a:lstStyle/>
          <a:p>
            <a:r>
              <a:rPr lang="en-AU" b="1" dirty="0"/>
              <a:t>Anne-Marie Eades (PhD)</a:t>
            </a:r>
          </a:p>
          <a:p>
            <a:r>
              <a:rPr lang="en-AU" b="1" dirty="0"/>
              <a:t>Scientia Fellow</a:t>
            </a:r>
          </a:p>
          <a:p>
            <a:r>
              <a:rPr lang="en-AU" b="1" dirty="0"/>
              <a:t>Faculty of Medicine</a:t>
            </a:r>
          </a:p>
          <a:p>
            <a:r>
              <a:rPr lang="en-AU" b="1" dirty="0"/>
              <a:t>University of New South Wales</a:t>
            </a:r>
          </a:p>
        </p:txBody>
      </p:sp>
    </p:spTree>
    <p:extLst>
      <p:ext uri="{BB962C8B-B14F-4D97-AF65-F5344CB8AC3E}">
        <p14:creationId xmlns:p14="http://schemas.microsoft.com/office/powerpoint/2010/main" val="116284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58" y="710284"/>
            <a:ext cx="9601196" cy="1303867"/>
          </a:xfrm>
          <a:solidFill>
            <a:schemeClr val="accent5">
              <a:lumMod val="40000"/>
              <a:lumOff val="60000"/>
            </a:schemeClr>
          </a:solidFill>
        </p:spPr>
        <p:txBody>
          <a:bodyPr>
            <a:normAutofit/>
          </a:bodyPr>
          <a:lstStyle/>
          <a:p>
            <a:r>
              <a:rPr lang="en-AU" b="1" dirty="0"/>
              <a:t>Results - Stressors</a:t>
            </a:r>
          </a:p>
        </p:txBody>
      </p:sp>
      <p:graphicFrame>
        <p:nvGraphicFramePr>
          <p:cNvPr id="5" name="Table 4"/>
          <p:cNvGraphicFramePr>
            <a:graphicFrameLocks noGrp="1"/>
          </p:cNvGraphicFramePr>
          <p:nvPr>
            <p:extLst>
              <p:ext uri="{D42A27DB-BD31-4B8C-83A1-F6EECF244321}">
                <p14:modId xmlns:p14="http://schemas.microsoft.com/office/powerpoint/2010/main" val="3070802040"/>
              </p:ext>
            </p:extLst>
          </p:nvPr>
        </p:nvGraphicFramePr>
        <p:xfrm>
          <a:off x="1235676" y="1958545"/>
          <a:ext cx="9730946" cy="4159572"/>
        </p:xfrm>
        <a:graphic>
          <a:graphicData uri="http://schemas.openxmlformats.org/drawingml/2006/table">
            <a:tbl>
              <a:tblPr firstRow="1" bandRow="1">
                <a:tableStyleId>{5C22544A-7EE6-4342-B048-85BDC9FD1C3A}</a:tableStyleId>
              </a:tblPr>
              <a:tblGrid>
                <a:gridCol w="3243649">
                  <a:extLst>
                    <a:ext uri="{9D8B030D-6E8A-4147-A177-3AD203B41FA5}">
                      <a16:colId xmlns:a16="http://schemas.microsoft.com/office/drawing/2014/main" val="579623252"/>
                    </a:ext>
                  </a:extLst>
                </a:gridCol>
                <a:gridCol w="2945232">
                  <a:extLst>
                    <a:ext uri="{9D8B030D-6E8A-4147-A177-3AD203B41FA5}">
                      <a16:colId xmlns:a16="http://schemas.microsoft.com/office/drawing/2014/main" val="2180768623"/>
                    </a:ext>
                  </a:extLst>
                </a:gridCol>
                <a:gridCol w="3542065">
                  <a:extLst>
                    <a:ext uri="{9D8B030D-6E8A-4147-A177-3AD203B41FA5}">
                      <a16:colId xmlns:a16="http://schemas.microsoft.com/office/drawing/2014/main" val="2322546066"/>
                    </a:ext>
                  </a:extLst>
                </a:gridCol>
              </a:tblGrid>
              <a:tr h="621545">
                <a:tc>
                  <a:txBody>
                    <a:bodyPr/>
                    <a:lstStyle/>
                    <a:p>
                      <a:pPr algn="ctr"/>
                      <a:r>
                        <a:rPr lang="en-AU" dirty="0">
                          <a:solidFill>
                            <a:schemeClr val="tx1"/>
                          </a:solidFill>
                        </a:rPr>
                        <a:t>Roles and Responsibilities</a:t>
                      </a:r>
                    </a:p>
                    <a:p>
                      <a:pPr algn="ctr"/>
                      <a:endParaRPr lang="en-AU" dirty="0">
                        <a:solidFill>
                          <a:schemeClr val="tx1"/>
                        </a:solidFill>
                      </a:endParaRPr>
                    </a:p>
                  </a:txBody>
                  <a:tcPr>
                    <a:solidFill>
                      <a:schemeClr val="accent5">
                        <a:lumMod val="60000"/>
                        <a:lumOff val="40000"/>
                      </a:schemeClr>
                    </a:solidFill>
                  </a:tcPr>
                </a:tc>
                <a:tc>
                  <a:txBody>
                    <a:bodyPr/>
                    <a:lstStyle/>
                    <a:p>
                      <a:r>
                        <a:rPr lang="en-AU" dirty="0">
                          <a:solidFill>
                            <a:schemeClr val="tx1"/>
                          </a:solidFill>
                        </a:rPr>
                        <a:t>Family</a:t>
                      </a:r>
                      <a:r>
                        <a:rPr lang="en-AU" baseline="0" dirty="0">
                          <a:solidFill>
                            <a:schemeClr val="tx1"/>
                          </a:solidFill>
                        </a:rPr>
                        <a:t> and Family History</a:t>
                      </a:r>
                      <a:endParaRPr lang="en-AU" dirty="0">
                        <a:solidFill>
                          <a:schemeClr val="tx1"/>
                        </a:solidFill>
                      </a:endParaRPr>
                    </a:p>
                  </a:txBody>
                  <a:tcPr>
                    <a:solidFill>
                      <a:schemeClr val="accent5">
                        <a:lumMod val="60000"/>
                        <a:lumOff val="40000"/>
                      </a:schemeClr>
                    </a:solidFill>
                  </a:tcPr>
                </a:tc>
                <a:tc>
                  <a:txBody>
                    <a:bodyPr/>
                    <a:lstStyle/>
                    <a:p>
                      <a:pPr algn="ctr"/>
                      <a:r>
                        <a:rPr lang="en-AU" dirty="0">
                          <a:solidFill>
                            <a:schemeClr val="tx1"/>
                          </a:solidFill>
                        </a:rPr>
                        <a:t>Intergenerational Circumstances</a:t>
                      </a:r>
                    </a:p>
                  </a:txBody>
                  <a:tcPr>
                    <a:solidFill>
                      <a:schemeClr val="accent5">
                        <a:lumMod val="60000"/>
                        <a:lumOff val="40000"/>
                      </a:schemeClr>
                    </a:solidFill>
                  </a:tcPr>
                </a:tc>
                <a:extLst>
                  <a:ext uri="{0D108BD9-81ED-4DB2-BD59-A6C34878D82A}">
                    <a16:rowId xmlns:a16="http://schemas.microsoft.com/office/drawing/2014/main" val="2157007400"/>
                  </a:ext>
                </a:extLst>
              </a:tr>
              <a:tr h="3519492">
                <a:tc>
                  <a:txBody>
                    <a:bodyPr/>
                    <a:lstStyle/>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Caring for children</a:t>
                      </a:r>
                    </a:p>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Care</a:t>
                      </a:r>
                      <a:r>
                        <a:rPr lang="en-AU" sz="1600" baseline="0" dirty="0">
                          <a:latin typeface="Times New Roman" panose="02020603050405020304" pitchFamily="18" charset="0"/>
                          <a:cs typeface="Times New Roman" panose="02020603050405020304" pitchFamily="18" charset="0"/>
                        </a:rPr>
                        <a:t> for ill parents or siblings</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Caring for extended family which includes aunties, grandparents or children of siblings.</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Caring for country</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Working full-time</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Managing at least one household.</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Living in two worlds</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Older women or grandmother roles</a:t>
                      </a:r>
                    </a:p>
                    <a:p>
                      <a:pPr marL="285750" indent="-2844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Financial Burden</a:t>
                      </a:r>
                      <a:endParaRPr lang="en-AU" sz="1600"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Grief and Loss</a:t>
                      </a:r>
                    </a:p>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Alcohol Abuse</a:t>
                      </a:r>
                    </a:p>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Death and Dying </a:t>
                      </a:r>
                    </a:p>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Stolen Generation Impacts</a:t>
                      </a:r>
                    </a:p>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Separation.</a:t>
                      </a:r>
                    </a:p>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Unsafe environments</a:t>
                      </a:r>
                    </a:p>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Death</a:t>
                      </a:r>
                      <a:r>
                        <a:rPr lang="en-AU" sz="1600" baseline="0" dirty="0">
                          <a:latin typeface="Times New Roman" panose="02020603050405020304" pitchFamily="18" charset="0"/>
                          <a:cs typeface="Times New Roman" panose="02020603050405020304" pitchFamily="18" charset="0"/>
                        </a:rPr>
                        <a:t> in Custody</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Transient Lifestyle</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Homelessness</a:t>
                      </a:r>
                      <a:endParaRPr lang="en-AU" sz="1600"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Incarceration</a:t>
                      </a:r>
                    </a:p>
                    <a:p>
                      <a:pPr marL="285750" indent="-252000">
                        <a:lnSpc>
                          <a:spcPct val="100000"/>
                        </a:lnSpc>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Domestic Violen</a:t>
                      </a:r>
                      <a:r>
                        <a:rPr lang="en-AU" sz="1600" baseline="0" dirty="0">
                          <a:latin typeface="Times New Roman" panose="02020603050405020304" pitchFamily="18" charset="0"/>
                          <a:cs typeface="Times New Roman" panose="02020603050405020304" pitchFamily="18" charset="0"/>
                        </a:rPr>
                        <a:t>ce</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Childhood Negative Events</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Unsafe Environments</a:t>
                      </a:r>
                    </a:p>
                    <a:p>
                      <a:pPr marL="285750" indent="-252000">
                        <a:lnSpc>
                          <a:spcPct val="100000"/>
                        </a:lnSpc>
                        <a:buFont typeface="Arial" panose="020B0604020202020204" pitchFamily="34" charset="0"/>
                        <a:buChar char="•"/>
                      </a:pPr>
                      <a:r>
                        <a:rPr lang="en-AU" sz="1600" baseline="0" dirty="0">
                          <a:latin typeface="Times New Roman" panose="02020603050405020304" pitchFamily="18" charset="0"/>
                          <a:cs typeface="Times New Roman" panose="02020603050405020304" pitchFamily="18" charset="0"/>
                        </a:rPr>
                        <a:t>Cycle of Abuse</a:t>
                      </a:r>
                      <a:endParaRPr lang="en-AU" sz="1600"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647254941"/>
                  </a:ext>
                </a:extLst>
              </a:tr>
            </a:tbl>
          </a:graphicData>
        </a:graphic>
      </p:graphicFrame>
    </p:spTree>
    <p:extLst>
      <p:ext uri="{BB962C8B-B14F-4D97-AF65-F5344CB8AC3E}">
        <p14:creationId xmlns:p14="http://schemas.microsoft.com/office/powerpoint/2010/main" val="217771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58" y="710284"/>
            <a:ext cx="9601196" cy="1303867"/>
          </a:xfrm>
          <a:solidFill>
            <a:schemeClr val="accent5">
              <a:lumMod val="40000"/>
              <a:lumOff val="60000"/>
            </a:schemeClr>
          </a:solidFill>
        </p:spPr>
        <p:txBody>
          <a:bodyPr>
            <a:normAutofit/>
          </a:bodyPr>
          <a:lstStyle/>
          <a:p>
            <a:r>
              <a:rPr lang="en-AU" b="1" dirty="0"/>
              <a:t>Roles and Responsibilities</a:t>
            </a:r>
          </a:p>
        </p:txBody>
      </p:sp>
      <p:sp>
        <p:nvSpPr>
          <p:cNvPr id="3" name="TextBox 2"/>
          <p:cNvSpPr txBox="1"/>
          <p:nvPr/>
        </p:nvSpPr>
        <p:spPr>
          <a:xfrm>
            <a:off x="1049867" y="2686756"/>
            <a:ext cx="10351911" cy="2308324"/>
          </a:xfrm>
          <a:prstGeom prst="rect">
            <a:avLst/>
          </a:prstGeom>
          <a:noFill/>
        </p:spPr>
        <p:txBody>
          <a:bodyPr wrap="square" rtlCol="0">
            <a:spAutoFit/>
          </a:bodyPr>
          <a:lstStyle/>
          <a:p>
            <a:pPr>
              <a:buFont typeface="Wingdings" charset="0"/>
              <a:buNone/>
            </a:pPr>
            <a:r>
              <a:rPr lang="en-AU" b="1" i="1" dirty="0">
                <a:solidFill>
                  <a:schemeClr val="tx1">
                    <a:lumMod val="65000"/>
                    <a:lumOff val="35000"/>
                  </a:schemeClr>
                </a:solidFill>
                <a:latin typeface="Times New Roman" panose="02020603050405020304" pitchFamily="18" charset="0"/>
                <a:cs typeface="Times New Roman" panose="02020603050405020304" pitchFamily="18" charset="0"/>
              </a:rPr>
              <a:t>“Because I’ve been babysitting my granddaughter all this time, I ask my daughter … can you give me a break so I can concentrate on me taking my medicines for my diabetes.  Being responsible for her, I cant be responsible for myself.  I find it hard”.  (011118)</a:t>
            </a:r>
          </a:p>
          <a:p>
            <a:pPr>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a:p>
            <a:pPr>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AU" b="1" i="1" dirty="0">
                <a:solidFill>
                  <a:schemeClr val="tx1">
                    <a:lumMod val="65000"/>
                    <a:lumOff val="35000"/>
                  </a:schemeClr>
                </a:solidFill>
                <a:latin typeface="Times New Roman" panose="02020603050405020304" pitchFamily="18" charset="0"/>
                <a:cs typeface="Times New Roman" panose="02020603050405020304" pitchFamily="18" charset="0"/>
              </a:rPr>
              <a:t>“I know that I need better surroundings.  But, …, the Aboriginality in me tells me that it’s our culture to share and care. … your not taught to look after yourself; your taught to look after others …”.  (031118)</a:t>
            </a:r>
          </a:p>
          <a:p>
            <a:pPr>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68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58" y="710284"/>
            <a:ext cx="9601196" cy="1303867"/>
          </a:xfrm>
          <a:solidFill>
            <a:schemeClr val="accent5">
              <a:lumMod val="40000"/>
              <a:lumOff val="60000"/>
            </a:schemeClr>
          </a:solidFill>
        </p:spPr>
        <p:txBody>
          <a:bodyPr>
            <a:normAutofit/>
          </a:bodyPr>
          <a:lstStyle/>
          <a:p>
            <a:r>
              <a:rPr lang="en-AU" b="1" dirty="0"/>
              <a:t>Family and Family History</a:t>
            </a:r>
          </a:p>
        </p:txBody>
      </p:sp>
      <p:sp>
        <p:nvSpPr>
          <p:cNvPr id="3" name="TextBox 2"/>
          <p:cNvSpPr txBox="1"/>
          <p:nvPr/>
        </p:nvSpPr>
        <p:spPr>
          <a:xfrm>
            <a:off x="1049867" y="2686756"/>
            <a:ext cx="10351911" cy="2031325"/>
          </a:xfrm>
          <a:prstGeom prst="rect">
            <a:avLst/>
          </a:prstGeom>
          <a:noFill/>
        </p:spPr>
        <p:txBody>
          <a:bodyPr wrap="square" rtlCol="0">
            <a:spAutoFit/>
          </a:bodyPr>
          <a:lstStyle/>
          <a:p>
            <a:pPr>
              <a:buFont typeface="Wingdings" charset="0"/>
              <a:buNone/>
            </a:pPr>
            <a:r>
              <a:rPr lang="en-AU" b="1" i="1" dirty="0">
                <a:solidFill>
                  <a:schemeClr val="tx1">
                    <a:lumMod val="65000"/>
                    <a:lumOff val="35000"/>
                  </a:schemeClr>
                </a:solidFill>
                <a:latin typeface="Times New Roman" panose="02020603050405020304" pitchFamily="18" charset="0"/>
                <a:cs typeface="Times New Roman" panose="02020603050405020304" pitchFamily="18" charset="0"/>
              </a:rPr>
              <a:t>Grief &amp; Loss - “There was 18 months, … we had all this grief, …I couldn’t cope, I got really depressed with all the deaths.  … Its not only the families, it’s the community that’s constantly grieving”.  (011918)</a:t>
            </a:r>
          </a:p>
          <a:p>
            <a:pPr>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a:p>
            <a:pPr>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a:p>
            <a:pPr>
              <a:buFont typeface="Wingdings" charset="0"/>
              <a:buNone/>
            </a:pPr>
            <a:r>
              <a:rPr lang="en-AU" b="1" i="1" dirty="0">
                <a:solidFill>
                  <a:schemeClr val="tx1">
                    <a:lumMod val="65000"/>
                    <a:lumOff val="35000"/>
                  </a:schemeClr>
                </a:solidFill>
                <a:latin typeface="Times New Roman" panose="02020603050405020304" pitchFamily="18" charset="0"/>
                <a:cs typeface="Times New Roman" panose="02020603050405020304" pitchFamily="18" charset="0"/>
              </a:rPr>
              <a:t>Death &amp; Dying  - “ … My father died, he had a heart attack … and my mother passed away, … she had cancer in her lungs.  My sister passed away, … my brother passed away in a car accident.  I got not family left.  I’m just myself and my daughter, my cousin and my aunty”.  (041118)</a:t>
            </a:r>
          </a:p>
        </p:txBody>
      </p:sp>
    </p:spTree>
    <p:extLst>
      <p:ext uri="{BB962C8B-B14F-4D97-AF65-F5344CB8AC3E}">
        <p14:creationId xmlns:p14="http://schemas.microsoft.com/office/powerpoint/2010/main" val="31091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58" y="710284"/>
            <a:ext cx="9601196" cy="1303867"/>
          </a:xfrm>
          <a:solidFill>
            <a:schemeClr val="accent5">
              <a:lumMod val="40000"/>
              <a:lumOff val="60000"/>
            </a:schemeClr>
          </a:solidFill>
        </p:spPr>
        <p:txBody>
          <a:bodyPr>
            <a:normAutofit/>
          </a:bodyPr>
          <a:lstStyle/>
          <a:p>
            <a:r>
              <a:rPr lang="en-AU" b="1" dirty="0"/>
              <a:t>Intergenerational Circumstances</a:t>
            </a:r>
          </a:p>
        </p:txBody>
      </p:sp>
      <p:sp>
        <p:nvSpPr>
          <p:cNvPr id="3" name="TextBox 2"/>
          <p:cNvSpPr txBox="1"/>
          <p:nvPr/>
        </p:nvSpPr>
        <p:spPr>
          <a:xfrm>
            <a:off x="1049867" y="2686756"/>
            <a:ext cx="10351911" cy="2751522"/>
          </a:xfrm>
          <a:prstGeom prst="rect">
            <a:avLst/>
          </a:prstGeom>
          <a:noFill/>
        </p:spPr>
        <p:txBody>
          <a:bodyPr wrap="square" rtlCol="0">
            <a:spAutoFit/>
          </a:bodyPr>
          <a:lstStyle/>
          <a:p>
            <a:pPr marL="179388" indent="-179388">
              <a:lnSpc>
                <a:spcPct val="120000"/>
              </a:lnSpc>
              <a:buFont typeface="Wingdings" charset="0"/>
              <a:buNone/>
            </a:pPr>
            <a:r>
              <a:rPr lang="en-AU" b="1" i="1" dirty="0">
                <a:solidFill>
                  <a:schemeClr val="tx1">
                    <a:lumMod val="65000"/>
                    <a:lumOff val="35000"/>
                  </a:schemeClr>
                </a:solidFill>
                <a:latin typeface="Times New Roman" panose="02020603050405020304" pitchFamily="18" charset="0"/>
                <a:cs typeface="Times New Roman" panose="02020603050405020304" pitchFamily="18" charset="0"/>
              </a:rPr>
              <a:t>Incarceration – “my second eldest son is pretty stressed out … I don’t get to see him or hear his voice which his pretty upsetting.  He is doing 10 years … His father is always in and out of jail “.  (011918)</a:t>
            </a:r>
          </a:p>
          <a:p>
            <a:pPr marL="179388" indent="-179388">
              <a:lnSpc>
                <a:spcPct val="120000"/>
              </a:lnSpc>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179388" indent="-179388">
              <a:lnSpc>
                <a:spcPct val="120000"/>
              </a:lnSpc>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179388" indent="-179388">
              <a:lnSpc>
                <a:spcPct val="120000"/>
              </a:lnSpc>
              <a:buFont typeface="Wingdings" charset="0"/>
              <a:buNone/>
            </a:pPr>
            <a:r>
              <a:rPr lang="en-AU" b="1" i="1" dirty="0">
                <a:solidFill>
                  <a:schemeClr val="tx1">
                    <a:lumMod val="65000"/>
                    <a:lumOff val="35000"/>
                  </a:schemeClr>
                </a:solidFill>
                <a:latin typeface="Times New Roman" panose="02020603050405020304" pitchFamily="18" charset="0"/>
                <a:cs typeface="Times New Roman" panose="02020603050405020304" pitchFamily="18" charset="0"/>
              </a:rPr>
              <a:t>Family Violence – “I am living in a household with an ex-husband, … He kicked me and then pushed me, I am still getting over that now.  You can’t kick a 57 year old woman across the room and not cause any damage”.  (031218)</a:t>
            </a:r>
          </a:p>
          <a:p>
            <a:pPr marL="179388" indent="-179388">
              <a:lnSpc>
                <a:spcPct val="120000"/>
              </a:lnSpc>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27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58" y="710284"/>
            <a:ext cx="9601196" cy="1303867"/>
          </a:xfrm>
          <a:solidFill>
            <a:schemeClr val="accent5">
              <a:lumMod val="40000"/>
              <a:lumOff val="60000"/>
            </a:schemeClr>
          </a:solidFill>
        </p:spPr>
        <p:txBody>
          <a:bodyPr>
            <a:normAutofit/>
          </a:bodyPr>
          <a:lstStyle/>
          <a:p>
            <a:r>
              <a:rPr lang="en-AU" b="1" dirty="0"/>
              <a:t>Recommendations</a:t>
            </a:r>
          </a:p>
        </p:txBody>
      </p:sp>
      <p:graphicFrame>
        <p:nvGraphicFramePr>
          <p:cNvPr id="3" name="Table 2"/>
          <p:cNvGraphicFramePr>
            <a:graphicFrameLocks noGrp="1"/>
          </p:cNvGraphicFramePr>
          <p:nvPr>
            <p:extLst>
              <p:ext uri="{D42A27DB-BD31-4B8C-83A1-F6EECF244321}">
                <p14:modId xmlns:p14="http://schemas.microsoft.com/office/powerpoint/2010/main" val="491702240"/>
              </p:ext>
            </p:extLst>
          </p:nvPr>
        </p:nvGraphicFramePr>
        <p:xfrm>
          <a:off x="1488301" y="2659675"/>
          <a:ext cx="9342395" cy="3469276"/>
        </p:xfrm>
        <a:graphic>
          <a:graphicData uri="http://schemas.openxmlformats.org/drawingml/2006/table">
            <a:tbl>
              <a:tblPr firstRow="1" bandRow="1">
                <a:tableStyleId>{5C22544A-7EE6-4342-B048-85BDC9FD1C3A}</a:tableStyleId>
              </a:tblPr>
              <a:tblGrid>
                <a:gridCol w="9342395">
                  <a:extLst>
                    <a:ext uri="{9D8B030D-6E8A-4147-A177-3AD203B41FA5}">
                      <a16:colId xmlns:a16="http://schemas.microsoft.com/office/drawing/2014/main" val="982057768"/>
                    </a:ext>
                  </a:extLst>
                </a:gridCol>
              </a:tblGrid>
              <a:tr h="3469276">
                <a:tc>
                  <a:txBody>
                    <a:bodyPr/>
                    <a:lstStyle/>
                    <a:p>
                      <a:pPr marL="342900" indent="-342900">
                        <a:lnSpc>
                          <a:spcPct val="150000"/>
                        </a:lnSpc>
                        <a:buFont typeface="Arial" panose="020B0604020202020204" pitchFamily="34" charset="0"/>
                        <a:buChar char="•"/>
                      </a:pPr>
                      <a:r>
                        <a:rPr lang="en-AU" sz="1800" b="1" dirty="0">
                          <a:solidFill>
                            <a:schemeClr val="tx1"/>
                          </a:solidFill>
                          <a:latin typeface="Times New Roman" panose="02020603050405020304" pitchFamily="18" charset="0"/>
                          <a:cs typeface="Times New Roman" panose="02020603050405020304" pitchFamily="18" charset="0"/>
                        </a:rPr>
                        <a:t>Grief Counselling Programs</a:t>
                      </a:r>
                    </a:p>
                    <a:p>
                      <a:pPr marL="342900" indent="-342900">
                        <a:lnSpc>
                          <a:spcPct val="150000"/>
                        </a:lnSpc>
                        <a:buFont typeface="Arial" panose="020B0604020202020204" pitchFamily="34" charset="0"/>
                        <a:buChar char="•"/>
                      </a:pPr>
                      <a:r>
                        <a:rPr lang="en-AU" sz="1800" b="1" dirty="0">
                          <a:solidFill>
                            <a:schemeClr val="tx1"/>
                          </a:solidFill>
                          <a:latin typeface="Times New Roman" panose="02020603050405020304" pitchFamily="18" charset="0"/>
                          <a:cs typeface="Times New Roman" panose="02020603050405020304" pitchFamily="18" charset="0"/>
                        </a:rPr>
                        <a:t>Workplaces to embed culturally safe processes in place to recognise the cultural, family and community responsibilities that women have.</a:t>
                      </a:r>
                    </a:p>
                    <a:p>
                      <a:pPr marL="342900" indent="-342900">
                        <a:lnSpc>
                          <a:spcPct val="150000"/>
                        </a:lnSpc>
                        <a:buFont typeface="Arial" panose="020B0604020202020204" pitchFamily="34" charset="0"/>
                        <a:buChar char="•"/>
                      </a:pPr>
                      <a:r>
                        <a:rPr lang="en-AU" sz="1800" b="1" dirty="0">
                          <a:solidFill>
                            <a:schemeClr val="tx1"/>
                          </a:solidFill>
                          <a:latin typeface="Times New Roman" panose="02020603050405020304" pitchFamily="18" charset="0"/>
                          <a:cs typeface="Times New Roman" panose="02020603050405020304" pitchFamily="18" charset="0"/>
                        </a:rPr>
                        <a:t>Culturally Safe Shelters for women and their families experiencing family violence.</a:t>
                      </a:r>
                    </a:p>
                    <a:p>
                      <a:pPr marL="342900" indent="-342900">
                        <a:lnSpc>
                          <a:spcPct val="150000"/>
                        </a:lnSpc>
                        <a:buFont typeface="Arial" panose="020B0604020202020204" pitchFamily="34" charset="0"/>
                        <a:buChar char="•"/>
                      </a:pPr>
                      <a:r>
                        <a:rPr lang="en-AU" sz="1800" b="1" dirty="0">
                          <a:solidFill>
                            <a:schemeClr val="tx1"/>
                          </a:solidFill>
                          <a:latin typeface="Times New Roman" panose="02020603050405020304" pitchFamily="18" charset="0"/>
                          <a:cs typeface="Times New Roman" panose="02020603050405020304" pitchFamily="18" charset="0"/>
                        </a:rPr>
                        <a:t>Evaluation of Family Violence Programs</a:t>
                      </a:r>
                    </a:p>
                    <a:p>
                      <a:pPr marL="342900" indent="-342900">
                        <a:lnSpc>
                          <a:spcPct val="150000"/>
                        </a:lnSpc>
                        <a:buFont typeface="Arial" panose="020B0604020202020204" pitchFamily="34" charset="0"/>
                        <a:buChar char="•"/>
                      </a:pPr>
                      <a:r>
                        <a:rPr lang="en-AU" sz="1800" b="1" dirty="0">
                          <a:solidFill>
                            <a:schemeClr val="tx1"/>
                          </a:solidFill>
                          <a:latin typeface="Times New Roman" panose="02020603050405020304" pitchFamily="18" charset="0"/>
                          <a:cs typeface="Times New Roman" panose="02020603050405020304" pitchFamily="18" charset="0"/>
                        </a:rPr>
                        <a:t>Programs to support young women to be stronger women and better parents.</a:t>
                      </a:r>
                    </a:p>
                    <a:p>
                      <a:pPr marL="342900" indent="-342900">
                        <a:lnSpc>
                          <a:spcPct val="150000"/>
                        </a:lnSpc>
                        <a:buFont typeface="Arial" panose="020B0604020202020204" pitchFamily="34" charset="0"/>
                        <a:buChar char="•"/>
                      </a:pPr>
                      <a:r>
                        <a:rPr lang="en-AU" sz="1800" b="1" dirty="0">
                          <a:solidFill>
                            <a:schemeClr val="tx1"/>
                          </a:solidFill>
                          <a:latin typeface="Times New Roman" panose="02020603050405020304" pitchFamily="18" charset="0"/>
                          <a:cs typeface="Times New Roman" panose="02020603050405020304" pitchFamily="18" charset="0"/>
                        </a:rPr>
                        <a:t>Programs for men to address their issues – in a culturally safe space.</a:t>
                      </a:r>
                    </a:p>
                    <a:p>
                      <a:pPr marL="342900" indent="-342900">
                        <a:lnSpc>
                          <a:spcPct val="150000"/>
                        </a:lnSpc>
                        <a:buFont typeface="Arial" panose="020B0604020202020204" pitchFamily="34" charset="0"/>
                        <a:buChar char="•"/>
                      </a:pPr>
                      <a:r>
                        <a:rPr lang="en-AU" sz="1800" b="1" dirty="0">
                          <a:solidFill>
                            <a:schemeClr val="tx1"/>
                          </a:solidFill>
                          <a:latin typeface="Times New Roman" panose="02020603050405020304" pitchFamily="18" charset="0"/>
                          <a:cs typeface="Times New Roman" panose="02020603050405020304" pitchFamily="18" charset="0"/>
                        </a:rPr>
                        <a:t>Diversionary Programs</a:t>
                      </a:r>
                    </a:p>
                  </a:txBody>
                  <a:tcPr>
                    <a:solidFill>
                      <a:schemeClr val="accent5">
                        <a:lumMod val="20000"/>
                        <a:lumOff val="80000"/>
                      </a:schemeClr>
                    </a:solidFill>
                  </a:tcPr>
                </a:tc>
                <a:extLst>
                  <a:ext uri="{0D108BD9-81ED-4DB2-BD59-A6C34878D82A}">
                    <a16:rowId xmlns:a16="http://schemas.microsoft.com/office/drawing/2014/main" val="2360878070"/>
                  </a:ext>
                </a:extLst>
              </a:tr>
            </a:tbl>
          </a:graphicData>
        </a:graphic>
      </p:graphicFrame>
    </p:spTree>
    <p:extLst>
      <p:ext uri="{BB962C8B-B14F-4D97-AF65-F5344CB8AC3E}">
        <p14:creationId xmlns:p14="http://schemas.microsoft.com/office/powerpoint/2010/main" val="258138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58" y="710284"/>
            <a:ext cx="9601196" cy="1303867"/>
          </a:xfrm>
          <a:solidFill>
            <a:schemeClr val="accent5">
              <a:lumMod val="40000"/>
              <a:lumOff val="60000"/>
            </a:schemeClr>
          </a:solidFill>
        </p:spPr>
        <p:txBody>
          <a:bodyPr>
            <a:normAutofit/>
          </a:bodyPr>
          <a:lstStyle/>
          <a:p>
            <a:r>
              <a:rPr lang="en-AU" b="1" dirty="0"/>
              <a:t>Acknowledgement</a:t>
            </a:r>
          </a:p>
        </p:txBody>
      </p:sp>
      <p:graphicFrame>
        <p:nvGraphicFramePr>
          <p:cNvPr id="3" name="Table 2"/>
          <p:cNvGraphicFramePr>
            <a:graphicFrameLocks noGrp="1"/>
          </p:cNvGraphicFramePr>
          <p:nvPr>
            <p:extLst>
              <p:ext uri="{D42A27DB-BD31-4B8C-83A1-F6EECF244321}">
                <p14:modId xmlns:p14="http://schemas.microsoft.com/office/powerpoint/2010/main" val="2460334507"/>
              </p:ext>
            </p:extLst>
          </p:nvPr>
        </p:nvGraphicFramePr>
        <p:xfrm>
          <a:off x="1488301" y="2659675"/>
          <a:ext cx="9342395" cy="3493008"/>
        </p:xfrm>
        <a:graphic>
          <a:graphicData uri="http://schemas.openxmlformats.org/drawingml/2006/table">
            <a:tbl>
              <a:tblPr firstRow="1" bandRow="1">
                <a:tableStyleId>{5C22544A-7EE6-4342-B048-85BDC9FD1C3A}</a:tableStyleId>
              </a:tblPr>
              <a:tblGrid>
                <a:gridCol w="9342395">
                  <a:extLst>
                    <a:ext uri="{9D8B030D-6E8A-4147-A177-3AD203B41FA5}">
                      <a16:colId xmlns:a16="http://schemas.microsoft.com/office/drawing/2014/main" val="982057768"/>
                    </a:ext>
                  </a:extLst>
                </a:gridCol>
              </a:tblGrid>
              <a:tr h="3469276">
                <a:tc>
                  <a:txBody>
                    <a:bodyPr/>
                    <a:lstStyle/>
                    <a:p>
                      <a:pPr marL="342900" indent="-342900" eaLnBrk="0" hangingPunct="0">
                        <a:lnSpc>
                          <a:spcPct val="150000"/>
                        </a:lnSpc>
                        <a:spcBef>
                          <a:spcPct val="20000"/>
                        </a:spcBef>
                        <a:buFont typeface="Arial" panose="020B0604020202020204" pitchFamily="34" charset="0"/>
                        <a:buChar char="•"/>
                      </a:pPr>
                      <a:r>
                        <a:rPr lang="en-US" sz="1800" b="1" dirty="0">
                          <a:solidFill>
                            <a:srgbClr val="595959"/>
                          </a:solidFill>
                          <a:latin typeface="Times New Roman" panose="02020603050405020304" pitchFamily="18" charset="0"/>
                          <a:cs typeface="Times New Roman" panose="02020603050405020304" pitchFamily="18" charset="0"/>
                        </a:rPr>
                        <a:t>72 women who shared their amazing journey of caring for their families, community and country.</a:t>
                      </a:r>
                    </a:p>
                    <a:p>
                      <a:pPr marL="342900" indent="-342900" eaLnBrk="0" hangingPunct="0">
                        <a:lnSpc>
                          <a:spcPct val="150000"/>
                        </a:lnSpc>
                        <a:spcBef>
                          <a:spcPct val="20000"/>
                        </a:spcBef>
                        <a:buFont typeface="Arial" panose="020B0604020202020204" pitchFamily="34" charset="0"/>
                        <a:buChar char="•"/>
                      </a:pPr>
                      <a:r>
                        <a:rPr lang="en-US" sz="1800" b="1" dirty="0">
                          <a:solidFill>
                            <a:srgbClr val="595959"/>
                          </a:solidFill>
                          <a:latin typeface="Times New Roman" panose="02020603050405020304" pitchFamily="18" charset="0"/>
                          <a:cs typeface="Times New Roman" panose="02020603050405020304" pitchFamily="18" charset="0"/>
                        </a:rPr>
                        <a:t>Your strength, resilience &amp; will to hold your families together was amazing – however, many of you forgot to care for you at times.</a:t>
                      </a:r>
                    </a:p>
                    <a:p>
                      <a:pPr marL="342900" indent="-342900" eaLnBrk="0" hangingPunct="0">
                        <a:lnSpc>
                          <a:spcPct val="150000"/>
                        </a:lnSpc>
                        <a:spcBef>
                          <a:spcPct val="20000"/>
                        </a:spcBef>
                        <a:buFont typeface="Arial" panose="020B0604020202020204" pitchFamily="34" charset="0"/>
                        <a:buChar char="•"/>
                      </a:pPr>
                      <a:r>
                        <a:rPr lang="en-US" sz="1800" b="1" dirty="0">
                          <a:solidFill>
                            <a:srgbClr val="595959"/>
                          </a:solidFill>
                          <a:latin typeface="Times New Roman" panose="02020603050405020304" pitchFamily="18" charset="0"/>
                          <a:cs typeface="Times New Roman" panose="02020603050405020304" pitchFamily="18" charset="0"/>
                        </a:rPr>
                        <a:t>Wuchopperen Aboriginal Medical Service, Central Australian Aboriginal Health Congress, Geraldton Regional Aboriginal Medical Service and Wirraka Maya Health Service for your generosity and patience you showed me.</a:t>
                      </a:r>
                    </a:p>
                    <a:p>
                      <a:pPr marL="0" indent="0">
                        <a:lnSpc>
                          <a:spcPct val="150000"/>
                        </a:lnSpc>
                        <a:buFont typeface="Arial" panose="020B0604020202020204" pitchFamily="34" charset="0"/>
                        <a:buNone/>
                      </a:pPr>
                      <a:endParaRPr lang="en-AU" sz="1800" b="1"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2360878070"/>
                  </a:ext>
                </a:extLst>
              </a:tr>
            </a:tbl>
          </a:graphicData>
        </a:graphic>
      </p:graphicFrame>
    </p:spTree>
    <p:extLst>
      <p:ext uri="{BB962C8B-B14F-4D97-AF65-F5344CB8AC3E}">
        <p14:creationId xmlns:p14="http://schemas.microsoft.com/office/powerpoint/2010/main" val="349906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9" y="720876"/>
            <a:ext cx="10929257" cy="948268"/>
          </a:xfrm>
          <a:solidFill>
            <a:schemeClr val="accent5">
              <a:lumMod val="40000"/>
              <a:lumOff val="60000"/>
            </a:schemeClr>
          </a:solidFill>
        </p:spPr>
        <p:txBody>
          <a:bodyPr>
            <a:normAutofit/>
          </a:bodyPr>
          <a:lstStyle/>
          <a:p>
            <a:r>
              <a:rPr lang="en-AU" b="1" dirty="0">
                <a:solidFill>
                  <a:schemeClr val="tx1"/>
                </a:solidFill>
              </a:rPr>
              <a:t>Structure of my </a:t>
            </a:r>
            <a:r>
              <a:rPr lang="en-AU" b="1" dirty="0" err="1">
                <a:solidFill>
                  <a:schemeClr val="tx1"/>
                </a:solidFill>
              </a:rPr>
              <a:t>Phd</a:t>
            </a:r>
            <a:endParaRPr lang="en-AU" dirty="0">
              <a:solidFill>
                <a:schemeClr val="tx1"/>
              </a:solidFill>
            </a:endParaRPr>
          </a:p>
        </p:txBody>
      </p:sp>
      <p:sp>
        <p:nvSpPr>
          <p:cNvPr id="3" name="TextBox 2"/>
          <p:cNvSpPr txBox="1"/>
          <p:nvPr/>
        </p:nvSpPr>
        <p:spPr>
          <a:xfrm>
            <a:off x="638629" y="1669144"/>
            <a:ext cx="10929257" cy="4524315"/>
          </a:xfrm>
          <a:prstGeom prst="rect">
            <a:avLst/>
          </a:prstGeom>
          <a:solidFill>
            <a:schemeClr val="accent5">
              <a:lumMod val="20000"/>
              <a:lumOff val="80000"/>
            </a:schemeClr>
          </a:solidFill>
        </p:spPr>
        <p:txBody>
          <a:bodyPr wrap="square" rtlCol="0">
            <a:spAutoFit/>
          </a:bodyPr>
          <a:lstStyle/>
          <a:p>
            <a:pPr marL="540000" lvl="1">
              <a:lnSpc>
                <a:spcPct val="150000"/>
              </a:lnSpc>
              <a:buFont typeface="Arial" panose="020B0604020202020204" pitchFamily="34" charset="0"/>
              <a:buChar char="•"/>
            </a:pPr>
            <a:endParaRPr lang="en-AU" sz="1600"/>
          </a:p>
          <a:p>
            <a:pPr marL="540000" lvl="1">
              <a:lnSpc>
                <a:spcPct val="150000"/>
              </a:lnSpc>
              <a:buFont typeface="Arial" panose="020B0604020202020204" pitchFamily="34" charset="0"/>
              <a:buChar char="•"/>
            </a:pPr>
            <a:r>
              <a:rPr lang="en-AU" sz="1600"/>
              <a:t>Chapter </a:t>
            </a:r>
            <a:r>
              <a:rPr lang="en-AU" sz="1600" dirty="0"/>
              <a:t>One - Introduction</a:t>
            </a:r>
          </a:p>
          <a:p>
            <a:pPr marL="540000" lvl="1">
              <a:lnSpc>
                <a:spcPct val="150000"/>
              </a:lnSpc>
              <a:buFont typeface="Arial" panose="020B0604020202020204" pitchFamily="34" charset="0"/>
              <a:buChar char="•"/>
            </a:pPr>
            <a:r>
              <a:rPr lang="en-AU" sz="1600" dirty="0"/>
              <a:t>Chapter Two – Indigenous women with chronic disease – A review of the literature</a:t>
            </a:r>
          </a:p>
          <a:p>
            <a:pPr marL="540000" lvl="1">
              <a:lnSpc>
                <a:spcPct val="150000"/>
              </a:lnSpc>
              <a:buFont typeface="Arial" panose="020B0604020202020204" pitchFamily="34" charset="0"/>
              <a:buChar char="•"/>
            </a:pPr>
            <a:r>
              <a:rPr lang="en-AU" sz="1600" dirty="0"/>
              <a:t>Chapter Three – Systematic Review of programs addressing chronic disease and social and emotional wellbeing for Indigenous peoples of Australia.</a:t>
            </a:r>
          </a:p>
          <a:p>
            <a:pPr marL="540000" lvl="1">
              <a:lnSpc>
                <a:spcPct val="150000"/>
              </a:lnSpc>
              <a:buFont typeface="Arial" panose="020B0604020202020204" pitchFamily="34" charset="0"/>
              <a:buChar char="•"/>
            </a:pPr>
            <a:r>
              <a:rPr lang="en-AU" sz="1600" dirty="0"/>
              <a:t>Chapter Four – Reports on the acceptability of a cardiovascular polypill strategy trialled in Indigenous communities within Australia.</a:t>
            </a:r>
          </a:p>
          <a:p>
            <a:pPr marL="540000" lvl="1">
              <a:lnSpc>
                <a:spcPct val="150000"/>
              </a:lnSpc>
              <a:buFont typeface="Arial" panose="020B0604020202020204" pitchFamily="34" charset="0"/>
              <a:buChar char="•"/>
            </a:pPr>
            <a:r>
              <a:rPr lang="en-AU" sz="1600" b="1" dirty="0">
                <a:solidFill>
                  <a:srgbClr val="FF0000"/>
                </a:solidFill>
              </a:rPr>
              <a:t>Chapter Five – Roles and Responsibilities of Indigenous women and their impact on there health – Findings from a qualitative study.</a:t>
            </a:r>
          </a:p>
          <a:p>
            <a:pPr marL="540000" lvl="1">
              <a:lnSpc>
                <a:spcPct val="150000"/>
              </a:lnSpc>
              <a:buFont typeface="Arial" panose="020B0604020202020204" pitchFamily="34" charset="0"/>
              <a:buChar char="•"/>
            </a:pPr>
            <a:r>
              <a:rPr lang="en-AU" sz="1600" dirty="0"/>
              <a:t>Chapter Six – Exploring the determinants of domestic violence in Indigenous communities.</a:t>
            </a:r>
          </a:p>
          <a:p>
            <a:pPr marL="540000" lvl="1">
              <a:lnSpc>
                <a:spcPct val="150000"/>
              </a:lnSpc>
              <a:buFont typeface="Arial" panose="020B0604020202020204" pitchFamily="34" charset="0"/>
              <a:buChar char="•"/>
            </a:pPr>
            <a:r>
              <a:rPr lang="en-AU" sz="1600" dirty="0"/>
              <a:t>Chapter Seven – Vicarious Trauma – Reflections of an Indigenous researcher.</a:t>
            </a:r>
          </a:p>
          <a:p>
            <a:pPr marL="540000" lvl="1">
              <a:lnSpc>
                <a:spcPct val="150000"/>
              </a:lnSpc>
              <a:buFont typeface="Arial" panose="020B0604020202020204" pitchFamily="34" charset="0"/>
              <a:buChar char="•"/>
            </a:pPr>
            <a:r>
              <a:rPr lang="en-AU" sz="1600" dirty="0"/>
              <a:t>Discussion and Conclusion</a:t>
            </a:r>
          </a:p>
        </p:txBody>
      </p:sp>
    </p:spTree>
    <p:extLst>
      <p:ext uri="{BB962C8B-B14F-4D97-AF65-F5344CB8AC3E}">
        <p14:creationId xmlns:p14="http://schemas.microsoft.com/office/powerpoint/2010/main" val="214264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a:bodyPr>
          <a:lstStyle/>
          <a:p>
            <a:r>
              <a:rPr lang="en-AU" b="1" dirty="0">
                <a:solidFill>
                  <a:schemeClr val="tx1"/>
                </a:solidFill>
              </a:rPr>
              <a:t>Method</a:t>
            </a:r>
            <a:endParaRPr lang="en-AU" dirty="0">
              <a:solidFill>
                <a:schemeClr val="tx1"/>
              </a:solidFill>
            </a:endParaRPr>
          </a:p>
        </p:txBody>
      </p:sp>
      <p:sp>
        <p:nvSpPr>
          <p:cNvPr id="3" name="TextBox 2"/>
          <p:cNvSpPr txBox="1"/>
          <p:nvPr/>
        </p:nvSpPr>
        <p:spPr>
          <a:xfrm>
            <a:off x="936796" y="2857501"/>
            <a:ext cx="10158413" cy="3354765"/>
          </a:xfrm>
          <a:prstGeom prst="rect">
            <a:avLst/>
          </a:prstGeom>
          <a:solidFill>
            <a:schemeClr val="accent5">
              <a:lumMod val="20000"/>
              <a:lumOff val="80000"/>
            </a:schemeClr>
          </a:solidFill>
        </p:spPr>
        <p:txBody>
          <a:bodyPr wrap="square" rtlCol="0">
            <a:spAutoFit/>
          </a:bodyPr>
          <a:lstStyle/>
          <a:p>
            <a:pPr marL="742950" lvl="1" indent="-285750">
              <a:lnSpc>
                <a:spcPct val="150000"/>
              </a:lnSpc>
              <a:spcBef>
                <a:spcPts val="600"/>
              </a:spcBef>
              <a:spcAft>
                <a:spcPts val="600"/>
              </a:spcAft>
              <a:buFont typeface="Arial" panose="020B0604020202020204" pitchFamily="34" charset="0"/>
              <a:buChar char="•"/>
            </a:pPr>
            <a:r>
              <a:rPr lang="en-AU" dirty="0"/>
              <a:t>Research Team</a:t>
            </a:r>
          </a:p>
          <a:p>
            <a:pPr marL="742950" lvl="1" indent="-285750">
              <a:lnSpc>
                <a:spcPct val="150000"/>
              </a:lnSpc>
              <a:spcBef>
                <a:spcPts val="600"/>
              </a:spcBef>
              <a:spcAft>
                <a:spcPts val="600"/>
              </a:spcAft>
              <a:buFont typeface="Arial" panose="020B0604020202020204" pitchFamily="34" charset="0"/>
              <a:buChar char="•"/>
            </a:pPr>
            <a:r>
              <a:rPr lang="en-AU" dirty="0"/>
              <a:t>Study Design</a:t>
            </a:r>
          </a:p>
          <a:p>
            <a:pPr marL="1200150" lvl="2" indent="-285750">
              <a:lnSpc>
                <a:spcPct val="150000"/>
              </a:lnSpc>
              <a:spcBef>
                <a:spcPts val="600"/>
              </a:spcBef>
              <a:spcAft>
                <a:spcPts val="600"/>
              </a:spcAft>
              <a:buFont typeface="Arial" panose="020B0604020202020204" pitchFamily="34" charset="0"/>
              <a:buChar char="•"/>
            </a:pPr>
            <a:r>
              <a:rPr lang="en-AU" dirty="0"/>
              <a:t>Interpretive Phenomenology</a:t>
            </a:r>
          </a:p>
          <a:p>
            <a:pPr marL="1200150" lvl="2" indent="-285750">
              <a:lnSpc>
                <a:spcPct val="150000"/>
              </a:lnSpc>
              <a:spcBef>
                <a:spcPts val="600"/>
              </a:spcBef>
              <a:spcAft>
                <a:spcPts val="600"/>
              </a:spcAft>
              <a:buFont typeface="Arial" panose="020B0604020202020204" pitchFamily="34" charset="0"/>
              <a:buChar char="•"/>
            </a:pPr>
            <a:r>
              <a:rPr lang="en-AU" dirty="0"/>
              <a:t>Face to Face Interviews</a:t>
            </a:r>
          </a:p>
          <a:p>
            <a:pPr marL="1200150" lvl="2" indent="-285750">
              <a:lnSpc>
                <a:spcPct val="150000"/>
              </a:lnSpc>
              <a:spcBef>
                <a:spcPts val="600"/>
              </a:spcBef>
              <a:spcAft>
                <a:spcPts val="600"/>
              </a:spcAft>
              <a:buFont typeface="Arial" panose="020B0604020202020204" pitchFamily="34" charset="0"/>
              <a:buChar char="•"/>
            </a:pPr>
            <a:r>
              <a:rPr lang="en-AU" dirty="0"/>
              <a:t>Audio-recorded</a:t>
            </a:r>
          </a:p>
          <a:p>
            <a:pPr marL="1200150" lvl="2" indent="-285750">
              <a:lnSpc>
                <a:spcPct val="150000"/>
              </a:lnSpc>
              <a:spcBef>
                <a:spcPts val="600"/>
              </a:spcBef>
              <a:spcAft>
                <a:spcPts val="600"/>
              </a:spcAft>
              <a:buFont typeface="Arial" panose="020B0604020202020204" pitchFamily="34" charset="0"/>
              <a:buChar char="•"/>
            </a:pPr>
            <a:r>
              <a:rPr lang="en-AU" dirty="0"/>
              <a:t>72 Aboriginal and Torres Strait Islander Women</a:t>
            </a:r>
          </a:p>
        </p:txBody>
      </p:sp>
    </p:spTree>
    <p:extLst>
      <p:ext uri="{BB962C8B-B14F-4D97-AF65-F5344CB8AC3E}">
        <p14:creationId xmlns:p14="http://schemas.microsoft.com/office/powerpoint/2010/main" val="369072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fontScale="90000"/>
          </a:bodyPr>
          <a:lstStyle/>
          <a:p>
            <a:br>
              <a:rPr lang="en-AU" dirty="0"/>
            </a:br>
            <a:r>
              <a:rPr lang="en-AU" b="1" dirty="0">
                <a:solidFill>
                  <a:schemeClr val="tx1"/>
                </a:solidFill>
              </a:rPr>
              <a:t>Participant Selection</a:t>
            </a:r>
            <a:br>
              <a:rPr lang="en-AU" dirty="0">
                <a:solidFill>
                  <a:schemeClr val="tx1"/>
                </a:solidFill>
              </a:rPr>
            </a:br>
            <a:endParaRPr lang="en-AU" dirty="0">
              <a:solidFill>
                <a:schemeClr val="tx1"/>
              </a:solidFill>
            </a:endParaRPr>
          </a:p>
        </p:txBody>
      </p:sp>
      <p:sp>
        <p:nvSpPr>
          <p:cNvPr id="3" name="TextBox 2"/>
          <p:cNvSpPr txBox="1"/>
          <p:nvPr/>
        </p:nvSpPr>
        <p:spPr>
          <a:xfrm>
            <a:off x="936796" y="2857501"/>
            <a:ext cx="10158413" cy="3315651"/>
          </a:xfrm>
          <a:prstGeom prst="rect">
            <a:avLst/>
          </a:prstGeom>
          <a:solidFill>
            <a:schemeClr val="accent5">
              <a:lumMod val="20000"/>
              <a:lumOff val="80000"/>
            </a:schemeClr>
          </a:solidFill>
        </p:spPr>
        <p:txBody>
          <a:bodyPr wrap="square" rtlCol="0">
            <a:spAutoFit/>
          </a:bodyPr>
          <a:lstStyle/>
          <a:p>
            <a:pPr marL="742950" lvl="1" indent="-285750">
              <a:lnSpc>
                <a:spcPct val="150000"/>
              </a:lnSpc>
              <a:spcBef>
                <a:spcPts val="600"/>
              </a:spcBef>
              <a:spcAft>
                <a:spcPts val="600"/>
              </a:spcAft>
              <a:buFont typeface="Arial" panose="020B0604020202020204" pitchFamily="34" charset="0"/>
              <a:buChar char="•"/>
            </a:pPr>
            <a:r>
              <a:rPr lang="en-AU" dirty="0"/>
              <a:t>Clinical Support Staff Member</a:t>
            </a:r>
          </a:p>
          <a:p>
            <a:pPr marL="742950" lvl="1" indent="-285750">
              <a:lnSpc>
                <a:spcPct val="150000"/>
              </a:lnSpc>
              <a:spcBef>
                <a:spcPts val="600"/>
              </a:spcBef>
              <a:spcAft>
                <a:spcPts val="600"/>
              </a:spcAft>
              <a:buFont typeface="Arial" panose="020B0604020202020204" pitchFamily="34" charset="0"/>
              <a:buChar char="•"/>
            </a:pPr>
            <a:r>
              <a:rPr lang="en-AU" dirty="0"/>
              <a:t>Purposive Sampling Approach</a:t>
            </a:r>
          </a:p>
          <a:p>
            <a:pPr marL="1200150" lvl="2" indent="-285750">
              <a:lnSpc>
                <a:spcPct val="150000"/>
              </a:lnSpc>
              <a:spcBef>
                <a:spcPts val="600"/>
              </a:spcBef>
              <a:spcAft>
                <a:spcPts val="600"/>
              </a:spcAft>
              <a:buFont typeface="Arial" panose="020B0604020202020204" pitchFamily="34" charset="0"/>
              <a:buChar char="•"/>
            </a:pPr>
            <a:r>
              <a:rPr lang="en-AU" dirty="0"/>
              <a:t>Potential Participant Form</a:t>
            </a:r>
          </a:p>
          <a:p>
            <a:pPr marL="1200150" lvl="2" indent="-285750">
              <a:lnSpc>
                <a:spcPct val="150000"/>
              </a:lnSpc>
              <a:spcBef>
                <a:spcPts val="600"/>
              </a:spcBef>
              <a:spcAft>
                <a:spcPts val="600"/>
              </a:spcAft>
              <a:buFont typeface="Arial" panose="020B0604020202020204" pitchFamily="34" charset="0"/>
              <a:buChar char="•"/>
            </a:pPr>
            <a:r>
              <a:rPr lang="en-AU" dirty="0"/>
              <a:t>Participant Form</a:t>
            </a:r>
          </a:p>
          <a:p>
            <a:pPr marL="1200150" lvl="2" indent="-285750">
              <a:lnSpc>
                <a:spcPct val="150000"/>
              </a:lnSpc>
              <a:spcBef>
                <a:spcPts val="600"/>
              </a:spcBef>
              <a:spcAft>
                <a:spcPts val="600"/>
              </a:spcAft>
              <a:buFont typeface="Arial" panose="020B0604020202020204" pitchFamily="34" charset="0"/>
              <a:buChar char="•"/>
            </a:pPr>
            <a:r>
              <a:rPr lang="en-AU" dirty="0"/>
              <a:t>Consent Form</a:t>
            </a:r>
          </a:p>
          <a:p>
            <a:pPr marL="1200150" lvl="2" indent="-285750">
              <a:lnSpc>
                <a:spcPct val="150000"/>
              </a:lnSpc>
              <a:spcBef>
                <a:spcPts val="600"/>
              </a:spcBef>
              <a:spcAft>
                <a:spcPts val="600"/>
              </a:spcAft>
              <a:buFont typeface="Arial" panose="020B0604020202020204" pitchFamily="34" charset="0"/>
              <a:buChar char="•"/>
            </a:pPr>
            <a:r>
              <a:rPr lang="en-AU" dirty="0"/>
              <a:t>Suitable time for Interview</a:t>
            </a:r>
          </a:p>
        </p:txBody>
      </p:sp>
    </p:spTree>
    <p:extLst>
      <p:ext uri="{BB962C8B-B14F-4D97-AF65-F5344CB8AC3E}">
        <p14:creationId xmlns:p14="http://schemas.microsoft.com/office/powerpoint/2010/main" val="363716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a:bodyPr>
          <a:lstStyle/>
          <a:p>
            <a:r>
              <a:rPr lang="en-AU" b="1" dirty="0">
                <a:solidFill>
                  <a:schemeClr val="tx1"/>
                </a:solidFill>
              </a:rPr>
              <a:t>Results – Demographic Data</a:t>
            </a:r>
          </a:p>
        </p:txBody>
      </p:sp>
      <p:pic>
        <p:nvPicPr>
          <p:cNvPr id="4" name="Picture 3"/>
          <p:cNvPicPr>
            <a:picLocks noChangeAspect="1"/>
          </p:cNvPicPr>
          <p:nvPr/>
        </p:nvPicPr>
        <p:blipFill>
          <a:blip r:embed="rId3"/>
          <a:stretch>
            <a:fillRect/>
          </a:stretch>
        </p:blipFill>
        <p:spPr>
          <a:xfrm>
            <a:off x="993422" y="2570205"/>
            <a:ext cx="10047111" cy="3584051"/>
          </a:xfrm>
          <a:prstGeom prst="rect">
            <a:avLst/>
          </a:prstGeom>
          <a:solidFill>
            <a:schemeClr val="accent4">
              <a:lumMod val="20000"/>
              <a:lumOff val="80000"/>
            </a:schemeClr>
          </a:solidFill>
        </p:spPr>
      </p:pic>
    </p:spTree>
    <p:extLst>
      <p:ext uri="{BB962C8B-B14F-4D97-AF65-F5344CB8AC3E}">
        <p14:creationId xmlns:p14="http://schemas.microsoft.com/office/powerpoint/2010/main" val="257896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a:bodyPr>
          <a:lstStyle/>
          <a:p>
            <a:r>
              <a:rPr lang="en-AU" b="1" dirty="0">
                <a:solidFill>
                  <a:schemeClr val="tx1"/>
                </a:solidFill>
              </a:rPr>
              <a:t>Over-view of the Results</a:t>
            </a:r>
          </a:p>
        </p:txBody>
      </p:sp>
      <p:graphicFrame>
        <p:nvGraphicFramePr>
          <p:cNvPr id="5" name="Table 4"/>
          <p:cNvGraphicFramePr>
            <a:graphicFrameLocks noGrp="1"/>
          </p:cNvGraphicFramePr>
          <p:nvPr>
            <p:extLst>
              <p:ext uri="{D42A27DB-BD31-4B8C-83A1-F6EECF244321}">
                <p14:modId xmlns:p14="http://schemas.microsoft.com/office/powerpoint/2010/main" val="1207693942"/>
              </p:ext>
            </p:extLst>
          </p:nvPr>
        </p:nvGraphicFramePr>
        <p:xfrm>
          <a:off x="1295402" y="2285999"/>
          <a:ext cx="9601196" cy="3576508"/>
        </p:xfrm>
        <a:graphic>
          <a:graphicData uri="http://schemas.openxmlformats.org/drawingml/2006/table">
            <a:tbl>
              <a:tblPr firstRow="1" bandRow="1">
                <a:tableStyleId>{5C22544A-7EE6-4342-B048-85BDC9FD1C3A}</a:tableStyleId>
              </a:tblPr>
              <a:tblGrid>
                <a:gridCol w="4800598">
                  <a:extLst>
                    <a:ext uri="{9D8B030D-6E8A-4147-A177-3AD203B41FA5}">
                      <a16:colId xmlns:a16="http://schemas.microsoft.com/office/drawing/2014/main" val="3267665666"/>
                    </a:ext>
                  </a:extLst>
                </a:gridCol>
                <a:gridCol w="4800598">
                  <a:extLst>
                    <a:ext uri="{9D8B030D-6E8A-4147-A177-3AD203B41FA5}">
                      <a16:colId xmlns:a16="http://schemas.microsoft.com/office/drawing/2014/main" val="1735201388"/>
                    </a:ext>
                  </a:extLst>
                </a:gridCol>
              </a:tblGrid>
              <a:tr h="724797">
                <a:tc>
                  <a:txBody>
                    <a:bodyPr/>
                    <a:lstStyle/>
                    <a:p>
                      <a:pPr algn="ctr"/>
                      <a:r>
                        <a:rPr lang="en-AU" sz="4000" dirty="0">
                          <a:solidFill>
                            <a:schemeClr val="tx1"/>
                          </a:solidFill>
                          <a:latin typeface="Times New Roman" panose="02020603050405020304" pitchFamily="18" charset="0"/>
                          <a:cs typeface="Times New Roman" panose="02020603050405020304" pitchFamily="18" charset="0"/>
                        </a:rPr>
                        <a:t>Support</a:t>
                      </a:r>
                      <a:r>
                        <a:rPr lang="en-AU" sz="4000" baseline="0" dirty="0">
                          <a:solidFill>
                            <a:schemeClr val="tx1"/>
                          </a:solidFill>
                          <a:latin typeface="Times New Roman" panose="02020603050405020304" pitchFamily="18" charset="0"/>
                          <a:cs typeface="Times New Roman" panose="02020603050405020304" pitchFamily="18" charset="0"/>
                        </a:rPr>
                        <a:t> Factors</a:t>
                      </a:r>
                      <a:endParaRPr lang="en-AU" sz="40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pPr algn="ctr"/>
                      <a:r>
                        <a:rPr lang="en-AU" sz="4000" dirty="0">
                          <a:solidFill>
                            <a:schemeClr val="tx1"/>
                          </a:solidFill>
                          <a:latin typeface="Times New Roman" panose="02020603050405020304" pitchFamily="18" charset="0"/>
                          <a:cs typeface="Times New Roman" panose="02020603050405020304" pitchFamily="18" charset="0"/>
                        </a:rPr>
                        <a:t>Stressor</a:t>
                      </a:r>
                      <a:r>
                        <a:rPr lang="en-AU" sz="4000" baseline="0" dirty="0">
                          <a:solidFill>
                            <a:schemeClr val="tx1"/>
                          </a:solidFill>
                          <a:latin typeface="Times New Roman" panose="02020603050405020304" pitchFamily="18" charset="0"/>
                          <a:cs typeface="Times New Roman" panose="02020603050405020304" pitchFamily="18" charset="0"/>
                        </a:rPr>
                        <a:t> Factors</a:t>
                      </a:r>
                      <a:endParaRPr lang="en-AU" sz="40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extLst>
                  <a:ext uri="{0D108BD9-81ED-4DB2-BD59-A6C34878D82A}">
                    <a16:rowId xmlns:a16="http://schemas.microsoft.com/office/drawing/2014/main" val="450646485"/>
                  </a:ext>
                </a:extLst>
              </a:tr>
              <a:tr h="654016">
                <a:tc>
                  <a:txBody>
                    <a:bodyPr/>
                    <a:lstStyle/>
                    <a:p>
                      <a:pPr marL="342900" indent="-342900" algn="l" defTabSz="457200" rtl="0" eaLnBrk="1" latinLnBrk="0" hangingPunct="1">
                        <a:buFont typeface="Arial" panose="020B0604020202020204" pitchFamily="34" charset="0"/>
                        <a:buChar char="•"/>
                      </a:pPr>
                      <a:r>
                        <a:rPr lang="en-AU" sz="2400" b="1" kern="1200" dirty="0">
                          <a:solidFill>
                            <a:schemeClr val="dk1"/>
                          </a:solidFill>
                          <a:latin typeface="Times New Roman" panose="02020603050405020304" pitchFamily="18" charset="0"/>
                          <a:ea typeface="+mn-ea"/>
                          <a:cs typeface="Times New Roman" panose="02020603050405020304" pitchFamily="18" charset="0"/>
                        </a:rPr>
                        <a:t>Concept of Family</a:t>
                      </a:r>
                    </a:p>
                  </a:txBody>
                  <a:tcPr>
                    <a:solidFill>
                      <a:schemeClr val="accent5">
                        <a:lumMod val="20000"/>
                        <a:lumOff val="80000"/>
                      </a:schemeClr>
                    </a:solidFill>
                  </a:tcPr>
                </a:tc>
                <a:tc>
                  <a:txBody>
                    <a:bodyPr/>
                    <a:lstStyle/>
                    <a:p>
                      <a:pPr marL="342900" indent="-342900" algn="l" defTabSz="457200" rtl="0" eaLnBrk="1" latinLnBrk="0" hangingPunct="1">
                        <a:buFont typeface="Arial" panose="020B0604020202020204" pitchFamily="34" charset="0"/>
                        <a:buChar char="•"/>
                      </a:pPr>
                      <a:r>
                        <a:rPr lang="en-AU" sz="2400" b="1" kern="1200" dirty="0">
                          <a:solidFill>
                            <a:schemeClr val="dk1"/>
                          </a:solidFill>
                          <a:latin typeface="Times New Roman" panose="02020603050405020304" pitchFamily="18" charset="0"/>
                          <a:ea typeface="+mn-ea"/>
                          <a:cs typeface="Times New Roman" panose="02020603050405020304" pitchFamily="18" charset="0"/>
                        </a:rPr>
                        <a:t>Roles and Responsibilities</a:t>
                      </a:r>
                    </a:p>
                  </a:txBody>
                  <a:tcPr>
                    <a:solidFill>
                      <a:schemeClr val="accent5">
                        <a:lumMod val="20000"/>
                        <a:lumOff val="80000"/>
                      </a:schemeClr>
                    </a:solidFill>
                  </a:tcPr>
                </a:tc>
                <a:extLst>
                  <a:ext uri="{0D108BD9-81ED-4DB2-BD59-A6C34878D82A}">
                    <a16:rowId xmlns:a16="http://schemas.microsoft.com/office/drawing/2014/main" val="3466635956"/>
                  </a:ext>
                </a:extLst>
              </a:tr>
              <a:tr h="579878">
                <a:tc>
                  <a:txBody>
                    <a:bodyPr/>
                    <a:lstStyle/>
                    <a:p>
                      <a:pPr marL="342900" indent="-342900" algn="l" defTabSz="457200" rtl="0" eaLnBrk="1" latinLnBrk="0" hangingPunct="1">
                        <a:buFont typeface="Arial" panose="020B0604020202020204" pitchFamily="34" charset="0"/>
                        <a:buChar char="•"/>
                      </a:pPr>
                      <a:r>
                        <a:rPr lang="en-AU" sz="2400" b="1" kern="1200" dirty="0">
                          <a:solidFill>
                            <a:schemeClr val="dk1"/>
                          </a:solidFill>
                          <a:latin typeface="Times New Roman" panose="02020603050405020304" pitchFamily="18" charset="0"/>
                          <a:ea typeface="+mn-ea"/>
                          <a:cs typeface="Times New Roman" panose="02020603050405020304" pitchFamily="18" charset="0"/>
                        </a:rPr>
                        <a:t>Informal Support Systems</a:t>
                      </a:r>
                    </a:p>
                  </a:txBody>
                  <a:tcPr>
                    <a:solidFill>
                      <a:schemeClr val="accent5">
                        <a:lumMod val="40000"/>
                        <a:lumOff val="60000"/>
                      </a:schemeClr>
                    </a:solidFill>
                  </a:tcPr>
                </a:tc>
                <a:tc>
                  <a:txBody>
                    <a:bodyPr/>
                    <a:lstStyle/>
                    <a:p>
                      <a:pPr marL="342900" indent="-342900" algn="l" defTabSz="457200" rtl="0" eaLnBrk="1" latinLnBrk="0" hangingPunct="1">
                        <a:buFont typeface="Arial" panose="020B0604020202020204" pitchFamily="34" charset="0"/>
                        <a:buChar char="•"/>
                      </a:pPr>
                      <a:r>
                        <a:rPr lang="en-AU" sz="2400" b="1" kern="1200" dirty="0">
                          <a:solidFill>
                            <a:schemeClr val="dk1"/>
                          </a:solidFill>
                          <a:latin typeface="Times New Roman" panose="02020603050405020304" pitchFamily="18" charset="0"/>
                          <a:ea typeface="+mn-ea"/>
                          <a:cs typeface="Times New Roman" panose="02020603050405020304" pitchFamily="18" charset="0"/>
                        </a:rPr>
                        <a:t>Family and Family History</a:t>
                      </a:r>
                    </a:p>
                  </a:txBody>
                  <a:tcPr>
                    <a:solidFill>
                      <a:schemeClr val="accent5">
                        <a:lumMod val="40000"/>
                        <a:lumOff val="60000"/>
                      </a:schemeClr>
                    </a:solidFill>
                  </a:tcPr>
                </a:tc>
                <a:extLst>
                  <a:ext uri="{0D108BD9-81ED-4DB2-BD59-A6C34878D82A}">
                    <a16:rowId xmlns:a16="http://schemas.microsoft.com/office/drawing/2014/main" val="3285074968"/>
                  </a:ext>
                </a:extLst>
              </a:tr>
              <a:tr h="792843">
                <a:tc>
                  <a:txBody>
                    <a:bodyPr/>
                    <a:lstStyle/>
                    <a:p>
                      <a:pPr marL="342900" indent="-342900" algn="l" defTabSz="457200" rtl="0" eaLnBrk="1" latinLnBrk="0" hangingPunct="1">
                        <a:buFont typeface="Arial" panose="020B0604020202020204" pitchFamily="34" charset="0"/>
                        <a:buChar char="•"/>
                      </a:pPr>
                      <a:r>
                        <a:rPr lang="en-AU" sz="2400" b="1" kern="1200" dirty="0">
                          <a:solidFill>
                            <a:schemeClr val="dk1"/>
                          </a:solidFill>
                          <a:latin typeface="Times New Roman" panose="02020603050405020304" pitchFamily="18" charset="0"/>
                          <a:ea typeface="+mn-ea"/>
                          <a:cs typeface="Times New Roman" panose="02020603050405020304" pitchFamily="18" charset="0"/>
                        </a:rPr>
                        <a:t>Education</a:t>
                      </a:r>
                    </a:p>
                  </a:txBody>
                  <a:tcPr>
                    <a:solidFill>
                      <a:schemeClr val="accent5">
                        <a:lumMod val="20000"/>
                        <a:lumOff val="80000"/>
                      </a:schemeClr>
                    </a:solidFill>
                  </a:tcPr>
                </a:tc>
                <a:tc>
                  <a:txBody>
                    <a:bodyPr/>
                    <a:lstStyle/>
                    <a:p>
                      <a:pPr marL="342900" indent="-342900" algn="l" defTabSz="457200" rtl="0" eaLnBrk="1" latinLnBrk="0" hangingPunct="1">
                        <a:buFont typeface="Arial" panose="020B0604020202020204" pitchFamily="34" charset="0"/>
                        <a:buChar char="•"/>
                      </a:pPr>
                      <a:r>
                        <a:rPr lang="en-AU" sz="2400" b="1" kern="1200" dirty="0">
                          <a:solidFill>
                            <a:schemeClr val="dk1"/>
                          </a:solidFill>
                          <a:latin typeface="Times New Roman" panose="02020603050405020304" pitchFamily="18" charset="0"/>
                          <a:ea typeface="+mn-ea"/>
                          <a:cs typeface="Times New Roman" panose="02020603050405020304" pitchFamily="18" charset="0"/>
                        </a:rPr>
                        <a:t>Intergenerational Circumstances</a:t>
                      </a:r>
                    </a:p>
                  </a:txBody>
                  <a:tcPr>
                    <a:solidFill>
                      <a:schemeClr val="accent5">
                        <a:lumMod val="20000"/>
                        <a:lumOff val="80000"/>
                      </a:schemeClr>
                    </a:solidFill>
                  </a:tcPr>
                </a:tc>
                <a:extLst>
                  <a:ext uri="{0D108BD9-81ED-4DB2-BD59-A6C34878D82A}">
                    <a16:rowId xmlns:a16="http://schemas.microsoft.com/office/drawing/2014/main" val="3559960873"/>
                  </a:ext>
                </a:extLst>
              </a:tr>
              <a:tr h="794857">
                <a:tc>
                  <a:txBody>
                    <a:bodyPr/>
                    <a:lstStyle/>
                    <a:p>
                      <a:pPr marL="342900" indent="-342900" algn="l" defTabSz="457200" rtl="0" eaLnBrk="1" latinLnBrk="0" hangingPunct="1">
                        <a:buFont typeface="Arial" panose="020B0604020202020204" pitchFamily="34" charset="0"/>
                        <a:buChar char="•"/>
                      </a:pPr>
                      <a:r>
                        <a:rPr lang="en-AU" sz="2400" b="1" kern="1200" dirty="0">
                          <a:solidFill>
                            <a:schemeClr val="dk1"/>
                          </a:solidFill>
                          <a:latin typeface="Times New Roman" panose="02020603050405020304" pitchFamily="18" charset="0"/>
                          <a:ea typeface="+mn-ea"/>
                          <a:cs typeface="Times New Roman" panose="02020603050405020304" pitchFamily="18" charset="0"/>
                        </a:rPr>
                        <a:t>Identity and Country</a:t>
                      </a:r>
                    </a:p>
                  </a:txBody>
                  <a:tcPr>
                    <a:solidFill>
                      <a:schemeClr val="accent5">
                        <a:lumMod val="40000"/>
                        <a:lumOff val="60000"/>
                      </a:schemeClr>
                    </a:solidFill>
                  </a:tcPr>
                </a:tc>
                <a:tc>
                  <a:txBody>
                    <a:bodyPr/>
                    <a:lstStyle/>
                    <a:p>
                      <a:endParaRPr lang="en-AU" dirty="0"/>
                    </a:p>
                  </a:txBody>
                  <a:tcPr>
                    <a:solidFill>
                      <a:schemeClr val="accent5">
                        <a:lumMod val="40000"/>
                        <a:lumOff val="60000"/>
                      </a:schemeClr>
                    </a:solidFill>
                  </a:tcPr>
                </a:tc>
                <a:extLst>
                  <a:ext uri="{0D108BD9-81ED-4DB2-BD59-A6C34878D82A}">
                    <a16:rowId xmlns:a16="http://schemas.microsoft.com/office/drawing/2014/main" val="92521844"/>
                  </a:ext>
                </a:extLst>
              </a:tr>
            </a:tbl>
          </a:graphicData>
        </a:graphic>
      </p:graphicFrame>
    </p:spTree>
    <p:extLst>
      <p:ext uri="{BB962C8B-B14F-4D97-AF65-F5344CB8AC3E}">
        <p14:creationId xmlns:p14="http://schemas.microsoft.com/office/powerpoint/2010/main" val="350125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a:bodyPr>
          <a:lstStyle/>
          <a:p>
            <a:r>
              <a:rPr lang="en-AU" b="1" dirty="0"/>
              <a:t>Results - Support</a:t>
            </a:r>
          </a:p>
        </p:txBody>
      </p:sp>
      <p:graphicFrame>
        <p:nvGraphicFramePr>
          <p:cNvPr id="6" name="Table 5"/>
          <p:cNvGraphicFramePr>
            <a:graphicFrameLocks noGrp="1"/>
          </p:cNvGraphicFramePr>
          <p:nvPr>
            <p:extLst>
              <p:ext uri="{D42A27DB-BD31-4B8C-83A1-F6EECF244321}">
                <p14:modId xmlns:p14="http://schemas.microsoft.com/office/powerpoint/2010/main" val="410780889"/>
              </p:ext>
            </p:extLst>
          </p:nvPr>
        </p:nvGraphicFramePr>
        <p:xfrm>
          <a:off x="846438" y="2489887"/>
          <a:ext cx="10515599" cy="3657600"/>
        </p:xfrm>
        <a:graphic>
          <a:graphicData uri="http://schemas.openxmlformats.org/drawingml/2006/table">
            <a:tbl>
              <a:tblPr firstRow="1" bandRow="1">
                <a:tableStyleId>{5C22544A-7EE6-4342-B048-85BDC9FD1C3A}</a:tableStyleId>
              </a:tblPr>
              <a:tblGrid>
                <a:gridCol w="1953491">
                  <a:extLst>
                    <a:ext uri="{9D8B030D-6E8A-4147-A177-3AD203B41FA5}">
                      <a16:colId xmlns:a16="http://schemas.microsoft.com/office/drawing/2014/main" val="2513435912"/>
                    </a:ext>
                  </a:extLst>
                </a:gridCol>
                <a:gridCol w="3969327">
                  <a:extLst>
                    <a:ext uri="{9D8B030D-6E8A-4147-A177-3AD203B41FA5}">
                      <a16:colId xmlns:a16="http://schemas.microsoft.com/office/drawing/2014/main" val="1987170418"/>
                    </a:ext>
                  </a:extLst>
                </a:gridCol>
                <a:gridCol w="1808018">
                  <a:extLst>
                    <a:ext uri="{9D8B030D-6E8A-4147-A177-3AD203B41FA5}">
                      <a16:colId xmlns:a16="http://schemas.microsoft.com/office/drawing/2014/main" val="618544681"/>
                    </a:ext>
                  </a:extLst>
                </a:gridCol>
                <a:gridCol w="2784763">
                  <a:extLst>
                    <a:ext uri="{9D8B030D-6E8A-4147-A177-3AD203B41FA5}">
                      <a16:colId xmlns:a16="http://schemas.microsoft.com/office/drawing/2014/main" val="3992166572"/>
                    </a:ext>
                  </a:extLst>
                </a:gridCol>
              </a:tblGrid>
              <a:tr h="609616">
                <a:tc>
                  <a:txBody>
                    <a:bodyPr/>
                    <a:lstStyle/>
                    <a:p>
                      <a:r>
                        <a:rPr lang="en-AU" dirty="0">
                          <a:solidFill>
                            <a:schemeClr val="tx1"/>
                          </a:solidFill>
                          <a:latin typeface="Times New Roman" panose="02020603050405020304" pitchFamily="18" charset="0"/>
                          <a:cs typeface="Times New Roman" panose="02020603050405020304" pitchFamily="18" charset="0"/>
                        </a:rPr>
                        <a:t>Concept of Family</a:t>
                      </a:r>
                    </a:p>
                  </a:txBody>
                  <a:tcPr>
                    <a:solidFill>
                      <a:schemeClr val="accent5">
                        <a:lumMod val="60000"/>
                        <a:lumOff val="40000"/>
                      </a:schemeClr>
                    </a:solidFill>
                  </a:tcPr>
                </a:tc>
                <a:tc>
                  <a:txBody>
                    <a:bodyPr/>
                    <a:lstStyle/>
                    <a:p>
                      <a:r>
                        <a:rPr lang="en-AU" dirty="0">
                          <a:solidFill>
                            <a:schemeClr val="tx1"/>
                          </a:solidFill>
                          <a:latin typeface="Times New Roman" panose="02020603050405020304" pitchFamily="18" charset="0"/>
                          <a:cs typeface="Times New Roman" panose="02020603050405020304" pitchFamily="18" charset="0"/>
                        </a:rPr>
                        <a:t>Informal Family Support Networks</a:t>
                      </a:r>
                    </a:p>
                  </a:txBody>
                  <a:tcPr>
                    <a:solidFill>
                      <a:schemeClr val="accent5">
                        <a:lumMod val="60000"/>
                        <a:lumOff val="40000"/>
                      </a:schemeClr>
                    </a:solidFill>
                  </a:tcPr>
                </a:tc>
                <a:tc>
                  <a:txBody>
                    <a:bodyPr/>
                    <a:lstStyle/>
                    <a:p>
                      <a:r>
                        <a:rPr lang="en-AU" dirty="0">
                          <a:solidFill>
                            <a:schemeClr val="tx1"/>
                          </a:solidFill>
                          <a:latin typeface="Times New Roman" panose="02020603050405020304" pitchFamily="18" charset="0"/>
                          <a:cs typeface="Times New Roman" panose="02020603050405020304" pitchFamily="18" charset="0"/>
                        </a:rPr>
                        <a:t>Education</a:t>
                      </a:r>
                    </a:p>
                  </a:txBody>
                  <a:tcPr>
                    <a:solidFill>
                      <a:schemeClr val="accent5">
                        <a:lumMod val="60000"/>
                        <a:lumOff val="40000"/>
                      </a:schemeClr>
                    </a:solidFill>
                  </a:tcPr>
                </a:tc>
                <a:tc>
                  <a:txBody>
                    <a:bodyPr/>
                    <a:lstStyle/>
                    <a:p>
                      <a:r>
                        <a:rPr lang="en-AU" dirty="0">
                          <a:solidFill>
                            <a:schemeClr val="tx1"/>
                          </a:solidFill>
                          <a:latin typeface="Times New Roman" panose="02020603050405020304" pitchFamily="18" charset="0"/>
                          <a:cs typeface="Times New Roman" panose="02020603050405020304" pitchFamily="18" charset="0"/>
                        </a:rPr>
                        <a:t>Identity</a:t>
                      </a:r>
                      <a:r>
                        <a:rPr lang="en-AU" baseline="0" dirty="0">
                          <a:solidFill>
                            <a:schemeClr val="tx1"/>
                          </a:solidFill>
                          <a:latin typeface="Times New Roman" panose="02020603050405020304" pitchFamily="18" charset="0"/>
                          <a:cs typeface="Times New Roman" panose="02020603050405020304" pitchFamily="18" charset="0"/>
                        </a:rPr>
                        <a:t> and Connection to Country</a:t>
                      </a:r>
                      <a:endParaRPr lang="en-AU"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extLst>
                  <a:ext uri="{0D108BD9-81ED-4DB2-BD59-A6C34878D82A}">
                    <a16:rowId xmlns:a16="http://schemas.microsoft.com/office/drawing/2014/main" val="2516851985"/>
                  </a:ext>
                </a:extLst>
              </a:tr>
              <a:tr h="2967665">
                <a:tc>
                  <a:txBody>
                    <a:bodyPr/>
                    <a:lstStyle/>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Nuclear Family</a:t>
                      </a:r>
                    </a:p>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Extended Family</a:t>
                      </a:r>
                    </a:p>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Lives with Siblings</a:t>
                      </a:r>
                    </a:p>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Living</a:t>
                      </a:r>
                      <a:r>
                        <a:rPr lang="en-AU" sz="1600" b="1" baseline="0" dirty="0">
                          <a:latin typeface="Times New Roman" panose="02020603050405020304" pitchFamily="18" charset="0"/>
                          <a:cs typeface="Times New Roman" panose="02020603050405020304" pitchFamily="18" charset="0"/>
                        </a:rPr>
                        <a:t> Alone</a:t>
                      </a:r>
                      <a:endParaRPr lang="en-AU" sz="1600" b="1"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endParaRPr lang="en-AU"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Provides social support for visiting family.</a:t>
                      </a:r>
                    </a:p>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Unspoken fulfilment</a:t>
                      </a:r>
                      <a:r>
                        <a:rPr lang="en-AU" sz="1600" b="1" baseline="0" dirty="0">
                          <a:latin typeface="Times New Roman" panose="02020603050405020304" pitchFamily="18" charset="0"/>
                          <a:cs typeface="Times New Roman" panose="02020603050405020304" pitchFamily="18" charset="0"/>
                        </a:rPr>
                        <a:t> of</a:t>
                      </a:r>
                      <a:r>
                        <a:rPr lang="en-AU" sz="1600" b="1" dirty="0">
                          <a:latin typeface="Times New Roman" panose="02020603050405020304" pitchFamily="18" charset="0"/>
                          <a:cs typeface="Times New Roman" panose="02020603050405020304" pitchFamily="18" charset="0"/>
                        </a:rPr>
                        <a:t> familial requirements.</a:t>
                      </a:r>
                    </a:p>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Social</a:t>
                      </a:r>
                      <a:r>
                        <a:rPr lang="en-AU" sz="1600" b="1" baseline="0" dirty="0">
                          <a:latin typeface="Times New Roman" panose="02020603050405020304" pitchFamily="18" charset="0"/>
                          <a:cs typeface="Times New Roman" panose="02020603050405020304" pitchFamily="18" charset="0"/>
                        </a:rPr>
                        <a:t> community caring.</a:t>
                      </a:r>
                    </a:p>
                    <a:p>
                      <a:pPr marL="285750" indent="-285750">
                        <a:lnSpc>
                          <a:spcPct val="150000"/>
                        </a:lnSpc>
                        <a:buFont typeface="Arial" panose="020B0604020202020204" pitchFamily="34" charset="0"/>
                        <a:buChar char="•"/>
                      </a:pPr>
                      <a:r>
                        <a:rPr lang="en-AU" sz="1600" b="1" baseline="0" dirty="0">
                          <a:latin typeface="Times New Roman" panose="02020603050405020304" pitchFamily="18" charset="0"/>
                          <a:cs typeface="Times New Roman" panose="02020603050405020304" pitchFamily="18" charset="0"/>
                        </a:rPr>
                        <a:t>Active care-giving drawing on empathy.</a:t>
                      </a:r>
                    </a:p>
                    <a:p>
                      <a:pPr marL="285750" indent="-285750">
                        <a:lnSpc>
                          <a:spcPct val="150000"/>
                        </a:lnSpc>
                        <a:buFont typeface="Arial" panose="020B0604020202020204" pitchFamily="34" charset="0"/>
                        <a:buChar char="•"/>
                      </a:pPr>
                      <a:r>
                        <a:rPr lang="en-AU" sz="1600" b="1" baseline="0" dirty="0">
                          <a:latin typeface="Times New Roman" panose="02020603050405020304" pitchFamily="18" charset="0"/>
                          <a:cs typeface="Times New Roman" panose="02020603050405020304" pitchFamily="18" charset="0"/>
                        </a:rPr>
                        <a:t>Financial benefits for family festivities or funeral expenses</a:t>
                      </a:r>
                      <a:endParaRPr lang="en-AU" sz="16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Access to education</a:t>
                      </a:r>
                    </a:p>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Education as an enabler to succeed</a:t>
                      </a:r>
                    </a:p>
                  </a:txBody>
                  <a:tcPr>
                    <a:solidFill>
                      <a:schemeClr val="accent5">
                        <a:lumMod val="20000"/>
                        <a:lumOff val="80000"/>
                      </a:schemeClr>
                    </a:solidFill>
                  </a:tcPr>
                </a:tc>
                <a:tc>
                  <a:txBody>
                    <a:bodyPr/>
                    <a:lstStyle/>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Childhood teachings</a:t>
                      </a:r>
                    </a:p>
                    <a:p>
                      <a:pPr marL="285750" indent="-285750">
                        <a:lnSpc>
                          <a:spcPct val="150000"/>
                        </a:lnSpc>
                        <a:buFont typeface="Arial" panose="020B0604020202020204" pitchFamily="34" charset="0"/>
                        <a:buChar char="•"/>
                      </a:pPr>
                      <a:r>
                        <a:rPr lang="en-AU" sz="1600" b="1" dirty="0">
                          <a:latin typeface="Times New Roman" panose="02020603050405020304" pitchFamily="18" charset="0"/>
                          <a:cs typeface="Times New Roman" panose="02020603050405020304" pitchFamily="18" charset="0"/>
                        </a:rPr>
                        <a:t>Strengths</a:t>
                      </a:r>
                      <a:r>
                        <a:rPr lang="en-AU" sz="1600" b="1" baseline="0" dirty="0">
                          <a:latin typeface="Times New Roman" panose="02020603050405020304" pitchFamily="18" charset="0"/>
                          <a:cs typeface="Times New Roman" panose="02020603050405020304" pitchFamily="18" charset="0"/>
                        </a:rPr>
                        <a:t> drawn from returning to country</a:t>
                      </a:r>
                    </a:p>
                    <a:p>
                      <a:pPr marL="285750" indent="-285750">
                        <a:lnSpc>
                          <a:spcPct val="150000"/>
                        </a:lnSpc>
                        <a:buFont typeface="Arial" panose="020B0604020202020204" pitchFamily="34" charset="0"/>
                        <a:buChar char="•"/>
                      </a:pPr>
                      <a:r>
                        <a:rPr lang="en-AU" sz="1600" b="1" baseline="0" dirty="0">
                          <a:latin typeface="Times New Roman" panose="02020603050405020304" pitchFamily="18" charset="0"/>
                          <a:cs typeface="Times New Roman" panose="02020603050405020304" pitchFamily="18" charset="0"/>
                        </a:rPr>
                        <a:t>Healing </a:t>
                      </a:r>
                    </a:p>
                    <a:p>
                      <a:pPr marL="285750" indent="-285750">
                        <a:lnSpc>
                          <a:spcPct val="150000"/>
                        </a:lnSpc>
                        <a:buFont typeface="Arial" panose="020B0604020202020204" pitchFamily="34" charset="0"/>
                        <a:buChar char="•"/>
                      </a:pPr>
                      <a:r>
                        <a:rPr lang="en-AU" sz="1600" b="1" baseline="0" dirty="0">
                          <a:latin typeface="Times New Roman" panose="02020603050405020304" pitchFamily="18" charset="0"/>
                          <a:cs typeface="Times New Roman" panose="02020603050405020304" pitchFamily="18" charset="0"/>
                        </a:rPr>
                        <a:t>Religion</a:t>
                      </a:r>
                    </a:p>
                    <a:p>
                      <a:pPr marL="285750" indent="-285750">
                        <a:lnSpc>
                          <a:spcPct val="150000"/>
                        </a:lnSpc>
                        <a:buFont typeface="Arial" panose="020B0604020202020204" pitchFamily="34" charset="0"/>
                        <a:buChar char="•"/>
                      </a:pPr>
                      <a:r>
                        <a:rPr lang="en-AU" sz="1600" b="1" baseline="0" dirty="0">
                          <a:latin typeface="Times New Roman" panose="02020603050405020304" pitchFamily="18" charset="0"/>
                          <a:cs typeface="Times New Roman" panose="02020603050405020304" pitchFamily="18" charset="0"/>
                        </a:rPr>
                        <a:t>Awareness</a:t>
                      </a:r>
                      <a:endParaRPr lang="en-AU" sz="16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100067748"/>
                  </a:ext>
                </a:extLst>
              </a:tr>
            </a:tbl>
          </a:graphicData>
        </a:graphic>
      </p:graphicFrame>
    </p:spTree>
    <p:extLst>
      <p:ext uri="{BB962C8B-B14F-4D97-AF65-F5344CB8AC3E}">
        <p14:creationId xmlns:p14="http://schemas.microsoft.com/office/powerpoint/2010/main" val="1150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58" y="710284"/>
            <a:ext cx="9601196" cy="1303867"/>
          </a:xfrm>
          <a:solidFill>
            <a:schemeClr val="accent5">
              <a:lumMod val="40000"/>
              <a:lumOff val="60000"/>
            </a:schemeClr>
          </a:solidFill>
        </p:spPr>
        <p:txBody>
          <a:bodyPr>
            <a:normAutofit/>
          </a:bodyPr>
          <a:lstStyle/>
          <a:p>
            <a:r>
              <a:rPr lang="en-AU" b="1" dirty="0"/>
              <a:t>Informal Support Networks</a:t>
            </a:r>
          </a:p>
        </p:txBody>
      </p:sp>
      <p:sp>
        <p:nvSpPr>
          <p:cNvPr id="3" name="TextBox 2"/>
          <p:cNvSpPr txBox="1"/>
          <p:nvPr/>
        </p:nvSpPr>
        <p:spPr>
          <a:xfrm>
            <a:off x="1049867" y="2686756"/>
            <a:ext cx="10351911" cy="2419124"/>
          </a:xfrm>
          <a:prstGeom prst="rect">
            <a:avLst/>
          </a:prstGeom>
          <a:noFill/>
        </p:spPr>
        <p:txBody>
          <a:bodyPr wrap="square" rtlCol="0">
            <a:spAutoFit/>
          </a:bodyPr>
          <a:lstStyle/>
          <a:p>
            <a:pPr marL="179388" indent="-179388">
              <a:lnSpc>
                <a:spcPct val="120000"/>
              </a:lnSpc>
              <a:buFont typeface="Wingdings" charset="0"/>
              <a:buNone/>
            </a:pPr>
            <a:r>
              <a:rPr lang="en-AU" i="1" dirty="0">
                <a:solidFill>
                  <a:schemeClr val="tx1">
                    <a:lumMod val="65000"/>
                    <a:lumOff val="35000"/>
                  </a:schemeClr>
                </a:solidFill>
                <a:latin typeface="Arial"/>
                <a:cs typeface="Arial"/>
              </a:rPr>
              <a:t>“</a:t>
            </a:r>
            <a:r>
              <a:rPr lang="en-AU" b="1" i="1" dirty="0">
                <a:solidFill>
                  <a:schemeClr val="tx1">
                    <a:lumMod val="65000"/>
                    <a:lumOff val="35000"/>
                  </a:schemeClr>
                </a:solidFill>
                <a:latin typeface="Times New Roman" panose="02020603050405020304" pitchFamily="18" charset="0"/>
                <a:cs typeface="Times New Roman" panose="02020603050405020304" pitchFamily="18" charset="0"/>
              </a:rPr>
              <a:t>We all tend to worry together, … , no matter what time day or night, I’ll always pick up the phone”.  (011118)</a:t>
            </a:r>
          </a:p>
          <a:p>
            <a:pPr marL="179388" indent="-179388">
              <a:lnSpc>
                <a:spcPct val="120000"/>
              </a:lnSpc>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179388" indent="-179388">
              <a:lnSpc>
                <a:spcPct val="120000"/>
              </a:lnSpc>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179388" indent="-179388">
              <a:lnSpc>
                <a:spcPct val="120000"/>
              </a:lnSpc>
              <a:buFont typeface="Wingdings" charset="0"/>
              <a:buNone/>
            </a:pPr>
            <a:r>
              <a:rPr lang="en-AU" b="1" i="1" dirty="0">
                <a:solidFill>
                  <a:schemeClr val="tx1">
                    <a:lumMod val="65000"/>
                    <a:lumOff val="35000"/>
                  </a:schemeClr>
                </a:solidFill>
                <a:latin typeface="Times New Roman" panose="02020603050405020304" pitchFamily="18" charset="0"/>
                <a:cs typeface="Times New Roman" panose="02020603050405020304" pitchFamily="18" charset="0"/>
              </a:rPr>
              <a:t>“I did all of the paperwork so that she’d get transferred  …that took months, I did all the paperwork so her pension would be transferred over, …psych report, doctors report, it was pretty stressful…”. (031918)</a:t>
            </a:r>
          </a:p>
          <a:p>
            <a:pPr marL="179388" indent="-179388">
              <a:lnSpc>
                <a:spcPct val="120000"/>
              </a:lnSpc>
              <a:buFont typeface="Wingdings" charset="0"/>
              <a:buNone/>
            </a:pP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22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891" y="811884"/>
            <a:ext cx="9601196" cy="1303867"/>
          </a:xfrm>
          <a:solidFill>
            <a:schemeClr val="accent5">
              <a:lumMod val="40000"/>
              <a:lumOff val="60000"/>
            </a:schemeClr>
          </a:solidFill>
        </p:spPr>
        <p:txBody>
          <a:bodyPr>
            <a:normAutofit/>
          </a:bodyPr>
          <a:lstStyle/>
          <a:p>
            <a:r>
              <a:rPr lang="en-AU" b="1" dirty="0"/>
              <a:t>Identity and Country</a:t>
            </a:r>
          </a:p>
        </p:txBody>
      </p:sp>
      <p:sp>
        <p:nvSpPr>
          <p:cNvPr id="3" name="TextBox 2"/>
          <p:cNvSpPr txBox="1"/>
          <p:nvPr/>
        </p:nvSpPr>
        <p:spPr>
          <a:xfrm>
            <a:off x="1049867" y="2686756"/>
            <a:ext cx="10351911" cy="2722540"/>
          </a:xfrm>
          <a:prstGeom prst="rect">
            <a:avLst/>
          </a:prstGeom>
          <a:noFill/>
        </p:spPr>
        <p:txBody>
          <a:bodyPr wrap="square" rtlCol="0">
            <a:spAutoFit/>
          </a:bodyPr>
          <a:lstStyle/>
          <a:p>
            <a:pPr marL="179388" indent="-179388">
              <a:lnSpc>
                <a:spcPct val="120000"/>
              </a:lnSpc>
              <a:buFont typeface="Wingdings" charset="0"/>
              <a:buNone/>
            </a:pPr>
            <a:r>
              <a:rPr lang="en-AU" b="1" i="1">
                <a:solidFill>
                  <a:schemeClr val="tx1">
                    <a:lumMod val="65000"/>
                    <a:lumOff val="35000"/>
                  </a:schemeClr>
                </a:solidFill>
                <a:latin typeface="Times New Roman" panose="02020603050405020304" pitchFamily="18" charset="0"/>
                <a:cs typeface="Times New Roman" panose="02020603050405020304" pitchFamily="18" charset="0"/>
              </a:rPr>
              <a:t>“Beautiful childhood.  Dad taught us how to track, told us stories around the camp fire…We were poor, but we didn’t go without too much.  They were tough times …Mum and dad got hungry more than us…”.  (031218)</a:t>
            </a:r>
          </a:p>
          <a:p>
            <a:pPr marL="179388" indent="-179388">
              <a:lnSpc>
                <a:spcPct val="120000"/>
              </a:lnSpc>
              <a:buFont typeface="Wingdings" charset="0"/>
              <a:buNone/>
            </a:pPr>
            <a:endParaRPr lang="en-AU" b="1" i="1">
              <a:solidFill>
                <a:schemeClr val="tx1">
                  <a:lumMod val="65000"/>
                  <a:lumOff val="35000"/>
                </a:schemeClr>
              </a:solidFill>
              <a:latin typeface="Times New Roman" panose="02020603050405020304" pitchFamily="18" charset="0"/>
              <a:cs typeface="Times New Roman" panose="02020603050405020304" pitchFamily="18" charset="0"/>
            </a:endParaRPr>
          </a:p>
          <a:p>
            <a:pPr marL="179388" indent="-179388">
              <a:lnSpc>
                <a:spcPct val="120000"/>
              </a:lnSpc>
              <a:buFont typeface="Wingdings" charset="0"/>
              <a:buNone/>
            </a:pPr>
            <a:endParaRPr lang="en-AU" b="1" i="1">
              <a:solidFill>
                <a:schemeClr val="tx1">
                  <a:lumMod val="65000"/>
                  <a:lumOff val="35000"/>
                </a:schemeClr>
              </a:solidFill>
              <a:latin typeface="Times New Roman" panose="02020603050405020304" pitchFamily="18" charset="0"/>
              <a:cs typeface="Times New Roman" panose="02020603050405020304" pitchFamily="18" charset="0"/>
            </a:endParaRPr>
          </a:p>
          <a:p>
            <a:pPr marL="179388" indent="-179388">
              <a:lnSpc>
                <a:spcPct val="120000"/>
              </a:lnSpc>
              <a:buFont typeface="Wingdings" charset="0"/>
              <a:buNone/>
            </a:pPr>
            <a:r>
              <a:rPr lang="en-AU" b="1" i="1">
                <a:solidFill>
                  <a:schemeClr val="tx1">
                    <a:lumMod val="65000"/>
                    <a:lumOff val="35000"/>
                  </a:schemeClr>
                </a:solidFill>
                <a:latin typeface="Times New Roman" panose="02020603050405020304" pitchFamily="18" charset="0"/>
                <a:cs typeface="Times New Roman" panose="02020603050405020304" pitchFamily="18" charset="0"/>
              </a:rPr>
              <a:t>“My mother passed away … I was actually told at her funeral that I wasn’t her biological daughter  and that I had not right to be there… I just jumped on a bus and went to another town and this is where I stayed …”.  (011018)</a:t>
            </a:r>
            <a:endParaRPr lang="en-AU" b="1"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0912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1548</TotalTime>
  <Words>2025</Words>
  <Application>Microsoft Office PowerPoint</Application>
  <PresentationFormat>Widescreen</PresentationFormat>
  <Paragraphs>223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Times New Roman</vt:lpstr>
      <vt:lpstr>Wingdings</vt:lpstr>
      <vt:lpstr>Organic</vt:lpstr>
      <vt:lpstr>Understanding how individual, family and societal influences impact on Indigenous women’s health and wellbeing</vt:lpstr>
      <vt:lpstr>Structure of my Phd</vt:lpstr>
      <vt:lpstr>Method</vt:lpstr>
      <vt:lpstr> Participant Selection </vt:lpstr>
      <vt:lpstr>Results – Demographic Data</vt:lpstr>
      <vt:lpstr>Over-view of the Results</vt:lpstr>
      <vt:lpstr>Results - Support</vt:lpstr>
      <vt:lpstr>Informal Support Networks</vt:lpstr>
      <vt:lpstr>Identity and Country</vt:lpstr>
      <vt:lpstr>Results - Stressors</vt:lpstr>
      <vt:lpstr>Roles and Responsibilities</vt:lpstr>
      <vt:lpstr>Family and Family History</vt:lpstr>
      <vt:lpstr>Intergenerational Circumstances</vt:lpstr>
      <vt:lpstr>Recommendations</vt:lpstr>
      <vt:lpstr>Acknowledgement</vt:lpstr>
    </vt:vector>
  </TitlesOfParts>
  <Company>The George Institute for Global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that enhance the SEWB of Aboriginal families</dc:title>
  <dc:creator>Anne-Marie Eades</dc:creator>
  <cp:lastModifiedBy>Morgaine Wallace-Steele</cp:lastModifiedBy>
  <cp:revision>99</cp:revision>
  <cp:lastPrinted>2018-04-16T23:29:33Z</cp:lastPrinted>
  <dcterms:created xsi:type="dcterms:W3CDTF">2018-04-16T04:41:45Z</dcterms:created>
  <dcterms:modified xsi:type="dcterms:W3CDTF">2018-10-15T21:52:27Z</dcterms:modified>
</cp:coreProperties>
</file>