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3" r:id="rId16"/>
    <p:sldId id="275" r:id="rId17"/>
    <p:sldId id="274" r:id="rId18"/>
    <p:sldId id="277" r:id="rId19"/>
    <p:sldId id="278" r:id="rId20"/>
    <p:sldId id="272" r:id="rId21"/>
    <p:sldId id="270" r:id="rId22"/>
    <p:sldId id="271" r:id="rId23"/>
    <p:sldId id="280" r:id="rId24"/>
    <p:sldId id="281" r:id="rId25"/>
    <p:sldId id="282" r:id="rId26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07AF8-6374-4993-8153-E0E834A3A1F6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BEAB-AB37-4178-9706-FF654BA5B0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368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1408-4F5E-4FD3-B95A-85E727C45D3D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2792A-78A1-4616-AA00-7F517E7AE52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702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CE8FF-5CF8-40E0-AE9B-D4B7BDE3EFA3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E9C0-3D82-4DF3-9740-8125AD7942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76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36BB8-063E-4D09-8606-EED96B1C3419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9A82E-9AC7-4CB1-B9AA-680A28209C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46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8483-5A81-4771-9E5A-27DB0B4D723A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A7961-3645-42C3-9604-E7EC9F8288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391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DEBC-4D26-4647-BD88-4A7614C9051C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62BB-6A55-4029-8AC2-BCA7866DE11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09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ADDC-F0A7-4A35-AD5D-3DA0B91A0B49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7227-A3B0-469D-A921-4871448850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662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4881-43E3-491D-A9B2-DE5EE25B7EA4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6E65-9AB9-456F-802B-4CDEE9635D2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77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F792-4B10-4EAA-91C6-75B157FEC377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E084-BC3F-4EF6-9C47-80A59A26508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51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BF38-88C1-4FF8-A426-3B185876AA04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3493-4B12-4670-8201-55528CC2D85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47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841D9-3D37-442C-BEF1-363E1BC49C96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053DB-B0CC-4F51-BBE9-34EC3EC8B54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63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35C2C9-3A95-410F-8F2B-4ED3722F5F6B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7843FC-9536-4566-980A-3A637CF4666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dirty="0"/>
              <a:t>Does prison deter drink-drivers?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AU" altLang="en-US"/>
              <a:t>Sara Rahman and Don Weatherburn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Whether convicted of another drink-drive offence within 24 months ‘free’ time</a:t>
            </a:r>
          </a:p>
          <a:p>
            <a:r>
              <a:rPr lang="en-AU" dirty="0"/>
              <a:t>Whether convicted of another drink-drive offence within five years ‘free’ time</a:t>
            </a:r>
          </a:p>
          <a:p>
            <a:r>
              <a:rPr lang="en-AU" dirty="0"/>
              <a:t>Whether convicted of any offence within 24 months ‘free’ time</a:t>
            </a:r>
          </a:p>
        </p:txBody>
      </p:sp>
    </p:spTree>
    <p:extLst>
      <p:ext uri="{BB962C8B-B14F-4D97-AF65-F5344CB8AC3E}">
        <p14:creationId xmlns:p14="http://schemas.microsoft.com/office/powerpoint/2010/main" val="9717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Source:</a:t>
            </a:r>
          </a:p>
          <a:p>
            <a:pPr lvl="1"/>
            <a:r>
              <a:rPr lang="en-AU" dirty="0"/>
              <a:t>The NSW Bureau of Crime Statistics and Research re-offending database (“ROD”)</a:t>
            </a:r>
          </a:p>
          <a:p>
            <a:r>
              <a:rPr lang="en-AU" dirty="0"/>
              <a:t>Study samples</a:t>
            </a:r>
          </a:p>
          <a:p>
            <a:pPr lvl="1"/>
            <a:r>
              <a:rPr lang="en-AU" dirty="0"/>
              <a:t>7,335 offenders imprisoned for DD</a:t>
            </a:r>
          </a:p>
          <a:p>
            <a:pPr lvl="1"/>
            <a:r>
              <a:rPr lang="en-AU" dirty="0"/>
              <a:t>3,946 offenders given a suspended sentence for DD</a:t>
            </a:r>
          </a:p>
        </p:txBody>
      </p:sp>
    </p:spTree>
    <p:extLst>
      <p:ext uri="{BB962C8B-B14F-4D97-AF65-F5344CB8AC3E}">
        <p14:creationId xmlns:p14="http://schemas.microsoft.com/office/powerpoint/2010/main" val="21458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Analysis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Two stage least squares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r>
                      <a:rPr lang="en-AU" b="1" i="1">
                        <a:latin typeface="Cambria Math"/>
                      </a:rPr>
                      <m:t>𝑩𝑿</m:t>
                    </m:r>
                    <m:r>
                      <a:rPr lang="en-AU" b="1" i="1">
                        <a:latin typeface="Cambria Math"/>
                      </a:rPr>
                      <m:t>+</m:t>
                    </m:r>
                    <m:r>
                      <a:rPr lang="en-AU" b="1" i="1">
                        <a:latin typeface="Cambria Math"/>
                      </a:rPr>
                      <m:t>𝜸</m:t>
                    </m:r>
                    <m:r>
                      <a:rPr lang="en-AU" b="1" i="1">
                        <a:latin typeface="Cambria Math"/>
                      </a:rPr>
                      <m:t>+</m:t>
                    </m:r>
                    <m:r>
                      <a:rPr lang="en-AU" b="1" i="1">
                        <a:latin typeface="Cambria Math"/>
                      </a:rPr>
                      <m:t>𝝉</m:t>
                    </m:r>
                  </m:oMath>
                </a14:m>
                <a:r>
                  <a:rPr lang="en-AU" dirty="0"/>
                  <a:t> </a:t>
                </a:r>
                <a:endParaRPr lang="en-AU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AU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r>
                      <a:rPr lang="en-AU" b="1" i="1">
                        <a:latin typeface="Cambria Math"/>
                      </a:rPr>
                      <m:t>𝑩𝑿</m:t>
                    </m:r>
                    <m:r>
                      <a:rPr lang="en-AU" b="1" i="1">
                        <a:latin typeface="Cambria Math"/>
                      </a:rPr>
                      <m:t>+</m:t>
                    </m:r>
                    <m:r>
                      <a:rPr lang="en-AU" b="1" i="1">
                        <a:latin typeface="Cambria Math"/>
                      </a:rPr>
                      <m:t>𝜸</m:t>
                    </m:r>
                    <m:r>
                      <a:rPr lang="en-AU" b="1" i="1">
                        <a:latin typeface="Cambria Math"/>
                      </a:rPr>
                      <m:t>+</m:t>
                    </m:r>
                    <m:r>
                      <a:rPr lang="en-AU" b="1" i="1">
                        <a:latin typeface="Cambria Math"/>
                      </a:rPr>
                      <m:t>𝝉</m:t>
                    </m:r>
                  </m:oMath>
                </a14:m>
                <a:endParaRPr lang="en-AU" dirty="0"/>
              </a:p>
              <a:p>
                <a:r>
                  <a:rPr lang="en-AU" dirty="0"/>
                  <a:t>Where: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AU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sz="1800" dirty="0"/>
                  <a:t> = probability individual i will be imprisoned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AU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sz="1800" dirty="0"/>
                  <a:t> = probability individual i will reoffend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AU" sz="1800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AU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sz="1800" dirty="0"/>
                  <a:t> = estimated probability individual i will be imprisoned (from equation 1)</a:t>
                </a:r>
              </a:p>
              <a:p>
                <a:pPr lvl="1"/>
                <a:r>
                  <a:rPr lang="en-AU" sz="1800" i="1" dirty="0" err="1"/>
                  <a:t>Z</a:t>
                </a:r>
                <a:r>
                  <a:rPr lang="en-AU" sz="1400" i="1" dirty="0" err="1"/>
                  <a:t>i</a:t>
                </a:r>
                <a:r>
                  <a:rPr lang="en-AU" sz="1400" i="1" dirty="0"/>
                  <a:t>  </a:t>
                </a:r>
                <a:r>
                  <a:rPr lang="en-AU" sz="1800" i="1" dirty="0"/>
                  <a:t>= </a:t>
                </a:r>
                <a:r>
                  <a:rPr lang="en-AU" sz="1800" dirty="0"/>
                  <a:t>dummy variable where ‘1’ if prison and ‘0’ if suspended sentence</a:t>
                </a:r>
                <a:endParaRPr lang="en-AU" sz="1400" dirty="0"/>
              </a:p>
              <a:p>
                <a:pPr lvl="1"/>
                <a:r>
                  <a:rPr lang="en-AU" sz="1800" b="1" i="1" dirty="0"/>
                  <a:t>X </a:t>
                </a:r>
                <a:r>
                  <a:rPr lang="en-AU" sz="1800" dirty="0"/>
                  <a:t>is a vector of controls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AU" sz="1800" b="1" i="1" smtClean="0">
                        <a:latin typeface="Cambria Math"/>
                      </a:rPr>
                      <m:t>𝜸</m:t>
                    </m:r>
                    <m:r>
                      <a:rPr lang="en-AU" sz="18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AU" sz="1800" dirty="0"/>
                  <a:t>= court fixed effects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AU" sz="1800" b="1" i="1" smtClean="0">
                        <a:latin typeface="Cambria Math"/>
                      </a:rPr>
                      <m:t>𝝉</m:t>
                    </m:r>
                  </m:oMath>
                </a14:m>
                <a:r>
                  <a:rPr lang="en-AU" sz="1800" dirty="0"/>
                  <a:t> = month/year fixed effects</a:t>
                </a:r>
              </a:p>
              <a:p>
                <a:pPr lvl="1"/>
                <a:endParaRPr lang="en-AU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t="-1110" r="-2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8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600" dirty="0"/>
              <a:t>Age</a:t>
            </a:r>
          </a:p>
          <a:p>
            <a:r>
              <a:rPr lang="en-AU" sz="1600" dirty="0"/>
              <a:t>Gender</a:t>
            </a:r>
          </a:p>
          <a:p>
            <a:r>
              <a:rPr lang="en-AU" sz="1600" dirty="0"/>
              <a:t>Indigenous status</a:t>
            </a:r>
          </a:p>
          <a:p>
            <a:r>
              <a:rPr lang="en-AU" sz="1600" dirty="0"/>
              <a:t>Socioeconomic status</a:t>
            </a:r>
          </a:p>
          <a:p>
            <a:r>
              <a:rPr lang="en-AU" sz="1600" dirty="0"/>
              <a:t>Whether legally represented</a:t>
            </a:r>
          </a:p>
          <a:p>
            <a:r>
              <a:rPr lang="en-AU" sz="1600" dirty="0"/>
              <a:t>No. of concurrent offences</a:t>
            </a:r>
          </a:p>
          <a:p>
            <a:r>
              <a:rPr lang="en-AU" sz="1600" dirty="0"/>
              <a:t>No. prior court appearances</a:t>
            </a:r>
          </a:p>
          <a:p>
            <a:r>
              <a:rPr lang="en-AU" sz="1600" dirty="0"/>
              <a:t>Whether received prior fine</a:t>
            </a:r>
          </a:p>
          <a:p>
            <a:r>
              <a:rPr lang="en-AU" sz="1600" dirty="0"/>
              <a:t>Whether received prior licence disqualification</a:t>
            </a:r>
          </a:p>
          <a:p>
            <a:r>
              <a:rPr lang="en-AU" sz="1600" dirty="0"/>
              <a:t>Whether convicted of a prior traffic offence</a:t>
            </a:r>
          </a:p>
          <a:p>
            <a:r>
              <a:rPr lang="en-AU" sz="1600" dirty="0"/>
              <a:t>Whether convicted of a prior justice procedure offence</a:t>
            </a:r>
          </a:p>
          <a:p>
            <a:r>
              <a:rPr lang="en-AU" sz="1600" dirty="0"/>
              <a:t>PCA range at index contact</a:t>
            </a:r>
          </a:p>
          <a:p>
            <a:r>
              <a:rPr lang="en-AU" sz="1600" dirty="0"/>
              <a:t>Whether previously imprisoned</a:t>
            </a:r>
          </a:p>
          <a:p>
            <a:r>
              <a:rPr lang="en-AU" sz="1600" dirty="0"/>
              <a:t>Whether previously convicted of a violent offence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2147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Constructing the instrument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9275" y="1847850"/>
                <a:ext cx="8229600" cy="4590181"/>
              </a:xfrm>
            </p:spPr>
            <p:txBody>
              <a:bodyPr/>
              <a:lstStyle/>
              <a:p>
                <a:r>
                  <a:rPr lang="en-AU" sz="2400" dirty="0"/>
                  <a:t>We calculate two measures for each magistrate:</a:t>
                </a:r>
                <a:endParaRPr lang="en-AU" sz="2400" i="1" dirty="0">
                  <a:latin typeface="Cambria Math"/>
                </a:endParaRPr>
              </a:p>
              <a:p>
                <a:pPr marL="8509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AU" dirty="0"/>
                  <a:t>= the proportion of all cases unrelated to the person the magistrate is dealing with, where he or she has imposed a prison sentence </a:t>
                </a:r>
              </a:p>
              <a:p>
                <a:pPr marL="850900" lvl="1" indent="-457200">
                  <a:buFont typeface="+mj-lt"/>
                  <a:buAutoNum type="arabicPeriod"/>
                </a:pPr>
                <a:r>
                  <a:rPr lang="en-AU" dirty="0"/>
                  <a:t>The average residual (r) in prison sentencing for a magistrate in all cases unrelated to the person they are dealing with, where r is the variation remaining after estimating</a:t>
                </a:r>
              </a:p>
              <a:p>
                <a:pPr marL="0" indent="0" algn="ctr">
                  <a:buNone/>
                </a:pPr>
                <a:r>
                  <a:rPr lang="en-AU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AU" sz="2400" b="0" i="0" dirty="0" smtClean="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en-AU" sz="240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sz="2400" i="1" dirty="0" smtClean="0">
                        <a:latin typeface="Cambria Math"/>
                      </a:rPr>
                      <m:t>=</m:t>
                    </m:r>
                    <m:r>
                      <a:rPr lang="en-AU" sz="2400" b="1" i="1" dirty="0" smtClean="0">
                        <a:latin typeface="Cambria Math"/>
                      </a:rPr>
                      <m:t>𝑩𝑿</m:t>
                    </m:r>
                    <m:r>
                      <a:rPr lang="en-AU" sz="2400" i="1" dirty="0" smtClean="0">
                        <a:latin typeface="Cambria Math"/>
                      </a:rPr>
                      <m:t>+</m:t>
                    </m:r>
                    <m:r>
                      <a:rPr lang="en-AU" sz="2400" b="1" i="1" dirty="0" smtClean="0">
                        <a:latin typeface="Cambria Math"/>
                      </a:rPr>
                      <m:t>𝑭𝑬</m:t>
                    </m:r>
                  </m:oMath>
                </a14:m>
                <a:r>
                  <a:rPr lang="en-AU" sz="2400" b="1" dirty="0"/>
                  <a:t> + r</a:t>
                </a:r>
              </a:p>
              <a:p>
                <a:r>
                  <a:rPr lang="en-AU" sz="2400" dirty="0"/>
                  <a:t>In words, </a:t>
                </a:r>
                <a:r>
                  <a:rPr lang="en-AU" sz="2400" b="1" dirty="0"/>
                  <a:t>r</a:t>
                </a:r>
                <a:r>
                  <a:rPr lang="en-AU" sz="2400" dirty="0"/>
                  <a:t> is the leftover variation in the likelihood of prison after controlling for all other observed possible influences on the likelihood of imprisonment</a:t>
                </a:r>
              </a:p>
              <a:p>
                <a:pPr lvl="1"/>
                <a:endParaRPr lang="en-AU" sz="2000" dirty="0"/>
              </a:p>
              <a:p>
                <a:pPr lvl="1"/>
                <a:endParaRPr lang="en-AU" dirty="0"/>
              </a:p>
              <a:p>
                <a:pPr lvl="1"/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9275" y="1847850"/>
                <a:ext cx="8229600" cy="4590181"/>
              </a:xfrm>
              <a:blipFill rotWithShape="0">
                <a:blip r:embed="rId2"/>
                <a:stretch>
                  <a:fillRect l="-815" t="-1062" r="-815" b="-78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62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 we have a suitable IV?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Exclusion restriction</a:t>
            </a:r>
          </a:p>
          <a:p>
            <a:r>
              <a:rPr lang="en-AU" dirty="0"/>
              <a:t>Randomness</a:t>
            </a:r>
          </a:p>
          <a:p>
            <a:r>
              <a:rPr lang="en-AU" dirty="0"/>
              <a:t>Relevance</a:t>
            </a:r>
          </a:p>
          <a:p>
            <a:r>
              <a:rPr lang="en-AU" dirty="0"/>
              <a:t>Monotonicity</a:t>
            </a:r>
          </a:p>
        </p:txBody>
      </p:sp>
    </p:spTree>
    <p:extLst>
      <p:ext uri="{BB962C8B-B14F-4D97-AF65-F5344CB8AC3E}">
        <p14:creationId xmlns:p14="http://schemas.microsoft.com/office/powerpoint/2010/main" val="761233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Exclusion restriction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IV must not affect the outcome except through its correlation with treatment</a:t>
            </a:r>
          </a:p>
          <a:p>
            <a:r>
              <a:rPr lang="en-AU" b="1" dirty="0"/>
              <a:t>Response:</a:t>
            </a:r>
            <a:r>
              <a:rPr lang="en-AU" dirty="0"/>
              <a:t> Can’t prove this but:</a:t>
            </a:r>
          </a:p>
          <a:p>
            <a:pPr lvl="1"/>
            <a:r>
              <a:rPr lang="en-AU" dirty="0"/>
              <a:t>Allocation of cases to magistrates is not based on characteristics of the offender or offence</a:t>
            </a:r>
          </a:p>
          <a:p>
            <a:pPr lvl="1"/>
            <a:r>
              <a:rPr lang="en-AU" dirty="0"/>
              <a:t>Magistrates are allocated to courts and must take all cases listed in that court for that day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614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(Quasi-) randomness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IV should be quasi-random, i.e. it should not differ based on the unit’s characteristics</a:t>
            </a:r>
          </a:p>
          <a:p>
            <a:r>
              <a:rPr lang="en-AU" b="1" dirty="0"/>
              <a:t>Test for randomness:</a:t>
            </a:r>
          </a:p>
          <a:p>
            <a:pPr lvl="1"/>
            <a:r>
              <a:rPr lang="en-AU" dirty="0"/>
              <a:t>Regress IV on all observed characteristics and conduct a joint F-test of the explanatory variables</a:t>
            </a:r>
          </a:p>
          <a:p>
            <a:pPr lvl="1"/>
            <a:r>
              <a:rPr lang="en-AU" dirty="0"/>
              <a:t>If the variables do not jointly determine IV then the IV can be considered quasi-random</a:t>
            </a:r>
          </a:p>
          <a:p>
            <a:r>
              <a:rPr lang="en-AU" b="1" dirty="0"/>
              <a:t>F-statistic </a:t>
            </a:r>
            <a:r>
              <a:rPr lang="en-AU" b="1" baseline="-25000" dirty="0"/>
              <a:t>(</a:t>
            </a:r>
            <a:r>
              <a:rPr lang="en-AU" b="1" baseline="-25000" dirty="0" err="1"/>
              <a:t>unresidualised</a:t>
            </a:r>
            <a:r>
              <a:rPr lang="en-AU" b="1" baseline="-25000" dirty="0"/>
              <a:t>)</a:t>
            </a:r>
            <a:r>
              <a:rPr lang="en-AU" b="1" dirty="0"/>
              <a:t> = 1.07 (</a:t>
            </a:r>
            <a:r>
              <a:rPr lang="en-AU" b="1" i="1" dirty="0"/>
              <a:t>p</a:t>
            </a:r>
            <a:r>
              <a:rPr lang="en-AU" b="1" dirty="0"/>
              <a:t> = 0.37)</a:t>
            </a:r>
          </a:p>
          <a:p>
            <a:r>
              <a:rPr lang="en-AU" b="1" dirty="0"/>
              <a:t>F-statistic </a:t>
            </a:r>
            <a:r>
              <a:rPr lang="en-AU" b="1" baseline="-25000" dirty="0"/>
              <a:t>(</a:t>
            </a:r>
            <a:r>
              <a:rPr lang="en-AU" b="1" baseline="-25000" dirty="0" err="1"/>
              <a:t>residualised</a:t>
            </a:r>
            <a:r>
              <a:rPr lang="en-AU" b="1" baseline="-25000" dirty="0"/>
              <a:t>) </a:t>
            </a:r>
            <a:r>
              <a:rPr lang="en-AU" b="1" dirty="0"/>
              <a:t>= 1.32 (</a:t>
            </a:r>
            <a:r>
              <a:rPr lang="en-AU" b="1" i="1" dirty="0"/>
              <a:t>p</a:t>
            </a:r>
            <a:r>
              <a:rPr lang="en-AU" b="1" dirty="0"/>
              <a:t> = 0.14)</a:t>
            </a:r>
            <a:endParaRPr lang="en-AU" b="1" baseline="-25000" dirty="0"/>
          </a:p>
        </p:txBody>
      </p:sp>
    </p:spTree>
    <p:extLst>
      <p:ext uri="{BB962C8B-B14F-4D97-AF65-F5344CB8AC3E}">
        <p14:creationId xmlns:p14="http://schemas.microsoft.com/office/powerpoint/2010/main" val="3553138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Relevance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IV must strongly affect the likelihood of treatment</a:t>
            </a:r>
          </a:p>
          <a:p>
            <a:r>
              <a:rPr lang="en-AU" dirty="0"/>
              <a:t>The common test is that the partial F-test of the first stage equation should exceed ten (10)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3908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Relevance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84614"/>
              </p:ext>
            </p:extLst>
          </p:nvPr>
        </p:nvGraphicFramePr>
        <p:xfrm>
          <a:off x="611560" y="1988842"/>
          <a:ext cx="7848872" cy="3942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3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78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1" u="none" strike="noStrike" dirty="0">
                          <a:effectLst/>
                        </a:rPr>
                        <a:t>Sample 1: Prison vs. suspended sentences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Partial F-statistic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Outcome: PCA offence in 24 months free time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Unresidualised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271.22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188.50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Outcome: PCA offence in 5 years free time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Unresidualised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271.22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188.50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7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Outcome: Any re-offence in 24 months free time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Unresidualised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269.03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185.97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6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/>
              <a:t>Sanctions for drink driving have become tougher</a:t>
            </a:r>
          </a:p>
          <a:p>
            <a:r>
              <a:rPr lang="en-AU" altLang="en-US" dirty="0"/>
              <a:t>Average fines have increased</a:t>
            </a:r>
          </a:p>
          <a:p>
            <a:r>
              <a:rPr lang="en-AU" altLang="en-US" dirty="0"/>
              <a:t>The percentage imprisoned has increased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Monotonicity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IV must significantly affect treatment in the same direction for all subgroups or not be significantly different from zero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AU" dirty="0"/>
              <a:t>34/40 groups have a positive and significant effect (remainder non-significant) 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2474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764231"/>
              </p:ext>
            </p:extLst>
          </p:nvPr>
        </p:nvGraphicFramePr>
        <p:xfrm>
          <a:off x="539552" y="908716"/>
          <a:ext cx="8169099" cy="5366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9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4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68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Variable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Variable value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effectLst/>
                        </a:rPr>
                        <a:t>Suspended sentence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effectLst/>
                        </a:rPr>
                        <a:t>Prison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20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Age group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17-22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400 (5.5%)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165 (4.2%)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23-29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1229 (16.8%)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576 (14.6%)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30-34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997 (13.6%)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590 (15.0%)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35+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4708 (64.2%)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2614 (66.3%)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Sex/Gender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Female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1100 (15.0%)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235 (6.0%)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Male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6235 (85.0%)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3711 (94.0%)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Indigenous Status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Indigenous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521 (11.0%)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563 (19.8%)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Non-Indigenous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4198 (89.0%)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2285 (80.2%)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Area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Major cities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3711 (53.6%)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1616 (47.1%)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Inner regional, outer regional and remote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3211 (46.4%)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1818 (52.9%)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Socio-economic disadvantage of postcode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Highly advantaged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976 (14.1%)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319 (9.3%)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Advantaged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1716 (24.8%)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799 (23.3%)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Disadvantaged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2231 (32.3%)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1076 (31.4%)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Highly disadvantaged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1994 (28.8%)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1236 (36.0%)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Legal representation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856 (12.1%)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322 (8.5%)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6197 (87.9%)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3445 (91.5%)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Number of concurrent offences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1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4176 (56.9%)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1223 (31.0%)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2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1866 (25.4%)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1317 (33.4%)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3+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1293 (17.6%)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1406 (35.6%)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Number of prior court appearances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0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1042 (14.2%)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261 (6.6%)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1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1452 (19.8%)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431 (10.9%)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2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1362 (18.6%)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523 (13.3%)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3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945 (12.9%)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462 (11.7%)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7428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4+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2534 (34.5%)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2269 (57.5%)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403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808733"/>
              </p:ext>
            </p:extLst>
          </p:nvPr>
        </p:nvGraphicFramePr>
        <p:xfrm>
          <a:off x="539553" y="908713"/>
          <a:ext cx="8136903" cy="5256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9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223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Variable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Variable value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effectLst/>
                        </a:rPr>
                        <a:t>Suspended sentence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effectLst/>
                        </a:rPr>
                        <a:t>Prison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Prior penalties - fine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3652 (49.8%)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1425 (36.1%)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3683 (50.2%)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2521 (63.9%)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Prior penalties - licence disqualification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3847 (52.4%)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1427 (36.2%)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3488 (47.6%)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2519 (63.8%)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Prior offences - traffic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3658 (49.9%)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1314 (33.3%)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3677 (50.1%)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2632 (66.7%)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Prior offences - driving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6487 (88.4%)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2695 (68.3%)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848 (11.6%)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1251 (31.7%)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Prior offences - justice procedures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6208 (84.6%)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2784 (70.6%)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1127 (15.4%)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1162 (29.4%)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PCA range at index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High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5072 (69.1%)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2673 (67.7%)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Medium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2263 (30.9%)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1273 (32.3%)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Prior penalties - imprisonment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</a:rPr>
                        <a:t>6355 (86.6%)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2373 (60.1%)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980 (13.4%)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1573 (39.9%)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Prior offences - violence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No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6082 (82.9%)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2835 (71.8%)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022"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Yes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1253 (17.1%)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</a:rPr>
                        <a:t>1111 (28.2%)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30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07" y="404664"/>
            <a:ext cx="8305800" cy="1143000"/>
          </a:xfrm>
        </p:spPr>
        <p:txBody>
          <a:bodyPr/>
          <a:lstStyle/>
          <a:p>
            <a:r>
              <a:rPr lang="en-AU" dirty="0"/>
              <a:t>Results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579706"/>
              </p:ext>
            </p:extLst>
          </p:nvPr>
        </p:nvGraphicFramePr>
        <p:xfrm>
          <a:off x="418107" y="1628800"/>
          <a:ext cx="8280921" cy="4536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2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1" u="none" strike="noStrike" dirty="0">
                          <a:effectLst/>
                        </a:rPr>
                        <a:t>Prison vs. suspended sentences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 err="1">
                          <a:effectLst/>
                        </a:rPr>
                        <a:t>Coeff</a:t>
                      </a:r>
                      <a:r>
                        <a:rPr lang="en-AU" sz="1600" b="1" u="none" strike="noStrike" dirty="0">
                          <a:effectLst/>
                        </a:rPr>
                        <a:t>. (prison)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p-value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1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Outcome: PCA offence in 24 months free time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OLS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0.01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.263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Unresidualised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-0.01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.636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r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-0.01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.601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1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Outcome: PCA offence in 5 years free time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OLS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0.02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>
                          <a:effectLst/>
                        </a:rPr>
                        <a:t>.113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Unresidualised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-0.01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>
                          <a:effectLst/>
                        </a:rPr>
                        <a:t>.636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2SLS (</a:t>
                      </a:r>
                      <a:r>
                        <a:rPr lang="en-AU" sz="1200" u="none" strike="noStrike" dirty="0" err="1">
                          <a:effectLst/>
                        </a:rPr>
                        <a:t>Residualised</a:t>
                      </a:r>
                      <a:r>
                        <a:rPr lang="en-AU" sz="1200" u="none" strike="noStrike" dirty="0">
                          <a:effectLst/>
                        </a:rPr>
                        <a:t>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-0.01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u="none" strike="noStrike" dirty="0">
                          <a:effectLst/>
                        </a:rPr>
                        <a:t>.601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Outcome: Any re-offence in 24 </a:t>
                      </a:r>
                    </a:p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months free time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</a:rPr>
                        <a:t>OLS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-0.01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dirty="0">
                          <a:effectLst/>
                        </a:rPr>
                        <a:t>.255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302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2SLS (</a:t>
                      </a:r>
                      <a:r>
                        <a:rPr lang="en-A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Unresidualised</a:t>
                      </a:r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-0.12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.021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66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2SLS (</a:t>
                      </a:r>
                      <a:r>
                        <a:rPr lang="en-A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Residualised</a:t>
                      </a:r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-0.13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0.026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421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Not much evidence that prison is a specific deterrent to drink-driving</a:t>
            </a:r>
          </a:p>
          <a:p>
            <a:r>
              <a:rPr lang="en-AU" dirty="0"/>
              <a:t>But some evidence of a specific deterrent effect???</a:t>
            </a:r>
          </a:p>
          <a:p>
            <a:r>
              <a:rPr lang="en-AU" dirty="0"/>
              <a:t>DD result not surprising</a:t>
            </a:r>
          </a:p>
          <a:p>
            <a:pPr lvl="1"/>
            <a:r>
              <a:rPr lang="en-AU" dirty="0"/>
              <a:t>Low risk of apprehension/given offending</a:t>
            </a:r>
          </a:p>
          <a:p>
            <a:pPr lvl="1"/>
            <a:r>
              <a:rPr lang="en-AU" dirty="0"/>
              <a:t>Low risk of imprisonment/given apprehension</a:t>
            </a:r>
          </a:p>
          <a:p>
            <a:r>
              <a:rPr lang="en-AU" dirty="0"/>
              <a:t>Most offenders quit after their first conviction</a:t>
            </a:r>
          </a:p>
          <a:p>
            <a:r>
              <a:rPr lang="en-AU" dirty="0"/>
              <a:t>Better off blocking the opportunities for drink-driving </a:t>
            </a:r>
          </a:p>
          <a:p>
            <a:pPr lvl="1"/>
            <a:r>
              <a:rPr lang="en-AU" dirty="0"/>
              <a:t>E.G. Ignition interlocks</a:t>
            </a:r>
          </a:p>
        </p:txBody>
      </p:sp>
    </p:spTree>
    <p:extLst>
      <p:ext uri="{BB962C8B-B14F-4D97-AF65-F5344CB8AC3E}">
        <p14:creationId xmlns:p14="http://schemas.microsoft.com/office/powerpoint/2010/main" val="9625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54391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Chart 1"/>
          <p:cNvGraphicFramePr>
            <a:graphicFrameLocks noGrp="1"/>
          </p:cNvGraphicFramePr>
          <p:nvPr/>
        </p:nvGraphicFramePr>
        <p:xfrm>
          <a:off x="-134938" y="333375"/>
          <a:ext cx="9413876" cy="619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3" imgW="9413040" imgH="6187976" progId="Excel.Chart.8">
                  <p:embed/>
                </p:oleObj>
              </mc:Choice>
              <mc:Fallback>
                <p:oleObj r:id="rId3" imgW="9413040" imgH="6187976" progId="Excel.Chart.8">
                  <p:embed/>
                  <p:pic>
                    <p:nvPicPr>
                      <p:cNvPr id="0" name="Chart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4938" y="333375"/>
                        <a:ext cx="9413876" cy="619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Prison is expensive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/>
              <a:t>Number going to prison each year = 180</a:t>
            </a:r>
          </a:p>
          <a:p>
            <a:r>
              <a:rPr lang="en-AU" altLang="en-US" dirty="0"/>
              <a:t>Average length of stay = 6 months</a:t>
            </a:r>
          </a:p>
          <a:p>
            <a:r>
              <a:rPr lang="en-AU" altLang="en-US" dirty="0"/>
              <a:t>Cost per day in prison =$180</a:t>
            </a:r>
          </a:p>
          <a:p>
            <a:r>
              <a:rPr lang="en-AU" altLang="en-US" dirty="0"/>
              <a:t>Annual cost = approx. </a:t>
            </a:r>
            <a:r>
              <a:rPr lang="en-AU" altLang="en-US" dirty="0">
                <a:latin typeface="Palatino Linotype" pitchFamily="18" charset="0"/>
              </a:rPr>
              <a:t>$6 million</a:t>
            </a:r>
          </a:p>
          <a:p>
            <a:r>
              <a:rPr lang="en-AU" altLang="en-US" dirty="0">
                <a:latin typeface="Palatino Linotype" pitchFamily="18" charset="0"/>
              </a:rPr>
              <a:t>Growing proportion are Indigenous</a:t>
            </a:r>
          </a:p>
          <a:p>
            <a:r>
              <a:rPr lang="en-AU" altLang="en-US" dirty="0">
                <a:latin typeface="Palatino Linotype" pitchFamily="18" charset="0"/>
              </a:rPr>
              <a:t>But does prison work?</a:t>
            </a:r>
            <a:endParaRPr lang="en-A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Nagin, Cullen &amp; Jonson (2009)</a:t>
            </a:r>
          </a:p>
          <a:p>
            <a:pPr lvl="1"/>
            <a:r>
              <a:rPr lang="en-AU" sz="2000" dirty="0"/>
              <a:t>“Compared with noncustodial sanctions, incarceration appears to have a null or mildly criminogenic effect on future criminal behaviour”</a:t>
            </a:r>
          </a:p>
          <a:p>
            <a:r>
              <a:rPr lang="en-AU" dirty="0" err="1"/>
              <a:t>Villettaz</a:t>
            </a:r>
            <a:r>
              <a:rPr lang="en-AU" dirty="0"/>
              <a:t>, </a:t>
            </a:r>
            <a:r>
              <a:rPr lang="en-AU" dirty="0" err="1"/>
              <a:t>Gillieron</a:t>
            </a:r>
            <a:r>
              <a:rPr lang="en-AU" dirty="0"/>
              <a:t> &amp; Killias (2015)</a:t>
            </a:r>
          </a:p>
          <a:p>
            <a:pPr lvl="1"/>
            <a:r>
              <a:rPr lang="en-AU" sz="2000" dirty="0"/>
              <a:t>“No significant difference is found in the meta-analysis between four controlled and one natural experiment”</a:t>
            </a:r>
          </a:p>
          <a:p>
            <a:r>
              <a:rPr lang="en-AU" dirty="0" err="1"/>
              <a:t>Helland</a:t>
            </a:r>
            <a:r>
              <a:rPr lang="en-AU" dirty="0"/>
              <a:t>, E. &amp; </a:t>
            </a:r>
            <a:r>
              <a:rPr lang="en-AU" dirty="0" err="1"/>
              <a:t>Tabarrok</a:t>
            </a:r>
            <a:r>
              <a:rPr lang="en-AU" dirty="0"/>
              <a:t>, A. (2007)</a:t>
            </a:r>
          </a:p>
          <a:p>
            <a:pPr lvl="1"/>
            <a:r>
              <a:rPr lang="en-AU" dirty="0"/>
              <a:t>“ California’s three-strike legislation reduces felony arrest rates…by 17-20 per cent”</a:t>
            </a:r>
          </a:p>
          <a:p>
            <a:r>
              <a:rPr lang="en-AU" dirty="0"/>
              <a:t>But no research on prison and drink-driving!</a:t>
            </a:r>
          </a:p>
        </p:txBody>
      </p:sp>
    </p:spTree>
    <p:extLst>
      <p:ext uri="{BB962C8B-B14F-4D97-AF65-F5344CB8AC3E}">
        <p14:creationId xmlns:p14="http://schemas.microsoft.com/office/powerpoint/2010/main" val="119013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The major challenge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590181"/>
              </a:xfrm>
            </p:spPr>
            <p:txBody>
              <a:bodyPr/>
              <a:lstStyle/>
              <a:p>
                <a:pPr marL="273050" lvl="1" indent="-273050">
                  <a:buClr>
                    <a:srgbClr val="0BD0D9"/>
                  </a:buClr>
                  <a:buSzPct val="95000"/>
                </a:pPr>
                <a:r>
                  <a:rPr lang="en-AU" altLang="en-US" dirty="0"/>
                  <a:t>Recidivist offenders more likely to receive a prison sentence</a:t>
                </a:r>
              </a:p>
              <a:p>
                <a:pPr marL="273050" lvl="1" indent="-273050">
                  <a:buClr>
                    <a:srgbClr val="0BD0D9"/>
                  </a:buClr>
                  <a:buSzPct val="95000"/>
                </a:pPr>
                <a:r>
                  <a:rPr lang="en-AU" altLang="en-US" dirty="0"/>
                  <a:t>In other words, penalty severity (S) is </a:t>
                </a:r>
                <a:r>
                  <a:rPr lang="en-AU" altLang="en-US" i="1" dirty="0"/>
                  <a:t>endogenous</a:t>
                </a:r>
              </a:p>
              <a:p>
                <a:endParaRPr lang="en-AU" altLang="en-US" sz="2400" dirty="0"/>
              </a:p>
              <a:p>
                <a:pPr marL="0" indent="0">
                  <a:buNone/>
                </a:pPr>
                <a:r>
                  <a:rPr lang="en-AU" altLang="en-US" sz="2400" dirty="0"/>
                  <a:t>  </a:t>
                </a:r>
              </a:p>
              <a:p>
                <a:endParaRPr lang="en-AU" altLang="en-US" sz="2400" dirty="0"/>
              </a:p>
              <a:p>
                <a:endParaRPr lang="en-AU" altLang="en-US" sz="2400" dirty="0"/>
              </a:p>
              <a:p>
                <a:endParaRPr lang="en-AU" altLang="en-US" sz="2400" dirty="0"/>
              </a:p>
              <a:p>
                <a:r>
                  <a:rPr lang="en-AU" altLang="en-US" sz="2400" dirty="0"/>
                  <a:t>If we estimate:</a:t>
                </a:r>
              </a:p>
              <a:p>
                <a:pPr marL="3937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altLang="en-US" b="0" i="1" smtClean="0">
                          <a:latin typeface="Cambria Math"/>
                        </a:rPr>
                        <m:t>𝑅</m:t>
                      </m:r>
                      <m:r>
                        <a:rPr lang="en-AU" altLang="en-US" b="0" i="1" smtClean="0">
                          <a:latin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altLang="en-US" b="0" i="1" smtClean="0">
                          <a:latin typeface="Cambria Math"/>
                        </a:rPr>
                        <m:t>α</m:t>
                      </m:r>
                      <m:r>
                        <a:rPr lang="en-AU" altLang="en-US" b="0" i="1" smtClean="0">
                          <a:latin typeface="Cambria Math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l-GR" altLang="en-US" b="0" i="1" smtClean="0">
                          <a:latin typeface="Cambria Math"/>
                        </a:rPr>
                        <m:t>β</m:t>
                      </m:r>
                      <m:r>
                        <a:rPr lang="en-AU" altLang="en-US" b="0" i="1" baseline="-25000" smtClean="0">
                          <a:latin typeface="Cambria Math"/>
                        </a:rPr>
                        <m:t>1</m:t>
                      </m:r>
                      <m:r>
                        <a:rPr lang="en-AU" altLang="en-US" b="0" i="1" smtClean="0">
                          <a:latin typeface="Cambria Math"/>
                        </a:rPr>
                        <m:t>𝑆</m:t>
                      </m:r>
                      <m:r>
                        <a:rPr lang="en-AU" altLang="en-US" b="0" i="1" smtClean="0">
                          <a:latin typeface="Cambria Math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l-GR" altLang="en-US" b="0" i="1" smtClean="0">
                          <a:latin typeface="Cambria Math"/>
                        </a:rPr>
                        <m:t>β</m:t>
                      </m:r>
                      <m:r>
                        <a:rPr lang="en-AU" altLang="en-US" b="0" i="1" baseline="-25000" smtClean="0">
                          <a:latin typeface="Cambria Math"/>
                        </a:rPr>
                        <m:t>2</m:t>
                      </m:r>
                      <m:r>
                        <a:rPr lang="en-AU" altLang="en-US" b="1" i="1" smtClean="0">
                          <a:latin typeface="Cambria Math"/>
                        </a:rPr>
                        <m:t>𝑿</m:t>
                      </m:r>
                      <m:r>
                        <a:rPr lang="en-AU" altLang="en-US" b="0" i="1" smtClean="0">
                          <a:latin typeface="Cambria Math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l-GR" altLang="en-US" b="0" i="1" smtClean="0">
                          <a:latin typeface="Cambria Math"/>
                        </a:rPr>
                        <m:t>ε</m:t>
                      </m:r>
                    </m:oMath>
                  </m:oMathPara>
                </a14:m>
                <a:endParaRPr lang="en-AU" altLang="en-US" dirty="0"/>
              </a:p>
              <a:p>
                <a:r>
                  <a:rPr lang="en-AU" altLang="en-US" sz="2400" dirty="0"/>
                  <a:t>Our estimate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2400" b="0" i="1" smtClean="0">
                        <a:latin typeface="Cambria Math"/>
                      </a:rPr>
                      <m:t>β</m:t>
                    </m:r>
                    <m:r>
                      <a:rPr lang="en-AU" altLang="en-US" sz="2400" b="0" i="1" baseline="-25000" smtClean="0">
                        <a:latin typeface="Cambria Math"/>
                      </a:rPr>
                      <m:t>1</m:t>
                    </m:r>
                  </m:oMath>
                </a14:m>
                <a:r>
                  <a:rPr lang="en-AU" altLang="en-US" sz="2400" dirty="0"/>
                  <a:t> will be biased and inconsistent </a:t>
                </a:r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590181"/>
              </a:xfrm>
              <a:blipFill rotWithShape="1">
                <a:blip r:embed="rId2"/>
                <a:stretch>
                  <a:fillRect l="-741" t="-1062" r="-7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1843940" y="3068960"/>
            <a:ext cx="4816292" cy="1115252"/>
            <a:chOff x="1843940" y="3068960"/>
            <a:chExt cx="4816292" cy="1115252"/>
          </a:xfrm>
        </p:grpSpPr>
        <p:sp>
          <p:nvSpPr>
            <p:cNvPr id="3" name="Oval 2"/>
            <p:cNvSpPr/>
            <p:nvPr/>
          </p:nvSpPr>
          <p:spPr>
            <a:xfrm>
              <a:off x="1843940" y="3068960"/>
              <a:ext cx="1800200" cy="10801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Recidivism (R)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004048" y="3104092"/>
              <a:ext cx="1656184" cy="10801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Penalty severity (S)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3707904" y="3429000"/>
              <a:ext cx="12158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3707904" y="3789040"/>
              <a:ext cx="115212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Solution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/>
              <a:t>Find a factor (instrumental variable) I that influences S but which has no effect on R except through S</a:t>
            </a:r>
          </a:p>
          <a:p>
            <a:r>
              <a:rPr lang="en-AU" altLang="en-US" dirty="0"/>
              <a:t>Conduct a 2SLS analysis</a:t>
            </a:r>
          </a:p>
          <a:p>
            <a:pPr lvl="1"/>
            <a:r>
              <a:rPr lang="en-AU" altLang="en-US" dirty="0"/>
              <a:t>Stage 1: Regress the likelihood of prison against a vector of controls and the instrument</a:t>
            </a:r>
          </a:p>
          <a:p>
            <a:pPr lvl="1"/>
            <a:r>
              <a:rPr lang="en-AU" altLang="en-US" dirty="0"/>
              <a:t>Stage 2: Include the predicted likelihood of prison obtained in stage 1 among the controls in stage 2</a:t>
            </a:r>
          </a:p>
          <a:p>
            <a:pPr lvl="1"/>
            <a:r>
              <a:rPr lang="en-AU" altLang="en-US" dirty="0"/>
              <a:t>Now by construction the variable measuring penalty severity is purged of its association with factors affecting reoffending</a:t>
            </a:r>
          </a:p>
          <a:p>
            <a:pPr marL="0" indent="0"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current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Examines the effect of prison on drink-drive (DD) recidivism</a:t>
            </a:r>
          </a:p>
          <a:p>
            <a:r>
              <a:rPr lang="en-AU" dirty="0"/>
              <a:t>Includes a large range of controls</a:t>
            </a:r>
          </a:p>
          <a:p>
            <a:r>
              <a:rPr lang="en-AU" dirty="0"/>
              <a:t>Exploits disparity in sentencing as an instrument</a:t>
            </a:r>
          </a:p>
        </p:txBody>
      </p:sp>
    </p:spTree>
    <p:extLst>
      <p:ext uri="{BB962C8B-B14F-4D97-AF65-F5344CB8AC3E}">
        <p14:creationId xmlns:p14="http://schemas.microsoft.com/office/powerpoint/2010/main" val="248465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Comparison 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Suspended sentence </a:t>
            </a:r>
          </a:p>
          <a:p>
            <a:pPr lvl="1"/>
            <a:r>
              <a:rPr lang="en-AU" dirty="0"/>
              <a:t>Must impose a prison sentence before deciding to suspend it</a:t>
            </a:r>
          </a:p>
          <a:p>
            <a:pPr lvl="1"/>
            <a:r>
              <a:rPr lang="en-AU" dirty="0"/>
              <a:t>Enhances the likelihood that those who get prison are similar to those who get a suspended sentence</a:t>
            </a:r>
          </a:p>
          <a:p>
            <a:pPr marL="881063" lvl="1" indent="-514350">
              <a:buFont typeface="+mj-lt"/>
              <a:buAutoNum type="arabicPeriod"/>
            </a:pP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3646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1164</TotalTime>
  <Words>1525</Words>
  <Application>Microsoft Office PowerPoint</Application>
  <PresentationFormat>On-screen Show (4:3)</PresentationFormat>
  <Paragraphs>331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Constantia</vt:lpstr>
      <vt:lpstr>Palatino Linotype</vt:lpstr>
      <vt:lpstr>Wingdings 2</vt:lpstr>
      <vt:lpstr>Flow</vt:lpstr>
      <vt:lpstr>Microsoft Excel Chart</vt:lpstr>
      <vt:lpstr>Does prison deter drink-drivers?</vt:lpstr>
      <vt:lpstr>Background</vt:lpstr>
      <vt:lpstr>PowerPoint Presentation</vt:lpstr>
      <vt:lpstr>Prison is expensive</vt:lpstr>
      <vt:lpstr>Past research</vt:lpstr>
      <vt:lpstr>The major challenge</vt:lpstr>
      <vt:lpstr>Solution</vt:lpstr>
      <vt:lpstr>The current study</vt:lpstr>
      <vt:lpstr>Comparison group </vt:lpstr>
      <vt:lpstr>Dependent variables</vt:lpstr>
      <vt:lpstr>Data </vt:lpstr>
      <vt:lpstr>Analysis </vt:lpstr>
      <vt:lpstr>Controls</vt:lpstr>
      <vt:lpstr>Constructing the instrument</vt:lpstr>
      <vt:lpstr>Do we have a suitable IV?</vt:lpstr>
      <vt:lpstr>Exclusion restriction</vt:lpstr>
      <vt:lpstr>(Quasi-) randomness</vt:lpstr>
      <vt:lpstr>Relevance</vt:lpstr>
      <vt:lpstr>Relevance</vt:lpstr>
      <vt:lpstr>Monotonicity</vt:lpstr>
      <vt:lpstr>PowerPoint Presentation</vt:lpstr>
      <vt:lpstr>PowerPoint Presentation</vt:lpstr>
      <vt:lpstr>Results</vt:lpstr>
      <vt:lpstr>Conclusion</vt:lpstr>
      <vt:lpstr>The end</vt:lpstr>
    </vt:vector>
  </TitlesOfParts>
  <Company>Department of Attorney General &amp;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Weatherburn</dc:creator>
  <cp:lastModifiedBy>Morgaine Wallace-Steele</cp:lastModifiedBy>
  <cp:revision>58</cp:revision>
  <cp:lastPrinted>2018-09-18T04:14:54Z</cp:lastPrinted>
  <dcterms:created xsi:type="dcterms:W3CDTF">2018-09-17T03:53:03Z</dcterms:created>
  <dcterms:modified xsi:type="dcterms:W3CDTF">2018-10-15T21:39:02Z</dcterms:modified>
</cp:coreProperties>
</file>