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4" r:id="rId3"/>
    <p:sldId id="268" r:id="rId4"/>
    <p:sldId id="269" r:id="rId5"/>
    <p:sldId id="275" r:id="rId6"/>
    <p:sldId id="276" r:id="rId7"/>
    <p:sldId id="270" r:id="rId8"/>
    <p:sldId id="277" r:id="rId9"/>
    <p:sldId id="278" r:id="rId10"/>
    <p:sldId id="265" r:id="rId11"/>
    <p:sldId id="280" r:id="rId12"/>
    <p:sldId id="281" r:id="rId13"/>
    <p:sldId id="282" r:id="rId14"/>
    <p:sldId id="273" r:id="rId15"/>
    <p:sldId id="274" r:id="rId16"/>
    <p:sldId id="284" r:id="rId17"/>
    <p:sldId id="283" r:id="rId18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584" autoAdjust="0"/>
  </p:normalViewPr>
  <p:slideViewPr>
    <p:cSldViewPr>
      <p:cViewPr varScale="1">
        <p:scale>
          <a:sx n="73" d="100"/>
          <a:sy n="73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71957671957661E-2"/>
          <c:y val="4.245056120128099E-2"/>
          <c:w val="0.91434920634920636"/>
          <c:h val="0.734304459557559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682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4C-4F42-99BC-1EBA820F92D0}"/>
              </c:ext>
            </c:extLst>
          </c:dPt>
          <c:dPt>
            <c:idx val="1"/>
            <c:invertIfNegative val="0"/>
            <c:bubble3D val="0"/>
            <c:spPr>
              <a:solidFill>
                <a:srgbClr val="5682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4C-4F42-99BC-1EBA820F92D0}"/>
              </c:ext>
            </c:extLst>
          </c:dPt>
          <c:dPt>
            <c:idx val="2"/>
            <c:invertIfNegative val="0"/>
            <c:bubble3D val="0"/>
            <c:spPr>
              <a:solidFill>
                <a:srgbClr val="5682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4C-4F42-99BC-1EBA820F92D0}"/>
              </c:ext>
            </c:extLst>
          </c:dPt>
          <c:dPt>
            <c:idx val="3"/>
            <c:invertIfNegative val="0"/>
            <c:bubble3D val="0"/>
            <c:spPr>
              <a:solidFill>
                <a:srgbClr val="D55E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4C-4F42-99BC-1EBA820F92D0}"/>
              </c:ext>
            </c:extLst>
          </c:dPt>
          <c:dPt>
            <c:idx val="4"/>
            <c:invertIfNegative val="0"/>
            <c:bubble3D val="0"/>
            <c:spPr>
              <a:solidFill>
                <a:srgbClr val="D55E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A4C-4F42-99BC-1EBA820F92D0}"/>
              </c:ext>
            </c:extLst>
          </c:dPt>
          <c:dPt>
            <c:idx val="5"/>
            <c:invertIfNegative val="0"/>
            <c:bubble3D val="0"/>
            <c:spPr>
              <a:solidFill>
                <a:srgbClr val="D55E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A4C-4F42-99BC-1EBA820F92D0}"/>
              </c:ext>
            </c:extLst>
          </c:dPt>
          <c:dPt>
            <c:idx val="6"/>
            <c:invertIfNegative val="0"/>
            <c:bubble3D val="0"/>
            <c:spPr>
              <a:solidFill>
                <a:srgbClr val="D55E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A4C-4F42-99BC-1EBA820F92D0}"/>
              </c:ext>
            </c:extLst>
          </c:dPt>
          <c:dPt>
            <c:idx val="7"/>
            <c:invertIfNegative val="0"/>
            <c:bubble3D val="0"/>
            <c:spPr>
              <a:solidFill>
                <a:srgbClr val="009E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A4C-4F42-99BC-1EBA820F92D0}"/>
              </c:ext>
            </c:extLst>
          </c:dPt>
          <c:dPt>
            <c:idx val="8"/>
            <c:invertIfNegative val="0"/>
            <c:bubble3D val="0"/>
            <c:spPr>
              <a:solidFill>
                <a:srgbClr val="009E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A4C-4F42-99BC-1EBA820F92D0}"/>
              </c:ext>
            </c:extLst>
          </c:dPt>
          <c:dPt>
            <c:idx val="9"/>
            <c:invertIfNegative val="0"/>
            <c:bubble3D val="0"/>
            <c:spPr>
              <a:solidFill>
                <a:srgbClr val="009E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A4C-4F42-99BC-1EBA820F92D0}"/>
              </c:ext>
            </c:extLst>
          </c:dPt>
          <c:dPt>
            <c:idx val="10"/>
            <c:invertIfNegative val="0"/>
            <c:bubble3D val="0"/>
            <c:spPr>
              <a:solidFill>
                <a:srgbClr val="009E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A4C-4F42-99BC-1EBA820F92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Sheet1!$B$2:$L$3</c:f>
              <c:multiLvlStrCache>
                <c:ptCount val="11"/>
                <c:lvl>
                  <c:pt idx="0">
                    <c:v>Never</c:v>
                  </c:pt>
                  <c:pt idx="1">
                    <c:v>&lt;Weekly</c:v>
                  </c:pt>
                  <c:pt idx="2">
                    <c:v>Weekly+</c:v>
                  </c:pt>
                  <c:pt idx="3">
                    <c:v>≤2</c:v>
                  </c:pt>
                  <c:pt idx="4">
                    <c:v>3-5</c:v>
                  </c:pt>
                  <c:pt idx="5">
                    <c:v>5-6</c:v>
                  </c:pt>
                  <c:pt idx="6">
                    <c:v>7+</c:v>
                  </c:pt>
                  <c:pt idx="7">
                    <c:v>0</c:v>
                  </c:pt>
                  <c:pt idx="8">
                    <c:v>1-2</c:v>
                  </c:pt>
                  <c:pt idx="9">
                    <c:v>3-4</c:v>
                  </c:pt>
                  <c:pt idx="10">
                    <c:v>5+</c:v>
                  </c:pt>
                </c:lvl>
                <c:lvl>
                  <c:pt idx="0">
                    <c:v>Maximum frequency of alcohol use </c:v>
                  </c:pt>
                  <c:pt idx="3">
                    <c:v>Maximum number of standard drinks consumed per drinking occasion </c:v>
                  </c:pt>
                  <c:pt idx="7">
                    <c:v>Maximum number of alcohol-related problems </c:v>
                  </c:pt>
                </c:lvl>
              </c:multiLvlStrCache>
            </c:multiLvlStrRef>
          </c:cat>
          <c:val>
            <c:numRef>
              <c:f>Sheet1!$B$4:$L$4</c:f>
              <c:numCache>
                <c:formatCode>0.0</c:formatCode>
                <c:ptCount val="11"/>
                <c:pt idx="0">
                  <c:v>45.9</c:v>
                </c:pt>
                <c:pt idx="1">
                  <c:v>38.200000000000003</c:v>
                </c:pt>
                <c:pt idx="2">
                  <c:v>15.9</c:v>
                </c:pt>
                <c:pt idx="3">
                  <c:v>81.400000000000006</c:v>
                </c:pt>
                <c:pt idx="4">
                  <c:v>5.42</c:v>
                </c:pt>
                <c:pt idx="5">
                  <c:v>4.0999999999999996</c:v>
                </c:pt>
                <c:pt idx="6">
                  <c:v>9.1</c:v>
                </c:pt>
                <c:pt idx="7">
                  <c:v>66.900000000000006</c:v>
                </c:pt>
                <c:pt idx="8">
                  <c:v>20.2</c:v>
                </c:pt>
                <c:pt idx="9">
                  <c:v>8.6999999999999993</c:v>
                </c:pt>
                <c:pt idx="1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A4C-4F42-99BC-1EBA820F9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288360"/>
        <c:axId val="398288688"/>
      </c:barChart>
      <c:catAx>
        <c:axId val="39828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8288688"/>
        <c:crosses val="autoZero"/>
        <c:auto val="1"/>
        <c:lblAlgn val="ctr"/>
        <c:lblOffset val="100"/>
        <c:noMultiLvlLbl val="0"/>
      </c:catAx>
      <c:valAx>
        <c:axId val="3982886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b="1"/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0.373905576216989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8288360"/>
        <c:crosses val="autoZero"/>
        <c:crossBetween val="between"/>
        <c:majorUnit val="20"/>
        <c:min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BDA0E8-BF09-C544-9604-B4AA7E74A9A8}" type="datetimeFigureOut">
              <a:rPr lang="en-AU"/>
              <a:pPr>
                <a:defRPr/>
              </a:pPr>
              <a:t>16/10/2018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782E2D7-C53F-8841-ACC2-B76AE6C98AE6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15EDFF-A851-7646-8D05-21AD6B2BAF87}" type="datetimeFigureOut">
              <a:rPr lang="en-AU"/>
              <a:pPr>
                <a:defRPr/>
              </a:pPr>
              <a:t>16/10/2018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/>
              <a:t>Click to edit Master text styles</a:t>
            </a:r>
          </a:p>
          <a:p>
            <a:pPr lvl="1"/>
            <a:r>
              <a:rPr lang="en-AU" altLang="en-US" noProof="0"/>
              <a:t>Second level</a:t>
            </a:r>
          </a:p>
          <a:p>
            <a:pPr lvl="2"/>
            <a:r>
              <a:rPr lang="en-AU" altLang="en-US" noProof="0"/>
              <a:t>Third level</a:t>
            </a:r>
          </a:p>
          <a:p>
            <a:pPr lvl="3"/>
            <a:r>
              <a:rPr lang="en-AU" altLang="en-US" noProof="0"/>
              <a:t>Fourth level</a:t>
            </a:r>
          </a:p>
          <a:p>
            <a:pPr lvl="4"/>
            <a:r>
              <a:rPr lang="en-AU" alt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DF971F4-9701-1847-A1F2-41B7E1613A6C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DAR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20713"/>
            <a:ext cx="21224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/>
          <a:stretch>
            <a:fillRect/>
          </a:stretch>
        </p:blipFill>
        <p:spPr bwMode="auto">
          <a:xfrm>
            <a:off x="0" y="1916113"/>
            <a:ext cx="27717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" y="4322122"/>
            <a:ext cx="1835697" cy="1206779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4546955"/>
            <a:ext cx="6696744" cy="809296"/>
          </a:xfrm>
        </p:spPr>
        <p:txBody>
          <a:bodyPr anchor="b"/>
          <a:lstStyle>
            <a:lvl1pPr>
              <a:defRPr b="1" i="0" baseline="0"/>
            </a:lvl1pPr>
          </a:lstStyle>
          <a:p>
            <a:pPr marL="0" indent="0">
              <a:spcBef>
                <a:spcPct val="0"/>
              </a:spcBef>
              <a:spcAft>
                <a:spcPts val="400"/>
              </a:spcAft>
            </a:pPr>
            <a:r>
              <a:rPr lang="en-AU" altLang="en-US" sz="1200" dirty="0">
                <a:latin typeface="Arial" charset="0"/>
                <a:ea typeface="Microsoft Sans Serif" charset="0"/>
                <a:cs typeface="Arial" charset="0"/>
              </a:rPr>
              <a:t>Optimal position for Faculty\School\Unit name – Arial Font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</a:pPr>
            <a:r>
              <a:rPr lang="en-AU" altLang="en-US" dirty="0">
                <a:latin typeface="Arial" charset="0"/>
                <a:ea typeface="Microsoft Sans Serif" charset="0"/>
                <a:cs typeface="Arial" charset="0"/>
              </a:rPr>
              <a:t>Main heading -  Arial Font</a:t>
            </a:r>
          </a:p>
        </p:txBody>
      </p:sp>
    </p:spTree>
    <p:extLst>
      <p:ext uri="{BB962C8B-B14F-4D97-AF65-F5344CB8AC3E}">
        <p14:creationId xmlns:p14="http://schemas.microsoft.com/office/powerpoint/2010/main" val="75947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50825" y="908050"/>
            <a:ext cx="8642350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308850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26E60AD-B6A5-6C4E-8F66-70C825046A6A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5" y="6110288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23280" y="1713341"/>
            <a:ext cx="6733096" cy="26519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  <a:lvl2pPr marL="742950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baseline="0">
                <a:solidFill>
                  <a:schemeClr val="accent4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accent4"/>
                </a:solidFill>
              </a:defRPr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16463" y="4509938"/>
            <a:ext cx="3239913" cy="503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 algn="r">
              <a:buNone/>
              <a:defRPr sz="2000">
                <a:solidFill>
                  <a:schemeClr val="accent4"/>
                </a:solidFill>
                <a:latin typeface="+mj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130" y="274638"/>
            <a:ext cx="8642350" cy="633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301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in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>
            <a:cxnSpLocks noChangeShapeType="1"/>
          </p:cNvCxnSpPr>
          <p:nvPr/>
        </p:nvCxnSpPr>
        <p:spPr bwMode="auto">
          <a:xfrm>
            <a:off x="250825" y="3573463"/>
            <a:ext cx="8642350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1"/>
          <p:cNvSpPr txBox="1">
            <a:spLocks/>
          </p:cNvSpPr>
          <p:nvPr/>
        </p:nvSpPr>
        <p:spPr>
          <a:xfrm>
            <a:off x="7308850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F314FEC-6112-6947-B4F4-26D55DBE514F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5" y="6110288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250" y="2502024"/>
            <a:ext cx="864096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15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>
            <a:cxnSpLocks noChangeShapeType="1"/>
          </p:cNvCxnSpPr>
          <p:nvPr/>
        </p:nvCxnSpPr>
        <p:spPr bwMode="auto">
          <a:xfrm>
            <a:off x="250825" y="908050"/>
            <a:ext cx="8642350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1"/>
          <p:cNvSpPr txBox="1">
            <a:spLocks/>
          </p:cNvSpPr>
          <p:nvPr/>
        </p:nvSpPr>
        <p:spPr>
          <a:xfrm>
            <a:off x="7308850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AB0BBA9-8FA9-8944-9DF8-7CB64FF8EF67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5" y="6110288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2582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/>
          </p:cNvSpPr>
          <p:nvPr/>
        </p:nvSpPr>
        <p:spPr>
          <a:xfrm>
            <a:off x="7308850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08ECF70-7914-4F44-B509-CF8DB10890AC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5" y="6110288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8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95738" y="4437063"/>
            <a:ext cx="4537075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55650" y="1989187"/>
            <a:ext cx="7777163" cy="244792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  <a:latin typeface="+mj-lt"/>
              </a:defRPr>
            </a:lvl2pPr>
            <a:lvl3pPr>
              <a:defRPr>
                <a:solidFill>
                  <a:schemeClr val="bg2"/>
                </a:solidFill>
                <a:latin typeface="+mj-lt"/>
              </a:defRPr>
            </a:lvl3pPr>
            <a:lvl4pPr>
              <a:defRPr>
                <a:solidFill>
                  <a:schemeClr val="bg2"/>
                </a:solidFill>
                <a:latin typeface="+mj-lt"/>
              </a:defRPr>
            </a:lvl4pPr>
            <a:lvl5pPr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6282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62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DARC title slide re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/>
          <a:stretch>
            <a:fillRect/>
          </a:stretch>
        </p:blipFill>
        <p:spPr bwMode="auto">
          <a:xfrm>
            <a:off x="0" y="1916113"/>
            <a:ext cx="27717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20713"/>
            <a:ext cx="2124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" y="4166437"/>
            <a:ext cx="1835696" cy="1206779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4391270"/>
            <a:ext cx="6696744" cy="809296"/>
          </a:xfrm>
        </p:spPr>
        <p:txBody>
          <a:bodyPr anchor="b"/>
          <a:lstStyle>
            <a:lvl1pPr>
              <a:defRPr b="1" i="0" baseline="0"/>
            </a:lvl1pPr>
          </a:lstStyle>
          <a:p>
            <a:pPr marL="0" indent="0">
              <a:spcBef>
                <a:spcPct val="0"/>
              </a:spcBef>
              <a:spcAft>
                <a:spcPts val="400"/>
              </a:spcAft>
            </a:pPr>
            <a:r>
              <a:rPr lang="en-AU" altLang="en-US" sz="1200" dirty="0">
                <a:latin typeface="Arial" charset="0"/>
                <a:ea typeface="Microsoft Sans Serif" charset="0"/>
                <a:cs typeface="Arial" charset="0"/>
              </a:rPr>
              <a:t>Optimal position for Faculty\School\Unit name – Arial Font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</a:pPr>
            <a:r>
              <a:rPr lang="en-AU" altLang="en-US" dirty="0">
                <a:latin typeface="Arial" charset="0"/>
                <a:ea typeface="Microsoft Sans Serif" charset="0"/>
                <a:cs typeface="Arial" charset="0"/>
              </a:rPr>
              <a:t>Main heading -  Arial Font</a:t>
            </a:r>
          </a:p>
        </p:txBody>
      </p:sp>
    </p:spTree>
    <p:extLst>
      <p:ext uri="{BB962C8B-B14F-4D97-AF65-F5344CB8AC3E}">
        <p14:creationId xmlns:p14="http://schemas.microsoft.com/office/powerpoint/2010/main" val="201227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50825" y="908050"/>
            <a:ext cx="8642350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308850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033AD0F-A0A8-C243-9669-B66BEDC6317E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5" y="6110288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250825" y="1052512"/>
            <a:ext cx="8642350" cy="48967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578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/>
        </p:nvCxnSpPr>
        <p:spPr bwMode="auto">
          <a:xfrm>
            <a:off x="250825" y="1412875"/>
            <a:ext cx="8642350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308850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79960ECA-8CEE-F242-BA91-4851444C96AF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5" y="6110288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130" y="274637"/>
            <a:ext cx="8642350" cy="11382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0825" y="1628775"/>
            <a:ext cx="8642350" cy="4321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89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50825" y="1484313"/>
            <a:ext cx="8642350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308850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4429D30-7CC5-7740-867A-0AF3EF268A99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5" y="6110288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825" y="980728"/>
            <a:ext cx="8642350" cy="50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0825" y="1628775"/>
            <a:ext cx="8642350" cy="43205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142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50825" y="908050"/>
            <a:ext cx="8642350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1"/>
          <p:cNvSpPr txBox="1">
            <a:spLocks/>
          </p:cNvSpPr>
          <p:nvPr/>
        </p:nvSpPr>
        <p:spPr>
          <a:xfrm>
            <a:off x="7308850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E170547-CD54-D449-977D-D54E03884F9C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5" y="6110288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0825" y="5589588"/>
            <a:ext cx="8642350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50825" y="1052513"/>
            <a:ext cx="8642350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198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50825" y="908050"/>
            <a:ext cx="8642350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1"/>
          <p:cNvSpPr txBox="1">
            <a:spLocks/>
          </p:cNvSpPr>
          <p:nvPr/>
        </p:nvSpPr>
        <p:spPr>
          <a:xfrm>
            <a:off x="7308850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74A3391-EF62-F142-9B22-7EFD32892335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5" y="6110288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724128" y="1268760"/>
            <a:ext cx="2735982" cy="33829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50825" y="1052512"/>
            <a:ext cx="4897438" cy="48247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37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50825" y="908050"/>
            <a:ext cx="8642350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1"/>
          <p:cNvSpPr txBox="1">
            <a:spLocks/>
          </p:cNvSpPr>
          <p:nvPr/>
        </p:nvSpPr>
        <p:spPr>
          <a:xfrm>
            <a:off x="7308850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E0141289-ADDE-0A4B-9AB6-EA10EF9AD9D5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5" y="6110288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1008063" y="2060352"/>
            <a:ext cx="7181850" cy="37449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50825" y="1052513"/>
            <a:ext cx="8642350" cy="720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063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ou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50825" y="908050"/>
            <a:ext cx="8642350" cy="0"/>
          </a:xfrm>
          <a:prstGeom prst="line">
            <a:avLst/>
          </a:prstGeom>
          <a:noFill/>
          <a:ln w="9525">
            <a:solidFill>
              <a:srgbClr val="D638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1"/>
          <p:cNvSpPr txBox="1">
            <a:spLocks/>
          </p:cNvSpPr>
          <p:nvPr/>
        </p:nvSpPr>
        <p:spPr>
          <a:xfrm>
            <a:off x="7308850" y="6381750"/>
            <a:ext cx="1439863" cy="2873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4679E43-1CE2-B141-9AA1-E3E34F60B7B4}" type="slidenum">
              <a:rPr lang="en-AU" altLang="en-US" sz="900">
                <a:solidFill>
                  <a:srgbClr val="575756"/>
                </a:solidFill>
              </a:rPr>
              <a:pPr algn="r" eaLnBrk="1" hangingPunct="1"/>
              <a:t>‹#›</a:t>
            </a:fld>
            <a:endParaRPr lang="en-AU" altLang="en-US" sz="900">
              <a:solidFill>
                <a:srgbClr val="575756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10288"/>
            <a:ext cx="1436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>
            <a:fillRect/>
          </a:stretch>
        </p:blipFill>
        <p:spPr bwMode="auto">
          <a:xfrm>
            <a:off x="7216775" y="6110288"/>
            <a:ext cx="1927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43932" y="6093296"/>
            <a:ext cx="1656135" cy="50405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50825" y="1052513"/>
            <a:ext cx="8642350" cy="4824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57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250825" y="1052513"/>
            <a:ext cx="86423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0"/>
            <a:r>
              <a:rPr lang="en-AU" altLang="en-US"/>
              <a:t>First level bullet point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48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57575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5756"/>
          </a:solidFill>
          <a:latin typeface="Palatino Linotype" pitchFamily="18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defRPr sz="2800" kern="1200">
          <a:solidFill>
            <a:srgbClr val="57575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Courier New" charset="0"/>
        <a:buChar char="o"/>
        <a:defRPr sz="2400" kern="1200">
          <a:solidFill>
            <a:srgbClr val="57575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 kern="1200">
          <a:solidFill>
            <a:srgbClr val="57575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7575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5757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4149081"/>
            <a:ext cx="6696744" cy="2088232"/>
          </a:xfrm>
        </p:spPr>
        <p:txBody>
          <a:bodyPr anchor="b"/>
          <a:lstStyle>
            <a:lvl1pPr>
              <a:defRPr b="1" i="0" baseline="0"/>
            </a:lvl1pPr>
          </a:lstStyle>
          <a:p>
            <a:r>
              <a:rPr lang="en-AU" dirty="0"/>
              <a:t>Adverse adult consequences of different alcohol use patterns in adolescence</a:t>
            </a:r>
            <a:br>
              <a:rPr lang="en-AU" i="1" dirty="0"/>
            </a:br>
            <a:r>
              <a:rPr lang="en-AU" sz="1400" b="0" dirty="0"/>
              <a:t>E Silins, LJ Horwood, JM </a:t>
            </a:r>
            <a:r>
              <a:rPr lang="en-AU" sz="1400" b="0" dirty="0" err="1"/>
              <a:t>Najman</a:t>
            </a:r>
            <a:r>
              <a:rPr lang="en-AU" sz="1400" b="0" dirty="0"/>
              <a:t>, GC Patton, JW </a:t>
            </a:r>
            <a:r>
              <a:rPr lang="en-AU" sz="1400" b="0" dirty="0" err="1"/>
              <a:t>Toumbourou</a:t>
            </a:r>
            <a:r>
              <a:rPr lang="en-AU" sz="1400" b="0" dirty="0"/>
              <a:t>, CA Olsson, DM Hutchinson, L Degenhardt, D Fergusson, D Becker, JM Boden, R </a:t>
            </a:r>
            <a:r>
              <a:rPr lang="en-AU" sz="1400" b="0" dirty="0" err="1"/>
              <a:t>Borschmann</a:t>
            </a:r>
            <a:r>
              <a:rPr lang="en-AU" sz="1400" b="0" dirty="0"/>
              <a:t>, </a:t>
            </a:r>
            <a:br>
              <a:rPr lang="en-AU" sz="1400" b="0" dirty="0"/>
            </a:br>
            <a:r>
              <a:rPr lang="en-AU" sz="1400" b="0" dirty="0"/>
              <a:t>M </a:t>
            </a:r>
            <a:r>
              <a:rPr lang="en-AU" sz="1400" b="0" dirty="0" err="1"/>
              <a:t>Plotnikova</a:t>
            </a:r>
            <a:r>
              <a:rPr lang="en-AU" sz="1400" b="0" dirty="0"/>
              <a:t>, GJ Youssef, RJ Tait, </a:t>
            </a:r>
            <a:r>
              <a:rPr lang="en-AU" sz="1400" dirty="0"/>
              <a:t>P Clare</a:t>
            </a:r>
            <a:r>
              <a:rPr lang="en-AU" sz="1400" b="0" dirty="0"/>
              <a:t>, WD Hall &amp; RP Mattick</a:t>
            </a:r>
            <a:endParaRPr lang="en-AU" altLang="en-US" sz="1400" b="0" dirty="0">
              <a:latin typeface="Arial" charset="0"/>
              <a:ea typeface="Microsoft Sans Serif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dirty="0">
                <a:solidFill>
                  <a:schemeClr val="accent4"/>
                </a:solidFill>
              </a:rPr>
              <a:t>Results</a:t>
            </a:r>
            <a:endParaRPr lang="en-AU" dirty="0">
              <a:solidFill>
                <a:schemeClr val="accent4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253DD7-CAFC-4A16-8BA6-4E5FF40C3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268475"/>
              </p:ext>
            </p:extLst>
          </p:nvPr>
        </p:nvGraphicFramePr>
        <p:xfrm>
          <a:off x="792000" y="1783556"/>
          <a:ext cx="7560000" cy="329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322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dirty="0">
                <a:solidFill>
                  <a:schemeClr val="accent4"/>
                </a:solidFill>
              </a:rPr>
              <a:t>Results</a:t>
            </a:r>
            <a:endParaRPr lang="en-AU" dirty="0">
              <a:solidFill>
                <a:schemeClr val="accent4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95F49F-412B-4415-8349-D0EA2421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539000"/>
            <a:ext cx="756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6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dirty="0">
                <a:solidFill>
                  <a:schemeClr val="accent4"/>
                </a:solidFill>
              </a:rPr>
              <a:t>Results</a:t>
            </a:r>
            <a:endParaRPr lang="en-AU" dirty="0">
              <a:solidFill>
                <a:schemeClr val="accent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2B1D57-A060-405F-A17B-DEE33B96C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539000"/>
            <a:ext cx="756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65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dirty="0">
                <a:solidFill>
                  <a:schemeClr val="accent4"/>
                </a:solidFill>
              </a:rPr>
              <a:t>Results</a:t>
            </a:r>
            <a:endParaRPr lang="en-AU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8DD69-5057-4A1A-AFB8-BCF68FD5E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539000"/>
            <a:ext cx="756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0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dirty="0">
                <a:solidFill>
                  <a:schemeClr val="accent4"/>
                </a:solidFill>
              </a:rPr>
              <a:t>Results</a:t>
            </a:r>
            <a:endParaRPr lang="en-AU" dirty="0">
              <a:solidFill>
                <a:schemeClr val="accent4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94B79C-1266-4282-939B-BC3145498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206765"/>
              </p:ext>
            </p:extLst>
          </p:nvPr>
        </p:nvGraphicFramePr>
        <p:xfrm>
          <a:off x="792000" y="1865566"/>
          <a:ext cx="7560000" cy="3126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8202">
                  <a:extLst>
                    <a:ext uri="{9D8B030D-6E8A-4147-A177-3AD203B41FA5}">
                      <a16:colId xmlns:a16="http://schemas.microsoft.com/office/drawing/2014/main" val="4278550326"/>
                    </a:ext>
                  </a:extLst>
                </a:gridCol>
                <a:gridCol w="738633">
                  <a:extLst>
                    <a:ext uri="{9D8B030D-6E8A-4147-A177-3AD203B41FA5}">
                      <a16:colId xmlns:a16="http://schemas.microsoft.com/office/drawing/2014/main" val="505396389"/>
                    </a:ext>
                  </a:extLst>
                </a:gridCol>
                <a:gridCol w="738633">
                  <a:extLst>
                    <a:ext uri="{9D8B030D-6E8A-4147-A177-3AD203B41FA5}">
                      <a16:colId xmlns:a16="http://schemas.microsoft.com/office/drawing/2014/main" val="2013242525"/>
                    </a:ext>
                  </a:extLst>
                </a:gridCol>
                <a:gridCol w="738633">
                  <a:extLst>
                    <a:ext uri="{9D8B030D-6E8A-4147-A177-3AD203B41FA5}">
                      <a16:colId xmlns:a16="http://schemas.microsoft.com/office/drawing/2014/main" val="672280821"/>
                    </a:ext>
                  </a:extLst>
                </a:gridCol>
                <a:gridCol w="738633">
                  <a:extLst>
                    <a:ext uri="{9D8B030D-6E8A-4147-A177-3AD203B41FA5}">
                      <a16:colId xmlns:a16="http://schemas.microsoft.com/office/drawing/2014/main" val="3568510590"/>
                    </a:ext>
                  </a:extLst>
                </a:gridCol>
                <a:gridCol w="738633">
                  <a:extLst>
                    <a:ext uri="{9D8B030D-6E8A-4147-A177-3AD203B41FA5}">
                      <a16:colId xmlns:a16="http://schemas.microsoft.com/office/drawing/2014/main" val="976684585"/>
                    </a:ext>
                  </a:extLst>
                </a:gridCol>
                <a:gridCol w="738633">
                  <a:extLst>
                    <a:ext uri="{9D8B030D-6E8A-4147-A177-3AD203B41FA5}">
                      <a16:colId xmlns:a16="http://schemas.microsoft.com/office/drawing/2014/main" val="28897041"/>
                    </a:ext>
                  </a:extLst>
                </a:gridCol>
              </a:tblGrid>
              <a:tr h="27813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Adult outcome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Exposure to alcohol prior to age 17 years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991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Max. frequency of alcohol use</a:t>
                      </a:r>
                      <a:endParaRPr lang="en-A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%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Max. no. of standard drinks consumed per drinking occasion</a:t>
                      </a:r>
                      <a:endParaRPr lang="en-A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%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Max. no. of alcohol-related problems</a:t>
                      </a:r>
                      <a:endParaRPr lang="en-A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%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02340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a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b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a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b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a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b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498046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Weekly or more frequent alcohol use at age 21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19.7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4.9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5.6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1.2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6.6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0.5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529903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Weekly or more frequent binge drinking at age 21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22.3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6.8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8.9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2.1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10.4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1.1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5286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Number of alcohol-related problems at age 21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34.8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10.6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16.4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4.7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29.4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3.8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895796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Drink-driving at age 21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21.2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3.1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ns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ns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ns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ns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549838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Alcohol dependence by age 24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ns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ns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ns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ns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20.7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2.7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995926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Alcohol dependence by age 30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31.0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5.4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ns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ns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-</a:t>
                      </a:r>
                      <a:r>
                        <a:rPr lang="en-NZ" sz="1000" baseline="30000" dirty="0">
                          <a:effectLst/>
                        </a:rPr>
                        <a:t>c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-</a:t>
                      </a:r>
                      <a:r>
                        <a:rPr lang="en-NZ" sz="1000" baseline="30000">
                          <a:effectLst/>
                        </a:rPr>
                        <a:t>c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171318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Current tobacco use at age 21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10.9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2.9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ns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ns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ns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ns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949021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Recent other illicit drug use at age 21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ns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ns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9.8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2.4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ns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ns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450357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Antisocial behaviour at age 21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ns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ns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ns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ns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10.5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0.6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8446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637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Conclusions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AU" dirty="0"/>
              <a:t>There is evidence of a </a:t>
            </a:r>
            <a:r>
              <a:rPr lang="en-AU" u="sng" dirty="0"/>
              <a:t>strong and direct</a:t>
            </a:r>
            <a:r>
              <a:rPr lang="en-AU" dirty="0"/>
              <a:t> relationship between drinking in teens and problem drinking in adulthood;</a:t>
            </a:r>
          </a:p>
          <a:p>
            <a:pPr lvl="0"/>
            <a:r>
              <a:rPr lang="en-AU" dirty="0"/>
              <a:t>How </a:t>
            </a:r>
            <a:r>
              <a:rPr lang="en-AU" u="sng" dirty="0"/>
              <a:t>often</a:t>
            </a:r>
            <a:r>
              <a:rPr lang="en-AU" dirty="0"/>
              <a:t> you drink in adolescence predicts drinking problems in adulthood just as much as (and possibly more than) </a:t>
            </a:r>
            <a:r>
              <a:rPr lang="en-AU" u="sng" dirty="0"/>
              <a:t>the amount</a:t>
            </a:r>
            <a:r>
              <a:rPr lang="en-AU" dirty="0"/>
              <a:t> you drink; and,</a:t>
            </a:r>
          </a:p>
          <a:p>
            <a:pPr lvl="0"/>
            <a:r>
              <a:rPr lang="en-AU" dirty="0"/>
              <a:t>Discouraging or delaying alcohol use in adolescence is likely to have substantial benefits in terms of preventing harmful drinking in adulthood.</a:t>
            </a:r>
          </a:p>
          <a:p>
            <a:pPr eaLnBrk="1" hangingPunct="1"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3436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Article	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9C2C07-681D-4AED-BE9E-01124246F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52920"/>
            <a:ext cx="7560000" cy="47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2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26B35-59A1-4644-90DB-A2F24ECC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9A26C-317E-4487-8FFD-0127BF99E5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sz="2000" dirty="0"/>
              <a:t>1. Australian Institute of Health and Welfare 2017. National Drug Strategy Household Survey 2016: detailed findings. Drug Statistics series no. 31. Cat. no. PHE 214. Canberra: AIHW.</a:t>
            </a:r>
          </a:p>
          <a:p>
            <a:r>
              <a:rPr lang="en-AU" sz="2000" dirty="0"/>
              <a:t>2. Vassallo S., </a:t>
            </a:r>
            <a:r>
              <a:rPr lang="en-AU" sz="2000" dirty="0" err="1"/>
              <a:t>Sanson</a:t>
            </a:r>
            <a:r>
              <a:rPr lang="en-AU" sz="2000" dirty="0"/>
              <a:t> A. </a:t>
            </a:r>
            <a:r>
              <a:rPr lang="en-AU" sz="2000" i="1" dirty="0"/>
              <a:t>The Australian Temperament Project: The first 30 years</a:t>
            </a:r>
            <a:r>
              <a:rPr lang="en-AU" sz="2000" dirty="0"/>
              <a:t>. Melbourne: Australian Institute of Family Studies; 2013.</a:t>
            </a:r>
          </a:p>
          <a:p>
            <a:r>
              <a:rPr lang="en-AU" sz="2000" dirty="0"/>
              <a:t>3. Fergusson D., Horwood J. The Christchurch Health and Development Study: review of findings on child and adolescent mental health. </a:t>
            </a:r>
            <a:r>
              <a:rPr lang="en-AU" sz="2000" i="1" dirty="0"/>
              <a:t>Aust NZ J Psychiatry </a:t>
            </a:r>
            <a:r>
              <a:rPr lang="en-AU" sz="2000" dirty="0"/>
              <a:t>2001; </a:t>
            </a:r>
            <a:r>
              <a:rPr lang="en-AU" sz="2000" b="1" dirty="0"/>
              <a:t>35</a:t>
            </a:r>
            <a:r>
              <a:rPr lang="en-AU" sz="2000" dirty="0"/>
              <a:t>:287–96.</a:t>
            </a:r>
          </a:p>
          <a:p>
            <a:r>
              <a:rPr lang="en-AU" sz="2000" dirty="0"/>
              <a:t>4. </a:t>
            </a:r>
            <a:r>
              <a:rPr lang="en-AU" sz="2000" dirty="0" err="1"/>
              <a:t>Najman</a:t>
            </a:r>
            <a:r>
              <a:rPr lang="en-AU" sz="2000" dirty="0"/>
              <a:t> J., </a:t>
            </a:r>
            <a:r>
              <a:rPr lang="en-AU" sz="2000" dirty="0" err="1"/>
              <a:t>Alati</a:t>
            </a:r>
            <a:r>
              <a:rPr lang="en-AU" sz="2000" dirty="0"/>
              <a:t> R., </a:t>
            </a:r>
            <a:r>
              <a:rPr lang="en-AU" sz="2000" dirty="0" err="1"/>
              <a:t>Bor</a:t>
            </a:r>
            <a:r>
              <a:rPr lang="en-AU" sz="2000" dirty="0"/>
              <a:t> W., </a:t>
            </a:r>
            <a:r>
              <a:rPr lang="en-AU" sz="2000" dirty="0" err="1"/>
              <a:t>Clavarino</a:t>
            </a:r>
            <a:r>
              <a:rPr lang="en-AU" sz="2000" dirty="0"/>
              <a:t> A., Mamun A., McGrath J. </a:t>
            </a:r>
            <a:r>
              <a:rPr lang="en-AU" sz="2000" i="1" dirty="0"/>
              <a:t>et al</a:t>
            </a:r>
            <a:r>
              <a:rPr lang="en-AU" sz="2000" dirty="0"/>
              <a:t>. Cohort profile update: the Mater-University of Queensland Study of Pregnancy (MUSP). </a:t>
            </a:r>
            <a:r>
              <a:rPr lang="en-AU" sz="2000" i="1" dirty="0"/>
              <a:t>Int J Epidemiol </a:t>
            </a:r>
            <a:r>
              <a:rPr lang="en-AU" sz="2000" dirty="0"/>
              <a:t>2015; </a:t>
            </a:r>
            <a:r>
              <a:rPr lang="en-AU" sz="2000" b="1" dirty="0"/>
              <a:t>44</a:t>
            </a:r>
            <a:r>
              <a:rPr lang="en-AU" sz="2000" dirty="0"/>
              <a:t>: 7878–</a:t>
            </a:r>
            <a:r>
              <a:rPr lang="en-AU" sz="2000" dirty="0" err="1"/>
              <a:t>NaN</a:t>
            </a:r>
            <a:r>
              <a:rPr lang="en-AU" sz="2000" dirty="0"/>
              <a:t>–78f.</a:t>
            </a:r>
          </a:p>
          <a:p>
            <a:r>
              <a:rPr lang="en-AU" sz="2000" dirty="0"/>
              <a:t>5. Patton G., Coffey C., </a:t>
            </a:r>
            <a:r>
              <a:rPr lang="en-AU" sz="2000" dirty="0" err="1"/>
              <a:t>Lynsky</a:t>
            </a:r>
            <a:r>
              <a:rPr lang="en-AU" sz="2000" dirty="0"/>
              <a:t> M., Reid S., Hemphill S., Carlin J., </a:t>
            </a:r>
            <a:r>
              <a:rPr lang="en-AU" sz="2000" i="1" dirty="0"/>
              <a:t>et al</a:t>
            </a:r>
            <a:r>
              <a:rPr lang="en-AU" sz="2000" dirty="0"/>
              <a:t>. Trajectories of adolescent alcohol and cannabis use into young adulthood. </a:t>
            </a:r>
            <a:r>
              <a:rPr lang="en-AU" sz="2000" i="1" dirty="0"/>
              <a:t>Addiction </a:t>
            </a:r>
            <a:r>
              <a:rPr lang="en-AU" sz="2000" dirty="0"/>
              <a:t>2007; </a:t>
            </a:r>
            <a:r>
              <a:rPr lang="en-AU" sz="2000" b="1" dirty="0"/>
              <a:t>102</a:t>
            </a:r>
            <a:r>
              <a:rPr lang="en-AU" sz="2000" dirty="0"/>
              <a:t>: 607–15.</a:t>
            </a:r>
          </a:p>
        </p:txBody>
      </p:sp>
    </p:spTree>
    <p:extLst>
      <p:ext uri="{BB962C8B-B14F-4D97-AF65-F5344CB8AC3E}">
        <p14:creationId xmlns:p14="http://schemas.microsoft.com/office/powerpoint/2010/main" val="316984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250825" y="1052513"/>
            <a:ext cx="8642350" cy="4897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>
                <a:solidFill>
                  <a:schemeClr val="accent4"/>
                </a:solidFill>
              </a:rPr>
              <a:t>The Cannabis Cohorts Research Consortium</a:t>
            </a:r>
          </a:p>
          <a:p>
            <a:r>
              <a:rPr lang="en-AU" dirty="0"/>
              <a:t>NHMRC Project Grant (no. 1064893)</a:t>
            </a:r>
            <a:endParaRPr lang="en-AU" dirty="0">
              <a:solidFill>
                <a:schemeClr val="accent4"/>
              </a:solidFill>
            </a:endParaRPr>
          </a:p>
          <a:p>
            <a:pPr eaLnBrk="1" hangingPunct="1">
              <a:defRPr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dirty="0">
                <a:solidFill>
                  <a:schemeClr val="accent4"/>
                </a:solidFill>
              </a:rPr>
              <a:t>Acknowledgements</a:t>
            </a:r>
            <a:endParaRPr lang="en-AU" dirty="0">
              <a:solidFill>
                <a:schemeClr val="accent4"/>
              </a:solidFill>
            </a:endParaRPr>
          </a:p>
        </p:txBody>
      </p:sp>
      <p:sp>
        <p:nvSpPr>
          <p:cNvPr id="4" name="AutoShape 2" descr="Image result for university of otago logo">
            <a:extLst>
              <a:ext uri="{FF2B5EF4-FFF2-40B4-BE49-F238E27FC236}">
                <a16:creationId xmlns:a16="http://schemas.microsoft.com/office/drawing/2014/main" id="{6A7A4ED1-7AED-476E-A0EA-5E0769CCEF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0B0362-D330-4BCF-AD3B-5E7D7BFE2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87" y="5016502"/>
            <a:ext cx="1702800" cy="170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AB3DF2-25FE-48AD-80B3-D7B107BD5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95" y="3506851"/>
            <a:ext cx="2117140" cy="21171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A8CA2D-915B-4A19-A8D3-FEF27B218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30" y="3827758"/>
            <a:ext cx="2438400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A3F4DD-35CF-4430-8B68-44FC465CE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08477"/>
            <a:ext cx="2863302" cy="12983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A307F1-1087-4242-81EE-E1D5245A4E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5" y="2134494"/>
            <a:ext cx="2776264" cy="1388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0567E7-8776-42FD-A0EB-D5A62D34EB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72" y="2397212"/>
            <a:ext cx="2776264" cy="7437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2745A1-903B-4AE8-B2F2-6C312E4AD9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95808"/>
            <a:ext cx="1704366" cy="17043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E08C7A-A0EE-41D3-9124-1E668851FF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693755"/>
            <a:ext cx="1702800" cy="1702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0629B7-FABE-4AA7-A140-F94E61BAD8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94" y="5038568"/>
            <a:ext cx="1702800" cy="17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0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Overview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514350" indent="-514350" eaLnBrk="1" hangingPunct="1">
              <a:buAutoNum type="arabicPeriod"/>
              <a:defRPr/>
            </a:pPr>
            <a:r>
              <a:rPr lang="en-AU" dirty="0"/>
              <a:t>Background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AU" dirty="0">
                <a:solidFill>
                  <a:schemeClr val="accent4"/>
                </a:solidFill>
              </a:rPr>
              <a:t>Methods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AU" dirty="0">
                <a:solidFill>
                  <a:schemeClr val="accent4"/>
                </a:solidFill>
              </a:rPr>
              <a:t>Results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AU" dirty="0">
                <a:solidFill>
                  <a:schemeClr val="accent4"/>
                </a:solidFill>
              </a:rPr>
              <a:t>Conclusions</a:t>
            </a:r>
          </a:p>
          <a:p>
            <a:pPr eaLnBrk="1" hangingPunct="1"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85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Background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50825" y="1052513"/>
            <a:ext cx="8642350" cy="4824412"/>
          </a:xfrm>
        </p:spPr>
        <p:txBody>
          <a:bodyPr/>
          <a:lstStyle/>
          <a:p>
            <a:r>
              <a:rPr lang="en-AU" dirty="0"/>
              <a:t>About 18% of Australian teenagers have used alcohol.</a:t>
            </a:r>
            <a:r>
              <a:rPr lang="en-AU" baseline="30000" dirty="0"/>
              <a:t>1</a:t>
            </a:r>
          </a:p>
          <a:p>
            <a:r>
              <a:rPr lang="en-AU" dirty="0"/>
              <a:t>There is a growing trend of teenagers abstaining from alcohol:</a:t>
            </a:r>
          </a:p>
          <a:p>
            <a:pPr marL="534988" indent="-354013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AU" dirty="0"/>
              <a:t>2013 - 72% abstained; 2016 - 82% abstained</a:t>
            </a:r>
          </a:p>
          <a:p>
            <a:r>
              <a:rPr lang="en-AU" dirty="0"/>
              <a:t> </a:t>
            </a:r>
          </a:p>
          <a:p>
            <a:r>
              <a:rPr lang="en-AU" dirty="0"/>
              <a:t>And younger people are delaying drinking:</a:t>
            </a:r>
          </a:p>
          <a:p>
            <a:pPr marL="534988" indent="-354013" defTabSz="896938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AU" dirty="0"/>
              <a:t>Average age of initiation was 14.7 years in 2001; 15.7 in 2013; 16.1 in 2016</a:t>
            </a:r>
          </a:p>
        </p:txBody>
      </p:sp>
    </p:spTree>
    <p:extLst>
      <p:ext uri="{BB962C8B-B14F-4D97-AF65-F5344CB8AC3E}">
        <p14:creationId xmlns:p14="http://schemas.microsoft.com/office/powerpoint/2010/main" val="408494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Background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/>
              <a:t>Despite this, young adults aged 18-24 years were the group most likely to be heavy binge drinkers (11+ drinks per session): </a:t>
            </a:r>
          </a:p>
          <a:p>
            <a:pPr marL="534988" indent="-354013">
              <a:buFont typeface="Arial" panose="020B0604020202020204" pitchFamily="34" charset="0"/>
              <a:buChar char="•"/>
            </a:pPr>
            <a:r>
              <a:rPr lang="en-AU" dirty="0"/>
              <a:t>In 2016 15% of young adults had binged at that level at least monthly.</a:t>
            </a:r>
          </a:p>
          <a:p>
            <a:pPr eaLnBrk="1" hangingPunct="1"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005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Background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/>
              <a:t>This research was conducted to get a better understanding of the impact of teenage drinking.</a:t>
            </a:r>
          </a:p>
          <a:p>
            <a:r>
              <a:rPr lang="en-AU" dirty="0"/>
              <a:t>This research aimed to estimate the strength of association between different patterns of adolescent drinking and later psychosocial harms.</a:t>
            </a:r>
          </a:p>
        </p:txBody>
      </p:sp>
    </p:spTree>
    <p:extLst>
      <p:ext uri="{BB962C8B-B14F-4D97-AF65-F5344CB8AC3E}">
        <p14:creationId xmlns:p14="http://schemas.microsoft.com/office/powerpoint/2010/main" val="50350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Methods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/>
              <a:t>The study was made up of over 9,000 adolescents who were followed from age 13 to age 30. </a:t>
            </a:r>
          </a:p>
          <a:p>
            <a:r>
              <a:rPr lang="en-AU" dirty="0"/>
              <a:t>Participants were drawn from:</a:t>
            </a:r>
          </a:p>
          <a:p>
            <a:pPr marL="534988" lvl="0" indent="-354013">
              <a:buFont typeface="Arial" panose="020B0604020202020204" pitchFamily="34" charset="0"/>
              <a:buChar char="•"/>
            </a:pPr>
            <a:r>
              <a:rPr lang="en-AU" dirty="0"/>
              <a:t>The Australian Temperament Project</a:t>
            </a:r>
            <a:r>
              <a:rPr lang="en-AU" baseline="30000" dirty="0"/>
              <a:t>2</a:t>
            </a:r>
          </a:p>
          <a:p>
            <a:pPr marL="534988" lvl="0" indent="-354013">
              <a:buFont typeface="Arial" panose="020B0604020202020204" pitchFamily="34" charset="0"/>
              <a:buChar char="•"/>
            </a:pPr>
            <a:r>
              <a:rPr lang="en-AU" dirty="0"/>
              <a:t>The Christchurch Health and Development Study</a:t>
            </a:r>
            <a:r>
              <a:rPr lang="en-AU" baseline="30000" dirty="0"/>
              <a:t>3</a:t>
            </a:r>
          </a:p>
          <a:p>
            <a:pPr marL="534988" lvl="0" indent="-354013">
              <a:buFont typeface="Arial" panose="020B0604020202020204" pitchFamily="34" charset="0"/>
              <a:buChar char="•"/>
            </a:pPr>
            <a:r>
              <a:rPr lang="en-AU" dirty="0"/>
              <a:t>The Mater Hospital and University of Queensland Study of Pregnancy</a:t>
            </a:r>
            <a:r>
              <a:rPr lang="en-AU" baseline="30000" dirty="0"/>
              <a:t>4</a:t>
            </a:r>
          </a:p>
          <a:p>
            <a:pPr marL="534988" lvl="0" indent="-354013">
              <a:buFont typeface="Arial" panose="020B0604020202020204" pitchFamily="34" charset="0"/>
              <a:buChar char="•"/>
            </a:pPr>
            <a:r>
              <a:rPr lang="en-AU" dirty="0"/>
              <a:t>The Victorian Adolescent Health Cohort Study</a:t>
            </a:r>
            <a:r>
              <a:rPr lang="en-AU" baseline="30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8221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Methods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/>
              <a:t>Our exposures were different patterns of drinking before age 17:</a:t>
            </a:r>
          </a:p>
          <a:p>
            <a:pPr marL="534988" lvl="0" indent="-354013">
              <a:buFont typeface="+mj-lt"/>
              <a:buAutoNum type="arabicPeriod"/>
            </a:pPr>
            <a:r>
              <a:rPr lang="en-AU" dirty="0"/>
              <a:t>Frequent drinking (never, &lt;weekly, weekly+)</a:t>
            </a:r>
          </a:p>
          <a:p>
            <a:pPr marL="534988" lvl="0" indent="-354013">
              <a:buFont typeface="+mj-lt"/>
              <a:buAutoNum type="arabicPeriod"/>
            </a:pPr>
            <a:r>
              <a:rPr lang="en-AU" dirty="0"/>
              <a:t>Number of drinks consumed per session (&lt;=2, 3-4, 5-6, 7+)</a:t>
            </a:r>
          </a:p>
          <a:p>
            <a:pPr marL="534988" lvl="0" indent="-354013">
              <a:buFont typeface="+mj-lt"/>
              <a:buAutoNum type="arabicPeriod"/>
            </a:pPr>
            <a:r>
              <a:rPr lang="en-AU" dirty="0"/>
              <a:t>Problem drinking (assessed by number of alcohol related problems, e.g., problems at school, legal problems) (0, 1-2,, 3-4, 5+)</a:t>
            </a:r>
          </a:p>
          <a:p>
            <a:pPr marL="534988" indent="-354013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616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Methods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/>
              <a:t>Our outcomes included a range of different psychosocial outcomes in adulthood, including:</a:t>
            </a:r>
          </a:p>
          <a:p>
            <a:pPr marL="534988" lvl="0" indent="-354013">
              <a:buFont typeface="+mj-lt"/>
              <a:buAutoNum type="arabicPeriod"/>
            </a:pPr>
            <a:r>
              <a:rPr lang="en-AU" dirty="0"/>
              <a:t>Drinking related outcomes</a:t>
            </a:r>
          </a:p>
          <a:p>
            <a:pPr marL="534988" lvl="0" indent="-354013">
              <a:buFont typeface="+mj-lt"/>
              <a:buAutoNum type="arabicPeriod"/>
            </a:pPr>
            <a:r>
              <a:rPr lang="en-AU" dirty="0"/>
              <a:t>Tobacco, cannabis, and other illicit drug use</a:t>
            </a:r>
          </a:p>
          <a:p>
            <a:pPr marL="534988" lvl="0" indent="-354013">
              <a:buFont typeface="+mj-lt"/>
              <a:buAutoNum type="arabicPeriod"/>
            </a:pPr>
            <a:r>
              <a:rPr lang="en-AU" dirty="0"/>
              <a:t>Sexual risk-taking and early parenthood</a:t>
            </a:r>
          </a:p>
          <a:p>
            <a:pPr marL="534988" lvl="0" indent="-354013">
              <a:buFont typeface="+mj-lt"/>
              <a:buAutoNum type="arabicPeriod"/>
            </a:pPr>
            <a:r>
              <a:rPr lang="en-AU" dirty="0"/>
              <a:t>High school and university completion</a:t>
            </a:r>
          </a:p>
          <a:p>
            <a:pPr marL="534988" lvl="0" indent="-354013">
              <a:buFont typeface="+mj-lt"/>
              <a:buAutoNum type="arabicPeriod"/>
            </a:pPr>
            <a:r>
              <a:rPr lang="en-AU" dirty="0"/>
              <a:t>Mental health problems</a:t>
            </a:r>
          </a:p>
          <a:p>
            <a:pPr marL="534988" lvl="0" indent="-354013">
              <a:buFont typeface="+mj-lt"/>
              <a:buAutoNum type="arabicPeriod"/>
            </a:pPr>
            <a:r>
              <a:rPr lang="en-AU" dirty="0"/>
              <a:t>Quality of partner relationships</a:t>
            </a:r>
          </a:p>
          <a:p>
            <a:pPr marL="534988" indent="-354013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0228385"/>
      </p:ext>
    </p:extLst>
  </p:cSld>
  <p:clrMapOvr>
    <a:masterClrMapping/>
  </p:clrMapOvr>
</p:sld>
</file>

<file path=ppt/theme/theme1.xml><?xml version="1.0" encoding="utf-8"?>
<a:theme xmlns:a="http://schemas.openxmlformats.org/drawingml/2006/main" name="NDARC Template 4by3">
  <a:themeElements>
    <a:clrScheme name="NDARC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D63C15"/>
      </a:accent1>
      <a:accent2>
        <a:srgbClr val="B8A400"/>
      </a:accent2>
      <a:accent3>
        <a:srgbClr val="FFC000"/>
      </a:accent3>
      <a:accent4>
        <a:srgbClr val="575756"/>
      </a:accent4>
      <a:accent5>
        <a:srgbClr val="6461A5"/>
      </a:accent5>
      <a:accent6>
        <a:srgbClr val="D8BD00"/>
      </a:accent6>
      <a:hlink>
        <a:srgbClr val="575756"/>
      </a:hlink>
      <a:folHlink>
        <a:srgbClr val="6461A5"/>
      </a:folHlink>
    </a:clrScheme>
    <a:fontScheme name="NDARC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ARC Powerpoint template 4-3" id="{B49182C0-B055-BD4A-AA0E-0B2CC9316930}" vid="{54523D84-06E7-0D4E-A8A4-4C4F52C88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NDARC Powerpoint template 4-3</Template>
  <TotalTime>514</TotalTime>
  <Words>730</Words>
  <Application>Microsoft Office PowerPoint</Application>
  <PresentationFormat>On-screen Show (4:3)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Mincho</vt:lpstr>
      <vt:lpstr>Arial</vt:lpstr>
      <vt:lpstr>Calibri</vt:lpstr>
      <vt:lpstr>Courier New</vt:lpstr>
      <vt:lpstr>Microsoft Sans Serif</vt:lpstr>
      <vt:lpstr>Palatino Linotype</vt:lpstr>
      <vt:lpstr>Times New Roman</vt:lpstr>
      <vt:lpstr>Wingdings</vt:lpstr>
      <vt:lpstr>NDARC Template 4by3</vt:lpstr>
      <vt:lpstr>PowerPoint Presentation</vt:lpstr>
      <vt:lpstr>Acknowledgements</vt:lpstr>
      <vt:lpstr>Overview </vt:lpstr>
      <vt:lpstr>Background </vt:lpstr>
      <vt:lpstr>Background </vt:lpstr>
      <vt:lpstr>Background </vt:lpstr>
      <vt:lpstr>Methods </vt:lpstr>
      <vt:lpstr>Methods </vt:lpstr>
      <vt:lpstr>Methods </vt:lpstr>
      <vt:lpstr>Results</vt:lpstr>
      <vt:lpstr>Results</vt:lpstr>
      <vt:lpstr>Results</vt:lpstr>
      <vt:lpstr>Results</vt:lpstr>
      <vt:lpstr>Results</vt:lpstr>
      <vt:lpstr>Conclusions </vt:lpstr>
      <vt:lpstr>Article </vt:lpstr>
      <vt:lpstr>References</vt:lpstr>
    </vt:vector>
  </TitlesOfParts>
  <Company>University of New South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Clare</dc:creator>
  <cp:lastModifiedBy>Morgaine Wallace-Steele</cp:lastModifiedBy>
  <cp:revision>22</cp:revision>
  <dcterms:created xsi:type="dcterms:W3CDTF">2018-10-03T04:53:41Z</dcterms:created>
  <dcterms:modified xsi:type="dcterms:W3CDTF">2018-10-15T21:44:22Z</dcterms:modified>
</cp:coreProperties>
</file>