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5"/>
  </p:notesMasterIdLst>
  <p:handoutMasterIdLst>
    <p:handoutMasterId r:id="rId6"/>
  </p:handoutMasterIdLst>
  <p:sldIdLst>
    <p:sldId id="256" r:id="rId2"/>
    <p:sldId id="265" r:id="rId3"/>
    <p:sldId id="260" r:id="rId4"/>
  </p:sldIdLst>
  <p:sldSz cx="9144000" cy="5143500" type="screen16x9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35661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71323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06984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4264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1783080" algn="l" defTabSz="713232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139696" algn="l" defTabSz="713232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2496312" algn="l" defTabSz="713232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2852928" algn="l" defTabSz="713232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90" autoAdjust="0"/>
    <p:restoredTop sz="63352" autoAdjust="0"/>
  </p:normalViewPr>
  <p:slideViewPr>
    <p:cSldViewPr>
      <p:cViewPr varScale="1">
        <p:scale>
          <a:sx n="61" d="100"/>
          <a:sy n="61" d="100"/>
        </p:scale>
        <p:origin x="1194" y="66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Condoms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8D-408F-8650-9094F5887C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East &amp; Southern Africa                           (n=21 countries)</c:v>
                </c:pt>
                <c:pt idx="1">
                  <c:v>West &amp; Central Africa (n=26)</c:v>
                </c:pt>
                <c:pt idx="2">
                  <c:v>Asia &amp; Pacific (n=37)</c:v>
                </c:pt>
                <c:pt idx="3">
                  <c:v>EECA                  (n=16)</c:v>
                </c:pt>
                <c:pt idx="4">
                  <c:v>Latin America &amp; Caribbean (n=33)</c:v>
                </c:pt>
                <c:pt idx="5">
                  <c:v>MENA                         (n=20)</c:v>
                </c:pt>
                <c:pt idx="6">
                  <c:v>Western &amp; Central Europe &amp; North America (n=36)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</c:v>
                </c:pt>
                <c:pt idx="1">
                  <c:v>0</c:v>
                </c:pt>
                <c:pt idx="2">
                  <c:v>5</c:v>
                </c:pt>
                <c:pt idx="3">
                  <c:v>11</c:v>
                </c:pt>
                <c:pt idx="4">
                  <c:v>7</c:v>
                </c:pt>
                <c:pt idx="5">
                  <c:v>3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D-408F-8650-9094F5887C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Conjugal visits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East &amp; Southern Africa                           (n=21 countries)</c:v>
                </c:pt>
                <c:pt idx="1">
                  <c:v>West &amp; Central Africa (n=26)</c:v>
                </c:pt>
                <c:pt idx="2">
                  <c:v>Asia &amp; Pacific (n=37)</c:v>
                </c:pt>
                <c:pt idx="3">
                  <c:v>EECA                  (n=16)</c:v>
                </c:pt>
                <c:pt idx="4">
                  <c:v>Latin America &amp; Caribbean (n=33)</c:v>
                </c:pt>
                <c:pt idx="5">
                  <c:v>MENA                         (n=20)</c:v>
                </c:pt>
                <c:pt idx="6">
                  <c:v>Western &amp; Central Europe &amp; North America (n=36)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8D-408F-8650-9094F5887C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4021032"/>
        <c:axId val="504017752"/>
      </c:barChart>
      <c:catAx>
        <c:axId val="50402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017752"/>
        <c:crosses val="autoZero"/>
        <c:auto val="1"/>
        <c:lblAlgn val="ctr"/>
        <c:lblOffset val="100"/>
        <c:noMultiLvlLbl val="0"/>
      </c:catAx>
      <c:valAx>
        <c:axId val="504017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021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608844316371263E-2"/>
          <c:y val="4.3566855269273182E-2"/>
          <c:w val="0.61121898030437882"/>
          <c:h val="6.3862475565924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BDA0E8-BF09-C544-9604-B4AA7E74A9A8}" type="datetimeFigureOut">
              <a:rPr lang="en-AU"/>
              <a:pPr>
                <a:defRPr/>
              </a:pPr>
              <a:t>16/10/2018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782E2D7-C53F-8841-ACC2-B76AE6C98AE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89694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D15EDFF-A851-7646-8D05-21AD6B2BAF87}" type="datetimeFigureOut">
              <a:rPr lang="en-AU"/>
              <a:pPr>
                <a:defRPr/>
              </a:pPr>
              <a:t>16/10/2018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DF971F4-9701-1847-A1F2-41B7E1613A6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25318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Introduction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UNODC global prison survey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9740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Background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HIV up to 5 times higher than general population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Engagement in risky sexual behaviours, spread STIs such as HIV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Limited access to healthcare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  <a:p>
            <a:r>
              <a:rPr lang="en-AU" dirty="0"/>
              <a:t>Aim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Assess current situation of HIV, TB and hepatitis among prison populations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Assess availability of 15 interventions UN Comprehensive Package, e.g. NSP, OST, ART, today focus is on condoms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dirty="0"/>
              <a:t>Methods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Invited 189 UNAIDS listed countries to participate in a survey, 49 countries responded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Systematic literature review for the period 2013-2017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80446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AU" sz="900" dirty="0"/>
              <a:t>What did we find?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As of 2017, condoms avail 57 countries. Conjugal visits available in 21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Our region, AP, condoms available in 5, visits in 2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900" dirty="0"/>
              <a:t>Condom provision and conjugal visits largely inadequate in many countries - undermined by social, religious and legal barriers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900" dirty="0"/>
              <a:t>Recommendations/Conclusion</a:t>
            </a:r>
          </a:p>
          <a:p>
            <a:pPr marL="548657" indent="-548657">
              <a:buFont typeface="Arial" panose="020B0604020202020204" pitchFamily="34" charset="0"/>
              <a:buChar char="•"/>
            </a:pPr>
            <a:r>
              <a:rPr lang="en-AU" sz="900" dirty="0"/>
              <a:t>Scale-up access to condom programs to prevent HIV</a:t>
            </a:r>
          </a:p>
          <a:p>
            <a:pPr marL="548657" marR="0" lvl="0" indent="-548657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900" dirty="0">
                <a:ea typeface="Calibri" panose="020F0502020204030204" pitchFamily="34" charset="0"/>
                <a:cs typeface="Calibri" panose="020F0502020204030204" pitchFamily="34" charset="0"/>
              </a:rPr>
              <a:t>Support to prison authorities</a:t>
            </a:r>
            <a:r>
              <a:rPr lang="en-AU" sz="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900" dirty="0"/>
              <a:t>to mount an effective response to HIV in prison</a:t>
            </a:r>
          </a:p>
          <a:p>
            <a:pPr marL="548657" marR="0" lvl="0" indent="-548657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900" dirty="0"/>
              <a:t>Good prison health is good public 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971F4-9701-1847-A1F2-41B7E1613A6C}" type="slidenum">
              <a:rPr lang="en-AU" altLang="en-US" smtClean="0"/>
              <a:pPr/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3723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DAR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8" y="3410216"/>
            <a:ext cx="6696744" cy="606972"/>
          </a:xfrm>
        </p:spPr>
        <p:txBody>
          <a:bodyPr anchor="b"/>
          <a:lstStyle>
            <a:lvl1pPr marL="0" indent="0">
              <a:spcBef>
                <a:spcPct val="0"/>
              </a:spcBef>
              <a:spcAft>
                <a:spcPts val="400"/>
              </a:spcAft>
              <a:defRPr b="1" i="0" baseline="0"/>
            </a:lvl1pPr>
          </a:lstStyle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sz="675" dirty="0">
                <a:latin typeface="Arial" charset="0"/>
                <a:ea typeface="Microsoft Sans Serif" charset="0"/>
                <a:cs typeface="Arial" charset="0"/>
              </a:rPr>
              <a:t>Position for Faculty\School\Unit name – Arial font</a:t>
            </a:r>
          </a:p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dirty="0">
                <a:latin typeface="Arial" charset="0"/>
                <a:ea typeface="Microsoft Sans Serif" charset="0"/>
                <a:cs typeface="Arial" charset="0"/>
              </a:rPr>
              <a:t>Main heading -  Arial font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6AA14D-96E7-40DD-9166-E35A4FC21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486"/>
            <a:ext cx="2461089" cy="12035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FD142D-8098-438D-B5BA-443EA69EF8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0502"/>
            <a:ext cx="1774275" cy="11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47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9" y="681037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426E60AD-B6A5-6C4E-8F66-70C825046A6A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223280" y="1285006"/>
            <a:ext cx="6733096" cy="1988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50" i="1">
                <a:solidFill>
                  <a:schemeClr val="accent4"/>
                </a:solidFill>
                <a:latin typeface="+mj-lt"/>
              </a:defRPr>
            </a:lvl1pPr>
            <a:lvl2pPr marL="434615" indent="-16716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25" baseline="0">
                <a:solidFill>
                  <a:schemeClr val="accent4"/>
                </a:solidFill>
              </a:defRPr>
            </a:lvl2pPr>
            <a:lvl3pPr marL="668639" indent="-133728">
              <a:buClr>
                <a:schemeClr val="accent1"/>
              </a:buClr>
              <a:buFont typeface="Courier New" panose="02070309020205020404" pitchFamily="49" charset="0"/>
              <a:buChar char="o"/>
              <a:defRPr sz="1200">
                <a:solidFill>
                  <a:schemeClr val="accent4"/>
                </a:solidFill>
              </a:defRPr>
            </a:lvl3pPr>
            <a:lvl4pPr marL="1002958" indent="-200592">
              <a:buClr>
                <a:schemeClr val="accent1"/>
              </a:buClr>
              <a:buFont typeface="Wingdings" panose="05000000000000000000" pitchFamily="2" charset="2"/>
              <a:buChar char="§"/>
              <a:defRPr sz="1050"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716472" y="3382461"/>
            <a:ext cx="3239913" cy="3774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267455" indent="0" algn="r">
              <a:buNone/>
              <a:defRPr sz="1200">
                <a:solidFill>
                  <a:schemeClr val="accent4"/>
                </a:solidFill>
                <a:latin typeface="+mj-lt"/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0134" y="205986"/>
            <a:ext cx="8642351" cy="4750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D3A704-6329-45E6-8D8A-7FAB3F10D2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92260"/>
            <a:ext cx="1331639" cy="65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01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in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>
            <a:cxnSpLocks noChangeShapeType="1"/>
          </p:cNvCxnSpPr>
          <p:nvPr/>
        </p:nvCxnSpPr>
        <p:spPr bwMode="auto">
          <a:xfrm>
            <a:off x="250829" y="2680097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DF314FEC-6112-6947-B4F4-26D55DBE514F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7251" y="1876518"/>
            <a:ext cx="864096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B5FB2-D5B5-47FA-A5C2-E6FBFC0C3B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92260"/>
            <a:ext cx="1331639" cy="65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15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>
            <a:cxnSpLocks noChangeShapeType="1"/>
          </p:cNvCxnSpPr>
          <p:nvPr/>
        </p:nvCxnSpPr>
        <p:spPr bwMode="auto">
          <a:xfrm>
            <a:off x="250829" y="681037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8AB0BBA9-8FA9-8944-9DF8-7CB64FF8EF67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4A2275-716C-4581-85E8-E5AAD3BC4D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92260"/>
            <a:ext cx="1331639" cy="65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582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008ECF70-7914-4F44-B509-CF8DB10890AC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609763-D8F6-4B48-895F-899B466782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92260"/>
            <a:ext cx="1331639" cy="65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3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-out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995745" y="3327797"/>
            <a:ext cx="4537075" cy="2702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 baseline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55657" y="1491891"/>
            <a:ext cx="7777163" cy="1835944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  <a:latin typeface="+mj-lt"/>
              </a:defRPr>
            </a:lvl1pPr>
            <a:lvl2pPr>
              <a:defRPr>
                <a:solidFill>
                  <a:schemeClr val="bg2"/>
                </a:solidFill>
                <a:latin typeface="+mj-lt"/>
              </a:defRPr>
            </a:lvl2pPr>
            <a:lvl3pPr>
              <a:defRPr>
                <a:solidFill>
                  <a:schemeClr val="bg2"/>
                </a:solidFill>
                <a:latin typeface="+mj-lt"/>
              </a:defRPr>
            </a:lvl3pPr>
            <a:lvl4pPr>
              <a:defRPr>
                <a:solidFill>
                  <a:schemeClr val="bg2"/>
                </a:solidFill>
                <a:latin typeface="+mj-lt"/>
              </a:defRPr>
            </a:lvl4pPr>
            <a:lvl5pPr>
              <a:defRPr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6282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62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DARC title slide rev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8" y="3293453"/>
            <a:ext cx="6696744" cy="606972"/>
          </a:xfrm>
        </p:spPr>
        <p:txBody>
          <a:bodyPr anchor="b"/>
          <a:lstStyle>
            <a:lvl1pPr marL="0" indent="0">
              <a:spcBef>
                <a:spcPct val="0"/>
              </a:spcBef>
              <a:spcAft>
                <a:spcPts val="400"/>
              </a:spcAft>
              <a:defRPr b="1" i="0" baseline="0"/>
            </a:lvl1pPr>
          </a:lstStyle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sz="675" dirty="0">
                <a:latin typeface="Arial" charset="0"/>
                <a:ea typeface="Microsoft Sans Serif" charset="0"/>
                <a:cs typeface="Arial" charset="0"/>
              </a:rPr>
              <a:t>Position for Faculty\School\Unit name – Arial font</a:t>
            </a:r>
          </a:p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dirty="0">
                <a:latin typeface="Arial" charset="0"/>
                <a:ea typeface="Microsoft Sans Serif" charset="0"/>
                <a:cs typeface="Arial" charset="0"/>
              </a:rPr>
              <a:t>Main heading -  Arial font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062B5A-8D0B-41B9-8A98-429E43A2F6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66092"/>
            <a:ext cx="2569544" cy="1631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180A965-0281-4D42-8276-76DB637E907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692"/>
            <a:ext cx="2569544" cy="1130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2D4C30A-328F-4343-89D4-908C61ED56D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3739"/>
            <a:ext cx="1774275" cy="11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7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9" y="681037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9033AD0F-A0A8-C243-9669-B66BEDC6317E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50829" y="789393"/>
            <a:ext cx="8642351" cy="3672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57E214-2596-4A08-B0FE-A3FFE7B7EA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92260"/>
            <a:ext cx="1331639" cy="65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78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ong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>
            <a:cxnSpLocks noChangeShapeType="1"/>
          </p:cNvCxnSpPr>
          <p:nvPr/>
        </p:nvCxnSpPr>
        <p:spPr bwMode="auto">
          <a:xfrm>
            <a:off x="250829" y="1059656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79960ECA-8CEE-F242-BA91-4851444C96AF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0134" y="205980"/>
            <a:ext cx="8642351" cy="8536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250829" y="1221584"/>
            <a:ext cx="8642351" cy="3240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BD1947-99DF-449E-997B-EEED933A49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92260"/>
            <a:ext cx="1331639" cy="65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9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+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9" y="1113235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54429D30-7CC5-7740-867A-0AF3EF268A99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50829" y="735547"/>
            <a:ext cx="8642351" cy="3776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50829" y="1221589"/>
            <a:ext cx="8642351" cy="324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51520" y="205986"/>
            <a:ext cx="8640960" cy="5295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EF7946-B452-4904-AC38-8CAC62CDE9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92260"/>
            <a:ext cx="1331639" cy="65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42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9" y="681037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1E170547-CD54-D449-977D-D54E03884F9C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50829" y="4192191"/>
            <a:ext cx="8642351" cy="2702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5" baseline="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50829" y="789392"/>
            <a:ext cx="8642351" cy="32944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3CE0554-A657-4620-A642-1839D7D181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92260"/>
            <a:ext cx="1331639" cy="65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98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9" y="681037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874A3391-EF62-F142-9B22-7EFD32892335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724131" y="951570"/>
            <a:ext cx="2735983" cy="25372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650" i="1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50829" y="789386"/>
            <a:ext cx="4897439" cy="36185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0C6179-A549-40E0-A2AF-AC079D7ADD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92260"/>
            <a:ext cx="1331639" cy="65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7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9" y="681037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E0141289-ADDE-0A4B-9AB6-EA10EF9AD9D5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1008065" y="1545264"/>
            <a:ext cx="7181851" cy="280868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65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50829" y="789386"/>
            <a:ext cx="8642351" cy="54054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658972-306C-4D91-9F47-2432D30DC8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92260"/>
            <a:ext cx="1331639" cy="65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63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Group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9" y="681037"/>
            <a:ext cx="8642351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7308858" y="4786320"/>
            <a:ext cx="1439863" cy="215503"/>
          </a:xfrm>
          <a:prstGeom prst="rect">
            <a:avLst/>
          </a:prstGeom>
        </p:spPr>
        <p:txBody>
          <a:bodyPr lIns="53492" tIns="26747" rIns="53492" bIns="2674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14679E43-1CE2-B141-9AA1-E3E34F60B7B4}" type="slidenum">
              <a:rPr lang="en-AU" altLang="en-US" sz="525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525">
              <a:solidFill>
                <a:srgbClr val="575756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743941" y="4569974"/>
            <a:ext cx="1656135" cy="3780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50829" y="789392"/>
            <a:ext cx="8642351" cy="36183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1DD8A2-412F-4B2D-BC60-75A788FA9B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92260"/>
            <a:ext cx="1331639" cy="65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57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"/>
          <p:cNvSpPr>
            <a:spLocks noGrp="1"/>
          </p:cNvSpPr>
          <p:nvPr>
            <p:ph type="title"/>
          </p:nvPr>
        </p:nvSpPr>
        <p:spPr bwMode="auto">
          <a:xfrm>
            <a:off x="250829" y="205986"/>
            <a:ext cx="8642351" cy="47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71323" tIns="35662" rIns="71323" bIns="356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250829" y="789386"/>
            <a:ext cx="8642351" cy="3673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71323" tIns="35662" rIns="71323" bIns="35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0"/>
            <a:r>
              <a:rPr lang="en-AU" altLang="en-US"/>
              <a:t>First level bullet point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48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75" b="1" kern="1200">
          <a:solidFill>
            <a:srgbClr val="57575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5pPr>
      <a:lvl6pPr marL="267455"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6pPr>
      <a:lvl7pPr marL="534911"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7pPr>
      <a:lvl8pPr marL="802366"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8pPr>
      <a:lvl9pPr marL="1069821" algn="l" rtl="0" eaLnBrk="1" fontAlgn="base" hangingPunct="1">
        <a:spcBef>
          <a:spcPct val="0"/>
        </a:spcBef>
        <a:spcAft>
          <a:spcPct val="0"/>
        </a:spcAft>
        <a:defRPr sz="1875" b="1">
          <a:solidFill>
            <a:srgbClr val="575756"/>
          </a:solidFill>
          <a:latin typeface="Palatino Linotype" pitchFamily="18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defRPr sz="1650" kern="1200">
          <a:solidFill>
            <a:srgbClr val="575756"/>
          </a:solidFill>
          <a:latin typeface="+mn-lt"/>
          <a:ea typeface="+mn-ea"/>
          <a:cs typeface="+mn-cs"/>
        </a:defRPr>
      </a:lvl1pPr>
      <a:lvl2pPr marL="434615" indent="-1671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Courier New" charset="0"/>
        <a:buChar char="o"/>
        <a:defRPr sz="1425" kern="1200">
          <a:solidFill>
            <a:srgbClr val="575756"/>
          </a:solidFill>
          <a:latin typeface="+mn-lt"/>
          <a:ea typeface="+mn-ea"/>
          <a:cs typeface="+mn-cs"/>
        </a:defRPr>
      </a:lvl2pPr>
      <a:lvl3pPr marL="668639" indent="-13372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1200" kern="1200">
          <a:solidFill>
            <a:srgbClr val="575756"/>
          </a:solidFill>
          <a:latin typeface="+mn-lt"/>
          <a:ea typeface="+mn-ea"/>
          <a:cs typeface="+mn-cs"/>
        </a:defRPr>
      </a:lvl3pPr>
      <a:lvl4pPr marL="936094" indent="-13372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00" kern="1200">
          <a:solidFill>
            <a:srgbClr val="575756"/>
          </a:solidFill>
          <a:latin typeface="+mn-lt"/>
          <a:ea typeface="+mn-ea"/>
          <a:cs typeface="+mn-cs"/>
        </a:defRPr>
      </a:lvl4pPr>
      <a:lvl5pPr marL="1203549" indent="-13372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00" kern="1200">
          <a:solidFill>
            <a:srgbClr val="575756"/>
          </a:solidFill>
          <a:latin typeface="+mn-lt"/>
          <a:ea typeface="+mn-ea"/>
          <a:cs typeface="+mn-cs"/>
        </a:defRPr>
      </a:lvl5pPr>
      <a:lvl6pPr marL="1471004" indent="-133728" algn="l" defTabSz="5349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38460" indent="-133728" algn="l" defTabSz="5349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05915" indent="-133728" algn="l" defTabSz="5349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273370" indent="-133728" algn="l" defTabSz="5349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67455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34911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02366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69821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337276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04732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72188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139643" algn="l" defTabSz="534911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71800" y="1756170"/>
            <a:ext cx="5184576" cy="1631159"/>
          </a:xfrm>
        </p:spPr>
        <p:txBody>
          <a:bodyPr anchor="b"/>
          <a:lstStyle>
            <a:lvl1pPr>
              <a:defRPr b="1" i="0" baseline="0"/>
            </a:lvl1pPr>
          </a:lstStyle>
          <a:p>
            <a:endParaRPr lang="en-AU" sz="2200" b="0" dirty="0">
              <a:solidFill>
                <a:schemeClr val="tx1"/>
              </a:solidFill>
            </a:endParaRPr>
          </a:p>
          <a:p>
            <a:endParaRPr lang="en-AU" sz="2200" dirty="0">
              <a:solidFill>
                <a:schemeClr val="tx1"/>
              </a:solidFill>
            </a:endParaRPr>
          </a:p>
          <a:p>
            <a:r>
              <a:rPr lang="en-AU" sz="2800" dirty="0">
                <a:solidFill>
                  <a:schemeClr val="tx1"/>
                </a:solidFill>
              </a:rPr>
              <a:t>Availability of condoms and conjugal visits in prisons</a:t>
            </a:r>
          </a:p>
          <a:p>
            <a:r>
              <a:rPr lang="en-AU" sz="1800" b="0" dirty="0">
                <a:solidFill>
                  <a:schemeClr val="tx1"/>
                </a:solidFill>
              </a:rPr>
              <a:t>A</a:t>
            </a:r>
            <a:r>
              <a:rPr lang="en-AU" sz="1600" b="0" dirty="0">
                <a:solidFill>
                  <a:schemeClr val="tx1"/>
                </a:solidFill>
              </a:rPr>
              <a:t> global prison survey commissioned by the UNODC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394E06-CD1C-4678-8055-CC02A0C602E4}"/>
              </a:ext>
            </a:extLst>
          </p:cNvPr>
          <p:cNvSpPr/>
          <p:nvPr/>
        </p:nvSpPr>
        <p:spPr>
          <a:xfrm>
            <a:off x="107504" y="4371950"/>
            <a:ext cx="9289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b="1" dirty="0"/>
              <a:t>Rebecca Bosworth,</a:t>
            </a:r>
            <a:r>
              <a:rPr lang="en-AU" sz="1600" dirty="0"/>
              <a:t> Ehab Salah, Riku Lehtovuori, Stuart A Kinner, Frederick L Altice, Michael Farrell, Babak Moazen and Kate Dolan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72A818-88B3-490B-9375-122BDDF1C4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5646"/>
            <a:ext cx="2490226" cy="4621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793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AA878A47-75D8-4528-9FF2-51A68B33D1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331" y="4544415"/>
            <a:ext cx="2766849" cy="513436"/>
          </a:xfrm>
          <a:prstGeom prst="rect">
            <a:avLst/>
          </a:prstGeom>
        </p:spPr>
      </p:pic>
      <p:sp>
        <p:nvSpPr>
          <p:cNvPr id="16" name="Title 15">
            <a:extLst>
              <a:ext uri="{FF2B5EF4-FFF2-40B4-BE49-F238E27FC236}">
                <a16:creationId xmlns:a16="http://schemas.microsoft.com/office/drawing/2014/main" id="{BB87B4BA-9193-4337-B8AB-BDDD242C5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>
                <a:solidFill>
                  <a:schemeClr val="tx1"/>
                </a:solidFill>
              </a:rPr>
              <a:t>Availability of condoms and conjugal visits in prison </a:t>
            </a:r>
            <a:r>
              <a:rPr lang="en-AU" sz="2000" b="0" dirty="0">
                <a:solidFill>
                  <a:schemeClr val="tx1"/>
                </a:solidFill>
              </a:rPr>
              <a:t>(2013-17)</a:t>
            </a:r>
            <a:endParaRPr lang="en-AU" sz="2400" b="0" dirty="0">
              <a:solidFill>
                <a:schemeClr val="tx1"/>
              </a:solidFill>
            </a:endParaRPr>
          </a:p>
        </p:txBody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F103D951-4681-44E1-8253-3645C82248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267127"/>
              </p:ext>
            </p:extLst>
          </p:nvPr>
        </p:nvGraphicFramePr>
        <p:xfrm>
          <a:off x="827584" y="1108086"/>
          <a:ext cx="5832648" cy="341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8B2EB25C-E73A-465E-A03F-B981F0EDFCD1}"/>
              </a:ext>
            </a:extLst>
          </p:cNvPr>
          <p:cNvSpPr txBox="1"/>
          <p:nvPr/>
        </p:nvSpPr>
        <p:spPr>
          <a:xfrm>
            <a:off x="7236296" y="1275606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/>
              <a:t>Condoms</a:t>
            </a:r>
          </a:p>
          <a:p>
            <a:r>
              <a:rPr lang="en-AU" sz="1600" dirty="0"/>
              <a:t>Avail. </a:t>
            </a:r>
            <a:r>
              <a:rPr lang="en-AU" sz="2000" b="1" dirty="0">
                <a:solidFill>
                  <a:srgbClr val="C00000"/>
                </a:solidFill>
              </a:rPr>
              <a:t>57 </a:t>
            </a:r>
            <a:r>
              <a:rPr lang="en-AU" sz="1600" dirty="0"/>
              <a:t>countries</a:t>
            </a:r>
            <a:r>
              <a:rPr lang="en-AU" sz="2000" b="1" dirty="0">
                <a:solidFill>
                  <a:srgbClr val="C00000"/>
                </a:solidFill>
              </a:rPr>
              <a:t> </a:t>
            </a:r>
            <a:r>
              <a:rPr lang="en-AU" sz="1600" dirty="0"/>
              <a:t> </a:t>
            </a:r>
            <a:endParaRPr lang="en-AU" sz="1600" dirty="0">
              <a:latin typeface="Segoe MDL2 Assets" panose="050A0102010101010101" pitchFamily="18" charset="0"/>
            </a:endParaRPr>
          </a:p>
          <a:p>
            <a:r>
              <a:rPr lang="en-AU" sz="1600" dirty="0">
                <a:latin typeface="+mn-lt"/>
              </a:rPr>
              <a:t>Unavail. </a:t>
            </a:r>
            <a:r>
              <a:rPr lang="en-AU" sz="2000" b="1" dirty="0">
                <a:solidFill>
                  <a:srgbClr val="C00000"/>
                </a:solidFill>
                <a:latin typeface="+mn-lt"/>
              </a:rPr>
              <a:t>32</a:t>
            </a:r>
            <a:r>
              <a:rPr lang="en-AU" sz="1600" dirty="0">
                <a:latin typeface="+mn-lt"/>
              </a:rPr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AD92EA-1BFC-4438-8501-67BC22217820}"/>
              </a:ext>
            </a:extLst>
          </p:cNvPr>
          <p:cNvSpPr txBox="1"/>
          <p:nvPr/>
        </p:nvSpPr>
        <p:spPr>
          <a:xfrm>
            <a:off x="7236296" y="2814499"/>
            <a:ext cx="2180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/>
              <a:t>Conjugal visits</a:t>
            </a:r>
          </a:p>
          <a:p>
            <a:r>
              <a:rPr lang="en-AU" sz="1600" dirty="0"/>
              <a:t>Avail. </a:t>
            </a:r>
            <a:r>
              <a:rPr lang="en-AU" sz="2000" b="1" dirty="0">
                <a:solidFill>
                  <a:srgbClr val="C00000"/>
                </a:solidFill>
              </a:rPr>
              <a:t>21</a:t>
            </a:r>
          </a:p>
          <a:p>
            <a:r>
              <a:rPr lang="en-AU" sz="1600" dirty="0"/>
              <a:t>Unavail. </a:t>
            </a:r>
            <a:r>
              <a:rPr lang="en-AU" sz="2000" b="1" dirty="0">
                <a:solidFill>
                  <a:srgbClr val="C00000"/>
                </a:solidFill>
              </a:rPr>
              <a:t>19</a:t>
            </a:r>
            <a:endParaRPr lang="en-AU" sz="1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DARC Template 4by3">
  <a:themeElements>
    <a:clrScheme name="NDARC">
      <a:dk1>
        <a:srgbClr val="000000"/>
      </a:dk1>
      <a:lt1>
        <a:sysClr val="window" lastClr="FFFFFF"/>
      </a:lt1>
      <a:dk2>
        <a:srgbClr val="000000"/>
      </a:dk2>
      <a:lt2>
        <a:srgbClr val="EEECE1"/>
      </a:lt2>
      <a:accent1>
        <a:srgbClr val="D63C15"/>
      </a:accent1>
      <a:accent2>
        <a:srgbClr val="B8A400"/>
      </a:accent2>
      <a:accent3>
        <a:srgbClr val="FFC000"/>
      </a:accent3>
      <a:accent4>
        <a:srgbClr val="575756"/>
      </a:accent4>
      <a:accent5>
        <a:srgbClr val="6461A5"/>
      </a:accent5>
      <a:accent6>
        <a:srgbClr val="D8BD00"/>
      </a:accent6>
      <a:hlink>
        <a:srgbClr val="575756"/>
      </a:hlink>
      <a:folHlink>
        <a:srgbClr val="6461A5"/>
      </a:folHlink>
    </a:clrScheme>
    <a:fontScheme name="NDAR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DARC Powerpoint template 4-3" id="{B49182C0-B055-BD4A-AA0E-0B2CC9316930}" vid="{54523D84-06E7-0D4E-A8A4-4C4F52C88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NDARC Powerpoint template 4-3</Template>
  <TotalTime>220</TotalTime>
  <Words>242</Words>
  <Application>Microsoft Office PowerPoint</Application>
  <PresentationFormat>On-screen Show (16:9)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Courier New</vt:lpstr>
      <vt:lpstr>Microsoft Sans Serif</vt:lpstr>
      <vt:lpstr>Palatino Linotype</vt:lpstr>
      <vt:lpstr>Segoe MDL2 Assets</vt:lpstr>
      <vt:lpstr>Times New Roman</vt:lpstr>
      <vt:lpstr>Wingdings</vt:lpstr>
      <vt:lpstr>NDARC Template 4by3</vt:lpstr>
      <vt:lpstr>PowerPoint Presentation</vt:lpstr>
      <vt:lpstr>PowerPoint Presentation</vt:lpstr>
      <vt:lpstr>Availability of condoms and conjugal visits in prison (2013-17)</vt:lpstr>
    </vt:vector>
  </TitlesOfParts>
  <Company>University of New South Wales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Marion Downey</dc:creator>
  <cp:lastModifiedBy>Morgaine Wallace-Steele</cp:lastModifiedBy>
  <cp:revision>53</cp:revision>
  <dcterms:created xsi:type="dcterms:W3CDTF">2018-09-28T05:05:37Z</dcterms:created>
  <dcterms:modified xsi:type="dcterms:W3CDTF">2018-10-15T21:56:09Z</dcterms:modified>
  <cp:contentStatus/>
</cp:coreProperties>
</file>