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5715000" type="screen16x1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0CDCA"/>
          </a:solidFill>
        </a:fill>
      </a:tcStyle>
    </a:wholeTbl>
    <a:band2H>
      <a:tcTxStyle/>
      <a:tcStyle>
        <a:tcBdr/>
        <a:fill>
          <a:solidFill>
            <a:srgbClr val="F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8CA"/>
          </a:solidFill>
        </a:fill>
      </a:tcStyle>
    </a:wholeTbl>
    <a:band2H>
      <a:tcTxStyle/>
      <a:tcStyle>
        <a:tcBdr/>
        <a:fill>
          <a:solidFill>
            <a:srgbClr val="FFF4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0E7CA"/>
          </a:solidFill>
        </a:fill>
      </a:tcStyle>
    </a:wholeTbl>
    <a:band2H>
      <a:tcTxStyle/>
      <a:tcStyle>
        <a:tcBdr/>
        <a:fill>
          <a:solidFill>
            <a:srgbClr val="F8F4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xfrm>
            <a:off x="1143000" y="685800"/>
            <a:ext cx="4572000" cy="3429000"/>
          </a:xfrm>
          <a:prstGeom prst="rect">
            <a:avLst/>
          </a:prstGeom>
        </p:spPr>
        <p:txBody>
          <a:bodyPr/>
          <a:lstStyle/>
          <a:p>
            <a:endParaRPr/>
          </a:p>
        </p:txBody>
      </p:sp>
      <p:sp>
        <p:nvSpPr>
          <p:cNvPr id="154" name="Shape 15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noRot="1" noChangeAspect="1"/>
          </p:cNvSpPr>
          <p:nvPr>
            <p:ph type="sldImg"/>
          </p:nvPr>
        </p:nvSpPr>
        <p:spPr>
          <a:prstGeom prst="rect">
            <a:avLst/>
          </a:prstGeom>
        </p:spPr>
        <p:txBody>
          <a:bodyPr/>
          <a:lstStyle/>
          <a:p>
            <a:endParaRPr/>
          </a:p>
        </p:txBody>
      </p:sp>
      <p:sp>
        <p:nvSpPr>
          <p:cNvPr id="190" name="Shape 190"/>
          <p:cNvSpPr>
            <a:spLocks noGrp="1"/>
          </p:cNvSpPr>
          <p:nvPr>
            <p:ph type="body" sz="quarter" idx="1"/>
          </p:nvPr>
        </p:nvSpPr>
        <p:spPr>
          <a:prstGeom prst="rect">
            <a:avLst/>
          </a:prstGeom>
        </p:spPr>
        <p:txBody>
          <a:bodyPr/>
          <a:lstStyle/>
          <a:p>
            <a:r>
              <a:t>Research studies have repeatedly shown that psycho-social harms cluster around high-risk individuals, high-risk families and high-risk neighbourhoods.  These harms include suicide, domestic violence, crime, injuries and accidents, and premature death.  These harms are not just to individuals, but spill-over into negative impacts on families and communities through a range of harms, including the experience of violence, being victims of crime and feeling unsafe.</a:t>
            </a:r>
          </a:p>
          <a:p>
            <a:endParaRPr/>
          </a:p>
          <a:p>
            <a:r>
              <a:t>The causal factors associated with being at high-risk of harm, and experiencing these harms, are mental health, drug and alcohol abuse and being of low-SES.  Therefore, being more proactive in addressing these issues, as opposed to predominantly being reactive, is one promising way to reduce a whole range of harms across communities generally, but especially reducing harms that are clustered around high-risk families and neighbourhoods within communities.</a:t>
            </a:r>
          </a:p>
          <a:p>
            <a:endParaRPr/>
          </a:p>
          <a:p>
            <a:r>
              <a:t>Program returns about $3.50 in cost savings (reduced crime, increased employment, etc) for every $1 invested </a:t>
            </a:r>
          </a:p>
          <a:p>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NDARC Title Slide">
    <p:spTree>
      <p:nvGrpSpPr>
        <p:cNvPr id="1" name=""/>
        <p:cNvGrpSpPr/>
        <p:nvPr/>
      </p:nvGrpSpPr>
      <p:grpSpPr>
        <a:xfrm>
          <a:off x="0" y="0"/>
          <a:ext cx="0" cy="0"/>
          <a:chOff x="0" y="0"/>
          <a:chExt cx="0" cy="0"/>
        </a:xfrm>
      </p:grpSpPr>
      <p:pic>
        <p:nvPicPr>
          <p:cNvPr id="14" name="Picture 3" descr="Picture 3"/>
          <p:cNvPicPr>
            <a:picLocks noChangeAspect="1"/>
          </p:cNvPicPr>
          <p:nvPr/>
        </p:nvPicPr>
        <p:blipFill>
          <a:blip r:embed="rId2">
            <a:extLst/>
          </a:blip>
          <a:stretch>
            <a:fillRect/>
          </a:stretch>
        </p:blipFill>
        <p:spPr>
          <a:xfrm>
            <a:off x="-14288" y="2959100"/>
            <a:ext cx="9144001" cy="1627189"/>
          </a:xfrm>
          <a:prstGeom prst="rect">
            <a:avLst/>
          </a:prstGeom>
          <a:ln w="12700">
            <a:miter lim="400000"/>
          </a:ln>
        </p:spPr>
      </p:pic>
      <p:pic>
        <p:nvPicPr>
          <p:cNvPr id="15" name="Picture 8" descr="Picture 8"/>
          <p:cNvPicPr>
            <a:picLocks noChangeAspect="1"/>
          </p:cNvPicPr>
          <p:nvPr/>
        </p:nvPicPr>
        <p:blipFill>
          <a:blip r:embed="rId3">
            <a:extLst/>
          </a:blip>
          <a:stretch>
            <a:fillRect/>
          </a:stretch>
        </p:blipFill>
        <p:spPr>
          <a:xfrm>
            <a:off x="361950" y="411162"/>
            <a:ext cx="1860550" cy="631826"/>
          </a:xfrm>
          <a:prstGeom prst="rect">
            <a:avLst/>
          </a:prstGeom>
          <a:ln w="12700">
            <a:miter lim="400000"/>
          </a:ln>
        </p:spPr>
      </p:pic>
      <p:pic>
        <p:nvPicPr>
          <p:cNvPr id="16" name="Picture 5" descr="Picture 5"/>
          <p:cNvPicPr>
            <a:picLocks noChangeAspect="1"/>
          </p:cNvPicPr>
          <p:nvPr/>
        </p:nvPicPr>
        <p:blipFill>
          <a:blip r:embed="rId4">
            <a:extLst/>
          </a:blip>
          <a:srcRect l="14461"/>
          <a:stretch>
            <a:fillRect/>
          </a:stretch>
        </p:blipFill>
        <p:spPr>
          <a:xfrm>
            <a:off x="0" y="1419225"/>
            <a:ext cx="2411414" cy="192088"/>
          </a:xfrm>
          <a:prstGeom prst="rect">
            <a:avLst/>
          </a:prstGeom>
          <a:ln w="12700">
            <a:miter lim="400000"/>
          </a:ln>
        </p:spPr>
      </p:pic>
      <p:sp>
        <p:nvSpPr>
          <p:cNvPr id="17" name="Body Level One…"/>
          <p:cNvSpPr txBox="1">
            <a:spLocks noGrp="1"/>
          </p:cNvSpPr>
          <p:nvPr>
            <p:ph type="body" sz="quarter" idx="1"/>
          </p:nvPr>
        </p:nvSpPr>
        <p:spPr>
          <a:xfrm>
            <a:off x="2267747" y="3216771"/>
            <a:ext cx="6526214" cy="504826"/>
          </a:xfrm>
          <a:prstGeom prst="rect">
            <a:avLst/>
          </a:prstGeom>
        </p:spPr>
        <p:txBody>
          <a:bodyPr/>
          <a:lstStyle>
            <a:lvl1pPr>
              <a:defRPr b="1">
                <a:solidFill>
                  <a:srgbClr val="000000"/>
                </a:solidFill>
              </a:defRPr>
            </a:lvl1pPr>
            <a:lvl2pPr>
              <a:defRPr b="1">
                <a:solidFill>
                  <a:srgbClr val="000000"/>
                </a:solidFill>
              </a:defRPr>
            </a:lvl2pPr>
            <a:lvl3pPr>
              <a:defRPr b="1">
                <a:solidFill>
                  <a:srgbClr val="000000"/>
                </a:solidFill>
              </a:defRPr>
            </a:lvl3pPr>
            <a:lvl4pPr>
              <a:defRPr b="1">
                <a:solidFill>
                  <a:srgbClr val="000000"/>
                </a:solidFill>
              </a:defRPr>
            </a:lvl4pPr>
            <a:lvl5pPr>
              <a:defRPr b="1">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8" name="Text Placeholder 16"/>
          <p:cNvSpPr>
            <a:spLocks noGrp="1"/>
          </p:cNvSpPr>
          <p:nvPr>
            <p:ph type="body" sz="quarter" idx="13"/>
          </p:nvPr>
        </p:nvSpPr>
        <p:spPr>
          <a:xfrm>
            <a:off x="2267747" y="3864719"/>
            <a:ext cx="6526213" cy="288926"/>
          </a:xfrm>
          <a:prstGeom prst="rect">
            <a:avLst/>
          </a:prstGeom>
        </p:spPr>
        <p:txBody>
          <a:bodyPr/>
          <a:lstStyle/>
          <a:p>
            <a:pPr>
              <a:spcBef>
                <a:spcPts val="300"/>
              </a:spcBef>
              <a:defRPr sz="1600">
                <a:solidFill>
                  <a:srgbClr val="000000"/>
                </a:solidFill>
              </a:defRPr>
            </a:pPr>
            <a:endParaRPr/>
          </a:p>
        </p:txBody>
      </p:sp>
      <p:sp>
        <p:nvSpPr>
          <p:cNvPr id="19" name="Slide Number"/>
          <p:cNvSpPr txBox="1">
            <a:spLocks noGrp="1"/>
          </p:cNvSpPr>
          <p:nvPr>
            <p:ph type="sldNum" sz="quarter" idx="2"/>
          </p:nvPr>
        </p:nvSpPr>
        <p:spPr>
          <a:xfrm>
            <a:off x="4419600" y="5144558"/>
            <a:ext cx="2133600" cy="304801"/>
          </a:xfrm>
          <a:prstGeom prst="rect">
            <a:avLst/>
          </a:prstGeom>
        </p:spPr>
        <p:txBody>
          <a:bodyPr/>
          <a:lstStyle>
            <a:lvl1pPr>
              <a:defRPr sz="12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with heading">
    <p:spTree>
      <p:nvGrpSpPr>
        <p:cNvPr id="1" name=""/>
        <p:cNvGrpSpPr/>
        <p:nvPr/>
      </p:nvGrpSpPr>
      <p:grpSpPr>
        <a:xfrm>
          <a:off x="0" y="0"/>
          <a:ext cx="0" cy="0"/>
          <a:chOff x="0" y="0"/>
          <a:chExt cx="0" cy="0"/>
        </a:xfrm>
      </p:grpSpPr>
      <p:sp>
        <p:nvSpPr>
          <p:cNvPr id="120" name="Straight Connector 8"/>
          <p:cNvSpPr/>
          <p:nvPr/>
        </p:nvSpPr>
        <p:spPr>
          <a:xfrm>
            <a:off x="249238" y="777875"/>
            <a:ext cx="8642351" cy="0"/>
          </a:xfrm>
          <a:prstGeom prst="line">
            <a:avLst/>
          </a:prstGeom>
          <a:ln>
            <a:solidFill>
              <a:srgbClr val="D63810"/>
            </a:solidFill>
          </a:ln>
        </p:spPr>
        <p:txBody>
          <a:bodyPr lIns="45719" rIns="45719"/>
          <a:lstStyle/>
          <a:p>
            <a:endParaRPr/>
          </a:p>
        </p:txBody>
      </p:sp>
      <p:sp>
        <p:nvSpPr>
          <p:cNvPr id="121" name="Title Text"/>
          <p:cNvSpPr txBox="1">
            <a:spLocks noGrp="1"/>
          </p:cNvSpPr>
          <p:nvPr>
            <p:ph type="title"/>
          </p:nvPr>
        </p:nvSpPr>
        <p:spPr>
          <a:prstGeom prst="rect">
            <a:avLst/>
          </a:prstGeom>
        </p:spPr>
        <p:txBody>
          <a:bodyPr/>
          <a:lstStyle/>
          <a:p>
            <a:r>
              <a:t>Title Text</a:t>
            </a:r>
          </a:p>
        </p:txBody>
      </p:sp>
      <p:sp>
        <p:nvSpPr>
          <p:cNvPr id="122" name="Slide Number"/>
          <p:cNvSpPr txBox="1">
            <a:spLocks noGrp="1"/>
          </p:cNvSpPr>
          <p:nvPr>
            <p:ph type="sldNum" sz="quarter" idx="2"/>
          </p:nvPr>
        </p:nvSpPr>
        <p:spPr>
          <a:xfrm>
            <a:off x="4419600" y="5144558"/>
            <a:ext cx="2133600" cy="304801"/>
          </a:xfrm>
          <a:prstGeom prst="rect">
            <a:avLst/>
          </a:prstGeom>
        </p:spPr>
        <p:txBody>
          <a:bodyPr/>
          <a:lstStyle>
            <a:lvl1pPr>
              <a:defRPr sz="12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Blank no heading">
    <p:spTree>
      <p:nvGrpSpPr>
        <p:cNvPr id="1" name=""/>
        <p:cNvGrpSpPr/>
        <p:nvPr/>
      </p:nvGrpSpPr>
      <p:grpSpPr>
        <a:xfrm>
          <a:off x="0" y="0"/>
          <a:ext cx="0" cy="0"/>
          <a:chOff x="0" y="0"/>
          <a:chExt cx="0" cy="0"/>
        </a:xfrm>
      </p:grpSpPr>
      <p:pic>
        <p:nvPicPr>
          <p:cNvPr id="129" name="Picture 3" descr="Picture 3"/>
          <p:cNvPicPr>
            <a:picLocks noChangeAspect="1"/>
          </p:cNvPicPr>
          <p:nvPr/>
        </p:nvPicPr>
        <p:blipFill>
          <a:blip r:embed="rId2">
            <a:extLst/>
          </a:blip>
          <a:srcRect r="37099"/>
          <a:stretch>
            <a:fillRect/>
          </a:stretch>
        </p:blipFill>
        <p:spPr>
          <a:xfrm>
            <a:off x="7596188" y="5100637"/>
            <a:ext cx="1547813" cy="166688"/>
          </a:xfrm>
          <a:prstGeom prst="rect">
            <a:avLst/>
          </a:prstGeom>
          <a:ln w="12700">
            <a:miter lim="400000"/>
          </a:ln>
        </p:spPr>
      </p:pic>
      <p:pic>
        <p:nvPicPr>
          <p:cNvPr id="130" name="Picture 7" descr="Picture 7"/>
          <p:cNvPicPr>
            <a:picLocks noChangeAspect="1"/>
          </p:cNvPicPr>
          <p:nvPr/>
        </p:nvPicPr>
        <p:blipFill>
          <a:blip r:embed="rId3">
            <a:extLst/>
          </a:blip>
          <a:stretch>
            <a:fillRect/>
          </a:stretch>
        </p:blipFill>
        <p:spPr>
          <a:xfrm>
            <a:off x="265113" y="5100637"/>
            <a:ext cx="1211263" cy="411163"/>
          </a:xfrm>
          <a:prstGeom prst="rect">
            <a:avLst/>
          </a:prstGeom>
          <a:ln w="12700">
            <a:miter lim="400000"/>
          </a:ln>
        </p:spPr>
      </p:pic>
      <p:sp>
        <p:nvSpPr>
          <p:cNvPr id="1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all-out quote">
    <p:bg>
      <p:bgPr>
        <a:solidFill>
          <a:schemeClr val="accent1"/>
        </a:solidFill>
        <a:effectLst/>
      </p:bgPr>
    </p:bg>
    <p:spTree>
      <p:nvGrpSpPr>
        <p:cNvPr id="1" name=""/>
        <p:cNvGrpSpPr/>
        <p:nvPr/>
      </p:nvGrpSpPr>
      <p:grpSpPr>
        <a:xfrm>
          <a:off x="0" y="0"/>
          <a:ext cx="0" cy="0"/>
          <a:chOff x="0" y="0"/>
          <a:chExt cx="0" cy="0"/>
        </a:xfrm>
      </p:grpSpPr>
      <p:sp>
        <p:nvSpPr>
          <p:cNvPr id="138" name="Body Level One…"/>
          <p:cNvSpPr txBox="1">
            <a:spLocks noGrp="1"/>
          </p:cNvSpPr>
          <p:nvPr>
            <p:ph type="body" sz="half" idx="1"/>
          </p:nvPr>
        </p:nvSpPr>
        <p:spPr>
          <a:xfrm>
            <a:off x="1835150" y="1336540"/>
            <a:ext cx="5545138" cy="2640542"/>
          </a:xfrm>
          <a:prstGeom prst="rect">
            <a:avLst/>
          </a:prstGeom>
        </p:spPr>
        <p:txBody>
          <a:bodyPr/>
          <a:lstStyle>
            <a:lvl1pPr>
              <a:defRPr i="1">
                <a:solidFill>
                  <a:srgbClr val="EEECE1"/>
                </a:solidFill>
                <a:latin typeface="Palatino Linotype"/>
                <a:ea typeface="Palatino Linotype"/>
                <a:cs typeface="Palatino Linotype"/>
                <a:sym typeface="Palatino Linotype"/>
              </a:defRPr>
            </a:lvl1pPr>
            <a:lvl2pPr>
              <a:defRPr i="1">
                <a:solidFill>
                  <a:srgbClr val="EEECE1"/>
                </a:solidFill>
                <a:latin typeface="Palatino Linotype"/>
                <a:ea typeface="Palatino Linotype"/>
                <a:cs typeface="Palatino Linotype"/>
                <a:sym typeface="Palatino Linotype"/>
              </a:defRPr>
            </a:lvl2pPr>
            <a:lvl3pPr>
              <a:defRPr i="1">
                <a:solidFill>
                  <a:srgbClr val="EEECE1"/>
                </a:solidFill>
                <a:latin typeface="Palatino Linotype"/>
                <a:ea typeface="Palatino Linotype"/>
                <a:cs typeface="Palatino Linotype"/>
                <a:sym typeface="Palatino Linotype"/>
              </a:defRPr>
            </a:lvl3pPr>
            <a:lvl4pPr>
              <a:defRPr i="1">
                <a:solidFill>
                  <a:srgbClr val="EEECE1"/>
                </a:solidFill>
                <a:latin typeface="Palatino Linotype"/>
                <a:ea typeface="Palatino Linotype"/>
                <a:cs typeface="Palatino Linotype"/>
                <a:sym typeface="Palatino Linotype"/>
              </a:defRPr>
            </a:lvl4pPr>
            <a:lvl5pPr>
              <a:defRPr i="1">
                <a:solidFill>
                  <a:srgbClr val="EEECE1"/>
                </a:solidFill>
                <a:latin typeface="Palatino Linotype"/>
                <a:ea typeface="Palatino Linotype"/>
                <a:cs typeface="Palatino Linotype"/>
                <a:sym typeface="Palatino Linotype"/>
              </a:defRPr>
            </a:lvl5pPr>
          </a:lstStyle>
          <a:p>
            <a:r>
              <a:t>Body Level One</a:t>
            </a:r>
          </a:p>
          <a:p>
            <a:pPr lvl="1"/>
            <a:r>
              <a:t>Body Level Two</a:t>
            </a:r>
          </a:p>
          <a:p>
            <a:pPr lvl="2"/>
            <a:r>
              <a:t>Body Level Three</a:t>
            </a:r>
          </a:p>
          <a:p>
            <a:pPr lvl="3"/>
            <a:r>
              <a:t>Body Level Four</a:t>
            </a:r>
          </a:p>
          <a:p>
            <a:pPr lvl="4"/>
            <a:r>
              <a:t>Body Level Five</a:t>
            </a:r>
          </a:p>
        </p:txBody>
      </p:sp>
      <p:sp>
        <p:nvSpPr>
          <p:cNvPr id="139" name="Text Placeholder 5"/>
          <p:cNvSpPr>
            <a:spLocks noGrp="1"/>
          </p:cNvSpPr>
          <p:nvPr>
            <p:ph type="body" sz="quarter" idx="13"/>
          </p:nvPr>
        </p:nvSpPr>
        <p:spPr>
          <a:xfrm>
            <a:off x="4356103" y="4136649"/>
            <a:ext cx="3024189" cy="321029"/>
          </a:xfrm>
          <a:prstGeom prst="rect">
            <a:avLst/>
          </a:prstGeom>
        </p:spPr>
        <p:txBody>
          <a:bodyPr/>
          <a:lstStyle/>
          <a:p>
            <a:pPr>
              <a:spcBef>
                <a:spcPts val="300"/>
              </a:spcBef>
              <a:defRPr sz="1600">
                <a:solidFill>
                  <a:srgbClr val="EEECE1"/>
                </a:solidFill>
              </a:defRPr>
            </a:pPr>
            <a:endParaRPr/>
          </a:p>
        </p:txBody>
      </p:sp>
      <p:sp>
        <p:nvSpPr>
          <p:cNvPr id="140" name="Slide Number"/>
          <p:cNvSpPr txBox="1">
            <a:spLocks noGrp="1"/>
          </p:cNvSpPr>
          <p:nvPr>
            <p:ph type="sldNum" sz="quarter" idx="2"/>
          </p:nvPr>
        </p:nvSpPr>
        <p:spPr>
          <a:xfrm>
            <a:off x="4419600" y="5144558"/>
            <a:ext cx="2133600" cy="304801"/>
          </a:xfrm>
          <a:prstGeom prst="rect">
            <a:avLst/>
          </a:prstGeom>
        </p:spPr>
        <p:txBody>
          <a:bodyPr/>
          <a:lstStyle>
            <a:lvl1pPr>
              <a:defRPr sz="12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47" name="Slide Number"/>
          <p:cNvSpPr txBox="1">
            <a:spLocks noGrp="1"/>
          </p:cNvSpPr>
          <p:nvPr>
            <p:ph type="sldNum" sz="quarter" idx="2"/>
          </p:nvPr>
        </p:nvSpPr>
        <p:spPr>
          <a:xfrm>
            <a:off x="4419600" y="5144558"/>
            <a:ext cx="2133600" cy="304801"/>
          </a:xfrm>
          <a:prstGeom prst="rect">
            <a:avLst/>
          </a:prstGeom>
        </p:spPr>
        <p:txBody>
          <a:bodyPr/>
          <a:lstStyle>
            <a:lvl1pPr>
              <a:defRPr sz="12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ntent Slide">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Long heading">
    <p:spTree>
      <p:nvGrpSpPr>
        <p:cNvPr id="1" name=""/>
        <p:cNvGrpSpPr/>
        <p:nvPr/>
      </p:nvGrpSpPr>
      <p:grpSpPr>
        <a:xfrm>
          <a:off x="0" y="0"/>
          <a:ext cx="0" cy="0"/>
          <a:chOff x="0" y="0"/>
          <a:chExt cx="0" cy="0"/>
        </a:xfrm>
      </p:grpSpPr>
      <p:sp>
        <p:nvSpPr>
          <p:cNvPr id="35" name="Straight Connector 8"/>
          <p:cNvSpPr/>
          <p:nvPr/>
        </p:nvSpPr>
        <p:spPr>
          <a:xfrm>
            <a:off x="249238" y="1176337"/>
            <a:ext cx="8642351" cy="1"/>
          </a:xfrm>
          <a:prstGeom prst="line">
            <a:avLst/>
          </a:prstGeom>
          <a:ln>
            <a:solidFill>
              <a:srgbClr val="D63810"/>
            </a:solidFill>
          </a:ln>
        </p:spPr>
        <p:txBody>
          <a:bodyPr lIns="45719" rIns="45719"/>
          <a:lstStyle/>
          <a:p>
            <a:endParaRPr/>
          </a:p>
        </p:txBody>
      </p:sp>
      <p:pic>
        <p:nvPicPr>
          <p:cNvPr id="36" name="Picture 4" descr="Picture 4"/>
          <p:cNvPicPr>
            <a:picLocks noChangeAspect="1"/>
          </p:cNvPicPr>
          <p:nvPr/>
        </p:nvPicPr>
        <p:blipFill>
          <a:blip r:embed="rId2">
            <a:extLst/>
          </a:blip>
          <a:srcRect r="37099"/>
          <a:stretch>
            <a:fillRect/>
          </a:stretch>
        </p:blipFill>
        <p:spPr>
          <a:xfrm>
            <a:off x="7596188" y="5100637"/>
            <a:ext cx="1547813" cy="166688"/>
          </a:xfrm>
          <a:prstGeom prst="rect">
            <a:avLst/>
          </a:prstGeom>
          <a:ln w="12700">
            <a:miter lim="400000"/>
          </a:ln>
        </p:spPr>
      </p:pic>
      <p:pic>
        <p:nvPicPr>
          <p:cNvPr id="37" name="Picture 7" descr="Picture 7"/>
          <p:cNvPicPr>
            <a:picLocks noChangeAspect="1"/>
          </p:cNvPicPr>
          <p:nvPr/>
        </p:nvPicPr>
        <p:blipFill>
          <a:blip r:embed="rId3">
            <a:extLst/>
          </a:blip>
          <a:stretch>
            <a:fillRect/>
          </a:stretch>
        </p:blipFill>
        <p:spPr>
          <a:xfrm>
            <a:off x="265113" y="5100637"/>
            <a:ext cx="1211263" cy="411163"/>
          </a:xfrm>
          <a:prstGeom prst="rect">
            <a:avLst/>
          </a:prstGeom>
          <a:ln w="12700">
            <a:miter lim="400000"/>
          </a:ln>
        </p:spPr>
      </p:pic>
      <p:sp>
        <p:nvSpPr>
          <p:cNvPr id="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9" name="Title Text"/>
          <p:cNvSpPr txBox="1">
            <a:spLocks noGrp="1"/>
          </p:cNvSpPr>
          <p:nvPr>
            <p:ph type="title"/>
          </p:nvPr>
        </p:nvSpPr>
        <p:spPr>
          <a:xfrm>
            <a:off x="250827" y="297224"/>
            <a:ext cx="8642351" cy="800090"/>
          </a:xfrm>
          <a:prstGeom prst="rect">
            <a:avLst/>
          </a:prstGeom>
        </p:spPr>
        <p:txBody>
          <a:bodyPr/>
          <a:lstStyle/>
          <a:p>
            <a:r>
              <a:t>Title Text</a:t>
            </a:r>
          </a:p>
        </p:txBody>
      </p:sp>
      <p:sp>
        <p:nvSpPr>
          <p:cNvPr id="40" name="Body Level One…"/>
          <p:cNvSpPr txBox="1">
            <a:spLocks noGrp="1"/>
          </p:cNvSpPr>
          <p:nvPr>
            <p:ph type="body" idx="1"/>
          </p:nvPr>
        </p:nvSpPr>
        <p:spPr>
          <a:xfrm>
            <a:off x="249239" y="1337335"/>
            <a:ext cx="8642351" cy="352041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References">
    <p:spTree>
      <p:nvGrpSpPr>
        <p:cNvPr id="1" name=""/>
        <p:cNvGrpSpPr/>
        <p:nvPr/>
      </p:nvGrpSpPr>
      <p:grpSpPr>
        <a:xfrm>
          <a:off x="0" y="0"/>
          <a:ext cx="0" cy="0"/>
          <a:chOff x="0" y="0"/>
          <a:chExt cx="0" cy="0"/>
        </a:xfrm>
      </p:grpSpPr>
      <p:sp>
        <p:nvSpPr>
          <p:cNvPr id="47" name="Straight Connector 8"/>
          <p:cNvSpPr/>
          <p:nvPr/>
        </p:nvSpPr>
        <p:spPr>
          <a:xfrm>
            <a:off x="249238" y="777875"/>
            <a:ext cx="8642351" cy="0"/>
          </a:xfrm>
          <a:prstGeom prst="line">
            <a:avLst/>
          </a:prstGeom>
          <a:ln>
            <a:solidFill>
              <a:srgbClr val="D63810"/>
            </a:solidFill>
          </a:ln>
        </p:spPr>
        <p:txBody>
          <a:bodyPr lIns="45719" rIns="45719"/>
          <a:lstStyle/>
          <a:p>
            <a:endParaRPr/>
          </a:p>
        </p:txBody>
      </p:sp>
      <p:pic>
        <p:nvPicPr>
          <p:cNvPr id="48" name="Picture 4" descr="Picture 4"/>
          <p:cNvPicPr>
            <a:picLocks noChangeAspect="1"/>
          </p:cNvPicPr>
          <p:nvPr/>
        </p:nvPicPr>
        <p:blipFill>
          <a:blip r:embed="rId2">
            <a:extLst/>
          </a:blip>
          <a:srcRect r="37099"/>
          <a:stretch>
            <a:fillRect/>
          </a:stretch>
        </p:blipFill>
        <p:spPr>
          <a:xfrm>
            <a:off x="7596188" y="5100637"/>
            <a:ext cx="1547813" cy="166688"/>
          </a:xfrm>
          <a:prstGeom prst="rect">
            <a:avLst/>
          </a:prstGeom>
          <a:ln w="12700">
            <a:miter lim="400000"/>
          </a:ln>
        </p:spPr>
      </p:pic>
      <p:pic>
        <p:nvPicPr>
          <p:cNvPr id="49" name="Picture 7" descr="Picture 7"/>
          <p:cNvPicPr>
            <a:picLocks noChangeAspect="1"/>
          </p:cNvPicPr>
          <p:nvPr/>
        </p:nvPicPr>
        <p:blipFill>
          <a:blip r:embed="rId3">
            <a:extLst/>
          </a:blip>
          <a:stretch>
            <a:fillRect/>
          </a:stretch>
        </p:blipFill>
        <p:spPr>
          <a:xfrm>
            <a:off x="265113" y="5100637"/>
            <a:ext cx="1211263" cy="411163"/>
          </a:xfrm>
          <a:prstGeom prst="rect">
            <a:avLst/>
          </a:prstGeom>
          <a:ln w="12700">
            <a:miter lim="400000"/>
          </a:ln>
        </p:spPr>
      </p:pic>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1" name="Title Text"/>
          <p:cNvSpPr txBox="1">
            <a:spLocks noGrp="1"/>
          </p:cNvSpPr>
          <p:nvPr>
            <p:ph type="title"/>
          </p:nvPr>
        </p:nvSpPr>
        <p:spPr>
          <a:prstGeom prst="rect">
            <a:avLst/>
          </a:prstGeom>
        </p:spPr>
        <p:txBody>
          <a:bodyPr/>
          <a:lstStyle/>
          <a:p>
            <a:r>
              <a:t>Title Text</a:t>
            </a:r>
          </a:p>
        </p:txBody>
      </p:sp>
      <p:sp>
        <p:nvSpPr>
          <p:cNvPr id="52" name="Body Level One…"/>
          <p:cNvSpPr txBox="1">
            <a:spLocks noGrp="1"/>
          </p:cNvSpPr>
          <p:nvPr>
            <p:ph type="body" idx="1"/>
          </p:nvPr>
        </p:nvSpPr>
        <p:spPr>
          <a:xfrm>
            <a:off x="249239" y="937288"/>
            <a:ext cx="8642351" cy="36004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3" name="Text Placeholder 7"/>
          <p:cNvSpPr>
            <a:spLocks noGrp="1"/>
          </p:cNvSpPr>
          <p:nvPr>
            <p:ph type="body" sz="quarter" idx="13"/>
          </p:nvPr>
        </p:nvSpPr>
        <p:spPr>
          <a:xfrm>
            <a:off x="249833" y="4697850"/>
            <a:ext cx="8642351" cy="239889"/>
          </a:xfrm>
          <a:prstGeom prst="rect">
            <a:avLst/>
          </a:prstGeom>
        </p:spPr>
        <p:txBody>
          <a:bodyPr/>
          <a:lstStyle/>
          <a:p>
            <a:pPr>
              <a:spcBef>
                <a:spcPts val="200"/>
              </a:spcBef>
              <a:defRPr sz="1200"/>
            </a:pPr>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ntent + Image">
    <p:spTree>
      <p:nvGrpSpPr>
        <p:cNvPr id="1" name=""/>
        <p:cNvGrpSpPr/>
        <p:nvPr/>
      </p:nvGrpSpPr>
      <p:grpSpPr>
        <a:xfrm>
          <a:off x="0" y="0"/>
          <a:ext cx="0" cy="0"/>
          <a:chOff x="0" y="0"/>
          <a:chExt cx="0" cy="0"/>
        </a:xfrm>
      </p:grpSpPr>
      <p:sp>
        <p:nvSpPr>
          <p:cNvPr id="60" name="Straight Connector 8"/>
          <p:cNvSpPr/>
          <p:nvPr/>
        </p:nvSpPr>
        <p:spPr>
          <a:xfrm>
            <a:off x="249238" y="777875"/>
            <a:ext cx="8642351" cy="0"/>
          </a:xfrm>
          <a:prstGeom prst="line">
            <a:avLst/>
          </a:prstGeom>
          <a:ln>
            <a:solidFill>
              <a:srgbClr val="D63810"/>
            </a:solidFill>
          </a:ln>
        </p:spPr>
        <p:txBody>
          <a:bodyPr lIns="45719" rIns="45719"/>
          <a:lstStyle/>
          <a:p>
            <a:endParaRPr/>
          </a:p>
        </p:txBody>
      </p:sp>
      <p:pic>
        <p:nvPicPr>
          <p:cNvPr id="61" name="Picture 4" descr="Picture 4"/>
          <p:cNvPicPr>
            <a:picLocks noChangeAspect="1"/>
          </p:cNvPicPr>
          <p:nvPr/>
        </p:nvPicPr>
        <p:blipFill>
          <a:blip r:embed="rId2">
            <a:extLst/>
          </a:blip>
          <a:srcRect r="37099"/>
          <a:stretch>
            <a:fillRect/>
          </a:stretch>
        </p:blipFill>
        <p:spPr>
          <a:xfrm>
            <a:off x="7596188" y="5100637"/>
            <a:ext cx="1547813" cy="166688"/>
          </a:xfrm>
          <a:prstGeom prst="rect">
            <a:avLst/>
          </a:prstGeom>
          <a:ln w="12700">
            <a:miter lim="400000"/>
          </a:ln>
        </p:spPr>
      </p:pic>
      <p:pic>
        <p:nvPicPr>
          <p:cNvPr id="62" name="Picture 7" descr="Picture 7"/>
          <p:cNvPicPr>
            <a:picLocks noChangeAspect="1"/>
          </p:cNvPicPr>
          <p:nvPr/>
        </p:nvPicPr>
        <p:blipFill>
          <a:blip r:embed="rId3">
            <a:extLst/>
          </a:blip>
          <a:stretch>
            <a:fillRect/>
          </a:stretch>
        </p:blipFill>
        <p:spPr>
          <a:xfrm>
            <a:off x="265113" y="5100637"/>
            <a:ext cx="1211263" cy="411163"/>
          </a:xfrm>
          <a:prstGeom prst="rect">
            <a:avLst/>
          </a:prstGeom>
          <a:ln w="12700">
            <a:miter lim="400000"/>
          </a:ln>
        </p:spPr>
      </p:pic>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
        <p:nvSpPr>
          <p:cNvPr id="65" name="Body Level One…"/>
          <p:cNvSpPr txBox="1">
            <a:spLocks noGrp="1"/>
          </p:cNvSpPr>
          <p:nvPr>
            <p:ph type="body" sz="half" idx="1"/>
          </p:nvPr>
        </p:nvSpPr>
        <p:spPr>
          <a:xfrm>
            <a:off x="249240" y="937289"/>
            <a:ext cx="5330875" cy="392046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6" name="Picture Placeholder 7"/>
          <p:cNvSpPr>
            <a:spLocks noGrp="1"/>
          </p:cNvSpPr>
          <p:nvPr>
            <p:ph type="pic" sz="half" idx="13"/>
          </p:nvPr>
        </p:nvSpPr>
        <p:spPr>
          <a:xfrm>
            <a:off x="5795964" y="936625"/>
            <a:ext cx="3095627" cy="3921125"/>
          </a:xfrm>
          <a:prstGeom prst="rect">
            <a:avLst/>
          </a:prstGeom>
        </p:spPr>
        <p:txBody>
          <a:bodyPr lIns="91439" rIns="91439">
            <a:noAutofit/>
          </a:bodyPr>
          <a:lstStyle/>
          <a:p>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 Graph">
    <p:spTree>
      <p:nvGrpSpPr>
        <p:cNvPr id="1" name=""/>
        <p:cNvGrpSpPr/>
        <p:nvPr/>
      </p:nvGrpSpPr>
      <p:grpSpPr>
        <a:xfrm>
          <a:off x="0" y="0"/>
          <a:ext cx="0" cy="0"/>
          <a:chOff x="0" y="0"/>
          <a:chExt cx="0" cy="0"/>
        </a:xfrm>
      </p:grpSpPr>
      <p:sp>
        <p:nvSpPr>
          <p:cNvPr id="73" name="Straight Connector 8"/>
          <p:cNvSpPr/>
          <p:nvPr/>
        </p:nvSpPr>
        <p:spPr>
          <a:xfrm>
            <a:off x="249238" y="777875"/>
            <a:ext cx="8642351" cy="0"/>
          </a:xfrm>
          <a:prstGeom prst="line">
            <a:avLst/>
          </a:prstGeom>
          <a:ln>
            <a:solidFill>
              <a:srgbClr val="D63810"/>
            </a:solidFill>
          </a:ln>
        </p:spPr>
        <p:txBody>
          <a:bodyPr lIns="45719" rIns="45719"/>
          <a:lstStyle/>
          <a:p>
            <a:endParaRPr/>
          </a:p>
        </p:txBody>
      </p:sp>
      <p:pic>
        <p:nvPicPr>
          <p:cNvPr id="74" name="Picture 4" descr="Picture 4"/>
          <p:cNvPicPr>
            <a:picLocks noChangeAspect="1"/>
          </p:cNvPicPr>
          <p:nvPr/>
        </p:nvPicPr>
        <p:blipFill>
          <a:blip r:embed="rId2">
            <a:extLst/>
          </a:blip>
          <a:srcRect r="37099"/>
          <a:stretch>
            <a:fillRect/>
          </a:stretch>
        </p:blipFill>
        <p:spPr>
          <a:xfrm>
            <a:off x="7596188" y="5100637"/>
            <a:ext cx="1547813" cy="166688"/>
          </a:xfrm>
          <a:prstGeom prst="rect">
            <a:avLst/>
          </a:prstGeom>
          <a:ln w="12700">
            <a:miter lim="400000"/>
          </a:ln>
        </p:spPr>
      </p:pic>
      <p:pic>
        <p:nvPicPr>
          <p:cNvPr id="75" name="Picture 7" descr="Picture 7"/>
          <p:cNvPicPr>
            <a:picLocks noChangeAspect="1"/>
          </p:cNvPicPr>
          <p:nvPr/>
        </p:nvPicPr>
        <p:blipFill>
          <a:blip r:embed="rId3">
            <a:extLst/>
          </a:blip>
          <a:stretch>
            <a:fillRect/>
          </a:stretch>
        </p:blipFill>
        <p:spPr>
          <a:xfrm>
            <a:off x="265113" y="5100637"/>
            <a:ext cx="1211263" cy="411163"/>
          </a:xfrm>
          <a:prstGeom prst="rect">
            <a:avLst/>
          </a:prstGeom>
          <a:ln w="12700">
            <a:miter lim="400000"/>
          </a:ln>
        </p:spPr>
      </p:pic>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7" name="Title Text"/>
          <p:cNvSpPr txBox="1">
            <a:spLocks noGrp="1"/>
          </p:cNvSpPr>
          <p:nvPr>
            <p:ph type="title"/>
          </p:nvPr>
        </p:nvSpPr>
        <p:spPr>
          <a:prstGeom prst="rect">
            <a:avLst/>
          </a:prstGeom>
        </p:spPr>
        <p:txBody>
          <a:bodyPr/>
          <a:lstStyle/>
          <a:p>
            <a:r>
              <a:t>Title Text</a:t>
            </a:r>
          </a:p>
        </p:txBody>
      </p:sp>
      <p:sp>
        <p:nvSpPr>
          <p:cNvPr id="78" name="Body Level One…"/>
          <p:cNvSpPr txBox="1">
            <a:spLocks noGrp="1"/>
          </p:cNvSpPr>
          <p:nvPr>
            <p:ph type="body" sz="quarter" idx="1"/>
          </p:nvPr>
        </p:nvSpPr>
        <p:spPr>
          <a:xfrm>
            <a:off x="249239" y="937295"/>
            <a:ext cx="8642351" cy="48005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Group/Project logo">
    <p:spTree>
      <p:nvGrpSpPr>
        <p:cNvPr id="1" name=""/>
        <p:cNvGrpSpPr/>
        <p:nvPr/>
      </p:nvGrpSpPr>
      <p:grpSpPr>
        <a:xfrm>
          <a:off x="0" y="0"/>
          <a:ext cx="0" cy="0"/>
          <a:chOff x="0" y="0"/>
          <a:chExt cx="0" cy="0"/>
        </a:xfrm>
      </p:grpSpPr>
      <p:sp>
        <p:nvSpPr>
          <p:cNvPr id="85" name="Straight Connector 8"/>
          <p:cNvSpPr/>
          <p:nvPr/>
        </p:nvSpPr>
        <p:spPr>
          <a:xfrm>
            <a:off x="249238" y="777875"/>
            <a:ext cx="8642351" cy="0"/>
          </a:xfrm>
          <a:prstGeom prst="line">
            <a:avLst/>
          </a:prstGeom>
          <a:ln>
            <a:solidFill>
              <a:srgbClr val="D63810"/>
            </a:solidFill>
          </a:ln>
        </p:spPr>
        <p:txBody>
          <a:bodyPr lIns="45719" rIns="45719"/>
          <a:lstStyle/>
          <a:p>
            <a:endParaRPr/>
          </a:p>
        </p:txBody>
      </p:sp>
      <p:pic>
        <p:nvPicPr>
          <p:cNvPr id="86" name="Picture 4" descr="Picture 4"/>
          <p:cNvPicPr>
            <a:picLocks noChangeAspect="1"/>
          </p:cNvPicPr>
          <p:nvPr/>
        </p:nvPicPr>
        <p:blipFill>
          <a:blip r:embed="rId2">
            <a:extLst/>
          </a:blip>
          <a:srcRect r="37099"/>
          <a:stretch>
            <a:fillRect/>
          </a:stretch>
        </p:blipFill>
        <p:spPr>
          <a:xfrm>
            <a:off x="7596188" y="5100637"/>
            <a:ext cx="1547813" cy="166688"/>
          </a:xfrm>
          <a:prstGeom prst="rect">
            <a:avLst/>
          </a:prstGeom>
          <a:ln w="12700">
            <a:miter lim="400000"/>
          </a:ln>
        </p:spPr>
      </p:pic>
      <p:pic>
        <p:nvPicPr>
          <p:cNvPr id="87" name="Picture 7" descr="Picture 7"/>
          <p:cNvPicPr>
            <a:picLocks noChangeAspect="1"/>
          </p:cNvPicPr>
          <p:nvPr/>
        </p:nvPicPr>
        <p:blipFill>
          <a:blip r:embed="rId3">
            <a:extLst/>
          </a:blip>
          <a:stretch>
            <a:fillRect/>
          </a:stretch>
        </p:blipFill>
        <p:spPr>
          <a:xfrm>
            <a:off x="265113" y="5100637"/>
            <a:ext cx="1211263" cy="411163"/>
          </a:xfrm>
          <a:prstGeom prst="rect">
            <a:avLst/>
          </a:prstGeom>
          <a:ln w="12700">
            <a:miter lim="400000"/>
          </a:ln>
        </p:spPr>
      </p:pic>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prstGeom prst="rect">
            <a:avLst/>
          </a:prstGeom>
        </p:spPr>
        <p:txBody>
          <a:bodyPr/>
          <a:lstStyle/>
          <a:p>
            <a:r>
              <a:t>Title Text</a:t>
            </a:r>
          </a:p>
        </p:txBody>
      </p:sp>
      <p:sp>
        <p:nvSpPr>
          <p:cNvPr id="9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1" name="Picture Placeholder 7"/>
          <p:cNvSpPr>
            <a:spLocks noGrp="1"/>
          </p:cNvSpPr>
          <p:nvPr>
            <p:ph type="pic" sz="quarter" idx="13"/>
          </p:nvPr>
        </p:nvSpPr>
        <p:spPr>
          <a:xfrm>
            <a:off x="3779642" y="5089123"/>
            <a:ext cx="1368426" cy="456848"/>
          </a:xfrm>
          <a:prstGeom prst="rect">
            <a:avLst/>
          </a:prstGeom>
        </p:spPr>
        <p:txBody>
          <a:bodyPr lIns="91439" rIns="91439">
            <a:noAutofit/>
          </a:bodyPr>
          <a:lstStyle/>
          <a:p>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Quote slide">
    <p:spTree>
      <p:nvGrpSpPr>
        <p:cNvPr id="1" name=""/>
        <p:cNvGrpSpPr/>
        <p:nvPr/>
      </p:nvGrpSpPr>
      <p:grpSpPr>
        <a:xfrm>
          <a:off x="0" y="0"/>
          <a:ext cx="0" cy="0"/>
          <a:chOff x="0" y="0"/>
          <a:chExt cx="0" cy="0"/>
        </a:xfrm>
      </p:grpSpPr>
      <p:sp>
        <p:nvSpPr>
          <p:cNvPr id="98" name="Straight Connector 8"/>
          <p:cNvSpPr/>
          <p:nvPr/>
        </p:nvSpPr>
        <p:spPr>
          <a:xfrm>
            <a:off x="249238" y="777875"/>
            <a:ext cx="8642351" cy="0"/>
          </a:xfrm>
          <a:prstGeom prst="line">
            <a:avLst/>
          </a:prstGeom>
          <a:ln>
            <a:solidFill>
              <a:srgbClr val="D63810"/>
            </a:solidFill>
          </a:ln>
        </p:spPr>
        <p:txBody>
          <a:bodyPr lIns="45719" rIns="45719"/>
          <a:lstStyle/>
          <a:p>
            <a:endParaRPr/>
          </a:p>
        </p:txBody>
      </p:sp>
      <p:pic>
        <p:nvPicPr>
          <p:cNvPr id="99" name="Picture 4" descr="Picture 4"/>
          <p:cNvPicPr>
            <a:picLocks noChangeAspect="1"/>
          </p:cNvPicPr>
          <p:nvPr/>
        </p:nvPicPr>
        <p:blipFill>
          <a:blip r:embed="rId2">
            <a:extLst/>
          </a:blip>
          <a:srcRect r="37099"/>
          <a:stretch>
            <a:fillRect/>
          </a:stretch>
        </p:blipFill>
        <p:spPr>
          <a:xfrm>
            <a:off x="7596188" y="5100637"/>
            <a:ext cx="1547813" cy="166688"/>
          </a:xfrm>
          <a:prstGeom prst="rect">
            <a:avLst/>
          </a:prstGeom>
          <a:ln w="12700">
            <a:miter lim="400000"/>
          </a:ln>
        </p:spPr>
      </p:pic>
      <p:pic>
        <p:nvPicPr>
          <p:cNvPr id="100" name="Picture 7" descr="Picture 7"/>
          <p:cNvPicPr>
            <a:picLocks noChangeAspect="1"/>
          </p:cNvPicPr>
          <p:nvPr/>
        </p:nvPicPr>
        <p:blipFill>
          <a:blip r:embed="rId3">
            <a:extLst/>
          </a:blip>
          <a:stretch>
            <a:fillRect/>
          </a:stretch>
        </p:blipFill>
        <p:spPr>
          <a:xfrm>
            <a:off x="265113" y="5100637"/>
            <a:ext cx="1211263" cy="411163"/>
          </a:xfrm>
          <a:prstGeom prst="rect">
            <a:avLst/>
          </a:prstGeom>
          <a:ln w="12700">
            <a:miter lim="400000"/>
          </a:ln>
        </p:spPr>
      </p:pic>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2" name="Title Text"/>
          <p:cNvSpPr txBox="1">
            <a:spLocks noGrp="1"/>
          </p:cNvSpPr>
          <p:nvPr>
            <p:ph type="title"/>
          </p:nvPr>
        </p:nvSpPr>
        <p:spPr>
          <a:prstGeom prst="rect">
            <a:avLst/>
          </a:prstGeom>
        </p:spPr>
        <p:txBody>
          <a:bodyPr/>
          <a:lstStyle/>
          <a:p>
            <a:r>
              <a:t>Title Text</a:t>
            </a:r>
          </a:p>
        </p:txBody>
      </p:sp>
      <p:sp>
        <p:nvSpPr>
          <p:cNvPr id="103" name="Body Level One…"/>
          <p:cNvSpPr txBox="1">
            <a:spLocks noGrp="1"/>
          </p:cNvSpPr>
          <p:nvPr>
            <p:ph type="body" sz="half" idx="1"/>
          </p:nvPr>
        </p:nvSpPr>
        <p:spPr>
          <a:xfrm>
            <a:off x="1763690" y="1417347"/>
            <a:ext cx="5760640" cy="2640294"/>
          </a:xfrm>
          <a:prstGeom prst="rect">
            <a:avLst/>
          </a:prstGeom>
        </p:spPr>
        <p:txBody>
          <a:bodyPr/>
          <a:lstStyle>
            <a:lvl1pPr>
              <a:defRPr i="1">
                <a:latin typeface="Palatino Linotype"/>
                <a:ea typeface="Palatino Linotype"/>
                <a:cs typeface="Palatino Linotype"/>
                <a:sym typeface="Palatino Linotype"/>
              </a:defRPr>
            </a:lvl1pPr>
            <a:lvl2pPr>
              <a:defRPr i="1">
                <a:latin typeface="Palatino Linotype"/>
                <a:ea typeface="Palatino Linotype"/>
                <a:cs typeface="Palatino Linotype"/>
                <a:sym typeface="Palatino Linotype"/>
              </a:defRPr>
            </a:lvl2pPr>
            <a:lvl3pPr>
              <a:defRPr i="1">
                <a:latin typeface="Palatino Linotype"/>
                <a:ea typeface="Palatino Linotype"/>
                <a:cs typeface="Palatino Linotype"/>
                <a:sym typeface="Palatino Linotype"/>
              </a:defRPr>
            </a:lvl3pPr>
            <a:lvl4pPr>
              <a:defRPr i="1">
                <a:latin typeface="Palatino Linotype"/>
                <a:ea typeface="Palatino Linotype"/>
                <a:cs typeface="Palatino Linotype"/>
                <a:sym typeface="Palatino Linotype"/>
              </a:defRPr>
            </a:lvl4pPr>
            <a:lvl5pPr>
              <a:defRPr i="1">
                <a:latin typeface="Palatino Linotype"/>
                <a:ea typeface="Palatino Linotype"/>
                <a:cs typeface="Palatino Linotype"/>
                <a:sym typeface="Palatino Linotype"/>
              </a:defRPr>
            </a:lvl5pPr>
          </a:lstStyle>
          <a:p>
            <a:r>
              <a:t>Body Level One</a:t>
            </a:r>
          </a:p>
          <a:p>
            <a:pPr lvl="1"/>
            <a:r>
              <a:t>Body Level Two</a:t>
            </a:r>
          </a:p>
          <a:p>
            <a:pPr lvl="2"/>
            <a:r>
              <a:t>Body Level Three</a:t>
            </a:r>
          </a:p>
          <a:p>
            <a:pPr lvl="3"/>
            <a:r>
              <a:t>Body Level Four</a:t>
            </a:r>
          </a:p>
          <a:p>
            <a:pPr lvl="4"/>
            <a:r>
              <a:t>Body Level Five</a:t>
            </a:r>
          </a:p>
        </p:txBody>
      </p:sp>
      <p:sp>
        <p:nvSpPr>
          <p:cNvPr id="104" name="Text Placeholder 7"/>
          <p:cNvSpPr>
            <a:spLocks noGrp="1"/>
          </p:cNvSpPr>
          <p:nvPr>
            <p:ph type="body" sz="quarter" idx="13"/>
          </p:nvPr>
        </p:nvSpPr>
        <p:spPr>
          <a:xfrm>
            <a:off x="4643442" y="4138083"/>
            <a:ext cx="2880891" cy="319265"/>
          </a:xfrm>
          <a:prstGeom prst="rect">
            <a:avLst/>
          </a:prstGeom>
        </p:spPr>
        <p:txBody>
          <a:bodyPr/>
          <a:lstStyle/>
          <a:p>
            <a:pPr>
              <a:spcBef>
                <a:spcPts val="300"/>
              </a:spcBef>
              <a:defRPr sz="16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within presentation">
    <p:spTree>
      <p:nvGrpSpPr>
        <p:cNvPr id="1" name=""/>
        <p:cNvGrpSpPr/>
        <p:nvPr/>
      </p:nvGrpSpPr>
      <p:grpSpPr>
        <a:xfrm>
          <a:off x="0" y="0"/>
          <a:ext cx="0" cy="0"/>
          <a:chOff x="0" y="0"/>
          <a:chExt cx="0" cy="0"/>
        </a:xfrm>
      </p:grpSpPr>
      <p:sp>
        <p:nvSpPr>
          <p:cNvPr id="111" name="Straight Connector 8"/>
          <p:cNvSpPr/>
          <p:nvPr/>
        </p:nvSpPr>
        <p:spPr>
          <a:xfrm>
            <a:off x="250825" y="3176588"/>
            <a:ext cx="8642351" cy="1"/>
          </a:xfrm>
          <a:prstGeom prst="line">
            <a:avLst/>
          </a:prstGeom>
          <a:ln>
            <a:solidFill>
              <a:srgbClr val="D63810"/>
            </a:solidFill>
          </a:ln>
        </p:spPr>
        <p:txBody>
          <a:bodyPr lIns="45719" rIns="45719"/>
          <a:lstStyle/>
          <a:p>
            <a:endParaRPr/>
          </a:p>
        </p:txBody>
      </p:sp>
      <p:sp>
        <p:nvSpPr>
          <p:cNvPr id="112" name="Title Text"/>
          <p:cNvSpPr txBox="1">
            <a:spLocks noGrp="1"/>
          </p:cNvSpPr>
          <p:nvPr>
            <p:ph type="title"/>
          </p:nvPr>
        </p:nvSpPr>
        <p:spPr>
          <a:xfrm>
            <a:off x="250827" y="2305375"/>
            <a:ext cx="8642351" cy="872161"/>
          </a:xfrm>
          <a:prstGeom prst="rect">
            <a:avLst/>
          </a:prstGeom>
        </p:spPr>
        <p:txBody>
          <a:bodyPr/>
          <a:lstStyle/>
          <a:p>
            <a:r>
              <a:t>Title Text</a:t>
            </a:r>
          </a:p>
        </p:txBody>
      </p:sp>
      <p:sp>
        <p:nvSpPr>
          <p:cNvPr id="113" name="Slide Number"/>
          <p:cNvSpPr txBox="1">
            <a:spLocks noGrp="1"/>
          </p:cNvSpPr>
          <p:nvPr>
            <p:ph type="sldNum" sz="quarter" idx="2"/>
          </p:nvPr>
        </p:nvSpPr>
        <p:spPr>
          <a:xfrm>
            <a:off x="4419600" y="5144558"/>
            <a:ext cx="2133600" cy="304801"/>
          </a:xfrm>
          <a:prstGeom prst="rect">
            <a:avLst/>
          </a:prstGeom>
        </p:spPr>
        <p:txBody>
          <a:bodyPr/>
          <a:lstStyle>
            <a:lvl1pPr>
              <a:defRPr sz="1200">
                <a:solidFill>
                  <a:srgbClr val="000000"/>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traight Connector 8"/>
          <p:cNvSpPr/>
          <p:nvPr/>
        </p:nvSpPr>
        <p:spPr>
          <a:xfrm>
            <a:off x="249238" y="777875"/>
            <a:ext cx="8642351" cy="0"/>
          </a:xfrm>
          <a:prstGeom prst="line">
            <a:avLst/>
          </a:prstGeom>
          <a:ln>
            <a:solidFill>
              <a:srgbClr val="D63810"/>
            </a:solidFill>
          </a:ln>
        </p:spPr>
        <p:txBody>
          <a:bodyPr lIns="45719" rIns="45719"/>
          <a:lstStyle/>
          <a:p>
            <a:endParaRPr/>
          </a:p>
        </p:txBody>
      </p:sp>
      <p:pic>
        <p:nvPicPr>
          <p:cNvPr id="3" name="Picture 4" descr="Picture 4"/>
          <p:cNvPicPr>
            <a:picLocks noChangeAspect="1"/>
          </p:cNvPicPr>
          <p:nvPr/>
        </p:nvPicPr>
        <p:blipFill>
          <a:blip r:embed="rId15">
            <a:extLst/>
          </a:blip>
          <a:srcRect r="37099"/>
          <a:stretch>
            <a:fillRect/>
          </a:stretch>
        </p:blipFill>
        <p:spPr>
          <a:xfrm>
            <a:off x="7596188" y="5100637"/>
            <a:ext cx="1547813" cy="166688"/>
          </a:xfrm>
          <a:prstGeom prst="rect">
            <a:avLst/>
          </a:prstGeom>
          <a:ln w="12700">
            <a:miter lim="400000"/>
          </a:ln>
        </p:spPr>
      </p:pic>
      <p:pic>
        <p:nvPicPr>
          <p:cNvPr id="4" name="Picture 7" descr="Picture 7"/>
          <p:cNvPicPr>
            <a:picLocks noChangeAspect="1"/>
          </p:cNvPicPr>
          <p:nvPr/>
        </p:nvPicPr>
        <p:blipFill>
          <a:blip r:embed="rId16">
            <a:extLst/>
          </a:blip>
          <a:stretch>
            <a:fillRect/>
          </a:stretch>
        </p:blipFill>
        <p:spPr>
          <a:xfrm>
            <a:off x="265113" y="5100637"/>
            <a:ext cx="1211263" cy="411163"/>
          </a:xfrm>
          <a:prstGeom prst="rect">
            <a:avLst/>
          </a:prstGeom>
          <a:ln w="12700">
            <a:miter lim="400000"/>
          </a:ln>
        </p:spPr>
      </p:pic>
      <p:sp>
        <p:nvSpPr>
          <p:cNvPr id="5" name="Slide Number"/>
          <p:cNvSpPr txBox="1">
            <a:spLocks noGrp="1"/>
          </p:cNvSpPr>
          <p:nvPr>
            <p:ph type="sldNum" sz="quarter" idx="2"/>
          </p:nvPr>
        </p:nvSpPr>
        <p:spPr>
          <a:xfrm>
            <a:off x="8660311" y="5343331"/>
            <a:ext cx="231277" cy="214701"/>
          </a:xfrm>
          <a:prstGeom prst="rect">
            <a:avLst/>
          </a:prstGeom>
          <a:ln w="12700">
            <a:miter lim="400000"/>
          </a:ln>
        </p:spPr>
        <p:txBody>
          <a:bodyPr wrap="none" lIns="45719" rIns="45719" anchor="ctr">
            <a:spAutoFit/>
          </a:bodyPr>
          <a:lstStyle>
            <a:lvl1pPr algn="r">
              <a:defRPr sz="900">
                <a:solidFill>
                  <a:schemeClr val="accent4"/>
                </a:solidFill>
              </a:defRPr>
            </a:lvl1pPr>
          </a:lstStyle>
          <a:p>
            <a:fld id="{86CB4B4D-7CA3-9044-876B-883B54F8677D}" type="slidenum">
              <a:t>‹#›</a:t>
            </a:fld>
            <a:endParaRPr/>
          </a:p>
        </p:txBody>
      </p:sp>
      <p:sp>
        <p:nvSpPr>
          <p:cNvPr id="6" name="Title Text"/>
          <p:cNvSpPr txBox="1">
            <a:spLocks noGrp="1"/>
          </p:cNvSpPr>
          <p:nvPr>
            <p:ph type="title"/>
          </p:nvPr>
        </p:nvSpPr>
        <p:spPr>
          <a:xfrm>
            <a:off x="250827" y="297224"/>
            <a:ext cx="8642351" cy="4800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7" name="Body Level One…"/>
          <p:cNvSpPr txBox="1">
            <a:spLocks noGrp="1"/>
          </p:cNvSpPr>
          <p:nvPr>
            <p:ph type="body" idx="1"/>
          </p:nvPr>
        </p:nvSpPr>
        <p:spPr>
          <a:xfrm>
            <a:off x="249239" y="937289"/>
            <a:ext cx="8642351" cy="39204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1pPr>
      <a:lvl2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2pPr>
      <a:lvl3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3pPr>
      <a:lvl4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4pPr>
      <a:lvl5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5pPr>
      <a:lvl6pPr marL="0" marR="0" indent="457165"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6pPr>
      <a:lvl7pPr marL="0" marR="0" indent="914333"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7pPr>
      <a:lvl8pPr marL="0" marR="0" indent="1371497"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8pPr>
      <a:lvl9pPr marL="0" marR="0" indent="1828662" algn="l" defTabSz="914400" rtl="0" latinLnBrk="0">
        <a:lnSpc>
          <a:spcPct val="100000"/>
        </a:lnSpc>
        <a:spcBef>
          <a:spcPts val="0"/>
        </a:spcBef>
        <a:spcAft>
          <a:spcPts val="0"/>
        </a:spcAft>
        <a:buClrTx/>
        <a:buSzTx/>
        <a:buFontTx/>
        <a:buNone/>
        <a:tabLst/>
        <a:defRPr sz="3200" b="1" i="0" u="none" strike="noStrike" cap="none" spc="0" baseline="0">
          <a:ln>
            <a:noFill/>
          </a:ln>
          <a:solidFill>
            <a:schemeClr val="accent4"/>
          </a:solidFill>
          <a:uFillTx/>
          <a:latin typeface="Palatino Linotype"/>
          <a:ea typeface="Palatino Linotype"/>
          <a:cs typeface="Palatino Linotype"/>
          <a:sym typeface="Palatino Linotype"/>
        </a:defRPr>
      </a:lvl9pPr>
    </p:titleStyle>
    <p:bodyStyle>
      <a:lvl1pPr marL="0" marR="0" indent="0" algn="l" defTabSz="914400" rtl="0" latinLnBrk="0">
        <a:lnSpc>
          <a:spcPct val="100000"/>
        </a:lnSpc>
        <a:spcBef>
          <a:spcPts val="600"/>
        </a:spcBef>
        <a:spcAft>
          <a:spcPts val="0"/>
        </a:spcAft>
        <a:buClrTx/>
        <a:buSzTx/>
        <a:buFontTx/>
        <a:buNone/>
        <a:tabLst/>
        <a:defRPr sz="2800" b="0" i="0" u="none" strike="noStrike" cap="none" spc="0" baseline="0">
          <a:ln>
            <a:noFill/>
          </a:ln>
          <a:solidFill>
            <a:schemeClr val="accent4"/>
          </a:solidFill>
          <a:uFillTx/>
          <a:latin typeface="Arial"/>
          <a:ea typeface="Arial"/>
          <a:cs typeface="Arial"/>
          <a:sym typeface="Arial"/>
        </a:defRPr>
      </a:lvl1pPr>
      <a:lvl2pPr marL="786870" marR="0" indent="-329670" algn="l" defTabSz="914400" rtl="0" latinLnBrk="0">
        <a:lnSpc>
          <a:spcPct val="100000"/>
        </a:lnSpc>
        <a:spcBef>
          <a:spcPts val="600"/>
        </a:spcBef>
        <a:spcAft>
          <a:spcPts val="0"/>
        </a:spcAft>
        <a:buClrTx/>
        <a:buSzPct val="100000"/>
        <a:buFontTx/>
        <a:buChar char="o"/>
        <a:tabLst/>
        <a:defRPr sz="2800" b="0" i="0" u="none" strike="noStrike" cap="none" spc="0" baseline="0">
          <a:ln>
            <a:noFill/>
          </a:ln>
          <a:solidFill>
            <a:schemeClr val="accent4"/>
          </a:solidFill>
          <a:uFillTx/>
          <a:latin typeface="Arial"/>
          <a:ea typeface="Arial"/>
          <a:cs typeface="Arial"/>
          <a:sym typeface="Arial"/>
        </a:defRPr>
      </a:lvl2pPr>
      <a:lvl3pPr marL="1229994" marR="0" indent="-315594"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chemeClr val="accent4"/>
          </a:solidFill>
          <a:uFillTx/>
          <a:latin typeface="Arial"/>
          <a:ea typeface="Arial"/>
          <a:cs typeface="Arial"/>
          <a:sym typeface="Arial"/>
        </a:defRPr>
      </a:lvl3pPr>
      <a:lvl4pPr marL="1766093" marR="0" indent="-394493"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chemeClr val="accent4"/>
          </a:solidFill>
          <a:uFillTx/>
          <a:latin typeface="Arial"/>
          <a:ea typeface="Arial"/>
          <a:cs typeface="Arial"/>
          <a:sym typeface="Arial"/>
        </a:defRPr>
      </a:lvl4pPr>
      <a:lvl5pPr marL="2223293" marR="0" indent="-394493"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chemeClr val="accent4"/>
          </a:solidFill>
          <a:uFillTx/>
          <a:latin typeface="Arial"/>
          <a:ea typeface="Arial"/>
          <a:cs typeface="Arial"/>
          <a:sym typeface="Arial"/>
        </a:defRPr>
      </a:lvl5pPr>
      <a:lvl6pPr marL="2605843" marR="0" indent="-320014"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chemeClr val="accent4"/>
          </a:solidFill>
          <a:uFillTx/>
          <a:latin typeface="Arial"/>
          <a:ea typeface="Arial"/>
          <a:cs typeface="Arial"/>
          <a:sym typeface="Arial"/>
        </a:defRPr>
      </a:lvl6pPr>
      <a:lvl7pPr marL="3063009" marR="0" indent="-320014"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chemeClr val="accent4"/>
          </a:solidFill>
          <a:uFillTx/>
          <a:latin typeface="Arial"/>
          <a:ea typeface="Arial"/>
          <a:cs typeface="Arial"/>
          <a:sym typeface="Arial"/>
        </a:defRPr>
      </a:lvl7pPr>
      <a:lvl8pPr marL="3520176" marR="0" indent="-320014"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chemeClr val="accent4"/>
          </a:solidFill>
          <a:uFillTx/>
          <a:latin typeface="Arial"/>
          <a:ea typeface="Arial"/>
          <a:cs typeface="Arial"/>
          <a:sym typeface="Arial"/>
        </a:defRPr>
      </a:lvl8pPr>
      <a:lvl9pPr marL="3977340" marR="0" indent="-320014"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chemeClr val="accent4"/>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 Placeholder 1"/>
          <p:cNvSpPr txBox="1">
            <a:spLocks noGrp="1"/>
          </p:cNvSpPr>
          <p:nvPr>
            <p:ph type="body" sz="quarter" idx="1"/>
          </p:nvPr>
        </p:nvSpPr>
        <p:spPr>
          <a:xfrm>
            <a:off x="2339753" y="3064231"/>
            <a:ext cx="6526213" cy="504826"/>
          </a:xfrm>
          <a:prstGeom prst="rect">
            <a:avLst/>
          </a:prstGeom>
        </p:spPr>
        <p:txBody>
          <a:bodyPr/>
          <a:lstStyle/>
          <a:p>
            <a:r>
              <a:t>Youth Research Network (YARRN)</a:t>
            </a:r>
          </a:p>
        </p:txBody>
      </p:sp>
      <p:sp>
        <p:nvSpPr>
          <p:cNvPr id="157" name="Text Placeholder 2"/>
          <p:cNvSpPr>
            <a:spLocks noGrp="1"/>
          </p:cNvSpPr>
          <p:nvPr>
            <p:ph type="body" idx="13"/>
          </p:nvPr>
        </p:nvSpPr>
        <p:spPr>
          <a:xfrm>
            <a:off x="4304348" y="3974007"/>
            <a:ext cx="1368153" cy="36081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spcBef>
                <a:spcPts val="300"/>
              </a:spcBef>
              <a:defRPr sz="1600" b="1">
                <a:solidFill>
                  <a:srgbClr val="000000"/>
                </a:solidFill>
              </a:defRPr>
            </a:lvl1pPr>
          </a:lstStyle>
          <a:p>
            <a:r>
              <a:t>Skye Bullen</a:t>
            </a:r>
          </a:p>
        </p:txBody>
      </p:sp>
      <p:sp>
        <p:nvSpPr>
          <p:cNvPr id="158" name="Rectangle 5"/>
          <p:cNvSpPr/>
          <p:nvPr/>
        </p:nvSpPr>
        <p:spPr>
          <a:xfrm>
            <a:off x="539551" y="3039621"/>
            <a:ext cx="1224138" cy="1114793"/>
          </a:xfrm>
          <a:prstGeom prst="rect">
            <a:avLst/>
          </a:prstGeom>
          <a:solidFill>
            <a:srgbClr val="F8D551"/>
          </a:solidFill>
          <a:ln w="12700">
            <a:miter lim="400000"/>
          </a:ln>
        </p:spPr>
        <p:txBody>
          <a:bodyPr lIns="45719" rIns="45719" anchor="ctr"/>
          <a:lstStyle/>
          <a:p>
            <a:pPr algn="ctr">
              <a:defRPr>
                <a:solidFill>
                  <a:srgbClr val="FFFFFF"/>
                </a:solidFill>
              </a:defRPr>
            </a:pPr>
            <a:endParaRPr/>
          </a:p>
        </p:txBody>
      </p:sp>
      <p:pic>
        <p:nvPicPr>
          <p:cNvPr id="159" name="Picture 4" descr="Picture 4"/>
          <p:cNvPicPr>
            <a:picLocks noChangeAspect="1"/>
          </p:cNvPicPr>
          <p:nvPr/>
        </p:nvPicPr>
        <p:blipFill>
          <a:blip r:embed="rId2">
            <a:extLst/>
          </a:blip>
          <a:stretch>
            <a:fillRect/>
          </a:stretch>
        </p:blipFill>
        <p:spPr>
          <a:xfrm>
            <a:off x="537323" y="2984949"/>
            <a:ext cx="1478394" cy="1224137"/>
          </a:xfrm>
          <a:prstGeom prst="rect">
            <a:avLst/>
          </a:prstGeom>
          <a:ln w="12700">
            <a:miter lim="400000"/>
          </a:ln>
        </p:spPr>
      </p:pic>
      <p:sp>
        <p:nvSpPr>
          <p:cNvPr id="160" name="Text Placeholder 2"/>
          <p:cNvSpPr txBox="1"/>
          <p:nvPr/>
        </p:nvSpPr>
        <p:spPr>
          <a:xfrm>
            <a:off x="2411760" y="3597016"/>
            <a:ext cx="6526213" cy="3916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200"/>
              </a:spcBef>
              <a:defRPr sz="1100"/>
            </a:lvl1pPr>
          </a:lstStyle>
          <a:p>
            <a:r>
              <a:t>Improving social, economic and health outcomes for high-risk young people in remote communities: the adaptation and implementation of a transdisciplinary research approach.</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lide Number Placeholder 1"/>
          <p:cNvSpPr txBox="1">
            <a:spLocks noGrp="1"/>
          </p:cNvSpPr>
          <p:nvPr>
            <p:ph type="sldNum" sz="quarter" idx="2"/>
          </p:nvPr>
        </p:nvSpPr>
        <p:spPr>
          <a:xfrm>
            <a:off x="8723879" y="5343331"/>
            <a:ext cx="167709" cy="2147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163" name="Title 1"/>
          <p:cNvSpPr txBox="1">
            <a:spLocks noGrp="1"/>
          </p:cNvSpPr>
          <p:nvPr>
            <p:ph type="title"/>
          </p:nvPr>
        </p:nvSpPr>
        <p:spPr>
          <a:xfrm>
            <a:off x="249238" y="193675"/>
            <a:ext cx="8642351" cy="479425"/>
          </a:xfrm>
          <a:prstGeom prst="rect">
            <a:avLst/>
          </a:prstGeom>
        </p:spPr>
        <p:txBody>
          <a:bodyPr/>
          <a:lstStyle>
            <a:lvl1pPr defTabSz="877823">
              <a:defRPr sz="2688">
                <a:solidFill>
                  <a:srgbClr val="C00000"/>
                </a:solidFill>
                <a:latin typeface="+mj-lt"/>
                <a:ea typeface="+mj-ea"/>
                <a:cs typeface="+mj-cs"/>
                <a:sym typeface="Calibri"/>
              </a:defRPr>
            </a:lvl1pPr>
          </a:lstStyle>
          <a:p>
            <a:r>
              <a:t>Background</a:t>
            </a:r>
          </a:p>
        </p:txBody>
      </p:sp>
      <p:sp>
        <p:nvSpPr>
          <p:cNvPr id="164" name="Text Placeholder 2"/>
          <p:cNvSpPr txBox="1">
            <a:spLocks noGrp="1"/>
          </p:cNvSpPr>
          <p:nvPr>
            <p:ph type="body" idx="1"/>
          </p:nvPr>
        </p:nvSpPr>
        <p:spPr>
          <a:xfrm>
            <a:off x="249237" y="1129308"/>
            <a:ext cx="8894764" cy="3921126"/>
          </a:xfrm>
          <a:prstGeom prst="rect">
            <a:avLst/>
          </a:prstGeom>
        </p:spPr>
        <p:txBody>
          <a:bodyPr/>
          <a:lstStyle/>
          <a:p>
            <a:pPr marL="457165" indent="-457165" defTabSz="4176209">
              <a:spcBef>
                <a:spcPts val="400"/>
              </a:spcBef>
              <a:buClr>
                <a:schemeClr val="accent1"/>
              </a:buClr>
              <a:buSzPct val="150000"/>
              <a:buFont typeface="Arial"/>
              <a:buChar char="•"/>
              <a:defRPr sz="1800">
                <a:solidFill>
                  <a:srgbClr val="000000"/>
                </a:solidFill>
                <a:latin typeface="+mj-lt"/>
                <a:ea typeface="+mj-ea"/>
                <a:cs typeface="+mj-cs"/>
                <a:sym typeface="Calibri"/>
              </a:defRPr>
            </a:pPr>
            <a:r>
              <a:t>Young people exposed to multiple, co-occurring risk factors experience disproportionately high rates of harm, and Indigenous adolescents are over-represented in this population</a:t>
            </a:r>
          </a:p>
          <a:p>
            <a:pPr marL="285750" indent="-285750" defTabSz="4176209">
              <a:spcBef>
                <a:spcPts val="400"/>
              </a:spcBef>
              <a:buClr>
                <a:schemeClr val="accent1"/>
              </a:buClr>
              <a:buSzPct val="200000"/>
              <a:buFont typeface="Arial"/>
              <a:buChar char="•"/>
              <a:defRPr sz="1200">
                <a:solidFill>
                  <a:srgbClr val="000000"/>
                </a:solidFill>
                <a:latin typeface="+mj-lt"/>
                <a:ea typeface="+mj-ea"/>
                <a:cs typeface="+mj-cs"/>
                <a:sym typeface="Calibri"/>
              </a:defRPr>
            </a:pPr>
            <a:endParaRPr/>
          </a:p>
          <a:p>
            <a:pPr marL="457165" indent="-457165" defTabSz="4176209">
              <a:spcBef>
                <a:spcPts val="400"/>
              </a:spcBef>
              <a:buClr>
                <a:schemeClr val="accent1"/>
              </a:buClr>
              <a:buSzPct val="150000"/>
              <a:buFont typeface="Arial"/>
              <a:buChar char="•"/>
              <a:defRPr sz="1800">
                <a:solidFill>
                  <a:srgbClr val="000000"/>
                </a:solidFill>
                <a:latin typeface="+mj-lt"/>
                <a:ea typeface="+mj-ea"/>
                <a:cs typeface="+mj-cs"/>
                <a:sym typeface="Calibri"/>
              </a:defRPr>
            </a:pPr>
            <a:r>
              <a:t>These harms persist over their lifetimes, negatively impacting on their ability to participate meaningfully in society</a:t>
            </a:r>
          </a:p>
          <a:p>
            <a:pPr marL="457165" indent="-457165" defTabSz="4176209">
              <a:spcBef>
                <a:spcPts val="400"/>
              </a:spcBef>
              <a:buClr>
                <a:schemeClr val="accent1"/>
              </a:buClr>
              <a:buSzPct val="200000"/>
              <a:buFont typeface="Arial"/>
              <a:buChar char="•"/>
              <a:defRPr sz="1200">
                <a:solidFill>
                  <a:srgbClr val="000000"/>
                </a:solidFill>
                <a:latin typeface="+mj-lt"/>
                <a:ea typeface="+mj-ea"/>
                <a:cs typeface="+mj-cs"/>
                <a:sym typeface="Calibri"/>
              </a:defRPr>
            </a:pPr>
            <a:endParaRPr/>
          </a:p>
          <a:p>
            <a:pPr marL="457165" indent="-457165" defTabSz="4176209">
              <a:spcBef>
                <a:spcPts val="400"/>
              </a:spcBef>
              <a:buClr>
                <a:schemeClr val="accent1"/>
              </a:buClr>
              <a:buSzPct val="150000"/>
              <a:buFont typeface="Arial"/>
              <a:buChar char="•"/>
              <a:defRPr sz="1800">
                <a:solidFill>
                  <a:srgbClr val="000000"/>
                </a:solidFill>
                <a:latin typeface="+mj-lt"/>
                <a:ea typeface="+mj-ea"/>
                <a:cs typeface="+mj-cs"/>
                <a:sym typeface="Calibri"/>
              </a:defRPr>
            </a:pPr>
            <a:r>
              <a:t>A high proportion of these young people are at very high risk of ending up in juvenile detention, after which their outcomes are much worse</a:t>
            </a:r>
          </a:p>
          <a:p>
            <a:pPr marL="457165" indent="-457165" defTabSz="4176209">
              <a:spcBef>
                <a:spcPts val="400"/>
              </a:spcBef>
              <a:buClr>
                <a:schemeClr val="accent1"/>
              </a:buClr>
              <a:buSzPct val="150000"/>
              <a:buFont typeface="Arial"/>
              <a:buChar char="•"/>
              <a:defRPr sz="1200">
                <a:solidFill>
                  <a:srgbClr val="000000"/>
                </a:solidFill>
                <a:latin typeface="+mj-lt"/>
                <a:ea typeface="+mj-ea"/>
                <a:cs typeface="+mj-cs"/>
                <a:sym typeface="Calibri"/>
              </a:defRPr>
            </a:pPr>
            <a:endParaRPr/>
          </a:p>
          <a:p>
            <a:pPr marL="457165" indent="-457165" defTabSz="4176209">
              <a:spcBef>
                <a:spcPts val="400"/>
              </a:spcBef>
              <a:buClr>
                <a:schemeClr val="accent1"/>
              </a:buClr>
              <a:buSzPct val="150000"/>
              <a:buFont typeface="Arial"/>
              <a:buChar char="•"/>
              <a:defRPr sz="1800">
                <a:solidFill>
                  <a:srgbClr val="000000"/>
                </a:solidFill>
                <a:latin typeface="+mj-lt"/>
                <a:ea typeface="+mj-ea"/>
                <a:cs typeface="+mj-cs"/>
                <a:sym typeface="Calibri"/>
              </a:defRPr>
            </a:pPr>
            <a:r>
              <a:t>The overall aim of our research is to build evidence for community-based services that minimise the number of young people who get sent to juvenile detention</a:t>
            </a:r>
          </a:p>
        </p:txBody>
      </p:sp>
      <p:pic>
        <p:nvPicPr>
          <p:cNvPr id="165" name="Picture 4" descr="Picture 4"/>
          <p:cNvPicPr>
            <a:picLocks noChangeAspect="1"/>
          </p:cNvPicPr>
          <p:nvPr/>
        </p:nvPicPr>
        <p:blipFill>
          <a:blip r:embed="rId2">
            <a:extLst/>
          </a:blip>
          <a:stretch>
            <a:fillRect/>
          </a:stretch>
        </p:blipFill>
        <p:spPr>
          <a:xfrm>
            <a:off x="230787" y="4547932"/>
            <a:ext cx="1388886" cy="1124209"/>
          </a:xfrm>
          <a:prstGeom prst="rect">
            <a:avLst/>
          </a:prstGeom>
          <a:ln w="12700">
            <a:miter lim="400000"/>
          </a:ln>
        </p:spPr>
      </p:pic>
      <p:sp>
        <p:nvSpPr>
          <p:cNvPr id="166" name="Rectangle 1"/>
          <p:cNvSpPr/>
          <p:nvPr/>
        </p:nvSpPr>
        <p:spPr>
          <a:xfrm>
            <a:off x="7524328" y="5050432"/>
            <a:ext cx="1619673" cy="25534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lide Number Placeholder 1"/>
          <p:cNvSpPr txBox="1">
            <a:spLocks noGrp="1"/>
          </p:cNvSpPr>
          <p:nvPr>
            <p:ph type="sldNum" sz="quarter" idx="2"/>
          </p:nvPr>
        </p:nvSpPr>
        <p:spPr>
          <a:xfrm>
            <a:off x="8723879" y="5343331"/>
            <a:ext cx="167709" cy="2147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169" name="Title 1"/>
          <p:cNvSpPr txBox="1">
            <a:spLocks noGrp="1"/>
          </p:cNvSpPr>
          <p:nvPr>
            <p:ph type="title"/>
          </p:nvPr>
        </p:nvSpPr>
        <p:spPr>
          <a:xfrm>
            <a:off x="250825" y="296863"/>
            <a:ext cx="8642350" cy="800101"/>
          </a:xfrm>
          <a:prstGeom prst="rect">
            <a:avLst/>
          </a:prstGeom>
        </p:spPr>
        <p:txBody>
          <a:bodyPr/>
          <a:lstStyle>
            <a:lvl1pPr>
              <a:defRPr sz="2800">
                <a:solidFill>
                  <a:srgbClr val="C00000"/>
                </a:solidFill>
                <a:latin typeface="+mj-lt"/>
                <a:ea typeface="+mj-ea"/>
                <a:cs typeface="+mj-cs"/>
                <a:sym typeface="Calibri"/>
              </a:defRPr>
            </a:lvl1pPr>
          </a:lstStyle>
          <a:p>
            <a:r>
              <a:t>Plan for this new research</a:t>
            </a:r>
          </a:p>
        </p:txBody>
      </p:sp>
      <p:sp>
        <p:nvSpPr>
          <p:cNvPr id="170" name="Text Placeholder 2"/>
          <p:cNvSpPr txBox="1">
            <a:spLocks noGrp="1"/>
          </p:cNvSpPr>
          <p:nvPr>
            <p:ph type="body" idx="1"/>
          </p:nvPr>
        </p:nvSpPr>
        <p:spPr>
          <a:xfrm>
            <a:off x="250825" y="1201738"/>
            <a:ext cx="8893175" cy="3743994"/>
          </a:xfrm>
          <a:prstGeom prst="rect">
            <a:avLst/>
          </a:prstGeom>
        </p:spPr>
        <p:txBody>
          <a:bodyPr/>
          <a:lstStyle/>
          <a:p>
            <a:pPr defTabSz="886968">
              <a:spcBef>
                <a:spcPts val="400"/>
              </a:spcBef>
              <a:defRPr sz="1746">
                <a:solidFill>
                  <a:srgbClr val="000000"/>
                </a:solidFill>
                <a:latin typeface="+mj-lt"/>
                <a:ea typeface="+mj-ea"/>
                <a:cs typeface="+mj-cs"/>
                <a:sym typeface="Calibri"/>
              </a:defRPr>
            </a:pPr>
            <a:r>
              <a:t>To answer a number of sequential questions </a:t>
            </a:r>
            <a:r>
              <a:rPr sz="1358"/>
              <a:t>(the grey text is research by Alice Knight* and my research is the black text)</a:t>
            </a:r>
          </a:p>
          <a:p>
            <a:pPr marL="1162606" lvl="1" indent="-441944" defTabSz="886968">
              <a:spcBef>
                <a:spcPts val="1100"/>
              </a:spcBef>
              <a:buClr>
                <a:schemeClr val="accent1"/>
              </a:buClr>
              <a:buAutoNum type="arabicPeriod"/>
              <a:defRPr sz="1746">
                <a:solidFill>
                  <a:srgbClr val="A6A6A6"/>
                </a:solidFill>
                <a:latin typeface="+mj-lt"/>
                <a:ea typeface="+mj-ea"/>
                <a:cs typeface="+mj-cs"/>
                <a:sym typeface="Calibri"/>
              </a:defRPr>
            </a:pPr>
            <a:r>
              <a:t>Can we develop an evidence-based model of care for community-based programs working with high-risk young people?</a:t>
            </a:r>
            <a:endParaRPr sz="2328"/>
          </a:p>
          <a:p>
            <a:pPr marL="1162606" lvl="1" indent="-441944" defTabSz="886968">
              <a:spcBef>
                <a:spcPts val="1100"/>
              </a:spcBef>
              <a:buClr>
                <a:schemeClr val="accent1"/>
              </a:buClr>
              <a:buAutoNum type="arabicPeriod"/>
              <a:defRPr sz="1746">
                <a:solidFill>
                  <a:srgbClr val="A6A6A6"/>
                </a:solidFill>
                <a:latin typeface="+mj-lt"/>
                <a:ea typeface="+mj-ea"/>
                <a:cs typeface="+mj-cs"/>
                <a:sym typeface="Calibri"/>
              </a:defRPr>
            </a:pPr>
            <a:r>
              <a:t>Can we establish a suite of relevant, acceptable measures and embed them into routine service delivery?</a:t>
            </a:r>
            <a:endParaRPr sz="2328"/>
          </a:p>
          <a:p>
            <a:pPr marL="1162606" lvl="1" indent="-441944" defTabSz="886968">
              <a:spcBef>
                <a:spcPts val="1100"/>
              </a:spcBef>
              <a:buClr>
                <a:schemeClr val="accent1"/>
              </a:buClr>
              <a:buAutoNum type="arabicPeriod"/>
              <a:defRPr sz="1746">
                <a:solidFill>
                  <a:srgbClr val="A6A6A6"/>
                </a:solidFill>
                <a:latin typeface="+mj-lt"/>
                <a:ea typeface="+mj-ea"/>
                <a:cs typeface="+mj-cs"/>
                <a:sym typeface="Calibri"/>
              </a:defRPr>
            </a:pPr>
            <a:r>
              <a:t>Can we pilot test this model to establish an initial baseline estimate of how effective it is likely to be, what it costs to deliver, and whether it is a good value for money (economic evaluation)? </a:t>
            </a:r>
            <a:endParaRPr sz="2328"/>
          </a:p>
          <a:p>
            <a:pPr marL="1162606" lvl="1" indent="-441944" defTabSz="886968">
              <a:spcBef>
                <a:spcPts val="1100"/>
              </a:spcBef>
              <a:buClr>
                <a:schemeClr val="accent1"/>
              </a:buClr>
              <a:buAutoNum type="arabicPeriod"/>
              <a:defRPr sz="1746">
                <a:solidFill>
                  <a:srgbClr val="000000"/>
                </a:solidFill>
                <a:latin typeface="+mj-lt"/>
                <a:ea typeface="+mj-ea"/>
                <a:cs typeface="+mj-cs"/>
                <a:sym typeface="Calibri"/>
              </a:defRPr>
            </a:pPr>
            <a:r>
              <a:t>Can we then generalise the measures and the model of care to similar services nationally, and evaluate its impact across multiple community-based programs?</a:t>
            </a:r>
          </a:p>
        </p:txBody>
      </p:sp>
      <p:sp>
        <p:nvSpPr>
          <p:cNvPr id="171" name="Rectangle 3"/>
          <p:cNvSpPr/>
          <p:nvPr/>
        </p:nvSpPr>
        <p:spPr>
          <a:xfrm>
            <a:off x="7524328" y="5050432"/>
            <a:ext cx="1619673" cy="25534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72" name="Picture 4" descr="Picture 4"/>
          <p:cNvPicPr>
            <a:picLocks noChangeAspect="1"/>
          </p:cNvPicPr>
          <p:nvPr/>
        </p:nvPicPr>
        <p:blipFill>
          <a:blip r:embed="rId2">
            <a:extLst/>
          </a:blip>
          <a:stretch>
            <a:fillRect/>
          </a:stretch>
        </p:blipFill>
        <p:spPr>
          <a:xfrm>
            <a:off x="268887" y="4743723"/>
            <a:ext cx="1211264" cy="928416"/>
          </a:xfrm>
          <a:prstGeom prst="rect">
            <a:avLst/>
          </a:prstGeom>
          <a:ln w="12700">
            <a:miter lim="400000"/>
          </a:ln>
        </p:spPr>
      </p:pic>
      <p:graphicFrame>
        <p:nvGraphicFramePr>
          <p:cNvPr id="173" name="Table 1"/>
          <p:cNvGraphicFramePr/>
          <p:nvPr/>
        </p:nvGraphicFramePr>
        <p:xfrm>
          <a:off x="2066357" y="4992196"/>
          <a:ext cx="6768753" cy="370841"/>
        </p:xfrm>
        <a:graphic>
          <a:graphicData uri="http://schemas.openxmlformats.org/drawingml/2006/table">
            <a:tbl>
              <a:tblPr bandRow="1">
                <a:tableStyleId>{4C3C2611-4C71-4FC5-86AE-919BDF0F9419}</a:tableStyleId>
              </a:tblPr>
              <a:tblGrid>
                <a:gridCol w="6768752">
                  <a:extLst>
                    <a:ext uri="{9D8B030D-6E8A-4147-A177-3AD203B41FA5}">
                      <a16:colId xmlns:a16="http://schemas.microsoft.com/office/drawing/2014/main" val="20000"/>
                    </a:ext>
                  </a:extLst>
                </a:gridCol>
              </a:tblGrid>
              <a:tr h="370840">
                <a:tc>
                  <a:txBody>
                    <a:bodyPr/>
                    <a:lstStyle/>
                    <a:p>
                      <a:pPr algn="l" defTabSz="914333">
                        <a:defRPr sz="1800"/>
                      </a:pPr>
                      <a:r>
                        <a:rPr sz="1200"/>
                        <a:t>*NB: Anthony Shakeshaft supervised Alice Knight’s research with the BackTrack program and was CIA. He is the brother of the Manager and Founder of BackTrack (Bernie Shakeshaft). Supervisor Myf Maple previously provided voluntary and informal research advice to BackTrack.  </a:t>
                      </a:r>
                    </a:p>
                  </a:txBody>
                  <a:tcPr marL="45720" marR="45720" horzOverflow="overflow">
                    <a:lnB w="38100">
                      <a:solidFill>
                        <a:srgbClr val="FFFFFF"/>
                      </a:solidFill>
                    </a:lnB>
                    <a:noFill/>
                  </a:tcPr>
                </a:tc>
                <a:extLst>
                  <a:ext uri="{0D108BD9-81ED-4DB2-BD59-A6C34878D82A}">
                    <a16:rowId xmlns:a16="http://schemas.microsoft.com/office/drawing/2014/main" val="10000"/>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lide Number Placeholder 1"/>
          <p:cNvSpPr txBox="1">
            <a:spLocks noGrp="1"/>
          </p:cNvSpPr>
          <p:nvPr>
            <p:ph type="sldNum" sz="quarter" idx="2"/>
          </p:nvPr>
        </p:nvSpPr>
        <p:spPr>
          <a:xfrm>
            <a:off x="8723879" y="5343331"/>
            <a:ext cx="167709" cy="2147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176" name="Title 1"/>
          <p:cNvSpPr txBox="1">
            <a:spLocks noGrp="1"/>
          </p:cNvSpPr>
          <p:nvPr>
            <p:ph type="title"/>
          </p:nvPr>
        </p:nvSpPr>
        <p:spPr>
          <a:xfrm>
            <a:off x="250825" y="296863"/>
            <a:ext cx="8642350" cy="800101"/>
          </a:xfrm>
          <a:prstGeom prst="rect">
            <a:avLst/>
          </a:prstGeom>
        </p:spPr>
        <p:txBody>
          <a:bodyPr/>
          <a:lstStyle>
            <a:lvl1pPr>
              <a:defRPr sz="2800">
                <a:solidFill>
                  <a:srgbClr val="C00000"/>
                </a:solidFill>
                <a:latin typeface="+mj-lt"/>
                <a:ea typeface="+mj-ea"/>
                <a:cs typeface="+mj-cs"/>
                <a:sym typeface="Calibri"/>
              </a:defRPr>
            </a:lvl1pPr>
          </a:lstStyle>
          <a:p>
            <a:r>
              <a:t>An evidence-based model of care</a:t>
            </a:r>
          </a:p>
        </p:txBody>
      </p:sp>
      <p:pic>
        <p:nvPicPr>
          <p:cNvPr id="177" name="Picture 3" descr="Picture 3"/>
          <p:cNvPicPr>
            <a:picLocks noChangeAspect="1"/>
          </p:cNvPicPr>
          <p:nvPr/>
        </p:nvPicPr>
        <p:blipFill>
          <a:blip r:embed="rId2">
            <a:extLst/>
          </a:blip>
          <a:stretch>
            <a:fillRect/>
          </a:stretch>
        </p:blipFill>
        <p:spPr>
          <a:xfrm>
            <a:off x="250825" y="2065411"/>
            <a:ext cx="8388424" cy="3274685"/>
          </a:xfrm>
          <a:prstGeom prst="rect">
            <a:avLst/>
          </a:prstGeom>
          <a:ln w="12700">
            <a:miter lim="400000"/>
          </a:ln>
        </p:spPr>
      </p:pic>
      <p:sp>
        <p:nvSpPr>
          <p:cNvPr id="178" name="Rectangle 4"/>
          <p:cNvSpPr txBox="1"/>
          <p:nvPr/>
        </p:nvSpPr>
        <p:spPr>
          <a:xfrm>
            <a:off x="395535" y="1201316"/>
            <a:ext cx="8208914" cy="1209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57165" indent="-457165" defTabSz="4176209">
              <a:spcBef>
                <a:spcPts val="400"/>
              </a:spcBef>
              <a:buClr>
                <a:schemeClr val="accent1"/>
              </a:buClr>
              <a:buSzPct val="150000"/>
              <a:buFont typeface="Arial"/>
              <a:buChar char="•"/>
              <a:defRPr>
                <a:latin typeface="+mj-lt"/>
                <a:ea typeface="+mj-ea"/>
                <a:cs typeface="+mj-cs"/>
                <a:sym typeface="Calibri"/>
              </a:defRPr>
            </a:pPr>
            <a:r>
              <a:t>This is the initial model developed. The bolded core components came from Alice Knight’s systematic review, the others from the staff of one service</a:t>
            </a:r>
          </a:p>
          <a:p>
            <a:pPr marL="457165" indent="-457165" defTabSz="4176209">
              <a:spcBef>
                <a:spcPts val="400"/>
              </a:spcBef>
              <a:buClr>
                <a:schemeClr val="accent1"/>
              </a:buClr>
              <a:buSzPct val="150000"/>
              <a:buFont typeface="Arial"/>
              <a:buChar char="•"/>
              <a:defRPr>
                <a:latin typeface="+mj-lt"/>
                <a:ea typeface="+mj-ea"/>
                <a:cs typeface="+mj-cs"/>
                <a:sym typeface="Calibri"/>
              </a:defRPr>
            </a:pPr>
            <a:r>
              <a:t>It also shows some of the measures (columns d and e)</a:t>
            </a:r>
          </a:p>
        </p:txBody>
      </p:sp>
      <p:sp>
        <p:nvSpPr>
          <p:cNvPr id="179" name="Rectangle 5"/>
          <p:cNvSpPr/>
          <p:nvPr/>
        </p:nvSpPr>
        <p:spPr>
          <a:xfrm>
            <a:off x="7596336" y="5050432"/>
            <a:ext cx="1547665" cy="25534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80" name="Picture 6" descr="Picture 6"/>
          <p:cNvPicPr>
            <a:picLocks noChangeAspect="1"/>
          </p:cNvPicPr>
          <p:nvPr/>
        </p:nvPicPr>
        <p:blipFill>
          <a:blip r:embed="rId3">
            <a:extLst/>
          </a:blip>
          <a:stretch>
            <a:fillRect/>
          </a:stretch>
        </p:blipFill>
        <p:spPr>
          <a:xfrm>
            <a:off x="185293" y="4683093"/>
            <a:ext cx="1290364" cy="989046"/>
          </a:xfrm>
          <a:prstGeom prst="rect">
            <a:avLst/>
          </a:prstGeom>
          <a:ln w="12700">
            <a:miter lim="400000"/>
          </a:ln>
        </p:spPr>
      </p:pic>
      <p:sp>
        <p:nvSpPr>
          <p:cNvPr id="181" name="Straight Connector 2"/>
          <p:cNvSpPr/>
          <p:nvPr/>
        </p:nvSpPr>
        <p:spPr>
          <a:xfrm flipV="1">
            <a:off x="8532439" y="5017739"/>
            <a:ext cx="1" cy="289663"/>
          </a:xfrm>
          <a:prstGeom prst="line">
            <a:avLst/>
          </a:prstGeom>
          <a:ln w="3175">
            <a:solidFill>
              <a:srgbClr val="000000"/>
            </a:solidFill>
          </a:ln>
        </p:spPr>
        <p:txBody>
          <a:bodyPr lIns="45719" rIns="45719"/>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lide Number Placeholder 1"/>
          <p:cNvSpPr txBox="1">
            <a:spLocks noGrp="1"/>
          </p:cNvSpPr>
          <p:nvPr>
            <p:ph type="sldNum" sz="quarter" idx="2"/>
          </p:nvPr>
        </p:nvSpPr>
        <p:spPr>
          <a:xfrm>
            <a:off x="8723879" y="5343331"/>
            <a:ext cx="167709" cy="2147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184" name="Title 1"/>
          <p:cNvSpPr txBox="1">
            <a:spLocks noGrp="1"/>
          </p:cNvSpPr>
          <p:nvPr>
            <p:ph type="title"/>
          </p:nvPr>
        </p:nvSpPr>
        <p:spPr>
          <a:xfrm>
            <a:off x="249238" y="193675"/>
            <a:ext cx="8642351" cy="479425"/>
          </a:xfrm>
          <a:prstGeom prst="rect">
            <a:avLst/>
          </a:prstGeom>
        </p:spPr>
        <p:txBody>
          <a:bodyPr/>
          <a:lstStyle>
            <a:lvl1pPr defTabSz="877823">
              <a:defRPr sz="2688">
                <a:solidFill>
                  <a:srgbClr val="C00000"/>
                </a:solidFill>
                <a:latin typeface="+mj-lt"/>
                <a:ea typeface="+mj-ea"/>
                <a:cs typeface="+mj-cs"/>
                <a:sym typeface="Calibri"/>
              </a:defRPr>
            </a:lvl1pPr>
          </a:lstStyle>
          <a:p>
            <a:r>
              <a:t>Pilot test – does it seem to work?</a:t>
            </a:r>
          </a:p>
        </p:txBody>
      </p:sp>
      <p:sp>
        <p:nvSpPr>
          <p:cNvPr id="185" name="Text Placeholder 2"/>
          <p:cNvSpPr txBox="1">
            <a:spLocks noGrp="1"/>
          </p:cNvSpPr>
          <p:nvPr>
            <p:ph type="body" idx="1"/>
          </p:nvPr>
        </p:nvSpPr>
        <p:spPr>
          <a:xfrm>
            <a:off x="249237" y="1129308"/>
            <a:ext cx="8894764" cy="3921126"/>
          </a:xfrm>
          <a:prstGeom prst="rect">
            <a:avLst/>
          </a:prstGeom>
        </p:spPr>
        <p:txBody>
          <a:bodyPr/>
          <a:lstStyle/>
          <a:p>
            <a:pPr marL="448022" indent="-448022" defTabSz="4092685">
              <a:spcBef>
                <a:spcPts val="300"/>
              </a:spcBef>
              <a:buClr>
                <a:schemeClr val="accent1"/>
              </a:buClr>
              <a:buSzPct val="150000"/>
              <a:buFont typeface="Arial"/>
              <a:buChar char="•"/>
              <a:defRPr sz="1764">
                <a:solidFill>
                  <a:srgbClr val="000000"/>
                </a:solidFill>
                <a:latin typeface="+mj-lt"/>
                <a:ea typeface="+mj-ea"/>
                <a:cs typeface="+mj-cs"/>
                <a:sym typeface="Calibri"/>
              </a:defRPr>
            </a:pPr>
            <a:r>
              <a:t>Benefits for participants and the community (yet to be confirmed):</a:t>
            </a:r>
          </a:p>
          <a:p>
            <a:pPr marL="964565" lvl="1" indent="-239585" defTabSz="4092685">
              <a:spcBef>
                <a:spcPts val="500"/>
              </a:spcBef>
              <a:buClr>
                <a:schemeClr val="accent1"/>
              </a:buClr>
              <a:buSzPct val="150000"/>
              <a:buFont typeface="Trebuchet MS"/>
              <a:buChar char="–"/>
              <a:defRPr sz="1568">
                <a:solidFill>
                  <a:srgbClr val="000000"/>
                </a:solidFill>
                <a:latin typeface="+mj-lt"/>
                <a:ea typeface="+mj-ea"/>
                <a:cs typeface="+mj-cs"/>
                <a:sym typeface="Calibri"/>
              </a:defRPr>
            </a:pPr>
            <a:r>
              <a:t>Significant reduction in suicide ideation. Almost significant reduction in monthly cannabis use</a:t>
            </a:r>
            <a:endParaRPr sz="2352"/>
          </a:p>
          <a:p>
            <a:pPr marL="964565" lvl="1" indent="-239585" defTabSz="4092685">
              <a:spcBef>
                <a:spcPts val="500"/>
              </a:spcBef>
              <a:buClr>
                <a:schemeClr val="accent1"/>
              </a:buClr>
              <a:buSzPct val="150000"/>
              <a:buFont typeface="Trebuchet MS"/>
              <a:buChar char="–"/>
              <a:defRPr sz="1568">
                <a:solidFill>
                  <a:srgbClr val="000000"/>
                </a:solidFill>
                <a:latin typeface="+mj-lt"/>
                <a:ea typeface="+mj-ea"/>
                <a:cs typeface="+mj-cs"/>
                <a:sym typeface="Calibri"/>
              </a:defRPr>
            </a:pPr>
            <a:r>
              <a:t>Significant reduction in crime incidents for 15-18 year old males in 2 out of 3 communities </a:t>
            </a:r>
            <a:endParaRPr sz="2352"/>
          </a:p>
          <a:p>
            <a:pPr marL="448022" indent="-448022" defTabSz="4092685">
              <a:spcBef>
                <a:spcPts val="300"/>
              </a:spcBef>
              <a:buClr>
                <a:schemeClr val="accent1"/>
              </a:buClr>
              <a:buSzPct val="150000"/>
              <a:buFont typeface="Arial"/>
              <a:buChar char="•"/>
              <a:defRPr sz="1568">
                <a:solidFill>
                  <a:srgbClr val="000000"/>
                </a:solidFill>
                <a:latin typeface="+mj-lt"/>
                <a:ea typeface="+mj-ea"/>
                <a:cs typeface="+mj-cs"/>
                <a:sym typeface="Calibri"/>
              </a:defRPr>
            </a:pPr>
            <a:endParaRPr sz="2352"/>
          </a:p>
          <a:p>
            <a:pPr marL="448022" indent="-448022" defTabSz="4092685">
              <a:spcBef>
                <a:spcPts val="300"/>
              </a:spcBef>
              <a:buClr>
                <a:schemeClr val="accent1"/>
              </a:buClr>
              <a:buSzPct val="150000"/>
              <a:buFont typeface="Arial"/>
              <a:buChar char="•"/>
              <a:defRPr sz="1764">
                <a:solidFill>
                  <a:srgbClr val="000000"/>
                </a:solidFill>
                <a:latin typeface="+mj-lt"/>
                <a:ea typeface="+mj-ea"/>
                <a:cs typeface="+mj-cs"/>
                <a:sym typeface="Calibri"/>
              </a:defRPr>
            </a:pPr>
            <a:r>
              <a:t>Good value for money (likely to be about $3 in savings from less harm for every $1 invested)</a:t>
            </a:r>
          </a:p>
          <a:p>
            <a:pPr defTabSz="4092685">
              <a:spcBef>
                <a:spcPts val="300"/>
              </a:spcBef>
              <a:defRPr sz="1176">
                <a:solidFill>
                  <a:srgbClr val="000000"/>
                </a:solidFill>
                <a:latin typeface="+mj-lt"/>
                <a:ea typeface="+mj-ea"/>
                <a:cs typeface="+mj-cs"/>
                <a:sym typeface="Calibri"/>
              </a:defRPr>
            </a:pPr>
            <a:endParaRPr/>
          </a:p>
          <a:p>
            <a:pPr marL="448022" indent="-448022" defTabSz="4092685">
              <a:spcBef>
                <a:spcPts val="300"/>
              </a:spcBef>
              <a:buClr>
                <a:schemeClr val="accent1"/>
              </a:buClr>
              <a:buSzPct val="150000"/>
              <a:buFont typeface="Arial"/>
              <a:buChar char="•"/>
              <a:defRPr sz="1764" b="1">
                <a:solidFill>
                  <a:srgbClr val="000000"/>
                </a:solidFill>
                <a:latin typeface="+mj-lt"/>
                <a:ea typeface="+mj-ea"/>
                <a:cs typeface="+mj-cs"/>
                <a:sym typeface="Calibri"/>
              </a:defRPr>
            </a:pPr>
            <a:r>
              <a:t>Now the questions are*:</a:t>
            </a:r>
          </a:p>
          <a:p>
            <a:pPr marL="1173002" lvl="1" indent="-448022" defTabSz="4092685">
              <a:spcBef>
                <a:spcPts val="500"/>
              </a:spcBef>
              <a:buClr>
                <a:schemeClr val="accent1"/>
              </a:buClr>
              <a:buSzPct val="123000"/>
              <a:buAutoNum type="arabicPeriod"/>
              <a:defRPr sz="1568">
                <a:solidFill>
                  <a:srgbClr val="000000"/>
                </a:solidFill>
                <a:latin typeface="+mj-lt"/>
                <a:ea typeface="+mj-ea"/>
                <a:cs typeface="+mj-cs"/>
                <a:sym typeface="Calibri"/>
              </a:defRPr>
            </a:pPr>
            <a:r>
              <a:t>Can we embed the model of care and the measures into community-based programs nationally?</a:t>
            </a:r>
            <a:endParaRPr sz="2352"/>
          </a:p>
          <a:p>
            <a:pPr marL="1173002" lvl="1" indent="-448022" defTabSz="4092685">
              <a:spcBef>
                <a:spcPts val="500"/>
              </a:spcBef>
              <a:buClr>
                <a:schemeClr val="accent1"/>
              </a:buClr>
              <a:buSzPct val="123000"/>
              <a:buAutoNum type="arabicPeriod"/>
              <a:defRPr sz="1568">
                <a:solidFill>
                  <a:srgbClr val="000000"/>
                </a:solidFill>
                <a:latin typeface="+mj-lt"/>
                <a:ea typeface="+mj-ea"/>
                <a:cs typeface="+mj-cs"/>
                <a:sym typeface="Calibri"/>
              </a:defRPr>
            </a:pPr>
            <a:r>
              <a:t>Can we demonstrate comparable outcomes across multiple services in multiple communities?</a:t>
            </a:r>
          </a:p>
        </p:txBody>
      </p:sp>
      <p:sp>
        <p:nvSpPr>
          <p:cNvPr id="186" name="Rectangle 3"/>
          <p:cNvSpPr/>
          <p:nvPr/>
        </p:nvSpPr>
        <p:spPr>
          <a:xfrm>
            <a:off x="7524328" y="5050432"/>
            <a:ext cx="1619673" cy="25534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87" name="Picture 4" descr="Picture 4"/>
          <p:cNvPicPr>
            <a:picLocks noChangeAspect="1"/>
          </p:cNvPicPr>
          <p:nvPr/>
        </p:nvPicPr>
        <p:blipFill>
          <a:blip r:embed="rId3">
            <a:extLst/>
          </a:blip>
          <a:stretch>
            <a:fillRect/>
          </a:stretch>
        </p:blipFill>
        <p:spPr>
          <a:xfrm>
            <a:off x="230787" y="4743723"/>
            <a:ext cx="1211264" cy="928416"/>
          </a:xfrm>
          <a:prstGeom prst="rect">
            <a:avLst/>
          </a:prstGeom>
          <a:ln w="12700">
            <a:miter lim="400000"/>
          </a:ln>
        </p:spPr>
      </p:pic>
      <p:graphicFrame>
        <p:nvGraphicFramePr>
          <p:cNvPr id="188" name="Table 1"/>
          <p:cNvGraphicFramePr/>
          <p:nvPr/>
        </p:nvGraphicFramePr>
        <p:xfrm>
          <a:off x="4283967" y="5135800"/>
          <a:ext cx="4397644" cy="370841"/>
        </p:xfrm>
        <a:graphic>
          <a:graphicData uri="http://schemas.openxmlformats.org/drawingml/2006/table">
            <a:tbl>
              <a:tblPr bandRow="1">
                <a:tableStyleId>{4C3C2611-4C71-4FC5-86AE-919BDF0F9419}</a:tableStyleId>
              </a:tblPr>
              <a:tblGrid>
                <a:gridCol w="4397642">
                  <a:extLst>
                    <a:ext uri="{9D8B030D-6E8A-4147-A177-3AD203B41FA5}">
                      <a16:colId xmlns:a16="http://schemas.microsoft.com/office/drawing/2014/main" val="20000"/>
                    </a:ext>
                  </a:extLst>
                </a:gridCol>
              </a:tblGrid>
              <a:tr h="370840">
                <a:tc>
                  <a:txBody>
                    <a:bodyPr/>
                    <a:lstStyle/>
                    <a:p>
                      <a:pPr algn="l" defTabSz="914333">
                        <a:defRPr sz="1800"/>
                      </a:pPr>
                      <a:r>
                        <a:rPr sz="1200"/>
                        <a:t>*NB: this new project is funded by an ARC Discovery grant </a:t>
                      </a:r>
                    </a:p>
                  </a:txBody>
                  <a:tcPr marL="45720" marR="45720" horzOverflow="overflow">
                    <a:lnB w="38100">
                      <a:solidFill>
                        <a:srgbClr val="FFFFFF"/>
                      </a:solidFill>
                    </a:lnB>
                    <a:noFill/>
                  </a:tcPr>
                </a:tc>
                <a:extLst>
                  <a:ext uri="{0D108BD9-81ED-4DB2-BD59-A6C34878D82A}">
                    <a16:rowId xmlns:a16="http://schemas.microsoft.com/office/drawing/2014/main" val="10000"/>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lide Number Placeholder 1"/>
          <p:cNvSpPr txBox="1">
            <a:spLocks noGrp="1"/>
          </p:cNvSpPr>
          <p:nvPr>
            <p:ph type="sldNum" sz="quarter" idx="2"/>
          </p:nvPr>
        </p:nvSpPr>
        <p:spPr>
          <a:xfrm>
            <a:off x="8723880" y="5343330"/>
            <a:ext cx="167709" cy="2147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193" name="Title 1"/>
          <p:cNvSpPr txBox="1">
            <a:spLocks noGrp="1"/>
          </p:cNvSpPr>
          <p:nvPr>
            <p:ph type="title"/>
          </p:nvPr>
        </p:nvSpPr>
        <p:spPr>
          <a:xfrm>
            <a:off x="250825" y="296863"/>
            <a:ext cx="8642350" cy="800101"/>
          </a:xfrm>
          <a:prstGeom prst="rect">
            <a:avLst/>
          </a:prstGeom>
        </p:spPr>
        <p:txBody>
          <a:bodyPr/>
          <a:lstStyle>
            <a:lvl1pPr>
              <a:defRPr sz="2800">
                <a:solidFill>
                  <a:srgbClr val="C00000"/>
                </a:solidFill>
                <a:latin typeface="+mj-lt"/>
                <a:ea typeface="+mj-ea"/>
                <a:cs typeface="+mj-cs"/>
                <a:sym typeface="Calibri"/>
              </a:defRPr>
            </a:lvl1pPr>
          </a:lstStyle>
          <a:p>
            <a:r>
              <a:t>New model of care</a:t>
            </a:r>
          </a:p>
        </p:txBody>
      </p:sp>
      <p:sp>
        <p:nvSpPr>
          <p:cNvPr id="194" name="Rectangle 4"/>
          <p:cNvSpPr txBox="1"/>
          <p:nvPr/>
        </p:nvSpPr>
        <p:spPr>
          <a:xfrm>
            <a:off x="395535" y="1201316"/>
            <a:ext cx="8208914" cy="624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L="457165" indent="-457165" defTabSz="4176209">
              <a:spcBef>
                <a:spcPts val="400"/>
              </a:spcBef>
              <a:buClr>
                <a:schemeClr val="accent1"/>
              </a:buClr>
              <a:buSzPct val="150000"/>
              <a:buFont typeface="Arial"/>
              <a:buChar char="•"/>
              <a:defRPr>
                <a:latin typeface="+mj-lt"/>
                <a:ea typeface="+mj-ea"/>
                <a:cs typeface="+mj-cs"/>
                <a:sym typeface="Calibri"/>
              </a:defRPr>
            </a:lvl1pPr>
          </a:lstStyle>
          <a:p>
            <a:r>
              <a:t>This is the new model that has been tested and amended by staff from services who are participating in the research</a:t>
            </a:r>
          </a:p>
        </p:txBody>
      </p:sp>
      <p:sp>
        <p:nvSpPr>
          <p:cNvPr id="195" name="Rectangle 5"/>
          <p:cNvSpPr/>
          <p:nvPr/>
        </p:nvSpPr>
        <p:spPr>
          <a:xfrm>
            <a:off x="7596336" y="5050432"/>
            <a:ext cx="1547665" cy="25534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96" name="Straight Connector 2"/>
          <p:cNvSpPr/>
          <p:nvPr/>
        </p:nvSpPr>
        <p:spPr>
          <a:xfrm flipV="1">
            <a:off x="8532439" y="5017739"/>
            <a:ext cx="1" cy="289663"/>
          </a:xfrm>
          <a:prstGeom prst="line">
            <a:avLst/>
          </a:prstGeom>
          <a:ln w="3175">
            <a:solidFill>
              <a:srgbClr val="000000"/>
            </a:solidFill>
          </a:ln>
        </p:spPr>
        <p:txBody>
          <a:bodyPr lIns="45719" rIns="45719"/>
          <a:lstStyle/>
          <a:p>
            <a:endParaRPr/>
          </a:p>
        </p:txBody>
      </p:sp>
      <p:pic>
        <p:nvPicPr>
          <p:cNvPr id="197" name="Screen Shot 2018-10-08 at 12.20.50 pm.png" descr="Screen Shot 2018-10-08 at 12.20.50 pm.png"/>
          <p:cNvPicPr>
            <a:picLocks noChangeAspect="1"/>
          </p:cNvPicPr>
          <p:nvPr/>
        </p:nvPicPr>
        <p:blipFill>
          <a:blip r:embed="rId2">
            <a:extLst/>
          </a:blip>
          <a:stretch>
            <a:fillRect/>
          </a:stretch>
        </p:blipFill>
        <p:spPr>
          <a:xfrm>
            <a:off x="83818" y="1846371"/>
            <a:ext cx="4164116" cy="3075250"/>
          </a:xfrm>
          <a:prstGeom prst="rect">
            <a:avLst/>
          </a:prstGeom>
          <a:ln w="12700">
            <a:miter lim="400000"/>
          </a:ln>
        </p:spPr>
      </p:pic>
      <p:pic>
        <p:nvPicPr>
          <p:cNvPr id="198" name="Screen Shot 2018-10-08 at 12.22.43 pm.png" descr="Screen Shot 2018-10-08 at 12.22.43 pm.png"/>
          <p:cNvPicPr>
            <a:picLocks noChangeAspect="1"/>
          </p:cNvPicPr>
          <p:nvPr/>
        </p:nvPicPr>
        <p:blipFill>
          <a:blip r:embed="rId3">
            <a:extLst/>
          </a:blip>
          <a:stretch>
            <a:fillRect/>
          </a:stretch>
        </p:blipFill>
        <p:spPr>
          <a:xfrm>
            <a:off x="4221824" y="1836263"/>
            <a:ext cx="4934567" cy="3095466"/>
          </a:xfrm>
          <a:prstGeom prst="rect">
            <a:avLst/>
          </a:prstGeom>
          <a:ln w="12700">
            <a:miter lim="400000"/>
          </a:ln>
        </p:spPr>
      </p:pic>
      <p:pic>
        <p:nvPicPr>
          <p:cNvPr id="199" name="Picture 4" descr="Picture 4"/>
          <p:cNvPicPr>
            <a:picLocks noChangeAspect="1"/>
          </p:cNvPicPr>
          <p:nvPr/>
        </p:nvPicPr>
        <p:blipFill>
          <a:blip r:embed="rId4">
            <a:extLst/>
          </a:blip>
          <a:stretch>
            <a:fillRect/>
          </a:stretch>
        </p:blipFill>
        <p:spPr>
          <a:xfrm>
            <a:off x="257419" y="4940299"/>
            <a:ext cx="954800" cy="731840"/>
          </a:xfrm>
          <a:prstGeom prst="rect">
            <a:avLst/>
          </a:prstGeom>
          <a:ln w="12700">
            <a:miter lim="400000"/>
          </a:ln>
        </p:spPr>
      </p:pic>
      <p:sp>
        <p:nvSpPr>
          <p:cNvPr id="200" name="Rectangle"/>
          <p:cNvSpPr/>
          <p:nvPr/>
        </p:nvSpPr>
        <p:spPr>
          <a:xfrm>
            <a:off x="1199065" y="4952999"/>
            <a:ext cx="371924" cy="706440"/>
          </a:xfrm>
          <a:prstGeom prst="rect">
            <a:avLst/>
          </a:prstGeom>
          <a:solidFill>
            <a:srgbClr val="FFFFFF"/>
          </a:solidFill>
          <a:ln w="12700">
            <a:miter lim="400000"/>
          </a:ln>
        </p:spPr>
        <p:txBody>
          <a:bodyPr lIns="45719" rIns="45719" anchor="ctr"/>
          <a:lstStyle/>
          <a:p>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lide Number Placeholder 1"/>
          <p:cNvSpPr txBox="1">
            <a:spLocks noGrp="1"/>
          </p:cNvSpPr>
          <p:nvPr>
            <p:ph type="sldNum" sz="quarter" idx="2"/>
          </p:nvPr>
        </p:nvSpPr>
        <p:spPr>
          <a:xfrm>
            <a:off x="8723880" y="5343330"/>
            <a:ext cx="167709" cy="2147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203" name="Title 1"/>
          <p:cNvSpPr txBox="1">
            <a:spLocks noGrp="1"/>
          </p:cNvSpPr>
          <p:nvPr>
            <p:ph type="title"/>
          </p:nvPr>
        </p:nvSpPr>
        <p:spPr>
          <a:xfrm>
            <a:off x="250825" y="296863"/>
            <a:ext cx="8642350" cy="800101"/>
          </a:xfrm>
          <a:prstGeom prst="rect">
            <a:avLst/>
          </a:prstGeom>
        </p:spPr>
        <p:txBody>
          <a:bodyPr/>
          <a:lstStyle>
            <a:lvl1pPr>
              <a:defRPr sz="2800">
                <a:solidFill>
                  <a:srgbClr val="C00000"/>
                </a:solidFill>
                <a:latin typeface="+mj-lt"/>
                <a:ea typeface="+mj-ea"/>
                <a:cs typeface="+mj-cs"/>
                <a:sym typeface="Calibri"/>
              </a:defRPr>
            </a:lvl1pPr>
          </a:lstStyle>
          <a:p>
            <a:r>
              <a:t>Indigenous Data Sovereignty  (IDS)</a:t>
            </a:r>
          </a:p>
        </p:txBody>
      </p:sp>
      <p:sp>
        <p:nvSpPr>
          <p:cNvPr id="204" name="Rectangle 4"/>
          <p:cNvSpPr txBox="1"/>
          <p:nvPr/>
        </p:nvSpPr>
        <p:spPr>
          <a:xfrm>
            <a:off x="272460" y="1205527"/>
            <a:ext cx="8642352" cy="456184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57200" indent="-228600" defTabSz="457200">
              <a:lnSpc>
                <a:spcPct val="150000"/>
              </a:lnSpc>
              <a:buSzPct val="100000"/>
              <a:buFont typeface="Symbol"/>
              <a:buChar char="·"/>
              <a:defRPr sz="1400">
                <a:uFill>
                  <a:solidFill>
                    <a:srgbClr val="000000"/>
                  </a:solidFill>
                </a:uFill>
                <a:latin typeface="+mj-lt"/>
                <a:ea typeface="+mj-ea"/>
                <a:cs typeface="+mj-cs"/>
                <a:sym typeface="Calibri"/>
              </a:defRPr>
            </a:pPr>
            <a:r>
              <a:t>At present in Australia, Aboriginal people have low control over Indigenous data. We need to progress from the current point to a point where we have high control over our own data.</a:t>
            </a:r>
          </a:p>
          <a:p>
            <a:pPr defTabSz="457200">
              <a:lnSpc>
                <a:spcPct val="150000"/>
              </a:lnSpc>
              <a:defRPr sz="1400">
                <a:uFill>
                  <a:solidFill>
                    <a:srgbClr val="000000"/>
                  </a:solidFill>
                </a:uFill>
                <a:latin typeface="+mj-lt"/>
                <a:ea typeface="+mj-ea"/>
                <a:cs typeface="+mj-cs"/>
                <a:sym typeface="Calibri"/>
              </a:defRPr>
            </a:pPr>
            <a:endParaRPr/>
          </a:p>
          <a:p>
            <a:pPr marL="457200" indent="-228600" defTabSz="457200">
              <a:lnSpc>
                <a:spcPct val="150000"/>
              </a:lnSpc>
              <a:buSzPct val="109090"/>
              <a:buFont typeface="Symbol"/>
              <a:buChar char="·"/>
              <a:defRPr sz="1400">
                <a:uFill>
                  <a:solidFill>
                    <a:srgbClr val="000000"/>
                  </a:solidFill>
                </a:uFill>
                <a:latin typeface="+mj-lt"/>
                <a:ea typeface="+mj-ea"/>
                <a:cs typeface="+mj-cs"/>
                <a:sym typeface="Calibri"/>
              </a:defRPr>
            </a:pPr>
            <a:r>
              <a:t>The overall aim is to shift the ownership, control, access and possession (OCAP) of data about Aboriginal people in Australia to Aboriginal people.</a:t>
            </a:r>
          </a:p>
          <a:p>
            <a:pPr defTabSz="457200">
              <a:lnSpc>
                <a:spcPct val="150000"/>
              </a:lnSpc>
              <a:defRPr sz="1400">
                <a:uFill>
                  <a:solidFill>
                    <a:srgbClr val="000000"/>
                  </a:solidFill>
                </a:uFill>
                <a:latin typeface="+mj-lt"/>
                <a:ea typeface="+mj-ea"/>
                <a:cs typeface="+mj-cs"/>
                <a:sym typeface="Calibri"/>
              </a:defRPr>
            </a:pPr>
            <a:endParaRPr/>
          </a:p>
          <a:p>
            <a:pPr marL="457200" indent="-228600" defTabSz="457200">
              <a:lnSpc>
                <a:spcPct val="150000"/>
              </a:lnSpc>
              <a:buSzPct val="100000"/>
              <a:buFont typeface="Symbol"/>
              <a:buChar char="·"/>
              <a:defRPr sz="1400">
                <a:uFill>
                  <a:solidFill>
                    <a:srgbClr val="000000"/>
                  </a:solidFill>
                </a:uFill>
                <a:latin typeface="+mj-lt"/>
                <a:ea typeface="+mj-ea"/>
                <a:cs typeface="+mj-cs"/>
                <a:sym typeface="Calibri"/>
              </a:defRPr>
            </a:pPr>
            <a:r>
              <a:t>To do that, we need to understand how OCAP would work in practice – what are the principles that should govern how OCAP would work in Australia? How they can be operationalised in practice?</a:t>
            </a:r>
          </a:p>
          <a:p>
            <a:pPr defTabSz="457200">
              <a:lnSpc>
                <a:spcPct val="150000"/>
              </a:lnSpc>
              <a:defRPr sz="1400">
                <a:uFill>
                  <a:solidFill>
                    <a:srgbClr val="000000"/>
                  </a:solidFill>
                </a:uFill>
                <a:latin typeface="+mj-lt"/>
                <a:ea typeface="+mj-ea"/>
                <a:cs typeface="+mj-cs"/>
                <a:sym typeface="Calibri"/>
              </a:defRPr>
            </a:pPr>
            <a:endParaRPr/>
          </a:p>
          <a:p>
            <a:pPr marL="457200" indent="-228600" defTabSz="457200">
              <a:lnSpc>
                <a:spcPct val="150000"/>
              </a:lnSpc>
              <a:buSzPct val="100000"/>
              <a:buFont typeface="Symbol"/>
              <a:buChar char="·"/>
              <a:defRPr sz="1400">
                <a:uFill>
                  <a:solidFill>
                    <a:srgbClr val="000000"/>
                  </a:solidFill>
                </a:uFill>
                <a:latin typeface="+mj-lt"/>
                <a:ea typeface="+mj-ea"/>
                <a:cs typeface="+mj-cs"/>
                <a:sym typeface="Calibri"/>
              </a:defRPr>
            </a:pPr>
            <a:r>
              <a:t>My research is looking at the published academic literature to see what sort of principles for OCAP have been proposed in Australia and other countries. The project has embedded current principles    intro research practice</a:t>
            </a:r>
          </a:p>
          <a:p>
            <a:pPr defTabSz="457200">
              <a:lnSpc>
                <a:spcPct val="150000"/>
              </a:lnSpc>
              <a:defRPr sz="1400">
                <a:uFill>
                  <a:solidFill>
                    <a:srgbClr val="000000"/>
                  </a:solidFill>
                </a:uFill>
                <a:latin typeface="+mj-lt"/>
                <a:ea typeface="+mj-ea"/>
                <a:cs typeface="+mj-cs"/>
                <a:sym typeface="Calibri"/>
              </a:defRPr>
            </a:pPr>
            <a:endParaRPr/>
          </a:p>
          <a:p>
            <a:pPr marL="457200" indent="-228600" defTabSz="457200">
              <a:lnSpc>
                <a:spcPct val="150000"/>
              </a:lnSpc>
              <a:buSzPct val="100000"/>
              <a:buFont typeface="Symbol"/>
              <a:buChar char="·"/>
              <a:defRPr sz="1400">
                <a:uFill>
                  <a:solidFill>
                    <a:srgbClr val="000000"/>
                  </a:solidFill>
                </a:uFill>
                <a:latin typeface="+mj-lt"/>
                <a:ea typeface="+mj-ea"/>
                <a:cs typeface="+mj-cs"/>
                <a:sym typeface="Calibri"/>
              </a:defRPr>
            </a:pPr>
            <a:r>
              <a:t>Reviewing &amp; classifying 78 studies from search. &lt;10 papers that explicitly talk to OCAP principles.</a:t>
            </a:r>
          </a:p>
        </p:txBody>
      </p:sp>
      <p:sp>
        <p:nvSpPr>
          <p:cNvPr id="205" name="Straight Connector 2"/>
          <p:cNvSpPr/>
          <p:nvPr/>
        </p:nvSpPr>
        <p:spPr>
          <a:xfrm flipV="1">
            <a:off x="8532439" y="5017739"/>
            <a:ext cx="1" cy="289663"/>
          </a:xfrm>
          <a:prstGeom prst="line">
            <a:avLst/>
          </a:prstGeom>
          <a:ln w="3175">
            <a:solidFill>
              <a:srgbClr val="000000"/>
            </a:solidFill>
          </a:ln>
        </p:spPr>
        <p:txBody>
          <a:bodyPr lIns="45719" rIns="45719"/>
          <a:lstStyle/>
          <a:p>
            <a:endParaRPr/>
          </a:p>
        </p:txBody>
      </p:sp>
    </p:spTree>
  </p:cSld>
  <p:clrMapOvr>
    <a:masterClrMapping/>
  </p:clrMapOvr>
  <p:transition spd="med"/>
</p:sld>
</file>

<file path=ppt/theme/theme1.xml><?xml version="1.0" encoding="utf-8"?>
<a:theme xmlns:a="http://schemas.openxmlformats.org/drawingml/2006/main" name="NDARC Template 16by9">
  <a:themeElements>
    <a:clrScheme name="NDARC Template 16by9">
      <a:dk1>
        <a:srgbClr val="000000"/>
      </a:dk1>
      <a:lt1>
        <a:srgbClr val="FFFFFF"/>
      </a:lt1>
      <a:dk2>
        <a:srgbClr val="A7A7A7"/>
      </a:dk2>
      <a:lt2>
        <a:srgbClr val="535353"/>
      </a:lt2>
      <a:accent1>
        <a:srgbClr val="D63C15"/>
      </a:accent1>
      <a:accent2>
        <a:srgbClr val="B8A400"/>
      </a:accent2>
      <a:accent3>
        <a:srgbClr val="FFC000"/>
      </a:accent3>
      <a:accent4>
        <a:srgbClr val="575756"/>
      </a:accent4>
      <a:accent5>
        <a:srgbClr val="6461A5"/>
      </a:accent5>
      <a:accent6>
        <a:srgbClr val="D8BD00"/>
      </a:accent6>
      <a:hlink>
        <a:srgbClr val="0000FF"/>
      </a:hlink>
      <a:folHlink>
        <a:srgbClr val="FF00FF"/>
      </a:folHlink>
    </a:clrScheme>
    <a:fontScheme name="NDARC Template 16by9">
      <a:majorFont>
        <a:latin typeface="Calibri"/>
        <a:ea typeface="Calibri"/>
        <a:cs typeface="Calibri"/>
      </a:majorFont>
      <a:minorFont>
        <a:latin typeface="Helvetica"/>
        <a:ea typeface="Helvetica"/>
        <a:cs typeface="Helvetica"/>
      </a:minorFont>
    </a:fontScheme>
    <a:fmtScheme name="NDARC Template 16by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DARC Template 16by9">
  <a:themeElements>
    <a:clrScheme name="NDARC Template 16by9">
      <a:dk1>
        <a:srgbClr val="000000"/>
      </a:dk1>
      <a:lt1>
        <a:srgbClr val="FFFFFF"/>
      </a:lt1>
      <a:dk2>
        <a:srgbClr val="A7A7A7"/>
      </a:dk2>
      <a:lt2>
        <a:srgbClr val="535353"/>
      </a:lt2>
      <a:accent1>
        <a:srgbClr val="D63C15"/>
      </a:accent1>
      <a:accent2>
        <a:srgbClr val="B8A400"/>
      </a:accent2>
      <a:accent3>
        <a:srgbClr val="FFC000"/>
      </a:accent3>
      <a:accent4>
        <a:srgbClr val="575756"/>
      </a:accent4>
      <a:accent5>
        <a:srgbClr val="6461A5"/>
      </a:accent5>
      <a:accent6>
        <a:srgbClr val="D8BD00"/>
      </a:accent6>
      <a:hlink>
        <a:srgbClr val="0000FF"/>
      </a:hlink>
      <a:folHlink>
        <a:srgbClr val="FF00FF"/>
      </a:folHlink>
    </a:clrScheme>
    <a:fontScheme name="NDARC Template 16by9">
      <a:majorFont>
        <a:latin typeface="Calibri"/>
        <a:ea typeface="Calibri"/>
        <a:cs typeface="Calibri"/>
      </a:majorFont>
      <a:minorFont>
        <a:latin typeface="Helvetica"/>
        <a:ea typeface="Helvetica"/>
        <a:cs typeface="Helvetica"/>
      </a:minorFont>
    </a:fontScheme>
    <a:fmtScheme name="NDARC Template 16by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825</Words>
  <Application>Microsoft Office PowerPoint</Application>
  <PresentationFormat>On-screen Show (16:10)</PresentationFormat>
  <Paragraphs>55</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Palatino Linotype</vt:lpstr>
      <vt:lpstr>Symbol</vt:lpstr>
      <vt:lpstr>Trebuchet MS</vt:lpstr>
      <vt:lpstr>NDARC Template 16by9</vt:lpstr>
      <vt:lpstr>PowerPoint Presentation</vt:lpstr>
      <vt:lpstr>Background</vt:lpstr>
      <vt:lpstr>Plan for this new research</vt:lpstr>
      <vt:lpstr>An evidence-based model of care</vt:lpstr>
      <vt:lpstr>Pilot test – does it seem to work?</vt:lpstr>
      <vt:lpstr>New model of care</vt:lpstr>
      <vt:lpstr>Indigenous Data Sovereignty  (IDS)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Morgaine Wallace-Steele</cp:lastModifiedBy>
  <cp:revision>1</cp:revision>
  <dcterms:modified xsi:type="dcterms:W3CDTF">2018-10-15T21:39:57Z</dcterms:modified>
</cp:coreProperties>
</file>