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9"/>
  </p:notesMasterIdLst>
  <p:handoutMasterIdLst>
    <p:handoutMasterId r:id="rId10"/>
  </p:handoutMasterIdLst>
  <p:sldIdLst>
    <p:sldId id="256" r:id="rId2"/>
    <p:sldId id="280" r:id="rId3"/>
    <p:sldId id="265" r:id="rId4"/>
    <p:sldId id="267" r:id="rId5"/>
    <p:sldId id="281" r:id="rId6"/>
    <p:sldId id="275" r:id="rId7"/>
    <p:sldId id="276" r:id="rId8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584" autoAdjust="0"/>
  </p:normalViewPr>
  <p:slideViewPr>
    <p:cSldViewPr>
      <p:cViewPr varScale="1">
        <p:scale>
          <a:sx n="108" d="100"/>
          <a:sy n="108" d="100"/>
        </p:scale>
        <p:origin x="14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3312911\Cloudstor\PhD\Paper%201%20-%20Review\Coding%20Complete%202017062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81194491192882E-2"/>
          <c:y val="3.6962191360249641E-2"/>
          <c:w val="0.90163098812516584"/>
          <c:h val="0.84379711138018276"/>
        </c:manualLayout>
      </c:layout>
      <c:lineChart>
        <c:grouping val="standard"/>
        <c:varyColors val="0"/>
        <c:ser>
          <c:idx val="1"/>
          <c:order val="0"/>
          <c:tx>
            <c:strRef>
              <c:f>'Tables 1'!$B$63</c:f>
              <c:strCache>
                <c:ptCount val="1"/>
                <c:pt idx="0">
                  <c:v>Inverse probability weights</c:v>
                </c:pt>
              </c:strCache>
            </c:strRef>
          </c:tx>
          <c:spPr>
            <a:ln w="22225">
              <a:solidFill>
                <a:schemeClr val="accent1"/>
              </a:solidFill>
            </a:ln>
          </c:spPr>
          <c:marker>
            <c:symbol val="square"/>
            <c:size val="5"/>
            <c:spPr>
              <a:solidFill>
                <a:schemeClr val="bg1"/>
              </a:solidFill>
              <a:ln w="19050">
                <a:solidFill>
                  <a:schemeClr val="accent1"/>
                </a:solidFill>
              </a:ln>
            </c:spPr>
          </c:marker>
          <c:cat>
            <c:numRef>
              <c:f>'Tables 1'!$A$24:$A$40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'Tables 1'!$B$64:$B$80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10</c:v>
                </c:pt>
                <c:pt idx="5">
                  <c:v>6</c:v>
                </c:pt>
                <c:pt idx="6">
                  <c:v>6</c:v>
                </c:pt>
                <c:pt idx="7">
                  <c:v>14</c:v>
                </c:pt>
                <c:pt idx="8">
                  <c:v>17</c:v>
                </c:pt>
                <c:pt idx="9">
                  <c:v>16</c:v>
                </c:pt>
                <c:pt idx="10">
                  <c:v>31</c:v>
                </c:pt>
                <c:pt idx="11">
                  <c:v>30</c:v>
                </c:pt>
                <c:pt idx="12">
                  <c:v>37</c:v>
                </c:pt>
                <c:pt idx="13">
                  <c:v>30</c:v>
                </c:pt>
                <c:pt idx="14">
                  <c:v>51</c:v>
                </c:pt>
                <c:pt idx="15">
                  <c:v>63</c:v>
                </c:pt>
                <c:pt idx="16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3D-46B4-BB3E-DF16B03AA435}"/>
            </c:ext>
          </c:extLst>
        </c:ser>
        <c:ser>
          <c:idx val="2"/>
          <c:order val="1"/>
          <c:tx>
            <c:strRef>
              <c:f>'Tables 1'!$C$63</c:f>
              <c:strCache>
                <c:ptCount val="1"/>
                <c:pt idx="0">
                  <c:v>G-computation/TMLE</c:v>
                </c:pt>
              </c:strCache>
            </c:strRef>
          </c:tx>
          <c:spPr>
            <a:ln w="22225"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bg1"/>
              </a:solidFill>
              <a:ln w="19050">
                <a:solidFill>
                  <a:schemeClr val="accent3"/>
                </a:solidFill>
              </a:ln>
            </c:spPr>
          </c:marker>
          <c:cat>
            <c:numRef>
              <c:f>'Tables 1'!$A$24:$A$40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'Tables 1'!$C$64:$C$80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6</c:v>
                </c:pt>
                <c:pt idx="14">
                  <c:v>6</c:v>
                </c:pt>
                <c:pt idx="15">
                  <c:v>5</c:v>
                </c:pt>
                <c:pt idx="16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3D-46B4-BB3E-DF16B03AA435}"/>
            </c:ext>
          </c:extLst>
        </c:ser>
        <c:ser>
          <c:idx val="4"/>
          <c:order val="2"/>
          <c:tx>
            <c:strRef>
              <c:f>'Tables 1'!$D$63</c:f>
              <c:strCache>
                <c:ptCount val="1"/>
                <c:pt idx="0">
                  <c:v>Structural Nested Models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triangle"/>
            <c:size val="6"/>
            <c:spPr>
              <a:solidFill>
                <a:schemeClr val="bg1"/>
              </a:solidFill>
              <a:ln w="19050">
                <a:solidFill>
                  <a:schemeClr val="accent4"/>
                </a:solidFill>
              </a:ln>
            </c:spPr>
          </c:marker>
          <c:cat>
            <c:numRef>
              <c:f>'Tables 1'!$A$24:$A$40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'Tables 1'!$D$64:$D$80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2</c:v>
                </c:pt>
                <c:pt idx="12">
                  <c:v>5</c:v>
                </c:pt>
                <c:pt idx="13">
                  <c:v>3</c:v>
                </c:pt>
                <c:pt idx="14">
                  <c:v>5</c:v>
                </c:pt>
                <c:pt idx="15">
                  <c:v>3</c:v>
                </c:pt>
                <c:pt idx="16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3D-46B4-BB3E-DF16B03AA435}"/>
            </c:ext>
          </c:extLst>
        </c:ser>
        <c:ser>
          <c:idx val="5"/>
          <c:order val="3"/>
          <c:tx>
            <c:strRef>
              <c:f>'Tables 1'!$E$63</c:f>
              <c:strCache>
                <c:ptCount val="1"/>
                <c:pt idx="0">
                  <c:v>Other</c:v>
                </c:pt>
              </c:strCache>
            </c:strRef>
          </c:tx>
          <c:spPr>
            <a:ln w="22225">
              <a:solidFill>
                <a:schemeClr val="accent2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19050">
                <a:solidFill>
                  <a:schemeClr val="accent2"/>
                </a:solidFill>
              </a:ln>
            </c:spPr>
          </c:marker>
          <c:cat>
            <c:numRef>
              <c:f>'Tables 1'!$A$24:$A$40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'Tables 1'!$E$64:$E$80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1</c:v>
                </c:pt>
                <c:pt idx="12">
                  <c:v>1</c:v>
                </c:pt>
                <c:pt idx="13">
                  <c:v>5</c:v>
                </c:pt>
                <c:pt idx="14">
                  <c:v>3</c:v>
                </c:pt>
                <c:pt idx="15">
                  <c:v>1</c:v>
                </c:pt>
                <c:pt idx="16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3D-46B4-BB3E-DF16B03AA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765568"/>
        <c:axId val="199033984"/>
      </c:lineChart>
      <c:catAx>
        <c:axId val="19876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033984"/>
        <c:crosses val="autoZero"/>
        <c:auto val="1"/>
        <c:lblAlgn val="ctr"/>
        <c:lblOffset val="100"/>
        <c:noMultiLvlLbl val="0"/>
      </c:catAx>
      <c:valAx>
        <c:axId val="1990339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Numbver of Articles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9876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7536347075549197E-2"/>
          <c:y val="4.7460504001361169E-2"/>
          <c:w val="0.36038763888888886"/>
          <c:h val="0.2347337962962963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BDA0E8-BF09-C544-9604-B4AA7E74A9A8}" type="datetimeFigureOut">
              <a:rPr lang="en-AU"/>
              <a:pPr>
                <a:defRPr/>
              </a:pPr>
              <a:t>14/11/2018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782E2D7-C53F-8841-ACC2-B76AE6C98AE6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15EDFF-A851-7646-8D05-21AD6B2BAF87}" type="datetimeFigureOut">
              <a:rPr lang="en-AU"/>
              <a:pPr>
                <a:defRPr/>
              </a:pPr>
              <a:t>14/11/2018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DF971F4-9701-1847-A1F2-41B7E1613A6C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054861-E5D3-4395-8B98-60254ED016CA}"/>
              </a:ext>
            </a:extLst>
          </p:cNvPr>
          <p:cNvSpPr/>
          <p:nvPr userDrawn="1"/>
        </p:nvSpPr>
        <p:spPr>
          <a:xfrm>
            <a:off x="-4094" y="4294414"/>
            <a:ext cx="9148094" cy="1870890"/>
          </a:xfrm>
          <a:prstGeom prst="rect">
            <a:avLst/>
          </a:prstGeom>
          <a:solidFill>
            <a:srgbClr val="FE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20713"/>
            <a:ext cx="21224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>
            <a:fillRect/>
          </a:stretch>
        </p:blipFill>
        <p:spPr bwMode="auto">
          <a:xfrm>
            <a:off x="0" y="1916113"/>
            <a:ext cx="27717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4" y="4581128"/>
            <a:ext cx="1835697" cy="1206779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4546955"/>
            <a:ext cx="6696744" cy="809296"/>
          </a:xfrm>
        </p:spPr>
        <p:txBody>
          <a:bodyPr anchor="b"/>
          <a:lstStyle>
            <a:lvl1pPr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1200" dirty="0">
                <a:latin typeface="Arial" charset="0"/>
                <a:ea typeface="Microsoft Sans Serif" charset="0"/>
                <a:cs typeface="Arial" charset="0"/>
              </a:rPr>
              <a:t>Optimal 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</p:spTree>
    <p:extLst>
      <p:ext uri="{BB962C8B-B14F-4D97-AF65-F5344CB8AC3E}">
        <p14:creationId xmlns:p14="http://schemas.microsoft.com/office/powerpoint/2010/main" val="75947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426E60AD-B6A5-6C4E-8F66-70C825046A6A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223280" y="1713341"/>
            <a:ext cx="6733096" cy="26519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baseline="0">
                <a:solidFill>
                  <a:schemeClr val="accent4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accent4"/>
                </a:solidFill>
              </a:defRPr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716463" y="4509938"/>
            <a:ext cx="3239913" cy="503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 algn="r">
              <a:buNone/>
              <a:defRPr sz="200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30" y="274638"/>
            <a:ext cx="8642350" cy="633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0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in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250825" y="3573463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F314FEC-6112-6947-B4F4-26D55DBE514F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7250" y="2502024"/>
            <a:ext cx="864096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15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AB0BBA9-8FA9-8944-9DF8-7CB64FF8EF67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58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08ECF70-7914-4F44-B509-CF8DB10890AC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3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8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995738" y="4437063"/>
            <a:ext cx="4537075" cy="3603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55650" y="1989187"/>
            <a:ext cx="7777163" cy="244792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  <a:latin typeface="+mj-lt"/>
              </a:defRPr>
            </a:lvl1pPr>
            <a:lvl2pPr>
              <a:defRPr>
                <a:solidFill>
                  <a:schemeClr val="bg2"/>
                </a:solidFill>
                <a:latin typeface="+mj-lt"/>
              </a:defRPr>
            </a:lvl2pPr>
            <a:lvl3pPr>
              <a:defRPr>
                <a:solidFill>
                  <a:schemeClr val="bg2"/>
                </a:solidFill>
                <a:latin typeface="+mj-lt"/>
              </a:defRPr>
            </a:lvl3pPr>
            <a:lvl4pPr>
              <a:defRPr>
                <a:solidFill>
                  <a:schemeClr val="bg2"/>
                </a:solidFill>
                <a:latin typeface="+mj-lt"/>
              </a:defRPr>
            </a:lvl4pPr>
            <a:lvl5pPr>
              <a:defRPr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6282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62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 rev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>
            <a:fillRect/>
          </a:stretch>
        </p:blipFill>
        <p:spPr bwMode="auto">
          <a:xfrm>
            <a:off x="0" y="1916113"/>
            <a:ext cx="27717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20713"/>
            <a:ext cx="2124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4" y="4166437"/>
            <a:ext cx="1835696" cy="1206779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4391270"/>
            <a:ext cx="6696744" cy="809296"/>
          </a:xfrm>
        </p:spPr>
        <p:txBody>
          <a:bodyPr anchor="b"/>
          <a:lstStyle>
            <a:lvl1pPr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1200" dirty="0">
                <a:latin typeface="Arial" charset="0"/>
                <a:ea typeface="Microsoft Sans Serif" charset="0"/>
                <a:cs typeface="Arial" charset="0"/>
              </a:rPr>
              <a:t>Optimal 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</p:spTree>
    <p:extLst>
      <p:ext uri="{BB962C8B-B14F-4D97-AF65-F5344CB8AC3E}">
        <p14:creationId xmlns:p14="http://schemas.microsoft.com/office/powerpoint/2010/main" val="201227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033AD0F-A0A8-C243-9669-B66BEDC6317E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50825" y="1052512"/>
            <a:ext cx="8642350" cy="48967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578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ong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250825" y="1412875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9960ECA-8CEE-F242-BA91-4851444C96AF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30" y="274637"/>
            <a:ext cx="8642350" cy="1138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0825" y="1628775"/>
            <a:ext cx="86423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8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1484313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4429D30-7CC5-7740-867A-0AF3EF268A99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50825" y="980728"/>
            <a:ext cx="8642350" cy="5035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0825" y="1628775"/>
            <a:ext cx="8642350" cy="43205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060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142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E170547-CD54-D449-977D-D54E03884F9C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50825" y="5589588"/>
            <a:ext cx="8642350" cy="360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5" y="1052513"/>
            <a:ext cx="8642350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98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74A3391-EF62-F142-9B22-7EFD32892335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724128" y="1268760"/>
            <a:ext cx="2735982" cy="338296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80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5" y="1052512"/>
            <a:ext cx="4897438" cy="48247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3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E0141289-ADDE-0A4B-9AB6-EA10EF9AD9D5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1008063" y="2060352"/>
            <a:ext cx="7181850" cy="37449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5" y="1052513"/>
            <a:ext cx="8642350" cy="720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063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Grou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4679E43-1CE2-B141-9AA1-E3E34F60B7B4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43932" y="6093296"/>
            <a:ext cx="1656135" cy="50405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5" y="1052513"/>
            <a:ext cx="8642350" cy="4824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657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864235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250825" y="1052513"/>
            <a:ext cx="864235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0"/>
            <a:r>
              <a:rPr lang="en-AU" altLang="en-US"/>
              <a:t>First level bullet point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48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57575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defRPr sz="2800" kern="1200">
          <a:solidFill>
            <a:srgbClr val="57575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Courier New" charset="0"/>
        <a:buChar char="o"/>
        <a:defRPr sz="2400" kern="1200">
          <a:solidFill>
            <a:srgbClr val="57575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rgbClr val="57575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7575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57575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07704" y="4347896"/>
            <a:ext cx="7200800" cy="1817408"/>
          </a:xfrm>
        </p:spPr>
        <p:txBody>
          <a:bodyPr anchor="b"/>
          <a:lstStyle>
            <a:lvl1pPr>
              <a:defRPr b="1" i="0" baseline="0"/>
            </a:lvl1pPr>
          </a:lstStyle>
          <a:p>
            <a:r>
              <a:rPr lang="en-AU" dirty="0"/>
              <a:t>Exposure-affected Time-varying Confounding in non-randomised longitudinal research</a:t>
            </a:r>
          </a:p>
          <a:p>
            <a:r>
              <a:rPr lang="en-AU" sz="2000" b="0" dirty="0"/>
              <a:t>Clare PJ, Dobbins T, Bruno R, Mattick RP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250825" y="1052513"/>
            <a:ext cx="8642350" cy="4897437"/>
          </a:xfrm>
        </p:spPr>
        <p:txBody>
          <a:bodyPr/>
          <a:lstStyle/>
          <a:p>
            <a:pPr marL="0" indent="0">
              <a:buNone/>
            </a:pPr>
            <a:r>
              <a:rPr lang="en-AU" u="sng" dirty="0"/>
              <a:t>Funding</a:t>
            </a:r>
            <a:r>
              <a:rPr lang="en-AU" dirty="0"/>
              <a:t>: </a:t>
            </a:r>
          </a:p>
          <a:p>
            <a:pPr marL="0" indent="0">
              <a:buNone/>
            </a:pPr>
            <a:r>
              <a:rPr lang="en-AU" dirty="0"/>
              <a:t>I receive an RTP Scholarship from the Australian Government and a Scholarship from NDARC</a:t>
            </a:r>
          </a:p>
          <a:p>
            <a:pPr marL="0" indent="0">
              <a:buNone/>
            </a:pPr>
            <a:r>
              <a:rPr lang="en-AU" dirty="0"/>
              <a:t>NDARC receives funding from the Australian Government Department of Health</a:t>
            </a:r>
          </a:p>
          <a:p>
            <a:pPr eaLnBrk="1" hangingPunct="1">
              <a:defRPr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>
                <a:solidFill>
                  <a:schemeClr val="accent4"/>
                </a:solidFill>
              </a:rPr>
              <a:t>Acknowledgements</a:t>
            </a:r>
            <a:endParaRPr lang="en-A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5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250825" y="1052513"/>
            <a:ext cx="8642350" cy="4897437"/>
          </a:xfrm>
        </p:spPr>
        <p:txBody>
          <a:bodyPr/>
          <a:lstStyle/>
          <a:p>
            <a:pPr marL="361950" indent="-3619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The problem of bias due to time-varying confounding arises when a confounder is itself influenced by past exposure:</a:t>
            </a:r>
          </a:p>
          <a:p>
            <a:pPr marL="361950" indent="-361950" fontAlgn="auto">
              <a:spcAft>
                <a:spcPts val="0"/>
              </a:spcAft>
              <a:defRPr/>
            </a:pPr>
            <a:endParaRPr lang="en-AU" dirty="0">
              <a:solidFill>
                <a:schemeClr val="accent4"/>
              </a:solidFill>
            </a:endParaRPr>
          </a:p>
          <a:p>
            <a:pPr marL="361950" indent="-361950" fontAlgn="auto">
              <a:spcAft>
                <a:spcPts val="0"/>
              </a:spcAft>
              <a:defRPr/>
            </a:pPr>
            <a:endParaRPr lang="en-AU" dirty="0">
              <a:solidFill>
                <a:schemeClr val="accent4"/>
              </a:solidFill>
            </a:endParaRPr>
          </a:p>
          <a:p>
            <a:pPr marL="361950" indent="-361950" fontAlgn="auto">
              <a:spcAft>
                <a:spcPts val="0"/>
              </a:spcAft>
              <a:defRPr/>
            </a:pPr>
            <a:endParaRPr lang="en-AU" dirty="0">
              <a:solidFill>
                <a:schemeClr val="accent4"/>
              </a:solidFill>
            </a:endParaRPr>
          </a:p>
          <a:p>
            <a:pPr marL="361950" indent="-361950" fontAlgn="auto">
              <a:spcAft>
                <a:spcPts val="0"/>
              </a:spcAft>
              <a:defRPr/>
            </a:pPr>
            <a:endParaRPr lang="en-AU" dirty="0">
              <a:solidFill>
                <a:schemeClr val="accent4"/>
              </a:solidFill>
            </a:endParaRPr>
          </a:p>
          <a:p>
            <a:pPr marL="361950" indent="-361950" fontAlgn="auto">
              <a:spcAft>
                <a:spcPts val="0"/>
              </a:spcAft>
              <a:defRPr/>
            </a:pPr>
            <a:endParaRPr lang="en-AU" sz="1800" dirty="0">
              <a:solidFill>
                <a:schemeClr val="accent4"/>
              </a:solidFill>
            </a:endParaRPr>
          </a:p>
          <a:p>
            <a:pPr marL="361950" indent="-3619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And when we are interested in estimating the </a:t>
            </a:r>
            <a:r>
              <a:rPr lang="en-AU" i="1" dirty="0">
                <a:solidFill>
                  <a:schemeClr val="accent4"/>
                </a:solidFill>
              </a:rPr>
              <a:t>joint</a:t>
            </a:r>
            <a:r>
              <a:rPr lang="en-AU" dirty="0">
                <a:solidFill>
                  <a:schemeClr val="accent4"/>
                </a:solidFill>
              </a:rPr>
              <a:t> effect of exposure on the outcome (1)</a:t>
            </a:r>
          </a:p>
          <a:p>
            <a:pPr eaLnBrk="1" hangingPunct="1">
              <a:defRPr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>
                <a:solidFill>
                  <a:schemeClr val="accent4"/>
                </a:solidFill>
              </a:rPr>
              <a:t>1. Time-varying Confounding</a:t>
            </a:r>
            <a:endParaRPr lang="en-AU" dirty="0">
              <a:solidFill>
                <a:schemeClr val="accent4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47A1A7F-755A-4749-9FAB-5AFFBDA3AF33}"/>
              </a:ext>
            </a:extLst>
          </p:cNvPr>
          <p:cNvGrpSpPr/>
          <p:nvPr/>
        </p:nvGrpSpPr>
        <p:grpSpPr>
          <a:xfrm>
            <a:off x="3245433" y="2492896"/>
            <a:ext cx="2653134" cy="2342495"/>
            <a:chOff x="0" y="0"/>
            <a:chExt cx="1993900" cy="1804670"/>
          </a:xfrm>
        </p:grpSpPr>
        <p:grpSp>
          <p:nvGrpSpPr>
            <p:cNvPr id="6" name="Canvas 6">
              <a:extLst>
                <a:ext uri="{FF2B5EF4-FFF2-40B4-BE49-F238E27FC236}">
                  <a16:creationId xmlns:a16="http://schemas.microsoft.com/office/drawing/2014/main" id="{1ACA0490-DE11-43D2-A8C8-B82B865A70F1}"/>
                </a:ext>
              </a:extLst>
            </p:cNvPr>
            <p:cNvGrpSpPr/>
            <p:nvPr/>
          </p:nvGrpSpPr>
          <p:grpSpPr>
            <a:xfrm>
              <a:off x="0" y="0"/>
              <a:ext cx="1993900" cy="1804670"/>
              <a:chOff x="0" y="0"/>
              <a:chExt cx="1993900" cy="180467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B9DB54D-D387-4802-BC15-A116E2EA3887}"/>
                  </a:ext>
                </a:extLst>
              </p:cNvPr>
              <p:cNvSpPr/>
              <p:nvPr/>
            </p:nvSpPr>
            <p:spPr>
              <a:xfrm>
                <a:off x="0" y="0"/>
                <a:ext cx="1993900" cy="1804670"/>
              </a:xfrm>
              <a:prstGeom prst="rect">
                <a:avLst/>
              </a:prstGeom>
            </p:spPr>
            <p:txBody>
              <a:bodyPr/>
              <a:lstStyle/>
              <a:p>
                <a:endParaRPr lang="en-AU"/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015D0DFC-1B3A-4CF0-A38D-4DE326089D34}"/>
                  </a:ext>
                </a:extLst>
              </p:cNvPr>
              <p:cNvCxnSpPr/>
              <p:nvPr/>
            </p:nvCxnSpPr>
            <p:spPr>
              <a:xfrm flipV="1">
                <a:off x="1188916" y="1112974"/>
                <a:ext cx="458222" cy="317432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9AA9D7D9-FA91-4ED5-9FE0-A76B435423B2}"/>
                  </a:ext>
                </a:extLst>
              </p:cNvPr>
              <p:cNvCxnSpPr/>
              <p:nvPr/>
            </p:nvCxnSpPr>
            <p:spPr>
              <a:xfrm flipV="1">
                <a:off x="326607" y="888588"/>
                <a:ext cx="278960" cy="361796"/>
              </a:xfrm>
              <a:prstGeom prst="straightConnector1">
                <a:avLst/>
              </a:prstGeom>
              <a:ln>
                <a:tailEnd type="arrow" w="sm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EF9D396-CF2F-4A62-8968-C0CBFFB9ED9E}"/>
                  </a:ext>
                </a:extLst>
              </p:cNvPr>
              <p:cNvCxnSpPr/>
              <p:nvPr/>
            </p:nvCxnSpPr>
            <p:spPr>
              <a:xfrm>
                <a:off x="716867" y="888421"/>
                <a:ext cx="359639" cy="431496"/>
              </a:xfrm>
              <a:prstGeom prst="straightConnector1">
                <a:avLst/>
              </a:prstGeom>
              <a:ln>
                <a:tailEnd type="arrow" w="sm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4619A25A-0E9B-4F24-9CC7-BE9524B09103}"/>
                  </a:ext>
                </a:extLst>
              </p:cNvPr>
              <p:cNvCxnSpPr/>
              <p:nvPr/>
            </p:nvCxnSpPr>
            <p:spPr>
              <a:xfrm>
                <a:off x="453881" y="1430081"/>
                <a:ext cx="509482" cy="32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82EAB0D3-0E20-42C3-8E67-1973ED56A872}"/>
                  </a:ext>
                </a:extLst>
              </p:cNvPr>
              <p:cNvCxnSpPr>
                <a:stCxn id="14" idx="5"/>
              </p:cNvCxnSpPr>
              <p:nvPr/>
            </p:nvCxnSpPr>
            <p:spPr>
              <a:xfrm>
                <a:off x="453886" y="337214"/>
                <a:ext cx="204195" cy="346599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E41DF131-1BDE-443D-A20C-178F04D6F9DC}"/>
                  </a:ext>
                </a:extLst>
              </p:cNvPr>
              <p:cNvSpPr/>
              <p:nvPr/>
            </p:nvSpPr>
            <p:spPr>
              <a:xfrm>
                <a:off x="146607" y="29935"/>
                <a:ext cx="360000" cy="360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ts val="0"/>
                  </a:spcAft>
                </a:pPr>
                <a:r>
                  <a:rPr lang="en-AU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U</a:t>
                </a:r>
                <a:r>
                  <a:rPr lang="en-AU" sz="1200" baseline="-250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0</a:t>
                </a:r>
                <a:endParaRPr lang="en-A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00E6427-2899-4E9B-A3E5-CE1A6741167E}"/>
                  </a:ext>
                </a:extLst>
              </p:cNvPr>
              <p:cNvSpPr/>
              <p:nvPr/>
            </p:nvSpPr>
            <p:spPr>
              <a:xfrm>
                <a:off x="147217" y="1248298"/>
                <a:ext cx="359410" cy="359410"/>
              </a:xfrm>
              <a:prstGeom prst="ellipse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0"/>
                  </a:spcAft>
                </a:pPr>
                <a:r>
                  <a:rPr lang="en-AU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en-AU" sz="1200" baseline="-250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0</a:t>
                </a:r>
                <a:endParaRPr lang="en-A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BE34CAB-500A-4FFB-8BE8-05E182741B31}"/>
                  </a:ext>
                </a:extLst>
              </p:cNvPr>
              <p:cNvSpPr/>
              <p:nvPr/>
            </p:nvSpPr>
            <p:spPr>
              <a:xfrm>
                <a:off x="896858" y="1251040"/>
                <a:ext cx="359410" cy="359410"/>
              </a:xfrm>
              <a:prstGeom prst="ellipse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0"/>
                  </a:spcAft>
                </a:pPr>
                <a:r>
                  <a:rPr lang="en-AU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en-AU" sz="1200" baseline="-250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1</a:t>
                </a:r>
                <a:endParaRPr lang="en-A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8917412-D628-438F-81B4-96A8EEE3C7FD}"/>
                  </a:ext>
                </a:extLst>
              </p:cNvPr>
              <p:cNvSpPr/>
              <p:nvPr/>
            </p:nvSpPr>
            <p:spPr>
              <a:xfrm>
                <a:off x="478092" y="596325"/>
                <a:ext cx="359410" cy="359410"/>
              </a:xfrm>
              <a:prstGeom prst="ellipse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0"/>
                  </a:spcAft>
                </a:pPr>
                <a:r>
                  <a:rPr lang="en-AU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</a:t>
                </a:r>
                <a:r>
                  <a:rPr lang="en-AU" sz="1200" baseline="-250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0</a:t>
                </a:r>
                <a:endParaRPr lang="en-A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0E39F412-34CE-4DE7-A256-7C575B186CD6}"/>
                  </a:ext>
                </a:extLst>
              </p:cNvPr>
              <p:cNvSpPr/>
              <p:nvPr/>
            </p:nvSpPr>
            <p:spPr>
              <a:xfrm>
                <a:off x="1580714" y="888755"/>
                <a:ext cx="359410" cy="359410"/>
              </a:xfrm>
              <a:prstGeom prst="ellipse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0"/>
                  </a:spcAft>
                </a:pPr>
                <a:r>
                  <a:rPr lang="en-AU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Y</a:t>
                </a:r>
                <a:endParaRPr lang="en-A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9" name="Curved Connector 61">
                <a:extLst>
                  <a:ext uri="{FF2B5EF4-FFF2-40B4-BE49-F238E27FC236}">
                    <a16:creationId xmlns:a16="http://schemas.microsoft.com/office/drawing/2014/main" id="{45F4606B-B7E7-436D-B3CE-336EE436DDDC}"/>
                  </a:ext>
                </a:extLst>
              </p:cNvPr>
              <p:cNvCxnSpPr>
                <a:stCxn id="15" idx="5"/>
                <a:endCxn id="18" idx="4"/>
              </p:cNvCxnSpPr>
              <p:nvPr/>
            </p:nvCxnSpPr>
            <p:spPr>
              <a:xfrm rot="5400000" flipH="1" flipV="1">
                <a:off x="953751" y="748407"/>
                <a:ext cx="306909" cy="1306426"/>
              </a:xfrm>
              <a:prstGeom prst="curvedConnector3">
                <a:avLst>
                  <a:gd name="adj1" fmla="val -57495"/>
                </a:avLst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02B7FD74-A0E6-4195-8942-1440FB43CF81}"/>
                  </a:ext>
                </a:extLst>
              </p:cNvPr>
              <p:cNvCxnSpPr>
                <a:stCxn id="14" idx="6"/>
              </p:cNvCxnSpPr>
              <p:nvPr/>
            </p:nvCxnSpPr>
            <p:spPr>
              <a:xfrm>
                <a:off x="506607" y="209935"/>
                <a:ext cx="1190774" cy="744723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506129A-98A2-4F95-8287-8D5ADA208E9F}"/>
                </a:ext>
              </a:extLst>
            </p:cNvPr>
            <p:cNvCxnSpPr>
              <a:stCxn id="17" idx="6"/>
              <a:endCxn id="18" idx="2"/>
            </p:cNvCxnSpPr>
            <p:nvPr/>
          </p:nvCxnSpPr>
          <p:spPr>
            <a:xfrm>
              <a:off x="837502" y="776030"/>
              <a:ext cx="743212" cy="2924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710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250825" y="1052513"/>
            <a:ext cx="8642350" cy="4897437"/>
          </a:xfrm>
        </p:spPr>
        <p:txBody>
          <a:bodyPr/>
          <a:lstStyle/>
          <a:p>
            <a:pPr marL="361950" indent="-3619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Marginal Structural models (MSM)</a:t>
            </a:r>
          </a:p>
          <a:p>
            <a:pPr marL="361950" indent="-3619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G-computation</a:t>
            </a:r>
          </a:p>
          <a:p>
            <a:pPr marL="361950" indent="-3619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Doubly-robust methods (DR)</a:t>
            </a:r>
          </a:p>
          <a:p>
            <a:pPr marL="361950" indent="-3619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Targeted Maximum Likelihood Estimation (TMLE)</a:t>
            </a:r>
          </a:p>
          <a:p>
            <a:pPr eaLnBrk="1" hangingPunct="1">
              <a:defRPr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>
                <a:solidFill>
                  <a:schemeClr val="accent4"/>
                </a:solidFill>
              </a:rPr>
              <a:t>2. Existing Techniques</a:t>
            </a:r>
            <a:endParaRPr lang="en-A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09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>
                <a:solidFill>
                  <a:schemeClr val="accent4"/>
                </a:solidFill>
              </a:rPr>
              <a:t>3. Uptake of the techniques</a:t>
            </a:r>
            <a:endParaRPr lang="en-AU" dirty="0">
              <a:solidFill>
                <a:schemeClr val="accent4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876424"/>
              </p:ext>
            </p:extLst>
          </p:nvPr>
        </p:nvGraphicFramePr>
        <p:xfrm>
          <a:off x="972000" y="1269000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35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250825" y="1052513"/>
            <a:ext cx="8642350" cy="4897437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Exposure-affected time-varying confounding is a potential source of bias in non-randomised studies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There are methods to deal with the bias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Use of the methods is increasing, but is still well below nominal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>
                <a:solidFill>
                  <a:schemeClr val="accent4"/>
                </a:solidFill>
              </a:rPr>
              <a:t>My PhD aims to make the methods more accessible to applied researchers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>
                <a:solidFill>
                  <a:schemeClr val="accent4"/>
                </a:solidFill>
              </a:rPr>
              <a:t>4. Conclusions</a:t>
            </a:r>
            <a:endParaRPr lang="en-A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250825" y="1052513"/>
            <a:ext cx="8642350" cy="4897437"/>
          </a:xfrm>
        </p:spPr>
        <p:txBody>
          <a:bodyPr/>
          <a:lstStyle/>
          <a:p>
            <a:r>
              <a:rPr lang="en-AU" sz="2100" dirty="0"/>
              <a:t>1. Daniel RM, Cousens SN, De </a:t>
            </a:r>
            <a:r>
              <a:rPr lang="en-AU" sz="2100" dirty="0" err="1"/>
              <a:t>Stavola</a:t>
            </a:r>
            <a:r>
              <a:rPr lang="en-AU" sz="2100" dirty="0"/>
              <a:t> BL, Kenward MG, Sterne JAC. Methods for dealing with time-dependent confounding. Statistics in Medicine. 2013;32(9):1584-1618</a:t>
            </a:r>
          </a:p>
          <a:p>
            <a:r>
              <a:rPr lang="en-AU" sz="2100" dirty="0"/>
              <a:t>2. Van der </a:t>
            </a:r>
            <a:r>
              <a:rPr lang="en-AU" sz="2100" dirty="0" err="1"/>
              <a:t>Laan</a:t>
            </a:r>
            <a:r>
              <a:rPr lang="en-AU" sz="2100" dirty="0"/>
              <a:t> MJ, Rubin D. Targeted Maximum Likelihood Learning. International Journal of Biostatistics. 2006;2(1).</a:t>
            </a:r>
          </a:p>
          <a:p>
            <a:pPr>
              <a:defRPr/>
            </a:pPr>
            <a:r>
              <a:rPr lang="en-AU" sz="2100" dirty="0"/>
              <a:t>3. Clare PJ, Dobbins TA, Mattick RP. Causal models adjusting for time-varying confounding—a systematic review of the literature. International Journal of Epidemiology. 2018.</a:t>
            </a:r>
          </a:p>
          <a:p>
            <a:pPr eaLnBrk="1" hangingPunct="1">
              <a:defRPr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>
                <a:solidFill>
                  <a:schemeClr val="accent4"/>
                </a:solidFill>
              </a:rPr>
              <a:t>5. References</a:t>
            </a:r>
            <a:endParaRPr lang="en-A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87761"/>
      </p:ext>
    </p:extLst>
  </p:cSld>
  <p:clrMapOvr>
    <a:masterClrMapping/>
  </p:clrMapOvr>
</p:sld>
</file>

<file path=ppt/theme/theme1.xml><?xml version="1.0" encoding="utf-8"?>
<a:theme xmlns:a="http://schemas.openxmlformats.org/drawingml/2006/main" name="NDARC Template 4by3">
  <a:themeElements>
    <a:clrScheme name="NDARC">
      <a:dk1>
        <a:srgbClr val="000000"/>
      </a:dk1>
      <a:lt1>
        <a:sysClr val="window" lastClr="FFFFFF"/>
      </a:lt1>
      <a:dk2>
        <a:srgbClr val="000000"/>
      </a:dk2>
      <a:lt2>
        <a:srgbClr val="EEECE1"/>
      </a:lt2>
      <a:accent1>
        <a:srgbClr val="D63C15"/>
      </a:accent1>
      <a:accent2>
        <a:srgbClr val="B8A400"/>
      </a:accent2>
      <a:accent3>
        <a:srgbClr val="FFC000"/>
      </a:accent3>
      <a:accent4>
        <a:srgbClr val="575756"/>
      </a:accent4>
      <a:accent5>
        <a:srgbClr val="6461A5"/>
      </a:accent5>
      <a:accent6>
        <a:srgbClr val="D8BD00"/>
      </a:accent6>
      <a:hlink>
        <a:srgbClr val="575756"/>
      </a:hlink>
      <a:folHlink>
        <a:srgbClr val="6461A5"/>
      </a:folHlink>
    </a:clrScheme>
    <a:fontScheme name="NDAR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DARC Powerpoint template 4-3" id="{B49182C0-B055-BD4A-AA0E-0B2CC9316930}" vid="{54523D84-06E7-0D4E-A8A4-4C4F52C88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NDARC Powerpoint template 4-3</Template>
  <TotalTime>105</TotalTime>
  <Words>260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Microsoft Sans Serif</vt:lpstr>
      <vt:lpstr>Palatino Linotype</vt:lpstr>
      <vt:lpstr>Times New Roman</vt:lpstr>
      <vt:lpstr>Wingdings</vt:lpstr>
      <vt:lpstr>NDARC Template 4by3</vt:lpstr>
      <vt:lpstr>PowerPoint Presentation</vt:lpstr>
      <vt:lpstr>Acknowledgements</vt:lpstr>
      <vt:lpstr>1. Time-varying Confounding</vt:lpstr>
      <vt:lpstr>2. Existing Techniques</vt:lpstr>
      <vt:lpstr>3. Uptake of the techniques</vt:lpstr>
      <vt:lpstr>4. Conclusions</vt:lpstr>
      <vt:lpstr>5. References</vt:lpstr>
    </vt:vector>
  </TitlesOfParts>
  <Company>University of New South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Clare</dc:creator>
  <cp:lastModifiedBy>Philip Clare</cp:lastModifiedBy>
  <cp:revision>21</cp:revision>
  <dcterms:created xsi:type="dcterms:W3CDTF">2017-08-23T01:40:56Z</dcterms:created>
  <dcterms:modified xsi:type="dcterms:W3CDTF">2018-11-13T23:45:48Z</dcterms:modified>
</cp:coreProperties>
</file>