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5143500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566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132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0698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264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783080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139696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2496312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2852928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90" autoAdjust="0"/>
    <p:restoredTop sz="86410" autoAdjust="0"/>
  </p:normalViewPr>
  <p:slideViewPr>
    <p:cSldViewPr>
      <p:cViewPr varScale="1">
        <p:scale>
          <a:sx n="127" d="100"/>
          <a:sy n="127" d="100"/>
        </p:scale>
        <p:origin x="264" y="120"/>
      </p:cViewPr>
      <p:guideLst>
        <p:guide orient="horz" pos="2160"/>
        <p:guide pos="2880"/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BDA0E8-BF09-C544-9604-B4AA7E74A9A8}" type="datetimeFigureOut">
              <a:rPr lang="en-AU"/>
              <a:pPr>
                <a:defRPr/>
              </a:pPr>
              <a:t>14/11/2018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782E2D7-C53F-8841-ACC2-B76AE6C98AE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89694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15EDFF-A851-7646-8D05-21AD6B2BAF87}" type="datetimeFigureOut">
              <a:rPr lang="en-AU"/>
              <a:pPr>
                <a:defRPr/>
              </a:pPr>
              <a:t>14/11/2018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DF971F4-9701-1847-A1F2-41B7E1613A6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2531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465536"/>
            <a:ext cx="1591866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>
            <a:fillRect/>
          </a:stretch>
        </p:blipFill>
        <p:spPr bwMode="auto">
          <a:xfrm>
            <a:off x="3" y="1437087"/>
            <a:ext cx="2078831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0" y="3241594"/>
            <a:ext cx="1376773" cy="905084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92796" y="3410216"/>
            <a:ext cx="5022558" cy="606972"/>
          </a:xfrm>
        </p:spPr>
        <p:txBody>
          <a:bodyPr anchor="b"/>
          <a:lstStyle>
            <a:lvl1pPr marL="0" indent="0">
              <a:spcBef>
                <a:spcPct val="0"/>
              </a:spcBef>
              <a:spcAft>
                <a:spcPts val="300"/>
              </a:spcAft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675" dirty="0">
                <a:latin typeface="Arial" charset="0"/>
                <a:ea typeface="Microsoft Sans Serif" charset="0"/>
                <a:cs typeface="Arial" charset="0"/>
              </a:rPr>
              <a:t>Optimal 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</p:spTree>
    <p:extLst>
      <p:ext uri="{BB962C8B-B14F-4D97-AF65-F5344CB8AC3E}">
        <p14:creationId xmlns:p14="http://schemas.microsoft.com/office/powerpoint/2010/main" val="7594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88119" y="681037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426E60AD-B6A5-6C4E-8F66-70C825046A6A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17460" y="1285006"/>
            <a:ext cx="5049822" cy="1988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50" i="1">
                <a:solidFill>
                  <a:schemeClr val="accent4"/>
                </a:solidFill>
                <a:latin typeface="+mj-lt"/>
              </a:defRPr>
            </a:lvl1pPr>
            <a:lvl2pPr marL="434626" indent="-167164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25" baseline="0">
                <a:solidFill>
                  <a:schemeClr val="accent4"/>
                </a:solidFill>
              </a:defRPr>
            </a:lvl2pPr>
            <a:lvl3pPr marL="668655" indent="-133731">
              <a:buClr>
                <a:schemeClr val="accent1"/>
              </a:buClr>
              <a:buFont typeface="Courier New" panose="02070309020205020404" pitchFamily="49" charset="0"/>
              <a:buChar char="o"/>
              <a:defRPr sz="1200">
                <a:solidFill>
                  <a:schemeClr val="accent4"/>
                </a:solidFill>
              </a:defRPr>
            </a:lvl3pPr>
            <a:lvl4pPr marL="1002983" indent="-200597">
              <a:buClr>
                <a:schemeClr val="accent1"/>
              </a:buClr>
              <a:buFont typeface="Wingdings" panose="05000000000000000000" pitchFamily="2" charset="2"/>
              <a:buChar char="§"/>
              <a:defRPr sz="1050"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537351" y="3382456"/>
            <a:ext cx="2429935" cy="3774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267462" indent="0" algn="r">
              <a:buNone/>
              <a:defRPr sz="120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7598" y="205981"/>
            <a:ext cx="6481763" cy="4750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0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in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188119" y="2680097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F314FEC-6112-6947-B4F4-26D55DBE514F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2938" y="1876518"/>
            <a:ext cx="648072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15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188119" y="681037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AB0BBA9-8FA9-8944-9DF8-7CB64FF8EF67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58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08ECF70-7914-4F44-B509-CF8DB10890AC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3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8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996807" y="3327797"/>
            <a:ext cx="3402806" cy="2702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 baseline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66741" y="1491891"/>
            <a:ext cx="5832872" cy="1835944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  <a:latin typeface="+mj-lt"/>
              </a:defRPr>
            </a:lvl1pPr>
            <a:lvl2pPr>
              <a:defRPr>
                <a:solidFill>
                  <a:schemeClr val="bg2"/>
                </a:solidFill>
                <a:latin typeface="+mj-lt"/>
              </a:defRPr>
            </a:lvl2pPr>
            <a:lvl3pPr>
              <a:defRPr>
                <a:solidFill>
                  <a:schemeClr val="bg2"/>
                </a:solidFill>
                <a:latin typeface="+mj-lt"/>
              </a:defRPr>
            </a:lvl3pPr>
            <a:lvl4pPr>
              <a:defRPr>
                <a:solidFill>
                  <a:schemeClr val="bg2"/>
                </a:solidFill>
                <a:latin typeface="+mj-lt"/>
              </a:defRPr>
            </a:lvl4pPr>
            <a:lvl5pPr>
              <a:defRPr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6282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62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 rev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>
            <a:fillRect/>
          </a:stretch>
        </p:blipFill>
        <p:spPr bwMode="auto">
          <a:xfrm>
            <a:off x="3" y="1437087"/>
            <a:ext cx="2078831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6" y="465536"/>
            <a:ext cx="1593056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1" y="3124829"/>
            <a:ext cx="1376772" cy="905084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92796" y="3293453"/>
            <a:ext cx="5022558" cy="606972"/>
          </a:xfrm>
        </p:spPr>
        <p:txBody>
          <a:bodyPr anchor="b"/>
          <a:lstStyle>
            <a:lvl1pPr marL="0" indent="0">
              <a:spcBef>
                <a:spcPct val="0"/>
              </a:spcBef>
              <a:spcAft>
                <a:spcPts val="300"/>
              </a:spcAft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675" dirty="0">
                <a:latin typeface="Arial" charset="0"/>
                <a:ea typeface="Microsoft Sans Serif" charset="0"/>
                <a:cs typeface="Arial" charset="0"/>
              </a:rPr>
              <a:t>Optimal 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</p:spTree>
    <p:extLst>
      <p:ext uri="{BB962C8B-B14F-4D97-AF65-F5344CB8AC3E}">
        <p14:creationId xmlns:p14="http://schemas.microsoft.com/office/powerpoint/2010/main" val="20122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88119" y="681037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033AD0F-A0A8-C243-9669-B66BEDC6317E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188119" y="789388"/>
            <a:ext cx="6481763" cy="3672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578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ong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188119" y="1059656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9960ECA-8CEE-F242-BA91-4851444C96AF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7598" y="205980"/>
            <a:ext cx="6481763" cy="8536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88119" y="1221584"/>
            <a:ext cx="6481763" cy="3240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8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88119" y="1113235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4429D30-7CC5-7740-867A-0AF3EF268A99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88119" y="735547"/>
            <a:ext cx="6481763" cy="377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88119" y="1221584"/>
            <a:ext cx="6481763" cy="324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88640" y="205981"/>
            <a:ext cx="6480720" cy="5295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14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88119" y="681037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E170547-CD54-D449-977D-D54E03884F9C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88119" y="4192191"/>
            <a:ext cx="6481763" cy="2702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5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88119" y="789387"/>
            <a:ext cx="6481763" cy="32944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9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88119" y="681037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74A3391-EF62-F142-9B22-7EFD32892335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293096" y="951570"/>
            <a:ext cx="2051987" cy="25372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5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88119" y="789386"/>
            <a:ext cx="3673079" cy="361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3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88119" y="681037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E0141289-ADDE-0A4B-9AB6-EA10EF9AD9D5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756047" y="1545264"/>
            <a:ext cx="5386388" cy="280868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5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88119" y="789386"/>
            <a:ext cx="6481763" cy="5405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063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Grou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88119" y="681037"/>
            <a:ext cx="6481763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5481641" y="4786315"/>
            <a:ext cx="1079897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4679E43-1CE2-B141-9AA1-E3E34F60B7B4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4582717"/>
            <a:ext cx="107751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5412585" y="4582716"/>
            <a:ext cx="1445419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807953" y="4569974"/>
            <a:ext cx="1242101" cy="3780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88119" y="789387"/>
            <a:ext cx="6481763" cy="3618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657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188119" y="205981"/>
            <a:ext cx="6481763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1323" tIns="35662" rIns="71323" bIns="356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188119" y="789386"/>
            <a:ext cx="6481763" cy="367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1323" tIns="35662" rIns="71323" bIns="3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0"/>
            <a:r>
              <a:rPr lang="en-AU" altLang="en-US"/>
              <a:t>First level bullet point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48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75" b="1" kern="1200">
          <a:solidFill>
            <a:srgbClr val="57575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5pPr>
      <a:lvl6pPr marL="267462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6pPr>
      <a:lvl7pPr marL="534924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7pPr>
      <a:lvl8pPr marL="802386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8pPr>
      <a:lvl9pPr marL="1069848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defRPr sz="1650" kern="1200">
          <a:solidFill>
            <a:srgbClr val="575756"/>
          </a:solidFill>
          <a:latin typeface="+mn-lt"/>
          <a:ea typeface="+mn-ea"/>
          <a:cs typeface="+mn-cs"/>
        </a:defRPr>
      </a:lvl1pPr>
      <a:lvl2pPr marL="434626" indent="-16716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Courier New" charset="0"/>
        <a:buChar char="o"/>
        <a:defRPr sz="1425" kern="1200">
          <a:solidFill>
            <a:srgbClr val="575756"/>
          </a:solidFill>
          <a:latin typeface="+mn-lt"/>
          <a:ea typeface="+mn-ea"/>
          <a:cs typeface="+mn-cs"/>
        </a:defRPr>
      </a:lvl2pPr>
      <a:lvl3pPr marL="668655" indent="-13373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200" kern="1200">
          <a:solidFill>
            <a:srgbClr val="575756"/>
          </a:solidFill>
          <a:latin typeface="+mn-lt"/>
          <a:ea typeface="+mn-ea"/>
          <a:cs typeface="+mn-cs"/>
        </a:defRPr>
      </a:lvl3pPr>
      <a:lvl4pPr marL="936117" indent="-13373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575756"/>
          </a:solidFill>
          <a:latin typeface="+mn-lt"/>
          <a:ea typeface="+mn-ea"/>
          <a:cs typeface="+mn-cs"/>
        </a:defRPr>
      </a:lvl4pPr>
      <a:lvl5pPr marL="1203579" indent="-13373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575756"/>
          </a:solidFill>
          <a:latin typeface="+mn-lt"/>
          <a:ea typeface="+mn-ea"/>
          <a:cs typeface="+mn-cs"/>
        </a:defRPr>
      </a:lvl5pPr>
      <a:lvl6pPr marL="1471041" indent="-133731" algn="l" defTabSz="5349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38503" indent="-133731" algn="l" defTabSz="5349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05965" indent="-133731" algn="l" defTabSz="5349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73427" indent="-133731" algn="l" defTabSz="5349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34924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02386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69848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37310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04772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72234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39696" algn="l" defTabSz="534924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60848" y="2931336"/>
            <a:ext cx="4617513" cy="1682998"/>
          </a:xfrm>
        </p:spPr>
        <p:txBody>
          <a:bodyPr anchor="b"/>
          <a:lstStyle>
            <a:lvl1pPr>
              <a:defRPr b="1" i="0" baseline="0"/>
            </a:lvl1pPr>
          </a:lstStyle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200" dirty="0">
              <a:latin typeface="Arial" charset="0"/>
              <a:ea typeface="Microsoft Sans Serif" charset="0"/>
              <a:cs typeface="Arial" charset="0"/>
            </a:endParaRPr>
          </a:p>
          <a:p>
            <a:endParaRPr lang="en-AU" altLang="en-US" sz="1400" dirty="0">
              <a:latin typeface="Arial" charset="0"/>
              <a:ea typeface="Microsoft Sans Serif" charset="0"/>
              <a:cs typeface="Arial" charset="0"/>
            </a:endParaRPr>
          </a:p>
          <a:p>
            <a:r>
              <a:rPr lang="en-AU" altLang="en-US" sz="1800" dirty="0">
                <a:latin typeface="Arial" charset="0"/>
                <a:ea typeface="Microsoft Sans Serif" charset="0"/>
                <a:cs typeface="Arial" charset="0"/>
              </a:rPr>
              <a:t>Untreated Remission from Alcohol Problems: A Mixed Methods Approach </a:t>
            </a:r>
          </a:p>
          <a:p>
            <a:endParaRPr lang="en-AU" sz="1200" dirty="0"/>
          </a:p>
          <a:p>
            <a:r>
              <a:rPr lang="en-AU" sz="1300" dirty="0"/>
              <a:t>Richard Mellor</a:t>
            </a:r>
            <a:r>
              <a:rPr lang="en-AU" sz="1300" baseline="30000" dirty="0"/>
              <a:t>1</a:t>
            </a:r>
          </a:p>
          <a:p>
            <a:pPr>
              <a:spcAft>
                <a:spcPts val="400"/>
              </a:spcAft>
            </a:pPr>
            <a:r>
              <a:rPr lang="en-AU" sz="1300" b="0" dirty="0"/>
              <a:t>Supervisors: Professor Alison Ritter</a:t>
            </a:r>
            <a:r>
              <a:rPr lang="en-AU" sz="1300" b="0" baseline="30000" dirty="0"/>
              <a:t>3</a:t>
            </a:r>
            <a:r>
              <a:rPr lang="en-AU" sz="1300" b="0" dirty="0"/>
              <a:t>, Dr Kari Lancaster</a:t>
            </a:r>
            <a:r>
              <a:rPr lang="en-AU" sz="1300" b="0" baseline="30000" dirty="0"/>
              <a:t>2</a:t>
            </a:r>
            <a:endParaRPr lang="en-AU" sz="1300" b="0" dirty="0"/>
          </a:p>
          <a:p>
            <a:pPr>
              <a:spcAft>
                <a:spcPts val="400"/>
              </a:spcAft>
            </a:pPr>
            <a:endParaRPr lang="en-AU" sz="1200" b="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AU" sz="800" b="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1 </a:t>
            </a:r>
            <a:r>
              <a:rPr lang="en-AU" sz="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Drug Policy Modelling Program, National Drug and Alcohol Research Centre, University of New South Wales, Sydney; </a:t>
            </a:r>
            <a:r>
              <a:rPr lang="en-AU" sz="800" b="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AU" sz="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Centre for Social Research in Health, University of New South Wales, Sydney; </a:t>
            </a:r>
            <a:r>
              <a:rPr lang="en-AU" sz="800" b="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3 </a:t>
            </a:r>
            <a:r>
              <a:rPr lang="en-AU" sz="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Drug Policy Modelling Program, Social Policy Research Centre, University of New South Wales, Sydney</a:t>
            </a:r>
          </a:p>
        </p:txBody>
      </p:sp>
      <p:pic>
        <p:nvPicPr>
          <p:cNvPr id="4" name="Picture 2" descr="Image result for drug policy modelling program">
            <a:extLst>
              <a:ext uri="{FF2B5EF4-FFF2-40B4-BE49-F238E27FC236}">
                <a16:creationId xmlns:a16="http://schemas.microsoft.com/office/drawing/2014/main" id="{0494745F-8083-45B9-AC7E-89C0B3E4D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306" y="339503"/>
            <a:ext cx="237202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centre for social research in health">
            <a:extLst>
              <a:ext uri="{FF2B5EF4-FFF2-40B4-BE49-F238E27FC236}">
                <a16:creationId xmlns:a16="http://schemas.microsoft.com/office/drawing/2014/main" id="{647899F5-45BB-40B6-9158-EBD52D2A4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755" y="1497128"/>
            <a:ext cx="128969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 result for social policy research centre">
            <a:extLst>
              <a:ext uri="{FF2B5EF4-FFF2-40B4-BE49-F238E27FC236}">
                <a16:creationId xmlns:a16="http://schemas.microsoft.com/office/drawing/2014/main" id="{51AA014E-7E52-4279-A2B5-F6B8C4A4E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448365"/>
            <a:ext cx="1414183" cy="81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116632" y="915566"/>
            <a:ext cx="6553250" cy="3456383"/>
          </a:xfrm>
        </p:spPr>
        <p:txBody>
          <a:bodyPr/>
          <a:lstStyle/>
          <a:p>
            <a:pPr>
              <a:defRPr/>
            </a:pPr>
            <a:r>
              <a:rPr lang="en-AU" sz="1400" b="1" dirty="0">
                <a:solidFill>
                  <a:schemeClr val="accent1"/>
                </a:solidFill>
              </a:rPr>
              <a:t>Project 1: </a:t>
            </a:r>
            <a:r>
              <a:rPr lang="en-A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estimates of untreated remission from alcohol problems within the context of treatment planning (systematic review and treatment modelling analysis). </a:t>
            </a:r>
          </a:p>
          <a:p>
            <a:pPr>
              <a:defRPr/>
            </a:pPr>
            <a:endParaRPr lang="en-A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AU" sz="1400" b="1" dirty="0">
                <a:solidFill>
                  <a:schemeClr val="accent1"/>
                </a:solidFill>
              </a:rPr>
              <a:t>Project 2: </a:t>
            </a:r>
            <a:r>
              <a:rPr lang="en-A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estimate untreated remission in Australia (online survey; </a:t>
            </a:r>
          </a:p>
          <a:p>
            <a:pPr>
              <a:defRPr/>
            </a:pPr>
            <a:r>
              <a:rPr lang="en-A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 = 816).</a:t>
            </a:r>
          </a:p>
          <a:p>
            <a:pPr>
              <a:defRPr/>
            </a:pPr>
            <a:endParaRPr lang="en-A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AU" sz="1400" b="1" dirty="0">
                <a:solidFill>
                  <a:schemeClr val="accent1"/>
                </a:solidFill>
              </a:rPr>
              <a:t>Project 3: </a:t>
            </a:r>
            <a:r>
              <a:rPr lang="en-A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compare people who remit without treatment to people who remit with treatment (online survey; n = 816).</a:t>
            </a:r>
          </a:p>
          <a:p>
            <a:pPr>
              <a:defRPr/>
            </a:pPr>
            <a:endParaRPr lang="en-A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AU" sz="1400" b="1" dirty="0">
                <a:solidFill>
                  <a:schemeClr val="accent1"/>
                </a:solidFill>
              </a:rPr>
              <a:t>Project 4: </a:t>
            </a:r>
            <a:r>
              <a:rPr lang="en-A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qualitative (life narratives; n =12). </a:t>
            </a:r>
          </a:p>
          <a:p>
            <a:pPr>
              <a:defRPr/>
            </a:pPr>
            <a:endParaRPr lang="en-A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AU" sz="1400" b="1" dirty="0">
                <a:solidFill>
                  <a:schemeClr val="accent1"/>
                </a:solidFill>
              </a:rPr>
              <a:t>Contexts: </a:t>
            </a:r>
            <a:r>
              <a:rPr lang="en-A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improving clinical practice; representing a diversity of recovery narratives; closing the treatment gap; accelerating natural recovery. </a:t>
            </a:r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z="1880" dirty="0"/>
              <a:t>My PhD……in a single slide </a:t>
            </a:r>
            <a:endParaRPr lang="en-AU" sz="188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4BD8A6-DA0D-4BB9-8DAE-FD5C85582C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sz="1600" b="1" dirty="0">
                <a:solidFill>
                  <a:schemeClr val="accent1"/>
                </a:solidFill>
              </a:rPr>
              <a:t>Treatment Planners </a:t>
            </a:r>
            <a:r>
              <a:rPr lang="en-AU" sz="1600" dirty="0"/>
              <a:t>need to know how many people with alcohol problems need treatment. 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1600" dirty="0"/>
              <a:t>This involves estimating the numbers of people who remit without treatment. </a:t>
            </a:r>
          </a:p>
          <a:p>
            <a:endParaRPr lang="en-AU" sz="1600" dirty="0"/>
          </a:p>
          <a:p>
            <a:r>
              <a:rPr lang="en-AU" sz="1600" dirty="0"/>
              <a:t>Estimates of </a:t>
            </a:r>
            <a:r>
              <a:rPr lang="en-AU" sz="1600" b="1" dirty="0">
                <a:solidFill>
                  <a:schemeClr val="accent1"/>
                </a:solidFill>
              </a:rPr>
              <a:t>untreated remission from alcohol problems </a:t>
            </a:r>
            <a:r>
              <a:rPr lang="en-AU" sz="1600" dirty="0"/>
              <a:t>are wide ranging. </a:t>
            </a:r>
            <a:endParaRPr lang="en-AU" sz="1600" b="1" dirty="0"/>
          </a:p>
          <a:p>
            <a:endParaRPr lang="en-AU" sz="1600" b="1" dirty="0"/>
          </a:p>
          <a:p>
            <a:r>
              <a:rPr lang="en-AU" sz="1600" b="1" dirty="0">
                <a:solidFill>
                  <a:schemeClr val="accent1"/>
                </a:solidFill>
              </a:rPr>
              <a:t>Systematic review: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600" dirty="0"/>
              <a:t>Examine the ways estimates of untreated remission from alcohol problems are impacted by different methods and definitions.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600" dirty="0"/>
              <a:t>Understand the implications for treatment planning.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9E1CA4-CE5A-473D-B0D3-C9E38868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Systematic Review: Treatment Planning </a:t>
            </a:r>
          </a:p>
        </p:txBody>
      </p:sp>
    </p:spTree>
    <p:extLst>
      <p:ext uri="{BB962C8B-B14F-4D97-AF65-F5344CB8AC3E}">
        <p14:creationId xmlns:p14="http://schemas.microsoft.com/office/powerpoint/2010/main" val="108025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BBCB50-C973-4E99-8BC4-64749C62DC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sz="1300" dirty="0"/>
              <a:t>124 estimates (across 27 studies): ranged from 2.7% to 98.3%.</a:t>
            </a:r>
          </a:p>
          <a:p>
            <a:endParaRPr lang="en-AU" sz="1300" dirty="0"/>
          </a:p>
          <a:p>
            <a:r>
              <a:rPr lang="en-AU" sz="1300" b="1" dirty="0"/>
              <a:t>Methods to Estimation: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300" b="1" dirty="0">
                <a:solidFill>
                  <a:schemeClr val="accent1"/>
                </a:solidFill>
              </a:rPr>
              <a:t>Method 1: </a:t>
            </a:r>
            <a:r>
              <a:rPr lang="en-AU" sz="1300" dirty="0"/>
              <a:t>people with alcohol problems; proportion that remit without treatment (mean = 22%).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300" b="1" dirty="0">
                <a:solidFill>
                  <a:schemeClr val="accent1"/>
                </a:solidFill>
              </a:rPr>
              <a:t>Method 2: </a:t>
            </a:r>
            <a:r>
              <a:rPr lang="en-AU" sz="1300" dirty="0"/>
              <a:t>untreated people with alcohol problems; proportion that remit       (mean = 41%).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300" b="1" dirty="0">
                <a:solidFill>
                  <a:schemeClr val="accent1"/>
                </a:solidFill>
              </a:rPr>
              <a:t>Method 3: </a:t>
            </a:r>
            <a:r>
              <a:rPr lang="en-AU" sz="1300" dirty="0"/>
              <a:t>people in remission; proportion that have not received treatment  (mean = 43%).</a:t>
            </a:r>
          </a:p>
          <a:p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AU" sz="13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Definitional Variability: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300" b="1" dirty="0">
                <a:solidFill>
                  <a:schemeClr val="accent1"/>
                </a:solidFill>
              </a:rPr>
              <a:t>Alcohol Problem: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lenient definitions - higher estimates (method 2 and 3).</a:t>
            </a:r>
            <a:endParaRPr lang="en-AU" sz="1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300" b="1" dirty="0">
                <a:solidFill>
                  <a:schemeClr val="accent1"/>
                </a:solidFill>
              </a:rPr>
              <a:t>Remission: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lenient definitions - higher estimates (all methods).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300" b="1" dirty="0">
                <a:solidFill>
                  <a:schemeClr val="accent1"/>
                </a:solidFill>
              </a:rPr>
              <a:t>Treatment: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inclusive definitions - lower estimates (method 1 and 3).</a:t>
            </a:r>
            <a:endParaRPr lang="en-AU" sz="1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2B6A3-5E85-4310-A638-53AEB0DD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Systematic Review: Results </a:t>
            </a:r>
          </a:p>
        </p:txBody>
      </p:sp>
    </p:spTree>
    <p:extLst>
      <p:ext uri="{BB962C8B-B14F-4D97-AF65-F5344CB8AC3E}">
        <p14:creationId xmlns:p14="http://schemas.microsoft.com/office/powerpoint/2010/main" val="206711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784980-2739-4860-85A6-3C2B5D2216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Treatment resources are limited (do not want to overestimate demand).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Take people who remit without treatment out of the planning equation.</a:t>
            </a:r>
          </a:p>
          <a:p>
            <a:endParaRPr lang="en-A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A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estimates treatment planners use will depend upon the </a:t>
            </a:r>
            <a:r>
              <a:rPr lang="en-AU" sz="2000" b="1" dirty="0">
                <a:solidFill>
                  <a:schemeClr val="accent1"/>
                </a:solidFill>
              </a:rPr>
              <a:t>goals of the treatment plan. </a:t>
            </a:r>
            <a:endParaRPr lang="en-AU" sz="2000" dirty="0"/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13E8DA-A5FC-45D2-A040-829BFE9BC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Systematic Review: Implications for Treatment Planning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FC4806ED-BD92-48BA-A37F-094C075E4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3003798"/>
            <a:ext cx="2952327" cy="178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586324"/>
      </p:ext>
    </p:extLst>
  </p:cSld>
  <p:clrMapOvr>
    <a:masterClrMapping/>
  </p:clrMapOvr>
</p:sld>
</file>

<file path=ppt/theme/theme1.xml><?xml version="1.0" encoding="utf-8"?>
<a:theme xmlns:a="http://schemas.openxmlformats.org/drawingml/2006/main" name="NDARC Template 4by3">
  <a:themeElements>
    <a:clrScheme name="NDARC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D63C15"/>
      </a:accent1>
      <a:accent2>
        <a:srgbClr val="B8A400"/>
      </a:accent2>
      <a:accent3>
        <a:srgbClr val="FFC000"/>
      </a:accent3>
      <a:accent4>
        <a:srgbClr val="575756"/>
      </a:accent4>
      <a:accent5>
        <a:srgbClr val="6461A5"/>
      </a:accent5>
      <a:accent6>
        <a:srgbClr val="D8BD00"/>
      </a:accent6>
      <a:hlink>
        <a:srgbClr val="575756"/>
      </a:hlink>
      <a:folHlink>
        <a:srgbClr val="6461A5"/>
      </a:folHlink>
    </a:clrScheme>
    <a:fontScheme name="NDAR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DARC Powerpoint template 4-3" id="{B49182C0-B055-BD4A-AA0E-0B2CC9316930}" vid="{54523D84-06E7-0D4E-A8A4-4C4F52C88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NDARC Powerpoint template 4-3</Template>
  <TotalTime>143</TotalTime>
  <Words>415</Words>
  <Application>Microsoft Office PowerPoint</Application>
  <PresentationFormat>Custom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Microsoft Sans Serif</vt:lpstr>
      <vt:lpstr>Palatino Linotype</vt:lpstr>
      <vt:lpstr>Wingdings</vt:lpstr>
      <vt:lpstr>NDARC Template 4by3</vt:lpstr>
      <vt:lpstr>PowerPoint Presentation</vt:lpstr>
      <vt:lpstr>My PhD……in a single slide </vt:lpstr>
      <vt:lpstr>Systematic Review: Treatment Planning </vt:lpstr>
      <vt:lpstr>Systematic Review: Results </vt:lpstr>
      <vt:lpstr>Systematic Review: Implications for Treatment Planning </vt:lpstr>
    </vt:vector>
  </TitlesOfParts>
  <Company>University of New South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Downey</dc:creator>
  <cp:lastModifiedBy>Richard Mellor</cp:lastModifiedBy>
  <cp:revision>15</cp:revision>
  <dcterms:created xsi:type="dcterms:W3CDTF">2018-09-28T05:05:37Z</dcterms:created>
  <dcterms:modified xsi:type="dcterms:W3CDTF">2018-11-14T02:30:48Z</dcterms:modified>
</cp:coreProperties>
</file>