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 id="2147483689" r:id="rId6"/>
  </p:sldMasterIdLst>
  <p:notesMasterIdLst>
    <p:notesMasterId r:id="rId22"/>
  </p:notesMasterIdLst>
  <p:handoutMasterIdLst>
    <p:handoutMasterId r:id="rId23"/>
  </p:handoutMasterIdLst>
  <p:sldIdLst>
    <p:sldId id="310" r:id="rId7"/>
    <p:sldId id="261" r:id="rId8"/>
    <p:sldId id="312" r:id="rId9"/>
    <p:sldId id="333" r:id="rId10"/>
    <p:sldId id="323" r:id="rId11"/>
    <p:sldId id="341" r:id="rId12"/>
    <p:sldId id="342" r:id="rId13"/>
    <p:sldId id="345" r:id="rId14"/>
    <p:sldId id="335" r:id="rId15"/>
    <p:sldId id="338" r:id="rId16"/>
    <p:sldId id="319" r:id="rId17"/>
    <p:sldId id="339" r:id="rId18"/>
    <p:sldId id="320" r:id="rId19"/>
    <p:sldId id="321" r:id="rId20"/>
    <p:sldId id="322" r:id="rId21"/>
  </p:sldIdLst>
  <p:sldSz cx="9144000" cy="6858000" type="screen4x3"/>
  <p:notesSz cx="6819900" cy="9918700"/>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Geneva"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Geneva"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Geneva"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Geneva"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Geneva" charset="0"/>
      </a:defRPr>
    </a:lvl5pPr>
    <a:lvl6pPr marL="2286000" algn="l" defTabSz="457200" rtl="0" eaLnBrk="1" latinLnBrk="0" hangingPunct="1">
      <a:defRPr kern="1200">
        <a:solidFill>
          <a:schemeClr val="tx1"/>
        </a:solidFill>
        <a:latin typeface="Calibri" charset="0"/>
        <a:ea typeface="ヒラギノ角ゴ Pro W3" charset="0"/>
        <a:cs typeface="Geneva" charset="0"/>
      </a:defRPr>
    </a:lvl6pPr>
    <a:lvl7pPr marL="2743200" algn="l" defTabSz="457200" rtl="0" eaLnBrk="1" latinLnBrk="0" hangingPunct="1">
      <a:defRPr kern="1200">
        <a:solidFill>
          <a:schemeClr val="tx1"/>
        </a:solidFill>
        <a:latin typeface="Calibri" charset="0"/>
        <a:ea typeface="ヒラギノ角ゴ Pro W3" charset="0"/>
        <a:cs typeface="Geneva" charset="0"/>
      </a:defRPr>
    </a:lvl7pPr>
    <a:lvl8pPr marL="3200400" algn="l" defTabSz="457200" rtl="0" eaLnBrk="1" latinLnBrk="0" hangingPunct="1">
      <a:defRPr kern="1200">
        <a:solidFill>
          <a:schemeClr val="tx1"/>
        </a:solidFill>
        <a:latin typeface="Calibri" charset="0"/>
        <a:ea typeface="ヒラギノ角ゴ Pro W3" charset="0"/>
        <a:cs typeface="Geneva" charset="0"/>
      </a:defRPr>
    </a:lvl8pPr>
    <a:lvl9pPr marL="3657600" algn="l" defTabSz="457200" rtl="0" eaLnBrk="1" latinLnBrk="0" hangingPunct="1">
      <a:defRPr kern="1200">
        <a:solidFill>
          <a:schemeClr val="tx1"/>
        </a:solidFill>
        <a:latin typeface="Calibri" charset="0"/>
        <a:ea typeface="ヒラギノ角ゴ Pro W3" charset="0"/>
        <a:cs typeface="Geneva"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E3E"/>
    <a:srgbClr val="0066FF"/>
    <a:srgbClr val="3132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6" autoAdjust="0"/>
    <p:restoredTop sz="94434" autoAdjust="0"/>
  </p:normalViewPr>
  <p:slideViewPr>
    <p:cSldViewPr snapToGrid="0" snapToObjects="1">
      <p:cViewPr varScale="1">
        <p:scale>
          <a:sx n="74" d="100"/>
          <a:sy n="74" d="100"/>
        </p:scale>
        <p:origin x="1044" y="72"/>
      </p:cViewPr>
      <p:guideLst>
        <p:guide orient="horz" pos="2160"/>
        <p:guide pos="2880"/>
      </p:guideLst>
    </p:cSldViewPr>
  </p:slideViewPr>
  <p:outlineViewPr>
    <p:cViewPr>
      <p:scale>
        <a:sx n="33" d="100"/>
        <a:sy n="33" d="100"/>
      </p:scale>
      <p:origin x="0" y="-5412"/>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9" d="100"/>
          <a:sy n="79" d="100"/>
        </p:scale>
        <p:origin x="3308" y="76"/>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5290" cy="49593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63032" y="1"/>
            <a:ext cx="2955290" cy="49593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75316E6-F904-1346-B64D-6DFB2BC04658}" type="datetimeFigureOut">
              <a:rPr lang="en-US"/>
              <a:pPr/>
              <a:t>11/14/2018</a:t>
            </a:fld>
            <a:endParaRPr lang="en-US"/>
          </a:p>
        </p:txBody>
      </p:sp>
      <p:sp>
        <p:nvSpPr>
          <p:cNvPr id="4" name="Footer Placeholder 3"/>
          <p:cNvSpPr>
            <a:spLocks noGrp="1"/>
          </p:cNvSpPr>
          <p:nvPr>
            <p:ph type="ftr" sz="quarter" idx="2"/>
          </p:nvPr>
        </p:nvSpPr>
        <p:spPr>
          <a:xfrm>
            <a:off x="1" y="9421044"/>
            <a:ext cx="2955290" cy="49593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63032" y="9421044"/>
            <a:ext cx="2955290" cy="49593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AEAAEA-BEAC-0847-A128-F3BDDCEB27EC}" type="slidenum">
              <a:rPr lang="en-US"/>
              <a:pPr/>
              <a:t>‹#›</a:t>
            </a:fld>
            <a:endParaRPr lang="en-US"/>
          </a:p>
        </p:txBody>
      </p:sp>
    </p:spTree>
    <p:extLst>
      <p:ext uri="{BB962C8B-B14F-4D97-AF65-F5344CB8AC3E}">
        <p14:creationId xmlns:p14="http://schemas.microsoft.com/office/powerpoint/2010/main" val="4286558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5290" cy="49593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63032" y="1"/>
            <a:ext cx="2955290" cy="49593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332760B-4A2B-BE42-9A32-D710182EF740}" type="datetimeFigureOut">
              <a:rPr lang="en-US"/>
              <a:pPr/>
              <a:t>11/14/2018</a:t>
            </a:fld>
            <a:endParaRPr lang="en-US"/>
          </a:p>
        </p:txBody>
      </p:sp>
      <p:sp>
        <p:nvSpPr>
          <p:cNvPr id="4" name="Slide Image Placeholder 3"/>
          <p:cNvSpPr>
            <a:spLocks noGrp="1" noRot="1" noChangeAspect="1"/>
          </p:cNvSpPr>
          <p:nvPr>
            <p:ph type="sldImg" idx="2"/>
          </p:nvPr>
        </p:nvSpPr>
        <p:spPr>
          <a:xfrm>
            <a:off x="931863" y="744538"/>
            <a:ext cx="4956175" cy="3717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1" y="9421044"/>
            <a:ext cx="2955290" cy="49593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A028ACF-4F1D-2147-828D-0388DF91518E}" type="slidenum">
              <a:rPr lang="en-US"/>
              <a:pPr/>
              <a:t>‹#›</a:t>
            </a:fld>
            <a:endParaRPr lang="en-US"/>
          </a:p>
        </p:txBody>
      </p:sp>
    </p:spTree>
    <p:extLst>
      <p:ext uri="{BB962C8B-B14F-4D97-AF65-F5344CB8AC3E}">
        <p14:creationId xmlns:p14="http://schemas.microsoft.com/office/powerpoint/2010/main" val="20282592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 Good morning. I’m here to present some of the qualitative research findings from my PhD – which focused on processes and acceptability of conducting research about SEWB, or mental health, with Indigenous communities.</a:t>
            </a:r>
          </a:p>
        </p:txBody>
      </p:sp>
      <p:sp>
        <p:nvSpPr>
          <p:cNvPr id="4" name="Slide Number Placeholder 3"/>
          <p:cNvSpPr>
            <a:spLocks noGrp="1"/>
          </p:cNvSpPr>
          <p:nvPr>
            <p:ph type="sldNum" sz="quarter" idx="10"/>
          </p:nvPr>
        </p:nvSpPr>
        <p:spPr/>
        <p:txBody>
          <a:bodyPr/>
          <a:lstStyle/>
          <a:p>
            <a:fld id="{3A028ACF-4F1D-2147-828D-0388DF91518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26119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The second major theme relates to staff building their confidence speaking about research and SEWB problems.</a:t>
            </a:r>
          </a:p>
          <a:p>
            <a:pPr marL="171450" indent="-171450">
              <a:buFontTx/>
              <a:buChar char="-"/>
            </a:pPr>
            <a:r>
              <a:rPr lang="en-AU" dirty="0"/>
              <a:t>Staff reported their confidence was built as the research progressed, as their skills enhanced speaking about SEWB and research. (this is illustrated in the first quote here, which I won’t read to you).</a:t>
            </a:r>
          </a:p>
          <a:p>
            <a:pPr marL="171450" indent="-171450">
              <a:buFontTx/>
              <a:buChar char="-"/>
            </a:pPr>
            <a:r>
              <a:rPr lang="en-AU" dirty="0"/>
              <a:t>And confidence was also built as staff believed that the research had positive outcomes for their patients (second quote). ###</a:t>
            </a:r>
          </a:p>
          <a:p>
            <a:pPr marL="171450" indent="-171450">
              <a:buFontTx/>
              <a:buChar char="-"/>
            </a:pPr>
            <a:r>
              <a:rPr lang="en-AU" dirty="0"/>
              <a:t>However, it wasn’t all roses &amp; I did have one staff member tell me a story of when a patient became upset after an interview was completed &amp; the staff member was unaware until several days later, so unable to support them at this time. </a:t>
            </a:r>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3A028ACF-4F1D-2147-828D-0388DF91518E}" type="slidenum">
              <a:rPr lang="en-US" smtClean="0"/>
              <a:pPr/>
              <a:t>10</a:t>
            </a:fld>
            <a:endParaRPr lang="en-US"/>
          </a:p>
        </p:txBody>
      </p:sp>
    </p:spTree>
    <p:extLst>
      <p:ext uri="{BB962C8B-B14F-4D97-AF65-F5344CB8AC3E}">
        <p14:creationId xmlns:p14="http://schemas.microsoft.com/office/powerpoint/2010/main" val="41763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ヒラギノ角ゴ Pro W3" charset="0"/>
                <a:cs typeface="Geneva" charset="0"/>
              </a:rPr>
              <a:t>The final theme relates to patients speaking openly about their SEWB. ##</a:t>
            </a: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AU" sz="1200" kern="1200" dirty="0">
                <a:solidFill>
                  <a:schemeClr val="tx1"/>
                </a:solidFill>
                <a:effectLst/>
                <a:latin typeface="+mn-lt"/>
                <a:ea typeface="ヒラギノ角ゴ Pro W3" charset="0"/>
                <a:cs typeface="Geneva" charset="0"/>
              </a:rPr>
              <a:t>Some patients appeared to appreciate the opportunity to speak about their SEWB during the research (first quote). This was echoed by some staff who reported how some participants appreciated the chance to speak about their mood, specifically being asked the question about suicidal ideation (second quote). Another staff member reported that some participants were impressed that something was being done about SEWB &amp; that they were proud to be involve.</a:t>
            </a: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AU" sz="1200" kern="1200" dirty="0">
                <a:solidFill>
                  <a:schemeClr val="tx1"/>
                </a:solidFill>
                <a:effectLst/>
                <a:latin typeface="+mn-lt"/>
              </a:rPr>
              <a:t>This final quote tells a story about a staff member who was thanked by the family of a participant after the research was completed. This was because the research interview triggered a lengthy discussion between the patient and the staff member, where they spoke about his cultural connections, family and history for 3.5 hours and unfortunately, the patient passed away shortly after the research.</a:t>
            </a:r>
            <a:endParaRPr lang="en-AU" dirty="0"/>
          </a:p>
        </p:txBody>
      </p:sp>
      <p:sp>
        <p:nvSpPr>
          <p:cNvPr id="4" name="Slide Number Placeholder 3"/>
          <p:cNvSpPr>
            <a:spLocks noGrp="1"/>
          </p:cNvSpPr>
          <p:nvPr>
            <p:ph type="sldNum" sz="quarter" idx="10"/>
          </p:nvPr>
        </p:nvSpPr>
        <p:spPr/>
        <p:txBody>
          <a:bodyPr/>
          <a:lstStyle/>
          <a:p>
            <a:fld id="{3A028ACF-4F1D-2147-828D-0388DF91518E}" type="slidenum">
              <a:rPr lang="en-US" smtClean="0"/>
              <a:pPr/>
              <a:t>11</a:t>
            </a:fld>
            <a:endParaRPr lang="en-US"/>
          </a:p>
        </p:txBody>
      </p:sp>
    </p:spTree>
    <p:extLst>
      <p:ext uri="{BB962C8B-B14F-4D97-AF65-F5344CB8AC3E}">
        <p14:creationId xmlns:p14="http://schemas.microsoft.com/office/powerpoint/2010/main" val="407818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n-lt"/>
                <a:ea typeface="ヒラギノ角ゴ Pro W3" charset="0"/>
                <a:cs typeface="Geneva" charset="0"/>
              </a:rPr>
              <a:t>The final theme relates to patients speaking openly about their SEWB. ##</a:t>
            </a: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AU" sz="1200" kern="1200" dirty="0">
                <a:solidFill>
                  <a:schemeClr val="tx1"/>
                </a:solidFill>
                <a:effectLst/>
                <a:latin typeface="+mn-lt"/>
                <a:ea typeface="ヒラギノ角ゴ Pro W3" charset="0"/>
                <a:cs typeface="Geneva" charset="0"/>
              </a:rPr>
              <a:t>Some patients appeared to appreciate the opportunity to speak about their SEWB during the research (first quote). This was echoed by some staff who reported how some participants appreciated the chance to speak about their mood, specifically being asked the question about suicidal ideation (second quote). Another staff member reported that some participants were impressed that something was being done about SEWB &amp; that they were proud to be involve.</a:t>
            </a: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AU" sz="1200" kern="1200" dirty="0">
                <a:solidFill>
                  <a:schemeClr val="tx1"/>
                </a:solidFill>
                <a:effectLst/>
                <a:latin typeface="+mn-lt"/>
              </a:rPr>
              <a:t>This final quote tells a story about a staff member who was thanked by the family of a participant after the research was completed. This was because the research interview triggered a lengthy discussion between the patient and the staff member, where they spoke about his cultural connections, family and history for 3.5 hours and unfortunately, the patient passed away shortly after the research.</a:t>
            </a:r>
            <a:endParaRPr lang="en-AU" dirty="0"/>
          </a:p>
        </p:txBody>
      </p:sp>
      <p:sp>
        <p:nvSpPr>
          <p:cNvPr id="4" name="Slide Number Placeholder 3"/>
          <p:cNvSpPr>
            <a:spLocks noGrp="1"/>
          </p:cNvSpPr>
          <p:nvPr>
            <p:ph type="sldNum" sz="quarter" idx="10"/>
          </p:nvPr>
        </p:nvSpPr>
        <p:spPr/>
        <p:txBody>
          <a:bodyPr/>
          <a:lstStyle/>
          <a:p>
            <a:fld id="{3A028ACF-4F1D-2147-828D-0388DF91518E}" type="slidenum">
              <a:rPr lang="en-US" smtClean="0"/>
              <a:pPr/>
              <a:t>12</a:t>
            </a:fld>
            <a:endParaRPr lang="en-US"/>
          </a:p>
        </p:txBody>
      </p:sp>
    </p:spTree>
    <p:extLst>
      <p:ext uri="{BB962C8B-B14F-4D97-AF65-F5344CB8AC3E}">
        <p14:creationId xmlns:p14="http://schemas.microsoft.com/office/powerpoint/2010/main" val="64684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does this mean?</a:t>
            </a:r>
          </a:p>
          <a:p>
            <a:pPr marL="171450" indent="-171450">
              <a:buFontTx/>
              <a:buChar char="-"/>
            </a:pPr>
            <a:r>
              <a:rPr lang="en-AU" dirty="0"/>
              <a:t>Overall, this research shows that despite initial concerns by many staff about SEWB research – many patients who took part were ok with discussing their mood. ##</a:t>
            </a:r>
          </a:p>
          <a:p>
            <a:pPr marL="171450" marR="0" lvl="0" indent="-171450" algn="l" defTabSz="457200" rtl="0" eaLnBrk="0" fontAlgn="base" latinLnBrk="0" hangingPunct="0">
              <a:lnSpc>
                <a:spcPct val="100000"/>
              </a:lnSpc>
              <a:spcBef>
                <a:spcPct val="30000"/>
              </a:spcBef>
              <a:spcAft>
                <a:spcPct val="0"/>
              </a:spcAft>
              <a:buClrTx/>
              <a:buSzTx/>
              <a:buFontTx/>
              <a:buChar char="-"/>
              <a:tabLst/>
              <a:defRPr/>
            </a:pPr>
            <a:r>
              <a:rPr lang="en-AU" dirty="0"/>
              <a:t>Clinical practice – this suggests that when we have adequality trained and culturally appropriate staff – they should be encouraged to speak about SEWB with patients. But they need to have sufficient time to complete discussions, referral options, and guidelines to inform assessment and management. Health services developing relationships with individuals and the community is key. ##</a:t>
            </a:r>
          </a:p>
          <a:p>
            <a:pPr marL="171450" indent="-171450">
              <a:buFontTx/>
              <a:buChar char="-"/>
            </a:pPr>
            <a:r>
              <a:rPr lang="en-AU" dirty="0"/>
              <a:t>Research – good news. It suggests that beyond the evidence arising from research – it can have additional benefit – including therapeutic benefits for patients, and enhanced capacity and relationships for staff and health services.</a:t>
            </a:r>
          </a:p>
          <a:p>
            <a:pPr marL="171450" indent="-171450">
              <a:buFontTx/>
              <a:buChar char="-"/>
            </a:pPr>
            <a:r>
              <a:rPr lang="en-AU" dirty="0"/>
              <a:t>It supports the current guidance for Indigenous-focused research and shows that when research addresses an area that is a community-determined priority, it may make it more feasible (as well as ethical). </a:t>
            </a:r>
          </a:p>
          <a:p>
            <a:pPr marL="171450" indent="-171450">
              <a:buFontTx/>
              <a:buChar char="-"/>
            </a:pPr>
            <a:r>
              <a:rPr lang="en-AU" dirty="0"/>
              <a:t>But – as researchers we need to be cognisant that staff are adequality prepared &amp; that staff are given the opportunity to raise they concerns so they can be addressed. </a:t>
            </a:r>
          </a:p>
        </p:txBody>
      </p:sp>
      <p:sp>
        <p:nvSpPr>
          <p:cNvPr id="4" name="Slide Number Placeholder 3"/>
          <p:cNvSpPr>
            <a:spLocks noGrp="1"/>
          </p:cNvSpPr>
          <p:nvPr>
            <p:ph type="sldNum" sz="quarter" idx="5"/>
          </p:nvPr>
        </p:nvSpPr>
        <p:spPr/>
        <p:txBody>
          <a:bodyPr/>
          <a:lstStyle/>
          <a:p>
            <a:fld id="{3A028ACF-4F1D-2147-828D-0388DF91518E}" type="slidenum">
              <a:rPr lang="en-US" smtClean="0"/>
              <a:pPr/>
              <a:t>13</a:t>
            </a:fld>
            <a:endParaRPr lang="en-US"/>
          </a:p>
        </p:txBody>
      </p:sp>
    </p:spTree>
    <p:extLst>
      <p:ext uri="{BB962C8B-B14F-4D97-AF65-F5344CB8AC3E}">
        <p14:creationId xmlns:p14="http://schemas.microsoft.com/office/powerpoint/2010/main" val="283794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A strength of this research is the established relationships I had with staff, which supported open conversations and data analysis.</a:t>
            </a:r>
          </a:p>
          <a:p>
            <a:pPr marL="171450" indent="-171450">
              <a:buFontTx/>
              <a:buChar char="-"/>
            </a:pPr>
            <a:r>
              <a:rPr lang="en-AU" dirty="0"/>
              <a:t>We collected a broad range of experiences from staff from 9 service and patients from 10. </a:t>
            </a:r>
          </a:p>
          <a:p>
            <a:pPr marL="171450" indent="-171450">
              <a:buFontTx/>
              <a:buChar char="-"/>
            </a:pPr>
            <a:r>
              <a:rPr lang="en-AU" dirty="0"/>
              <a:t>The involvement of the IAG (staff, researchers) provided a mechanism for intellectual input from a range of Indigenous perspectives during this research.</a:t>
            </a:r>
          </a:p>
          <a:p>
            <a:pPr marL="171450" indent="-171450">
              <a:buFontTx/>
              <a:buChar char="-"/>
            </a:pPr>
            <a:r>
              <a:rPr lang="en-AU" dirty="0"/>
              <a:t>However, the relationships I had with staff may have impacted on nature of the information they shared with me during interviews &amp; like all research, this research is limited to report on perspectives of people who took part.</a:t>
            </a:r>
          </a:p>
        </p:txBody>
      </p:sp>
      <p:sp>
        <p:nvSpPr>
          <p:cNvPr id="4" name="Slide Number Placeholder 3"/>
          <p:cNvSpPr>
            <a:spLocks noGrp="1"/>
          </p:cNvSpPr>
          <p:nvPr>
            <p:ph type="sldNum" sz="quarter" idx="5"/>
          </p:nvPr>
        </p:nvSpPr>
        <p:spPr/>
        <p:txBody>
          <a:bodyPr/>
          <a:lstStyle/>
          <a:p>
            <a:fld id="{3A028ACF-4F1D-2147-828D-0388DF91518E}" type="slidenum">
              <a:rPr lang="en-US" smtClean="0"/>
              <a:pPr/>
              <a:t>14</a:t>
            </a:fld>
            <a:endParaRPr lang="en-US"/>
          </a:p>
        </p:txBody>
      </p:sp>
    </p:spTree>
    <p:extLst>
      <p:ext uri="{BB962C8B-B14F-4D97-AF65-F5344CB8AC3E}">
        <p14:creationId xmlns:p14="http://schemas.microsoft.com/office/powerpoint/2010/main" val="357185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 I’ll finish with a quote from an AHW – which gives us a timely reminder that it’s not just about the research, but were here to listen and help people as well.</a:t>
            </a:r>
          </a:p>
          <a:p>
            <a:r>
              <a:rPr lang="en-AU" dirty="0"/>
              <a:t>Thank you.</a:t>
            </a:r>
          </a:p>
        </p:txBody>
      </p:sp>
      <p:sp>
        <p:nvSpPr>
          <p:cNvPr id="4" name="Slide Number Placeholder 3"/>
          <p:cNvSpPr>
            <a:spLocks noGrp="1"/>
          </p:cNvSpPr>
          <p:nvPr>
            <p:ph type="sldNum" sz="quarter" idx="5"/>
          </p:nvPr>
        </p:nvSpPr>
        <p:spPr/>
        <p:txBody>
          <a:bodyPr/>
          <a:lstStyle/>
          <a:p>
            <a:fld id="{3A028ACF-4F1D-2147-828D-0388DF91518E}" type="slidenum">
              <a:rPr lang="en-US" smtClean="0"/>
              <a:pPr/>
              <a:t>15</a:t>
            </a:fld>
            <a:endParaRPr lang="en-US"/>
          </a:p>
        </p:txBody>
      </p:sp>
    </p:spTree>
    <p:extLst>
      <p:ext uri="{BB962C8B-B14F-4D97-AF65-F5344CB8AC3E}">
        <p14:creationId xmlns:p14="http://schemas.microsoft.com/office/powerpoint/2010/main" val="231001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I begin – I would like to take a moment to show my respect and acknowledge….</a:t>
            </a:r>
          </a:p>
        </p:txBody>
      </p:sp>
      <p:sp>
        <p:nvSpPr>
          <p:cNvPr id="4" name="Slide Number Placeholder 3"/>
          <p:cNvSpPr>
            <a:spLocks noGrp="1"/>
          </p:cNvSpPr>
          <p:nvPr>
            <p:ph type="sldNum" sz="quarter" idx="5"/>
          </p:nvPr>
        </p:nvSpPr>
        <p:spPr/>
        <p:txBody>
          <a:bodyPr/>
          <a:lstStyle/>
          <a:p>
            <a:fld id="{3A028ACF-4F1D-2147-828D-0388DF91518E}" type="slidenum">
              <a:rPr lang="en-US" smtClean="0"/>
              <a:pPr/>
              <a:t>2</a:t>
            </a:fld>
            <a:endParaRPr lang="en-US"/>
          </a:p>
        </p:txBody>
      </p:sp>
    </p:spTree>
    <p:extLst>
      <p:ext uri="{BB962C8B-B14F-4D97-AF65-F5344CB8AC3E}">
        <p14:creationId xmlns:p14="http://schemas.microsoft.com/office/powerpoint/2010/main" val="378580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The aim of this component of my research was to explore the perspectives of PHC staff and patients about their wiliness and experiences participating in SEWB research. ###</a:t>
            </a:r>
          </a:p>
          <a:p>
            <a:pPr marL="171450" indent="-171450">
              <a:buFontTx/>
              <a:buChar char="-"/>
            </a:pPr>
            <a:r>
              <a:rPr lang="en-AU" dirty="0"/>
              <a:t>This is an important area to explore because there is a need for research to inform care that is culturally-appropriate and evidence-based to strengthen SEWB among Indigenous people. </a:t>
            </a:r>
          </a:p>
          <a:p>
            <a:pPr marL="171450" indent="-171450">
              <a:buFontTx/>
              <a:buChar char="-"/>
            </a:pPr>
            <a:r>
              <a:rPr lang="en-AU" dirty="0"/>
              <a:t>This question arose when I began working on a </a:t>
            </a:r>
            <a:r>
              <a:rPr lang="en-AU" baseline="0" dirty="0"/>
              <a:t>national, Indigenous, PHC based research project named GIR. </a:t>
            </a:r>
          </a:p>
          <a:p>
            <a:pPr marL="171450" indent="-171450">
              <a:buFontTx/>
              <a:buChar char="-"/>
            </a:pPr>
            <a:r>
              <a:rPr lang="en-AU" baseline="0" dirty="0"/>
              <a:t>GIR aimed to validate a culturally-appropriate depression measure &amp; required us to work with 10 PHC services to have staff ask Indigenous patients about depression symptoms and severity, including questions about suicidal ideation and intent. </a:t>
            </a:r>
          </a:p>
          <a:p>
            <a:pPr marL="171450" indent="-171450">
              <a:buFontTx/>
              <a:buChar char="-"/>
            </a:pPr>
            <a:r>
              <a:rPr lang="en-AU" baseline="0" dirty="0"/>
              <a:t>When we started this project, many people told us it would be very difficult to find PHC services and people who would participate, so we set up a process evaluation that ran alongside GIR – to evaluate the feasibility, appropriateness and processed involved with the research.</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baseline="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baseline="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baseline="0" dirty="0"/>
          </a:p>
          <a:p>
            <a:endParaRPr lang="en-AU" dirty="0"/>
          </a:p>
        </p:txBody>
      </p:sp>
      <p:sp>
        <p:nvSpPr>
          <p:cNvPr id="4" name="Slide Number Placeholder 3"/>
          <p:cNvSpPr>
            <a:spLocks noGrp="1"/>
          </p:cNvSpPr>
          <p:nvPr>
            <p:ph type="sldNum" sz="quarter" idx="5"/>
          </p:nvPr>
        </p:nvSpPr>
        <p:spPr/>
        <p:txBody>
          <a:bodyPr/>
          <a:lstStyle/>
          <a:p>
            <a:fld id="{3A028ACF-4F1D-2147-828D-0388DF91518E}" type="slidenum">
              <a:rPr lang="en-US" smtClean="0"/>
              <a:pPr/>
              <a:t>3</a:t>
            </a:fld>
            <a:endParaRPr lang="en-US"/>
          </a:p>
        </p:txBody>
      </p:sp>
    </p:spTree>
    <p:extLst>
      <p:ext uri="{BB962C8B-B14F-4D97-AF65-F5344CB8AC3E}">
        <p14:creationId xmlns:p14="http://schemas.microsoft.com/office/powerpoint/2010/main" val="131634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baseline="0" dirty="0"/>
              <a:t>The process evaluation used GT approaches and was guided by an IAG – authors. ##</a:t>
            </a:r>
          </a:p>
          <a:p>
            <a:pPr marL="171450" indent="-171450">
              <a:buFontTx/>
              <a:buChar char="-"/>
            </a:pPr>
            <a:r>
              <a:rPr lang="en-AU" baseline="0" dirty="0"/>
              <a:t>These results report on data collected from 500 patients from 10 PHC services who were involved in GIR. Patients had the opportunity to provide structured &amp; free text feedback during GIR. ##</a:t>
            </a:r>
          </a:p>
          <a:p>
            <a:pPr marL="171450" indent="-171450">
              <a:buFontTx/>
              <a:buChar char="-"/>
            </a:pPr>
            <a:r>
              <a:rPr lang="en-AU" baseline="0" dirty="0"/>
              <a:t>Data was also collected after GIR, when I conducted semi-structured interviews with 36 staff and ended up with lots &amp; lots of minutes of transcribed data – 10 % were second-coded by members of the IAG. </a:t>
            </a:r>
            <a:endParaRPr lang="en-AU" dirty="0"/>
          </a:p>
        </p:txBody>
      </p:sp>
      <p:sp>
        <p:nvSpPr>
          <p:cNvPr id="4" name="Slide Number Placeholder 3"/>
          <p:cNvSpPr>
            <a:spLocks noGrp="1"/>
          </p:cNvSpPr>
          <p:nvPr>
            <p:ph type="sldNum" sz="quarter" idx="10"/>
          </p:nvPr>
        </p:nvSpPr>
        <p:spPr/>
        <p:txBody>
          <a:bodyPr/>
          <a:lstStyle/>
          <a:p>
            <a:fld id="{3A028ACF-4F1D-2147-828D-0388DF91518E}" type="slidenum">
              <a:rPr lang="en-US" smtClean="0"/>
              <a:pPr/>
              <a:t>4</a:t>
            </a:fld>
            <a:endParaRPr lang="en-US"/>
          </a:p>
        </p:txBody>
      </p:sp>
    </p:spTree>
    <p:extLst>
      <p:ext uri="{BB962C8B-B14F-4D97-AF65-F5344CB8AC3E}">
        <p14:creationId xmlns:p14="http://schemas.microsoft.com/office/powerpoint/2010/main" val="253898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dirty="0"/>
              <a:t>Three main themes arose from this research, &amp; saturation was reached.</a:t>
            </a:r>
          </a:p>
          <a:p>
            <a:r>
              <a:rPr lang="en-AU" dirty="0"/>
              <a:t>1.</a:t>
            </a:r>
          </a:p>
          <a:p>
            <a:r>
              <a:rPr lang="en-AU" dirty="0"/>
              <a:t>2.</a:t>
            </a:r>
          </a:p>
          <a:p>
            <a:r>
              <a:rPr lang="en-AU" dirty="0"/>
              <a:t>3. </a:t>
            </a:r>
          </a:p>
          <a:p>
            <a:r>
              <a:rPr lang="en-AU" dirty="0"/>
              <a:t>I will briefly describe these now.</a:t>
            </a:r>
          </a:p>
        </p:txBody>
      </p:sp>
      <p:sp>
        <p:nvSpPr>
          <p:cNvPr id="4" name="Slide Number Placeholder 3"/>
          <p:cNvSpPr>
            <a:spLocks noGrp="1"/>
          </p:cNvSpPr>
          <p:nvPr>
            <p:ph type="sldNum" sz="quarter" idx="5"/>
          </p:nvPr>
        </p:nvSpPr>
        <p:spPr/>
        <p:txBody>
          <a:bodyPr/>
          <a:lstStyle/>
          <a:p>
            <a:fld id="{3A028ACF-4F1D-2147-828D-0388DF91518E}" type="slidenum">
              <a:rPr lang="en-US" smtClean="0"/>
              <a:pPr/>
              <a:t>5</a:t>
            </a:fld>
            <a:endParaRPr lang="en-US"/>
          </a:p>
        </p:txBody>
      </p:sp>
    </p:spTree>
    <p:extLst>
      <p:ext uri="{BB962C8B-B14F-4D97-AF65-F5344CB8AC3E}">
        <p14:creationId xmlns:p14="http://schemas.microsoft.com/office/powerpoint/2010/main" val="303070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Theme #1: What we have here is the major theme at the top, green is staff and blue is participants. Each major theme has multiple subthemes. I’ve highlighted the ones that I’m presenting today (as researchers or as participants)</a:t>
            </a:r>
          </a:p>
          <a:p>
            <a:pPr marL="171450" indent="-171450">
              <a:buFontTx/>
              <a:buChar char="-"/>
            </a:pPr>
            <a:r>
              <a:rPr lang="en-AU" dirty="0"/>
              <a:t>For staff – they also spoke about feeling pressure because of 3 main concerns. Firstly, staff reported feeling pressure to ensure patients had positive experiences with the research and during their visit to the PHC &amp; staff had concerns that patients may respond negatively to the research, become upset during the research interviews or be offended by being asked to participate in SEWB research.</a:t>
            </a:r>
          </a:p>
          <a:p>
            <a:pPr marL="171450" indent="-171450">
              <a:buFontTx/>
              <a:buChar char="-"/>
            </a:pPr>
            <a:r>
              <a:rPr lang="en-AU" dirty="0"/>
              <a:t>Staff also felt pressure around how they would respond if participants became upset during research interviews (because of the nature of the questions)</a:t>
            </a:r>
          </a:p>
          <a:p>
            <a:pPr marL="171450" indent="-171450">
              <a:buFontTx/>
              <a:buChar char="-"/>
            </a:pPr>
            <a:r>
              <a:rPr lang="en-AU" dirty="0"/>
              <a:t>And some spoke about the pressure they felt because of their dual role within the community. ##</a:t>
            </a:r>
            <a:br>
              <a:rPr lang="en-AU" dirty="0"/>
            </a:br>
            <a:r>
              <a:rPr lang="en-AU" dirty="0"/>
              <a:t>For patients – they had some different considerations to staff – they considered the physical environment where the research interviews would be conducted (some were in the clinic, but some were outside the service in homes or parks). </a:t>
            </a:r>
          </a:p>
          <a:p>
            <a:pPr marL="171450" indent="-171450">
              <a:buFontTx/>
              <a:buChar char="-"/>
            </a:pPr>
            <a:r>
              <a:rPr lang="en-AU" dirty="0"/>
              <a:t>Patients also considered the relationship, or connection that they had with staff as to  if they felt comfortable speaking with them about their SEWB. For some this included having a shared cultural connection, if the staff were also Indigenous.</a:t>
            </a:r>
          </a:p>
        </p:txBody>
      </p:sp>
      <p:sp>
        <p:nvSpPr>
          <p:cNvPr id="4" name="Slide Number Placeholder 3"/>
          <p:cNvSpPr>
            <a:spLocks noGrp="1"/>
          </p:cNvSpPr>
          <p:nvPr>
            <p:ph type="sldNum" sz="quarter" idx="5"/>
          </p:nvPr>
        </p:nvSpPr>
        <p:spPr/>
        <p:txBody>
          <a:bodyPr/>
          <a:lstStyle/>
          <a:p>
            <a:fld id="{3A028ACF-4F1D-2147-828D-0388DF91518E}" type="slidenum">
              <a:rPr lang="en-US" smtClean="0"/>
              <a:pPr/>
              <a:t>6</a:t>
            </a:fld>
            <a:endParaRPr lang="en-US"/>
          </a:p>
        </p:txBody>
      </p:sp>
    </p:spTree>
    <p:extLst>
      <p:ext uri="{BB962C8B-B14F-4D97-AF65-F5344CB8AC3E}">
        <p14:creationId xmlns:p14="http://schemas.microsoft.com/office/powerpoint/2010/main" val="342542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Theme #1: What we have here is the major theme at the top, green is staff and blue is participants. Each major theme has multiple subthemes. I’ve highlighted the ones that I’m presenting today (as researchers or as participants)</a:t>
            </a:r>
          </a:p>
          <a:p>
            <a:pPr marL="171450" indent="-171450">
              <a:buFontTx/>
              <a:buChar char="-"/>
            </a:pPr>
            <a:r>
              <a:rPr lang="en-AU" dirty="0"/>
              <a:t>For staff – they also spoke about feeling pressure because of 3 main concerns. Firstly, staff reported feeling pressure to ensure patients had positive experiences with the research and during their visit to the PHC &amp; staff had concerns that patients may respond negatively to the research, become upset during the research interviews or be offended by being asked to participate in SEWB research.</a:t>
            </a:r>
          </a:p>
          <a:p>
            <a:pPr marL="171450" indent="-171450">
              <a:buFontTx/>
              <a:buChar char="-"/>
            </a:pPr>
            <a:r>
              <a:rPr lang="en-AU" dirty="0"/>
              <a:t>Staff also felt pressure around how they would respond if participants became upset during research interviews (because of the nature of the questions)</a:t>
            </a:r>
          </a:p>
          <a:p>
            <a:pPr marL="171450" indent="-171450">
              <a:buFontTx/>
              <a:buChar char="-"/>
            </a:pPr>
            <a:r>
              <a:rPr lang="en-AU" dirty="0"/>
              <a:t>And some spoke about the pressure they felt because of their dual role within the community. ##</a:t>
            </a:r>
            <a:br>
              <a:rPr lang="en-AU" dirty="0"/>
            </a:br>
            <a:r>
              <a:rPr lang="en-AU" dirty="0"/>
              <a:t>For patients – they had some different considerations to staff – they considered the physical environment where the research interviews would be conducted (some were in the clinic, but some were outside the service in homes or parks). </a:t>
            </a:r>
          </a:p>
          <a:p>
            <a:pPr marL="171450" indent="-171450">
              <a:buFontTx/>
              <a:buChar char="-"/>
            </a:pPr>
            <a:r>
              <a:rPr lang="en-AU" dirty="0"/>
              <a:t>Patients also considered the relationship, or connection that they had with staff as to  if they felt comfortable speaking with them about their SEWB. For some this included having a shared cultural connection, if the staff were also Indigenous.</a:t>
            </a:r>
          </a:p>
        </p:txBody>
      </p:sp>
      <p:sp>
        <p:nvSpPr>
          <p:cNvPr id="4" name="Slide Number Placeholder 3"/>
          <p:cNvSpPr>
            <a:spLocks noGrp="1"/>
          </p:cNvSpPr>
          <p:nvPr>
            <p:ph type="sldNum" sz="quarter" idx="5"/>
          </p:nvPr>
        </p:nvSpPr>
        <p:spPr/>
        <p:txBody>
          <a:bodyPr/>
          <a:lstStyle/>
          <a:p>
            <a:fld id="{3A028ACF-4F1D-2147-828D-0388DF91518E}" type="slidenum">
              <a:rPr lang="en-US" smtClean="0"/>
              <a:pPr/>
              <a:t>7</a:t>
            </a:fld>
            <a:endParaRPr lang="en-US"/>
          </a:p>
        </p:txBody>
      </p:sp>
    </p:spTree>
    <p:extLst>
      <p:ext uri="{BB962C8B-B14F-4D97-AF65-F5344CB8AC3E}">
        <p14:creationId xmlns:p14="http://schemas.microsoft.com/office/powerpoint/2010/main" val="360920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Theme #1: What we have here is the major theme at the top, green is staff and blue is participants. Each major theme has multiple subthemes. I’ve highlighted the ones that I’m presenting today (as researchers or as participants)</a:t>
            </a:r>
          </a:p>
          <a:p>
            <a:pPr marL="171450" indent="-171450">
              <a:buFontTx/>
              <a:buChar char="-"/>
            </a:pPr>
            <a:r>
              <a:rPr lang="en-AU" dirty="0"/>
              <a:t>For staff – they also spoke about feeling pressure because of 3 main concerns. Firstly, staff reported feeling pressure to ensure patients had positive experiences with the research and during their visit to the PHC &amp; staff had concerns that patients may respond negatively to the research, become upset during the research interviews or be offended by being asked to participate in SEWB research.</a:t>
            </a:r>
          </a:p>
          <a:p>
            <a:pPr marL="171450" indent="-171450">
              <a:buFontTx/>
              <a:buChar char="-"/>
            </a:pPr>
            <a:r>
              <a:rPr lang="en-AU" dirty="0"/>
              <a:t>Staff also felt pressure around how they would respond if participants became upset during research interviews (because of the nature of the questions)</a:t>
            </a:r>
          </a:p>
          <a:p>
            <a:pPr marL="171450" indent="-171450">
              <a:buFontTx/>
              <a:buChar char="-"/>
            </a:pPr>
            <a:r>
              <a:rPr lang="en-AU" dirty="0"/>
              <a:t>And some spoke about the pressure they felt because of their dual role within the community. ##</a:t>
            </a:r>
            <a:br>
              <a:rPr lang="en-AU" dirty="0"/>
            </a:br>
            <a:r>
              <a:rPr lang="en-AU" dirty="0"/>
              <a:t>For patients – they had some different considerations to staff – they considered the physical environment where the research interviews would be conducted (some were in the clinic, but some were outside the service in homes or parks). </a:t>
            </a:r>
          </a:p>
          <a:p>
            <a:pPr marL="171450" indent="-171450">
              <a:buFontTx/>
              <a:buChar char="-"/>
            </a:pPr>
            <a:r>
              <a:rPr lang="en-AU" dirty="0"/>
              <a:t>Patients also considered the relationship, or connection that they had with staff as to  if they felt comfortable speaking with them about their SEWB. For some this included having a shared cultural connection, if the staff were also Indigenous.</a:t>
            </a:r>
          </a:p>
        </p:txBody>
      </p:sp>
      <p:sp>
        <p:nvSpPr>
          <p:cNvPr id="4" name="Slide Number Placeholder 3"/>
          <p:cNvSpPr>
            <a:spLocks noGrp="1"/>
          </p:cNvSpPr>
          <p:nvPr>
            <p:ph type="sldNum" sz="quarter" idx="5"/>
          </p:nvPr>
        </p:nvSpPr>
        <p:spPr/>
        <p:txBody>
          <a:bodyPr/>
          <a:lstStyle/>
          <a:p>
            <a:fld id="{3A028ACF-4F1D-2147-828D-0388DF91518E}" type="slidenum">
              <a:rPr lang="en-US" smtClean="0"/>
              <a:pPr/>
              <a:t>8</a:t>
            </a:fld>
            <a:endParaRPr lang="en-US"/>
          </a:p>
        </p:txBody>
      </p:sp>
    </p:spTree>
    <p:extLst>
      <p:ext uri="{BB962C8B-B14F-4D97-AF65-F5344CB8AC3E}">
        <p14:creationId xmlns:p14="http://schemas.microsoft.com/office/powerpoint/2010/main" val="283098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The second major theme relates to staff building their confidence speaking about research and SEWB problems.</a:t>
            </a:r>
          </a:p>
          <a:p>
            <a:pPr marL="171450" indent="-171450">
              <a:buFontTx/>
              <a:buChar char="-"/>
            </a:pPr>
            <a:r>
              <a:rPr lang="en-AU" dirty="0"/>
              <a:t>Staff reported their confidence was built as the research progressed, as their skills enhanced speaking about SEWB and research. (this is illustrated in the first quote here, which I won’t read to you).</a:t>
            </a:r>
          </a:p>
          <a:p>
            <a:pPr marL="171450" indent="-171450">
              <a:buFontTx/>
              <a:buChar char="-"/>
            </a:pPr>
            <a:r>
              <a:rPr lang="en-AU" dirty="0"/>
              <a:t>And confidence was also built as staff believed that the research had positive outcomes for their patients (second quote). ###</a:t>
            </a:r>
          </a:p>
          <a:p>
            <a:pPr marL="171450" indent="-171450">
              <a:buFontTx/>
              <a:buChar char="-"/>
            </a:pPr>
            <a:r>
              <a:rPr lang="en-AU" dirty="0"/>
              <a:t>However, it wasn’t all roses &amp; I did have one staff member tell me a story of when a patient became upset after an interview was completed &amp; the staff member was unaware until several days later, so unable to support them at this time. </a:t>
            </a:r>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3A028ACF-4F1D-2147-828D-0388DF91518E}" type="slidenum">
              <a:rPr lang="en-US" smtClean="0"/>
              <a:pPr/>
              <a:t>9</a:t>
            </a:fld>
            <a:endParaRPr lang="en-US"/>
          </a:p>
        </p:txBody>
      </p:sp>
    </p:spTree>
    <p:extLst>
      <p:ext uri="{BB962C8B-B14F-4D97-AF65-F5344CB8AC3E}">
        <p14:creationId xmlns:p14="http://schemas.microsoft.com/office/powerpoint/2010/main" val="162938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1 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146"/>
            <a:ext cx="9180511" cy="6903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791748"/>
            <a:ext cx="7772400" cy="451068"/>
          </a:xfrm>
          <a:prstGeom prst="rect">
            <a:avLst/>
          </a:prstGeom>
        </p:spPr>
        <p:txBody>
          <a:bodyPr anchor="b" anchorCtr="0">
            <a:noAutofit/>
          </a:bodyPr>
          <a:lstStyle>
            <a:lvl1pPr algn="l">
              <a:defRPr sz="2600" b="1">
                <a:solidFill>
                  <a:srgbClr val="454745"/>
                </a:solidFill>
                <a:latin typeface="Arial Unicode MS"/>
                <a:cs typeface="Arial Unicode MS"/>
              </a:defRPr>
            </a:lvl1pPr>
          </a:lstStyle>
          <a:p>
            <a:r>
              <a:rPr lang="en-AU" dirty="0"/>
              <a:t>Click to edit Master title style</a:t>
            </a:r>
            <a:endParaRPr lang="en-US" dirty="0"/>
          </a:p>
        </p:txBody>
      </p:sp>
      <p:sp>
        <p:nvSpPr>
          <p:cNvPr id="3" name="Subtitle 2"/>
          <p:cNvSpPr>
            <a:spLocks noGrp="1"/>
          </p:cNvSpPr>
          <p:nvPr>
            <p:ph type="subTitle" idx="1"/>
          </p:nvPr>
        </p:nvSpPr>
        <p:spPr>
          <a:xfrm>
            <a:off x="685800" y="3280819"/>
            <a:ext cx="7772400" cy="2404999"/>
          </a:xfrm>
          <a:prstGeom prst="rect">
            <a:avLst/>
          </a:prstGeom>
        </p:spPr>
        <p:txBody>
          <a:bodyPr>
            <a:normAutofit/>
          </a:bodyPr>
          <a:lstStyle>
            <a:lvl1pPr marL="184150" indent="-184150" algn="l">
              <a:lnSpc>
                <a:spcPct val="110000"/>
              </a:lnSpc>
              <a:buNone/>
              <a:defRPr sz="2000">
                <a:solidFill>
                  <a:srgbClr val="454745"/>
                </a:solidFill>
                <a:latin typeface="Arial Unicode MS"/>
                <a:cs typeface="Arial Unicode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dirty="0"/>
          </a:p>
        </p:txBody>
      </p:sp>
      <p:sp>
        <p:nvSpPr>
          <p:cNvPr id="5" name="Date Placeholder 3"/>
          <p:cNvSpPr>
            <a:spLocks noGrp="1"/>
          </p:cNvSpPr>
          <p:nvPr>
            <p:ph type="dt" sz="half" idx="10"/>
          </p:nvPr>
        </p:nvSpPr>
        <p:spPr>
          <a:xfrm>
            <a:off x="6553200" y="6356350"/>
            <a:ext cx="2133600" cy="365125"/>
          </a:xfrm>
        </p:spPr>
        <p:txBody>
          <a:bodyPr/>
          <a:lstStyle>
            <a:lvl1pPr>
              <a:defRPr>
                <a:solidFill>
                  <a:srgbClr val="454745"/>
                </a:solidFill>
                <a:latin typeface="Arial Unicode MS"/>
                <a:cs typeface="Arial Unicode MS"/>
              </a:defRPr>
            </a:lvl1pPr>
          </a:lstStyle>
          <a:p>
            <a:fld id="{4CA9F025-6862-8A4F-827F-0ACAA38417BD}" type="datetime1">
              <a:rPr lang="en-AU" smtClean="0"/>
              <a:pPr/>
              <a:t>14/11/2018</a:t>
            </a:fld>
            <a:endParaRPr lang="en-US"/>
          </a:p>
        </p:txBody>
      </p:sp>
      <p:sp>
        <p:nvSpPr>
          <p:cNvPr id="6" name="Footer Placeholder 4"/>
          <p:cNvSpPr>
            <a:spLocks noGrp="1"/>
          </p:cNvSpPr>
          <p:nvPr>
            <p:ph type="ftr" sz="quarter" idx="11"/>
          </p:nvPr>
        </p:nvSpPr>
        <p:spPr/>
        <p:txBody>
          <a:bodyPr/>
          <a:lstStyle>
            <a:lvl1pPr>
              <a:defRPr sz="800">
                <a:solidFill>
                  <a:srgbClr val="454745"/>
                </a:solidFill>
                <a:latin typeface="Arial Unicode MS"/>
                <a:cs typeface="Arial Unicode MS"/>
              </a:defRPr>
            </a:lvl1pPr>
          </a:lstStyle>
          <a:p>
            <a:pPr>
              <a:defRPr/>
            </a:pPr>
            <a:r>
              <a:rPr lang="en-US"/>
              <a:t>Slideset Title</a:t>
            </a:r>
          </a:p>
          <a:p>
            <a:pPr>
              <a:defRPr/>
            </a:pPr>
            <a:r>
              <a:rPr lang="en-US"/>
              <a:t>Private &amp; Confidential</a:t>
            </a:r>
            <a:endParaRPr lang="en-US" dirty="0"/>
          </a:p>
        </p:txBody>
      </p:sp>
      <p:sp>
        <p:nvSpPr>
          <p:cNvPr id="7" name="Slide Number Placeholder 5"/>
          <p:cNvSpPr>
            <a:spLocks noGrp="1"/>
          </p:cNvSpPr>
          <p:nvPr>
            <p:ph type="sldNum" sz="quarter" idx="12"/>
          </p:nvPr>
        </p:nvSpPr>
        <p:spPr/>
        <p:txBody>
          <a:bodyPr/>
          <a:lstStyle>
            <a:lvl1pPr>
              <a:defRPr>
                <a:solidFill>
                  <a:srgbClr val="454745"/>
                </a:solidFill>
                <a:latin typeface="Arial Unicode MS"/>
                <a:cs typeface="Arial Unicode MS"/>
              </a:defRPr>
            </a:lvl1pPr>
          </a:lstStyle>
          <a:p>
            <a:fld id="{CC44D09B-B189-424A-B058-8FB7920796B0}" type="slidenum">
              <a:rPr lang="en-US" smtClean="0"/>
              <a:pPr/>
              <a:t>‹#›</a:t>
            </a:fld>
            <a:endParaRPr lang="en-US"/>
          </a:p>
        </p:txBody>
      </p:sp>
    </p:spTree>
    <p:extLst>
      <p:ext uri="{BB962C8B-B14F-4D97-AF65-F5344CB8AC3E}">
        <p14:creationId xmlns:p14="http://schemas.microsoft.com/office/powerpoint/2010/main" val="31647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Pag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3"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676554" y="1323110"/>
            <a:ext cx="8010245" cy="4803054"/>
          </a:xfrm>
          <a:prstGeom prst="rect">
            <a:avLst/>
          </a:prstGeom>
        </p:spPr>
        <p:txBody>
          <a:bodyPr/>
          <a:lstStyle>
            <a:lvl1pPr>
              <a:defRPr sz="2400"/>
            </a:lvl1pPr>
            <a:lvl2pPr>
              <a:defRPr sz="2200"/>
            </a:lvl2pPr>
            <a:lvl3pPr marL="1143000" indent="-228600">
              <a:buFont typeface="Courier New" panose="02070309020205020404" pitchFamily="49" charset="0"/>
              <a:buChar char="o"/>
              <a:defRPr sz="2000"/>
            </a:lvl3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a:xfrm>
            <a:off x="745826" y="644078"/>
            <a:ext cx="7940974" cy="464288"/>
          </a:xfrm>
          <a:prstGeom prst="rect">
            <a:avLst/>
          </a:prstGeom>
        </p:spPr>
        <p:txBody>
          <a:bodyPr anchor="b" anchorCtr="0">
            <a:noAutofit/>
          </a:bodyPr>
          <a:lstStyle>
            <a:lvl1pPr algn="l">
              <a:defRPr sz="2900" b="1">
                <a:solidFill>
                  <a:schemeClr val="bg2">
                    <a:lumMod val="95000"/>
                    <a:lumOff val="5000"/>
                  </a:schemeClr>
                </a:solidFill>
              </a:defRPr>
            </a:lvl1pPr>
          </a:lstStyle>
          <a:p>
            <a:r>
              <a:rPr lang="en-US" dirty="0"/>
              <a:t>Click to edit Master title style</a:t>
            </a:r>
          </a:p>
        </p:txBody>
      </p:sp>
      <p:pic>
        <p:nvPicPr>
          <p:cNvPr id="6" name="chart">
            <a:extLst/>
          </p:cNvPr>
          <p:cNvPicPr>
            <a:picLocks noChangeAspect="1"/>
          </p:cNvPicPr>
          <p:nvPr userDrawn="1"/>
        </p:nvPicPr>
        <p:blipFill>
          <a:blip r:embed="rId3"/>
          <a:stretch>
            <a:fillRect/>
          </a:stretch>
        </p:blipFill>
        <p:spPr>
          <a:xfrm>
            <a:off x="7211402" y="332656"/>
            <a:ext cx="1728191" cy="796095"/>
          </a:xfrm>
          <a:prstGeom prst="rect">
            <a:avLst/>
          </a:prstGeom>
        </p:spPr>
      </p:pic>
    </p:spTree>
    <p:extLst>
      <p:ext uri="{BB962C8B-B14F-4D97-AF65-F5344CB8AC3E}">
        <p14:creationId xmlns:p14="http://schemas.microsoft.com/office/powerpoint/2010/main" val="21887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ubhead Pag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3"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831273"/>
            <a:ext cx="7772400" cy="1284548"/>
          </a:xfrm>
          <a:prstGeom prst="rect">
            <a:avLst/>
          </a:prstGeom>
        </p:spPr>
        <p:txBody>
          <a:bodyPr anchor="b" anchorCtr="0">
            <a:normAutofit/>
          </a:bodyPr>
          <a:lstStyle>
            <a:lvl1pPr algn="l">
              <a:defRPr sz="2900" b="1">
                <a:solidFill>
                  <a:schemeClr val="bg2">
                    <a:lumMod val="95000"/>
                    <a:lumOff val="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96829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776864" cy="679450"/>
          </a:xfrm>
          <a:prstGeom prst="rect">
            <a:avLst/>
          </a:prstGeom>
        </p:spPr>
        <p:txBody>
          <a:bodyPr/>
          <a:lstStyle>
            <a:lvl1pPr>
              <a:defRPr>
                <a:solidFill>
                  <a:schemeClr val="bg2">
                    <a:lumMod val="95000"/>
                    <a:lumOff val="5000"/>
                  </a:schemeClr>
                </a:solidFill>
              </a:defRPr>
            </a:lvl1pPr>
          </a:lstStyle>
          <a:p>
            <a:r>
              <a:rPr lang="en-US"/>
              <a:t>Click to edit Master title style</a:t>
            </a:r>
          </a:p>
        </p:txBody>
      </p:sp>
      <p:sp>
        <p:nvSpPr>
          <p:cNvPr id="3" name="Content Placeholder 2"/>
          <p:cNvSpPr>
            <a:spLocks noGrp="1"/>
          </p:cNvSpPr>
          <p:nvPr>
            <p:ph idx="1"/>
          </p:nvPr>
        </p:nvSpPr>
        <p:spPr>
          <a:xfrm>
            <a:off x="539552" y="1556792"/>
            <a:ext cx="8064896" cy="4392488"/>
          </a:xfrm>
          <a:prstGeom prst="rect">
            <a:avLst/>
          </a:prstGeom>
        </p:spPr>
        <p:txBody>
          <a:bodyPr/>
          <a:lstStyle>
            <a:lvl1pPr>
              <a:buClrTx/>
              <a:buFont typeface="Arial" pitchFamily="34" charset="0"/>
              <a:buChar char="•"/>
              <a:defRPr sz="2400">
                <a:solidFill>
                  <a:schemeClr val="bg2">
                    <a:lumMod val="95000"/>
                    <a:lumOff val="5000"/>
                  </a:schemeClr>
                </a:solidFill>
              </a:defRPr>
            </a:lvl1pPr>
            <a:lvl2pPr marL="358775" indent="268288">
              <a:buClrTx/>
              <a:buFont typeface="Arial" pitchFamily="34" charset="0"/>
              <a:buChar char="•"/>
              <a:defRPr sz="2000">
                <a:solidFill>
                  <a:schemeClr val="bg2">
                    <a:lumMod val="95000"/>
                    <a:lumOff val="5000"/>
                  </a:schemeClr>
                </a:solidFill>
              </a:defRPr>
            </a:lvl2pPr>
            <a:lvl3pPr marL="989013" indent="-271463">
              <a:buClrTx/>
              <a:buFont typeface="Arial" pitchFamily="34" charset="0"/>
              <a:buChar char="•"/>
              <a:defRPr>
                <a:solidFill>
                  <a:schemeClr val="bg2">
                    <a:lumMod val="95000"/>
                    <a:lumOff val="5000"/>
                  </a:schemeClr>
                </a:solidFill>
              </a:defRPr>
            </a:lvl3pPr>
            <a:lvl5pPr marL="1076325" indent="268288">
              <a:buClrTx/>
              <a:buFont typeface="Arial" pitchFamily="34" charset="0"/>
              <a:buChar char="•"/>
              <a:defRPr sz="1400">
                <a:solidFill>
                  <a:schemeClr val="bg2">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Tree>
    <p:extLst>
      <p:ext uri="{BB962C8B-B14F-4D97-AF65-F5344CB8AC3E}">
        <p14:creationId xmlns:p14="http://schemas.microsoft.com/office/powerpoint/2010/main" val="422978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226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778098"/>
          </a:xfrm>
          <a:prstGeom prst="rect">
            <a:avLst/>
          </a:prstGeom>
        </p:spPr>
        <p:txBody>
          <a:bodyPr anchor="ctr"/>
          <a:lstStyle>
            <a:lvl1pPr>
              <a:defRPr sz="3200">
                <a:solidFill>
                  <a:schemeClr val="bg2">
                    <a:lumMod val="95000"/>
                    <a:lumOff val="5000"/>
                  </a:schemeClr>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23354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1 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 y="146"/>
            <a:ext cx="9180511" cy="6903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791748"/>
            <a:ext cx="7772400" cy="451068"/>
          </a:xfrm>
          <a:prstGeom prst="rect">
            <a:avLst/>
          </a:prstGeom>
        </p:spPr>
        <p:txBody>
          <a:bodyPr anchor="b" anchorCtr="0">
            <a:noAutofit/>
          </a:bodyPr>
          <a:lstStyle>
            <a:lvl1pPr algn="l">
              <a:defRPr sz="2600" b="1">
                <a:solidFill>
                  <a:srgbClr val="454745"/>
                </a:solidFill>
                <a:latin typeface="Arial Unicode MS"/>
                <a:cs typeface="Arial Unicode MS"/>
              </a:defRPr>
            </a:lvl1pPr>
          </a:lstStyle>
          <a:p>
            <a:r>
              <a:rPr lang="en-AU" dirty="0"/>
              <a:t>Click to edit Master title style</a:t>
            </a:r>
            <a:endParaRPr lang="en-US" dirty="0"/>
          </a:p>
        </p:txBody>
      </p:sp>
      <p:sp>
        <p:nvSpPr>
          <p:cNvPr id="3" name="Subtitle 2"/>
          <p:cNvSpPr>
            <a:spLocks noGrp="1"/>
          </p:cNvSpPr>
          <p:nvPr>
            <p:ph type="subTitle" idx="1"/>
          </p:nvPr>
        </p:nvSpPr>
        <p:spPr>
          <a:xfrm>
            <a:off x="685800" y="3280819"/>
            <a:ext cx="7772400" cy="2404999"/>
          </a:xfrm>
          <a:prstGeom prst="rect">
            <a:avLst/>
          </a:prstGeom>
        </p:spPr>
        <p:txBody>
          <a:bodyPr>
            <a:normAutofit/>
          </a:bodyPr>
          <a:lstStyle>
            <a:lvl1pPr marL="184150" indent="-184150" algn="l">
              <a:lnSpc>
                <a:spcPct val="110000"/>
              </a:lnSpc>
              <a:buNone/>
              <a:defRPr sz="2000">
                <a:solidFill>
                  <a:srgbClr val="454745"/>
                </a:solidFill>
                <a:latin typeface="Arial Unicode MS"/>
                <a:cs typeface="Arial Unicode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dirty="0"/>
          </a:p>
        </p:txBody>
      </p:sp>
    </p:spTree>
    <p:extLst>
      <p:ext uri="{BB962C8B-B14F-4D97-AF65-F5344CB8AC3E}">
        <p14:creationId xmlns:p14="http://schemas.microsoft.com/office/powerpoint/2010/main" val="355336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Text Pag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 y="-59614"/>
            <a:ext cx="9180511" cy="6903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5826" y="644078"/>
            <a:ext cx="7940974" cy="464288"/>
          </a:xfrm>
          <a:prstGeom prst="rect">
            <a:avLst/>
          </a:prstGeom>
        </p:spPr>
        <p:txBody>
          <a:bodyPr anchor="b" anchorCtr="0">
            <a:noAutofit/>
          </a:bodyPr>
          <a:lstStyle>
            <a:lvl1pPr algn="l">
              <a:defRPr sz="2600" b="1">
                <a:solidFill>
                  <a:srgbClr val="454745"/>
                </a:solidFill>
                <a:latin typeface="Arial Unicode MS"/>
                <a:cs typeface="Arial Unicode MS"/>
              </a:defRPr>
            </a:lvl1pPr>
          </a:lstStyle>
          <a:p>
            <a:r>
              <a:rPr lang="en-AU" dirty="0"/>
              <a:t>Click to edit Master title style</a:t>
            </a:r>
            <a:endParaRPr lang="en-US" dirty="0"/>
          </a:p>
        </p:txBody>
      </p:sp>
      <p:sp>
        <p:nvSpPr>
          <p:cNvPr id="9" name="Subtitle 2"/>
          <p:cNvSpPr>
            <a:spLocks noGrp="1"/>
          </p:cNvSpPr>
          <p:nvPr>
            <p:ph type="subTitle" idx="13"/>
          </p:nvPr>
        </p:nvSpPr>
        <p:spPr>
          <a:xfrm>
            <a:off x="579718" y="1263345"/>
            <a:ext cx="8107082" cy="4530436"/>
          </a:xfrm>
          <a:prstGeom prst="rect">
            <a:avLst/>
          </a:prstGeom>
        </p:spPr>
        <p:txBody>
          <a:bodyPr>
            <a:normAutofit/>
          </a:bodyPr>
          <a:lstStyle>
            <a:lvl1pPr marL="184150" marR="0" indent="-184150" algn="l" defTabSz="457200" rtl="0" eaLnBrk="1" fontAlgn="auto" latinLnBrk="0" hangingPunct="1">
              <a:lnSpc>
                <a:spcPct val="110000"/>
              </a:lnSpc>
              <a:spcBef>
                <a:spcPct val="20000"/>
              </a:spcBef>
              <a:spcAft>
                <a:spcPts val="0"/>
              </a:spcAft>
              <a:buClrTx/>
              <a:buSzTx/>
              <a:buFont typeface="Arial"/>
              <a:buNone/>
              <a:tabLst/>
              <a:defRPr sz="2000" baseline="0">
                <a:solidFill>
                  <a:srgbClr val="454745"/>
                </a:solidFill>
                <a:latin typeface="Arial Unicode MS"/>
                <a:cs typeface="Arial Unicode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77388" y="6014504"/>
            <a:ext cx="2041760" cy="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556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3 Chapter pag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1297"/>
            <a:ext cx="9180511" cy="6901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lvl1pPr>
              <a:defRPr>
                <a:solidFill>
                  <a:srgbClr val="454745"/>
                </a:solidFill>
                <a:latin typeface="Arial Unicode MS"/>
                <a:cs typeface="Arial Unicode MS"/>
              </a:defRPr>
            </a:lvl1pPr>
          </a:lstStyle>
          <a:p>
            <a:fld id="{3FA70AA9-6710-A243-8E76-9DA9B9C69825}" type="slidenum">
              <a:rPr lang="en-US" smtClean="0"/>
              <a:pPr/>
              <a:t>‹#›</a:t>
            </a:fld>
            <a:endParaRPr lang="en-US"/>
          </a:p>
        </p:txBody>
      </p:sp>
      <p:sp>
        <p:nvSpPr>
          <p:cNvPr id="8" name="Title 1"/>
          <p:cNvSpPr>
            <a:spLocks noGrp="1"/>
          </p:cNvSpPr>
          <p:nvPr>
            <p:ph type="ctrTitle"/>
          </p:nvPr>
        </p:nvSpPr>
        <p:spPr>
          <a:xfrm>
            <a:off x="685800" y="1791748"/>
            <a:ext cx="7772400" cy="451068"/>
          </a:xfrm>
          <a:prstGeom prst="rect">
            <a:avLst/>
          </a:prstGeom>
        </p:spPr>
        <p:txBody>
          <a:bodyPr anchor="b" anchorCtr="0">
            <a:noAutofit/>
          </a:bodyPr>
          <a:lstStyle>
            <a:lvl1pPr algn="l">
              <a:defRPr sz="2600" b="1">
                <a:solidFill>
                  <a:srgbClr val="454745"/>
                </a:solidFill>
                <a:latin typeface="Arial Unicode MS"/>
                <a:cs typeface="Arial Unicode MS"/>
              </a:defRPr>
            </a:lvl1pPr>
          </a:lstStyle>
          <a:p>
            <a:r>
              <a:rPr lang="en-AU" dirty="0"/>
              <a:t>Click to edit Master title style</a:t>
            </a:r>
            <a:endParaRPr lang="en-US" dirty="0"/>
          </a:p>
        </p:txBody>
      </p:sp>
    </p:spTree>
    <p:extLst>
      <p:ext uri="{BB962C8B-B14F-4D97-AF65-F5344CB8AC3E}">
        <p14:creationId xmlns:p14="http://schemas.microsoft.com/office/powerpoint/2010/main" val="359251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4 Summary pag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1297"/>
            <a:ext cx="9180511" cy="6901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43525" y="207817"/>
            <a:ext cx="7772400" cy="892003"/>
          </a:xfrm>
          <a:prstGeom prst="rect">
            <a:avLst/>
          </a:prstGeom>
        </p:spPr>
        <p:txBody>
          <a:bodyPr anchor="b" anchorCtr="0">
            <a:normAutofit/>
          </a:bodyPr>
          <a:lstStyle>
            <a:lvl1pPr algn="l">
              <a:defRPr sz="2600" b="1" baseline="0">
                <a:solidFill>
                  <a:srgbClr val="454745"/>
                </a:solidFill>
                <a:latin typeface="Arial Unicode MS"/>
                <a:cs typeface="Arial Unicode MS"/>
              </a:defRPr>
            </a:lvl1pPr>
          </a:lstStyle>
          <a:p>
            <a:r>
              <a:rPr lang="en-AU" dirty="0"/>
              <a:t>Click to edit Master title style</a:t>
            </a:r>
            <a:endParaRPr lang="en-US" dirty="0"/>
          </a:p>
        </p:txBody>
      </p:sp>
      <p:sp>
        <p:nvSpPr>
          <p:cNvPr id="9" name="Subtitle 2"/>
          <p:cNvSpPr>
            <a:spLocks noGrp="1"/>
          </p:cNvSpPr>
          <p:nvPr>
            <p:ph type="subTitle" idx="13"/>
          </p:nvPr>
        </p:nvSpPr>
        <p:spPr>
          <a:xfrm>
            <a:off x="676555" y="2101273"/>
            <a:ext cx="7772400" cy="3752271"/>
          </a:xfrm>
          <a:prstGeom prst="rect">
            <a:avLst/>
          </a:prstGeom>
        </p:spPr>
        <p:txBody>
          <a:bodyPr/>
          <a:lstStyle>
            <a:lvl1pPr marL="184150" indent="-184150">
              <a:defRPr sz="2000" baseline="0">
                <a:solidFill>
                  <a:srgbClr val="454745"/>
                </a:solidFill>
                <a:latin typeface="Arial Unicode MS"/>
                <a:cs typeface="Arial Unicode MS"/>
              </a:defRPr>
            </a:lvl1pPr>
          </a:lstStyle>
          <a:p>
            <a:r>
              <a:rPr lang="en-AU" dirty="0"/>
              <a:t>Click to edit Master subtitle style</a:t>
            </a:r>
            <a:endParaRPr lang="en-US" dirty="0"/>
          </a:p>
        </p:txBody>
      </p:sp>
    </p:spTree>
    <p:extLst>
      <p:ext uri="{BB962C8B-B14F-4D97-AF65-F5344CB8AC3E}">
        <p14:creationId xmlns:p14="http://schemas.microsoft.com/office/powerpoint/2010/main" val="4134741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5 Image pag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35" y="146"/>
            <a:ext cx="9176443" cy="6903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5826" y="644078"/>
            <a:ext cx="7940974" cy="464288"/>
          </a:xfrm>
          <a:prstGeom prst="rect">
            <a:avLst/>
          </a:prstGeom>
        </p:spPr>
        <p:txBody>
          <a:bodyPr anchor="b" anchorCtr="0">
            <a:noAutofit/>
          </a:bodyPr>
          <a:lstStyle>
            <a:lvl1pPr algn="l">
              <a:defRPr sz="2600" b="1">
                <a:solidFill>
                  <a:srgbClr val="454745"/>
                </a:solidFill>
                <a:latin typeface="Arial Unicode MS"/>
                <a:cs typeface="Arial Unicode MS"/>
              </a:defRPr>
            </a:lvl1pPr>
          </a:lstStyle>
          <a:p>
            <a:r>
              <a:rPr lang="en-AU" dirty="0"/>
              <a:t>Click to edit Master title style</a:t>
            </a:r>
            <a:endParaRPr lang="en-US" dirty="0"/>
          </a:p>
        </p:txBody>
      </p:sp>
    </p:spTree>
    <p:extLst>
      <p:ext uri="{BB962C8B-B14F-4D97-AF65-F5344CB8AC3E}">
        <p14:creationId xmlns:p14="http://schemas.microsoft.com/office/powerpoint/2010/main" val="121853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2 Text Page">
    <p:bg>
      <p:bgPr>
        <a:gradFill flip="none" rotWithShape="1">
          <a:gsLst>
            <a:gs pos="22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826" y="644078"/>
            <a:ext cx="7940974" cy="464288"/>
          </a:xfrm>
          <a:prstGeom prst="rect">
            <a:avLst/>
          </a:prstGeom>
        </p:spPr>
        <p:txBody>
          <a:bodyPr anchor="b" anchorCtr="0">
            <a:noAutofit/>
          </a:bodyPr>
          <a:lstStyle>
            <a:lvl1pPr algn="l">
              <a:defRPr sz="2600" b="1">
                <a:solidFill>
                  <a:srgbClr val="454745"/>
                </a:solidFill>
                <a:latin typeface="Arial Unicode MS"/>
                <a:cs typeface="Arial Unicode MS"/>
              </a:defRPr>
            </a:lvl1pPr>
          </a:lstStyle>
          <a:p>
            <a:r>
              <a:rPr lang="en-AU" dirty="0"/>
              <a:t>Click to edit Master title style</a:t>
            </a:r>
            <a:endParaRPr lang="en-US" dirty="0"/>
          </a:p>
        </p:txBody>
      </p:sp>
      <p:sp>
        <p:nvSpPr>
          <p:cNvPr id="9" name="Subtitle 2"/>
          <p:cNvSpPr>
            <a:spLocks noGrp="1"/>
          </p:cNvSpPr>
          <p:nvPr>
            <p:ph type="subTitle" idx="13"/>
          </p:nvPr>
        </p:nvSpPr>
        <p:spPr>
          <a:xfrm>
            <a:off x="676555" y="1323109"/>
            <a:ext cx="7772400" cy="4530436"/>
          </a:xfrm>
          <a:prstGeom prst="rect">
            <a:avLst/>
          </a:prstGeom>
        </p:spPr>
        <p:txBody>
          <a:bodyPr>
            <a:normAutofit/>
          </a:bodyPr>
          <a:lstStyle>
            <a:lvl1pPr marL="184150" marR="0" indent="-184150" algn="l" defTabSz="457200" rtl="0" eaLnBrk="1" fontAlgn="auto" latinLnBrk="0" hangingPunct="1">
              <a:lnSpc>
                <a:spcPct val="110000"/>
              </a:lnSpc>
              <a:spcBef>
                <a:spcPct val="20000"/>
              </a:spcBef>
              <a:spcAft>
                <a:spcPts val="0"/>
              </a:spcAft>
              <a:buClrTx/>
              <a:buSzTx/>
              <a:buFont typeface="Arial"/>
              <a:buNone/>
              <a:tabLst/>
              <a:defRPr sz="2000" baseline="0">
                <a:solidFill>
                  <a:srgbClr val="454745"/>
                </a:solidFill>
                <a:latin typeface="Arial Unicode MS"/>
                <a:cs typeface="Arial Unicode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7600"/>
            <a:ext cx="1552597" cy="619988"/>
          </a:xfrm>
          <a:prstGeom prst="rect">
            <a:avLst/>
          </a:prstGeom>
        </p:spPr>
      </p:pic>
    </p:spTree>
    <p:extLst>
      <p:ext uri="{BB962C8B-B14F-4D97-AF65-F5344CB8AC3E}">
        <p14:creationId xmlns:p14="http://schemas.microsoft.com/office/powerpoint/2010/main" val="15987532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813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 Text Pag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3"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676554" y="1323110"/>
            <a:ext cx="8010245" cy="4803054"/>
          </a:xfrm>
          <a:prstGeom prst="rect">
            <a:avLst/>
          </a:prstGeom>
        </p:spPr>
        <p:txBody>
          <a:bodyPr/>
          <a:lstStyle>
            <a:lvl1pPr>
              <a:defRPr sz="2400"/>
            </a:lvl1pPr>
            <a:lvl2pPr>
              <a:defRPr sz="2200"/>
            </a:lvl2pPr>
            <a:lvl3pPr marL="1143000" indent="-228600">
              <a:buFont typeface="Courier New" panose="02070309020205020404" pitchFamily="49" charset="0"/>
              <a:buChar char="o"/>
              <a:defRPr sz="2000"/>
            </a:lvl3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a:xfrm>
            <a:off x="745826" y="644078"/>
            <a:ext cx="7940974" cy="464288"/>
          </a:xfrm>
          <a:prstGeom prst="rect">
            <a:avLst/>
          </a:prstGeom>
        </p:spPr>
        <p:txBody>
          <a:bodyPr anchor="b" anchorCtr="0">
            <a:noAutofit/>
          </a:bodyPr>
          <a:lstStyle>
            <a:lvl1pPr algn="l">
              <a:defRPr sz="2900" b="1">
                <a:solidFill>
                  <a:schemeClr val="bg2">
                    <a:lumMod val="95000"/>
                    <a:lumOff val="5000"/>
                  </a:schemeClr>
                </a:solidFill>
              </a:defRPr>
            </a:lvl1pPr>
          </a:lstStyle>
          <a:p>
            <a:r>
              <a:rPr lang="en-US" dirty="0"/>
              <a:t>Click to edit Master title style</a:t>
            </a:r>
          </a:p>
        </p:txBody>
      </p:sp>
    </p:spTree>
    <p:extLst>
      <p:ext uri="{BB962C8B-B14F-4D97-AF65-F5344CB8AC3E}">
        <p14:creationId xmlns:p14="http://schemas.microsoft.com/office/powerpoint/2010/main" val="192472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2 Text Page">
    <p:bg>
      <p:bgPr>
        <a:gradFill rotWithShape="1">
          <a:gsLst>
            <a:gs pos="35000">
              <a:schemeClr val="tx2">
                <a:lumMod val="10000"/>
                <a:lumOff val="9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826" y="644078"/>
            <a:ext cx="7940974" cy="464288"/>
          </a:xfrm>
          <a:prstGeom prst="rect">
            <a:avLst/>
          </a:prstGeom>
        </p:spPr>
        <p:txBody>
          <a:bodyPr anchor="b" anchorCtr="0">
            <a:noAutofit/>
          </a:bodyPr>
          <a:lstStyle>
            <a:lvl1pPr algn="l">
              <a:defRPr sz="2600" b="1">
                <a:solidFill>
                  <a:srgbClr val="454745"/>
                </a:solidFill>
                <a:latin typeface="Arial Unicode MS"/>
                <a:cs typeface="Arial Unicode MS"/>
              </a:defRPr>
            </a:lvl1pPr>
          </a:lstStyle>
          <a:p>
            <a:r>
              <a:rPr lang="en-AU" dirty="0"/>
              <a:t>Click to edit Master title style</a:t>
            </a:r>
            <a:endParaRPr lang="en-US" dirty="0"/>
          </a:p>
        </p:txBody>
      </p:sp>
      <p:sp>
        <p:nvSpPr>
          <p:cNvPr id="9" name="Subtitle 2"/>
          <p:cNvSpPr>
            <a:spLocks noGrp="1"/>
          </p:cNvSpPr>
          <p:nvPr>
            <p:ph type="subTitle" idx="13"/>
          </p:nvPr>
        </p:nvSpPr>
        <p:spPr>
          <a:xfrm>
            <a:off x="676555" y="1323109"/>
            <a:ext cx="7772400" cy="4530436"/>
          </a:xfrm>
          <a:prstGeom prst="rect">
            <a:avLst/>
          </a:prstGeom>
        </p:spPr>
        <p:txBody>
          <a:bodyPr>
            <a:normAutofit/>
          </a:bodyPr>
          <a:lstStyle>
            <a:lvl1pPr marL="184150" marR="0" indent="-184150" algn="l" defTabSz="457200" rtl="0" eaLnBrk="1" fontAlgn="auto" latinLnBrk="0" hangingPunct="1">
              <a:lnSpc>
                <a:spcPct val="110000"/>
              </a:lnSpc>
              <a:spcBef>
                <a:spcPct val="20000"/>
              </a:spcBef>
              <a:spcAft>
                <a:spcPts val="0"/>
              </a:spcAft>
              <a:buClrTx/>
              <a:buSzTx/>
              <a:buFont typeface="Arial"/>
              <a:buNone/>
              <a:tabLst/>
              <a:defRPr sz="2000" baseline="0">
                <a:solidFill>
                  <a:srgbClr val="454745"/>
                </a:solidFill>
                <a:latin typeface="Arial Unicode MS"/>
                <a:cs typeface="Arial Unicode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5955115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Chapter pag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1297"/>
            <a:ext cx="9180511" cy="6901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ate Placeholder 3"/>
          <p:cNvSpPr>
            <a:spLocks noGrp="1"/>
          </p:cNvSpPr>
          <p:nvPr>
            <p:ph type="dt" sz="half" idx="10"/>
          </p:nvPr>
        </p:nvSpPr>
        <p:spPr>
          <a:xfrm>
            <a:off x="6553200" y="6356350"/>
            <a:ext cx="2133600" cy="365125"/>
          </a:xfrm>
        </p:spPr>
        <p:txBody>
          <a:bodyPr/>
          <a:lstStyle>
            <a:lvl1pPr>
              <a:defRPr>
                <a:solidFill>
                  <a:srgbClr val="454745"/>
                </a:solidFill>
                <a:latin typeface="Arial Unicode MS"/>
                <a:cs typeface="Arial Unicode MS"/>
              </a:defRPr>
            </a:lvl1pPr>
          </a:lstStyle>
          <a:p>
            <a:fld id="{44D79A3C-4D8E-4442-A46F-3573B8FDFDD5}" type="datetime1">
              <a:rPr lang="en-AU" smtClean="0"/>
              <a:pPr/>
              <a:t>14/11/2018</a:t>
            </a:fld>
            <a:endParaRPr lang="en-US"/>
          </a:p>
        </p:txBody>
      </p:sp>
      <p:sp>
        <p:nvSpPr>
          <p:cNvPr id="5" name="Footer Placeholder 4"/>
          <p:cNvSpPr>
            <a:spLocks noGrp="1"/>
          </p:cNvSpPr>
          <p:nvPr>
            <p:ph type="ftr" sz="quarter" idx="11"/>
          </p:nvPr>
        </p:nvSpPr>
        <p:spPr/>
        <p:txBody>
          <a:bodyPr/>
          <a:lstStyle>
            <a:lvl1pPr>
              <a:defRPr sz="800">
                <a:solidFill>
                  <a:srgbClr val="454745"/>
                </a:solidFill>
                <a:latin typeface="Arial Unicode MS"/>
                <a:cs typeface="Arial Unicode MS"/>
              </a:defRPr>
            </a:lvl1pPr>
          </a:lstStyle>
          <a:p>
            <a:pPr>
              <a:defRPr/>
            </a:pPr>
            <a:r>
              <a:rPr lang="en-US"/>
              <a:t>Slideset Title</a:t>
            </a:r>
          </a:p>
          <a:p>
            <a:pPr>
              <a:defRPr/>
            </a:pPr>
            <a:r>
              <a:rPr lang="en-US"/>
              <a:t>Private &amp; Confidential</a:t>
            </a:r>
          </a:p>
        </p:txBody>
      </p:sp>
      <p:sp>
        <p:nvSpPr>
          <p:cNvPr id="6" name="Slide Number Placeholder 5"/>
          <p:cNvSpPr>
            <a:spLocks noGrp="1"/>
          </p:cNvSpPr>
          <p:nvPr>
            <p:ph type="sldNum" sz="quarter" idx="12"/>
          </p:nvPr>
        </p:nvSpPr>
        <p:spPr/>
        <p:txBody>
          <a:bodyPr/>
          <a:lstStyle>
            <a:lvl1pPr>
              <a:defRPr>
                <a:solidFill>
                  <a:srgbClr val="454745"/>
                </a:solidFill>
                <a:latin typeface="Arial Unicode MS"/>
                <a:cs typeface="Arial Unicode MS"/>
              </a:defRPr>
            </a:lvl1pPr>
          </a:lstStyle>
          <a:p>
            <a:fld id="{3FA70AA9-6710-A243-8E76-9DA9B9C69825}" type="slidenum">
              <a:rPr lang="en-US" smtClean="0"/>
              <a:pPr/>
              <a:t>‹#›</a:t>
            </a:fld>
            <a:endParaRPr lang="en-US"/>
          </a:p>
        </p:txBody>
      </p:sp>
      <p:sp>
        <p:nvSpPr>
          <p:cNvPr id="8" name="Title 1"/>
          <p:cNvSpPr>
            <a:spLocks noGrp="1"/>
          </p:cNvSpPr>
          <p:nvPr>
            <p:ph type="ctrTitle"/>
          </p:nvPr>
        </p:nvSpPr>
        <p:spPr>
          <a:xfrm>
            <a:off x="685800" y="1791748"/>
            <a:ext cx="7772400" cy="451068"/>
          </a:xfrm>
          <a:prstGeom prst="rect">
            <a:avLst/>
          </a:prstGeom>
        </p:spPr>
        <p:txBody>
          <a:bodyPr anchor="b" anchorCtr="0">
            <a:noAutofit/>
          </a:bodyPr>
          <a:lstStyle>
            <a:lvl1pPr algn="l">
              <a:defRPr sz="2600" b="1">
                <a:solidFill>
                  <a:srgbClr val="454745"/>
                </a:solidFill>
                <a:latin typeface="Arial Unicode MS"/>
                <a:cs typeface="Arial Unicode MS"/>
              </a:defRPr>
            </a:lvl1pPr>
          </a:lstStyle>
          <a:p>
            <a:r>
              <a:rPr lang="en-AU" dirty="0"/>
              <a:t>Click to edit Master title style</a:t>
            </a:r>
            <a:endParaRPr lang="en-US" dirty="0"/>
          </a:p>
        </p:txBody>
      </p:sp>
    </p:spTree>
    <p:extLst>
      <p:ext uri="{BB962C8B-B14F-4D97-AF65-F5344CB8AC3E}">
        <p14:creationId xmlns:p14="http://schemas.microsoft.com/office/powerpoint/2010/main" val="222626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4 Summary pag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1297"/>
            <a:ext cx="9180511" cy="6901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743525" y="207817"/>
            <a:ext cx="7772400" cy="892003"/>
          </a:xfrm>
          <a:prstGeom prst="rect">
            <a:avLst/>
          </a:prstGeom>
        </p:spPr>
        <p:txBody>
          <a:bodyPr anchor="b" anchorCtr="0">
            <a:normAutofit/>
          </a:bodyPr>
          <a:lstStyle>
            <a:lvl1pPr algn="l">
              <a:defRPr sz="2600" b="1" baseline="0">
                <a:solidFill>
                  <a:srgbClr val="454745"/>
                </a:solidFill>
                <a:latin typeface="Arial Unicode MS"/>
                <a:cs typeface="Arial Unicode MS"/>
              </a:defRPr>
            </a:lvl1pPr>
          </a:lstStyle>
          <a:p>
            <a:r>
              <a:rPr lang="en-AU" dirty="0"/>
              <a:t>Click to edit Master title style</a:t>
            </a:r>
            <a:endParaRPr lang="en-US" dirty="0"/>
          </a:p>
        </p:txBody>
      </p:sp>
      <p:sp>
        <p:nvSpPr>
          <p:cNvPr id="9" name="Subtitle 2"/>
          <p:cNvSpPr>
            <a:spLocks noGrp="1"/>
          </p:cNvSpPr>
          <p:nvPr>
            <p:ph type="subTitle" idx="13"/>
          </p:nvPr>
        </p:nvSpPr>
        <p:spPr>
          <a:xfrm>
            <a:off x="676555" y="2101273"/>
            <a:ext cx="7772400" cy="3752271"/>
          </a:xfrm>
          <a:prstGeom prst="rect">
            <a:avLst/>
          </a:prstGeom>
        </p:spPr>
        <p:txBody>
          <a:bodyPr/>
          <a:lstStyle>
            <a:lvl1pPr marL="184150" indent="-184150">
              <a:defRPr sz="2000" baseline="0">
                <a:solidFill>
                  <a:srgbClr val="454745"/>
                </a:solidFill>
                <a:latin typeface="Arial Unicode MS"/>
                <a:cs typeface="Arial Unicode MS"/>
              </a:defRPr>
            </a:lvl1pPr>
          </a:lstStyle>
          <a:p>
            <a:r>
              <a:rPr lang="en-AU" dirty="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9144" y="6183412"/>
            <a:ext cx="1801368" cy="719328"/>
          </a:xfrm>
          <a:prstGeom prst="rect">
            <a:avLst/>
          </a:prstGeom>
        </p:spPr>
      </p:pic>
    </p:spTree>
    <p:extLst>
      <p:ext uri="{BB962C8B-B14F-4D97-AF65-F5344CB8AC3E}">
        <p14:creationId xmlns:p14="http://schemas.microsoft.com/office/powerpoint/2010/main" val="220875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5 Image pag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35" y="146"/>
            <a:ext cx="9176443" cy="6903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45826" y="644078"/>
            <a:ext cx="7940974" cy="464288"/>
          </a:xfrm>
          <a:prstGeom prst="rect">
            <a:avLst/>
          </a:prstGeom>
        </p:spPr>
        <p:txBody>
          <a:bodyPr anchor="b" anchorCtr="0">
            <a:noAutofit/>
          </a:bodyPr>
          <a:lstStyle>
            <a:lvl1pPr algn="l">
              <a:defRPr sz="2600" b="1">
                <a:solidFill>
                  <a:srgbClr val="454745"/>
                </a:solidFill>
                <a:latin typeface="Arial Unicode MS"/>
                <a:cs typeface="Arial Unicode MS"/>
              </a:defRPr>
            </a:lvl1pPr>
          </a:lstStyle>
          <a:p>
            <a:r>
              <a:rPr lang="en-AU" dirty="0"/>
              <a:t>Click to edit Master title style</a:t>
            </a:r>
            <a:endParaRPr lang="en-US" dirty="0"/>
          </a:p>
        </p:txBody>
      </p:sp>
    </p:spTree>
    <p:extLst>
      <p:ext uri="{BB962C8B-B14F-4D97-AF65-F5344CB8AC3E}">
        <p14:creationId xmlns:p14="http://schemas.microsoft.com/office/powerpoint/2010/main" val="325075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778098"/>
          </a:xfrm>
          <a:prstGeom prst="rect">
            <a:avLst/>
          </a:prstGeom>
        </p:spPr>
        <p:txBody>
          <a:bodyPr anchor="ctr"/>
          <a:lstStyle>
            <a:lvl1pPr>
              <a:defRPr sz="3200">
                <a:solidFill>
                  <a:schemeClr val="bg2">
                    <a:lumMod val="95000"/>
                    <a:lumOff val="5000"/>
                  </a:schemeClr>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85846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3"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791748"/>
            <a:ext cx="7772400" cy="451068"/>
          </a:xfrm>
          <a:prstGeom prst="rect">
            <a:avLst/>
          </a:prstGeom>
        </p:spPr>
        <p:txBody>
          <a:bodyPr anchor="b" anchorCtr="0">
            <a:noAutofit/>
          </a:bodyPr>
          <a:lstStyle>
            <a:lvl1pPr algn="l">
              <a:defRPr sz="2900" b="1">
                <a:solidFill>
                  <a:schemeClr val="bg2">
                    <a:lumMod val="95000"/>
                    <a:lumOff val="5000"/>
                  </a:schemeClr>
                </a:solidFill>
              </a:defRPr>
            </a:lvl1pPr>
          </a:lstStyle>
          <a:p>
            <a:r>
              <a:rPr lang="en-US" dirty="0"/>
              <a:t>Click to edit Master title style</a:t>
            </a:r>
          </a:p>
        </p:txBody>
      </p:sp>
      <p:sp>
        <p:nvSpPr>
          <p:cNvPr id="3" name="Subtitle 2"/>
          <p:cNvSpPr>
            <a:spLocks noGrp="1"/>
          </p:cNvSpPr>
          <p:nvPr>
            <p:ph type="subTitle" idx="1"/>
          </p:nvPr>
        </p:nvSpPr>
        <p:spPr>
          <a:xfrm>
            <a:off x="685800" y="3280819"/>
            <a:ext cx="7772400" cy="2404999"/>
          </a:xfrm>
          <a:prstGeom prst="rect">
            <a:avLst/>
          </a:prstGeom>
        </p:spPr>
        <p:txBody>
          <a:bodyPr>
            <a:normAutofit/>
          </a:bodyPr>
          <a:lstStyle>
            <a:lvl1pPr marL="184150" indent="-184150" algn="l">
              <a:lnSpc>
                <a:spcPct val="110000"/>
              </a:lnSpc>
              <a:buNone/>
              <a:defRPr sz="2000">
                <a:solidFill>
                  <a:schemeClr val="bg2">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96716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Wrap up/focus pag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0513"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43525" y="207817"/>
            <a:ext cx="7772400" cy="892003"/>
          </a:xfrm>
          <a:prstGeom prst="rect">
            <a:avLst/>
          </a:prstGeom>
        </p:spPr>
        <p:txBody>
          <a:bodyPr anchor="b" anchorCtr="0">
            <a:normAutofit/>
          </a:bodyPr>
          <a:lstStyle>
            <a:lvl1pPr algn="l">
              <a:defRPr sz="2900" b="1" baseline="0">
                <a:solidFill>
                  <a:schemeClr val="bg2">
                    <a:lumMod val="95000"/>
                    <a:lumOff val="5000"/>
                  </a:schemeClr>
                </a:solidFill>
              </a:defRPr>
            </a:lvl1pPr>
          </a:lstStyle>
          <a:p>
            <a:r>
              <a:rPr lang="en-US"/>
              <a:t>Click to edit Master title style</a:t>
            </a:r>
            <a:endParaRPr lang="en-US" dirty="0"/>
          </a:p>
        </p:txBody>
      </p:sp>
      <p:sp>
        <p:nvSpPr>
          <p:cNvPr id="9" name="Subtitle 2"/>
          <p:cNvSpPr>
            <a:spLocks noGrp="1"/>
          </p:cNvSpPr>
          <p:nvPr>
            <p:ph type="subTitle" idx="13"/>
          </p:nvPr>
        </p:nvSpPr>
        <p:spPr>
          <a:xfrm>
            <a:off x="676555" y="2101273"/>
            <a:ext cx="7772400" cy="4307994"/>
          </a:xfrm>
          <a:prstGeom prst="rect">
            <a:avLst/>
          </a:prstGeom>
        </p:spPr>
        <p:txBody>
          <a:bodyPr/>
          <a:lstStyle>
            <a:lvl1pPr marL="184150" indent="-184150">
              <a:defRPr sz="2000" baseline="0"/>
            </a:lvl1pPr>
          </a:lstStyle>
          <a:p>
            <a:r>
              <a:rPr lang="en-US"/>
              <a:t>Click to edit Master subtitle style</a:t>
            </a:r>
            <a:endParaRPr lang="en-US" dirty="0"/>
          </a:p>
        </p:txBody>
      </p:sp>
    </p:spTree>
    <p:extLst>
      <p:ext uri="{BB962C8B-B14F-4D97-AF65-F5344CB8AC3E}">
        <p14:creationId xmlns:p14="http://schemas.microsoft.com/office/powerpoint/2010/main" val="208791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a:solidFill>
                  <a:srgbClr val="454745"/>
                </a:solidFill>
                <a:latin typeface="Arial Unicode MS"/>
                <a:ea typeface="+mn-ea"/>
                <a:cs typeface="Arial Unicode MS"/>
              </a:defRPr>
            </a:lvl1pPr>
          </a:lstStyle>
          <a:p>
            <a:pPr>
              <a:defRPr/>
            </a:pPr>
            <a:r>
              <a:rPr lang="en-US"/>
              <a:t>Slideset Title</a:t>
            </a:r>
          </a:p>
          <a:p>
            <a:pPr>
              <a:defRPr/>
            </a:pPr>
            <a:r>
              <a:rPr lang="en-US"/>
              <a:t>Private &amp; Confidential</a:t>
            </a:r>
            <a:endParaRPr lang="en-US" dirty="0"/>
          </a:p>
        </p:txBody>
      </p:sp>
      <p:sp>
        <p:nvSpPr>
          <p:cNvPr id="6" name="Slide Number Placeholder 5"/>
          <p:cNvSpPr>
            <a:spLocks noGrp="1"/>
          </p:cNvSpPr>
          <p:nvPr>
            <p:ph type="sldNum" sz="quarter" idx="4"/>
          </p:nvPr>
        </p:nvSpPr>
        <p:spPr>
          <a:xfrm>
            <a:off x="8413750" y="6356350"/>
            <a:ext cx="61595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454745"/>
                </a:solidFill>
                <a:latin typeface="Arial Unicode MS"/>
                <a:cs typeface="Arial Unicode MS"/>
              </a:defRPr>
            </a:lvl1pPr>
          </a:lstStyle>
          <a:p>
            <a:fld id="{706D0033-D239-924F-9FEC-3403184C4485}" type="slidenum">
              <a:rPr lang="en-US" smtClean="0"/>
              <a:pPr/>
              <a:t>‹#›</a:t>
            </a:fld>
            <a:endParaRPr lang="en-US" dirty="0"/>
          </a:p>
        </p:txBody>
      </p:sp>
      <p:sp>
        <p:nvSpPr>
          <p:cNvPr id="7" name="Date Placeholder 3"/>
          <p:cNvSpPr>
            <a:spLocks noGrp="1"/>
          </p:cNvSpPr>
          <p:nvPr>
            <p:ph type="dt" sz="half" idx="2"/>
          </p:nvPr>
        </p:nvSpPr>
        <p:spPr>
          <a:xfrm>
            <a:off x="6553200" y="6356350"/>
            <a:ext cx="135255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454745"/>
                </a:solidFill>
                <a:latin typeface="Arial Unicode MS"/>
                <a:cs typeface="Arial Unicode MS"/>
              </a:defRPr>
            </a:lvl1pPr>
          </a:lstStyle>
          <a:p>
            <a:fld id="{17A88297-813F-9C4C-B0D5-61655B025CD2}" type="datetime1">
              <a:rPr lang="en-AU" smtClean="0"/>
              <a:pPr/>
              <a:t>14/11/2018</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97" r:id="rId3"/>
    <p:sldLayoutId id="2147483675" r:id="rId4"/>
    <p:sldLayoutId id="2147483676" r:id="rId5"/>
    <p:sldLayoutId id="2147483677" r:id="rId6"/>
    <p:sldLayoutId id="2147483688" r:id="rId7"/>
  </p:sldLayoutIdLst>
  <p:hf hdr="0"/>
  <p:txStyles>
    <p:titleStyle>
      <a:lvl1pPr algn="ctr" defTabSz="457200" rtl="0" eaLnBrk="1" fontAlgn="base" hangingPunct="1">
        <a:spcBef>
          <a:spcPct val="0"/>
        </a:spcBef>
        <a:spcAft>
          <a:spcPct val="0"/>
        </a:spcAft>
        <a:defRPr sz="4400" kern="1200">
          <a:solidFill>
            <a:srgbClr val="787B78"/>
          </a:solidFill>
          <a:latin typeface="Arial"/>
          <a:ea typeface="Geneva" charset="0"/>
          <a:cs typeface="Arial"/>
        </a:defRPr>
      </a:lvl1pPr>
      <a:lvl2pPr algn="ctr" defTabSz="457200" rtl="0" eaLnBrk="1" fontAlgn="base" hangingPunct="1">
        <a:spcBef>
          <a:spcPct val="0"/>
        </a:spcBef>
        <a:spcAft>
          <a:spcPct val="0"/>
        </a:spcAft>
        <a:defRPr sz="4400">
          <a:solidFill>
            <a:srgbClr val="787B78"/>
          </a:solidFill>
          <a:latin typeface="Arial" charset="0"/>
          <a:ea typeface="Geneva" charset="0"/>
        </a:defRPr>
      </a:lvl2pPr>
      <a:lvl3pPr algn="ctr" defTabSz="457200" rtl="0" eaLnBrk="1" fontAlgn="base" hangingPunct="1">
        <a:spcBef>
          <a:spcPct val="0"/>
        </a:spcBef>
        <a:spcAft>
          <a:spcPct val="0"/>
        </a:spcAft>
        <a:defRPr sz="4400">
          <a:solidFill>
            <a:srgbClr val="787B78"/>
          </a:solidFill>
          <a:latin typeface="Arial" charset="0"/>
          <a:ea typeface="Geneva" charset="0"/>
        </a:defRPr>
      </a:lvl3pPr>
      <a:lvl4pPr algn="ctr" defTabSz="457200" rtl="0" eaLnBrk="1" fontAlgn="base" hangingPunct="1">
        <a:spcBef>
          <a:spcPct val="0"/>
        </a:spcBef>
        <a:spcAft>
          <a:spcPct val="0"/>
        </a:spcAft>
        <a:defRPr sz="4400">
          <a:solidFill>
            <a:srgbClr val="787B78"/>
          </a:solidFill>
          <a:latin typeface="Arial" charset="0"/>
          <a:ea typeface="Geneva" charset="0"/>
        </a:defRPr>
      </a:lvl4pPr>
      <a:lvl5pPr algn="ctr" defTabSz="457200" rtl="0" eaLnBrk="1" fontAlgn="base" hangingPunct="1">
        <a:spcBef>
          <a:spcPct val="0"/>
        </a:spcBef>
        <a:spcAft>
          <a:spcPct val="0"/>
        </a:spcAft>
        <a:defRPr sz="4400">
          <a:solidFill>
            <a:srgbClr val="787B78"/>
          </a:solidFill>
          <a:latin typeface="Arial" charset="0"/>
          <a:ea typeface="Geneva" charset="0"/>
        </a:defRPr>
      </a:lvl5pPr>
      <a:lvl6pPr marL="457200" algn="ctr" defTabSz="457200" rtl="0" eaLnBrk="1" fontAlgn="base" hangingPunct="1">
        <a:spcBef>
          <a:spcPct val="0"/>
        </a:spcBef>
        <a:spcAft>
          <a:spcPct val="0"/>
        </a:spcAft>
        <a:defRPr sz="4400">
          <a:solidFill>
            <a:srgbClr val="787B78"/>
          </a:solidFill>
          <a:latin typeface="Arial" charset="0"/>
          <a:ea typeface="Geneva" charset="0"/>
        </a:defRPr>
      </a:lvl6pPr>
      <a:lvl7pPr marL="914400" algn="ctr" defTabSz="457200" rtl="0" eaLnBrk="1" fontAlgn="base" hangingPunct="1">
        <a:spcBef>
          <a:spcPct val="0"/>
        </a:spcBef>
        <a:spcAft>
          <a:spcPct val="0"/>
        </a:spcAft>
        <a:defRPr sz="4400">
          <a:solidFill>
            <a:srgbClr val="787B78"/>
          </a:solidFill>
          <a:latin typeface="Arial" charset="0"/>
          <a:ea typeface="Geneva" charset="0"/>
        </a:defRPr>
      </a:lvl7pPr>
      <a:lvl8pPr marL="1371600" algn="ctr" defTabSz="457200" rtl="0" eaLnBrk="1" fontAlgn="base" hangingPunct="1">
        <a:spcBef>
          <a:spcPct val="0"/>
        </a:spcBef>
        <a:spcAft>
          <a:spcPct val="0"/>
        </a:spcAft>
        <a:defRPr sz="4400">
          <a:solidFill>
            <a:srgbClr val="787B78"/>
          </a:solidFill>
          <a:latin typeface="Arial" charset="0"/>
          <a:ea typeface="Geneva" charset="0"/>
        </a:defRPr>
      </a:lvl8pPr>
      <a:lvl9pPr marL="1828800" algn="ctr" defTabSz="457200" rtl="0" eaLnBrk="1" fontAlgn="base" hangingPunct="1">
        <a:spcBef>
          <a:spcPct val="0"/>
        </a:spcBef>
        <a:spcAft>
          <a:spcPct val="0"/>
        </a:spcAft>
        <a:defRPr sz="4400">
          <a:solidFill>
            <a:srgbClr val="787B78"/>
          </a:solidFill>
          <a:latin typeface="Arial" charset="0"/>
          <a:ea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787B78"/>
          </a:solidFill>
          <a:latin typeface="Arial"/>
          <a:ea typeface="Geneva" charset="0"/>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787B78"/>
          </a:solidFill>
          <a:latin typeface="Arial"/>
          <a:ea typeface="Geneva"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787B78"/>
          </a:solidFill>
          <a:latin typeface="Arial"/>
          <a:ea typeface="Geneva"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787B78"/>
          </a:solidFill>
          <a:latin typeface="Arial"/>
          <a:ea typeface="Geneva"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787B78"/>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80513"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991024"/>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l" rtl="0" eaLnBrk="0" fontAlgn="base" hangingPunct="0">
        <a:lnSpc>
          <a:spcPts val="4225"/>
        </a:lnSpc>
        <a:spcBef>
          <a:spcPct val="0"/>
        </a:spcBef>
        <a:spcAft>
          <a:spcPct val="0"/>
        </a:spcAft>
        <a:defRPr sz="3600" b="1">
          <a:solidFill>
            <a:schemeClr val="tx1"/>
          </a:solidFill>
          <a:latin typeface="+mj-lt"/>
          <a:ea typeface="ＭＳ Ｐゴシック" pitchFamily="90" charset="-128"/>
          <a:cs typeface="ＭＳ Ｐゴシック"/>
        </a:defRPr>
      </a:lvl1pPr>
      <a:lvl2pPr algn="l" rtl="0" eaLnBrk="0" fontAlgn="base" hangingPunct="0">
        <a:lnSpc>
          <a:spcPts val="4225"/>
        </a:lnSpc>
        <a:spcBef>
          <a:spcPct val="0"/>
        </a:spcBef>
        <a:spcAft>
          <a:spcPct val="0"/>
        </a:spcAft>
        <a:defRPr sz="3600" b="1">
          <a:solidFill>
            <a:schemeClr val="tx1"/>
          </a:solidFill>
          <a:latin typeface="Arial" pitchFamily="90" charset="0"/>
          <a:ea typeface="ＭＳ Ｐゴシック" pitchFamily="90" charset="-128"/>
          <a:cs typeface="ＭＳ Ｐゴシック"/>
        </a:defRPr>
      </a:lvl2pPr>
      <a:lvl3pPr algn="l" rtl="0" eaLnBrk="0" fontAlgn="base" hangingPunct="0">
        <a:lnSpc>
          <a:spcPts val="4225"/>
        </a:lnSpc>
        <a:spcBef>
          <a:spcPct val="0"/>
        </a:spcBef>
        <a:spcAft>
          <a:spcPct val="0"/>
        </a:spcAft>
        <a:defRPr sz="3600" b="1">
          <a:solidFill>
            <a:schemeClr val="tx1"/>
          </a:solidFill>
          <a:latin typeface="Arial" pitchFamily="90" charset="0"/>
          <a:ea typeface="ＭＳ Ｐゴシック" pitchFamily="90" charset="-128"/>
          <a:cs typeface="ＭＳ Ｐゴシック"/>
        </a:defRPr>
      </a:lvl3pPr>
      <a:lvl4pPr algn="l" rtl="0" eaLnBrk="0" fontAlgn="base" hangingPunct="0">
        <a:lnSpc>
          <a:spcPts val="4225"/>
        </a:lnSpc>
        <a:spcBef>
          <a:spcPct val="0"/>
        </a:spcBef>
        <a:spcAft>
          <a:spcPct val="0"/>
        </a:spcAft>
        <a:defRPr sz="3600" b="1">
          <a:solidFill>
            <a:schemeClr val="tx1"/>
          </a:solidFill>
          <a:latin typeface="Arial" pitchFamily="90" charset="0"/>
          <a:ea typeface="ＭＳ Ｐゴシック" pitchFamily="90" charset="-128"/>
          <a:cs typeface="ＭＳ Ｐゴシック"/>
        </a:defRPr>
      </a:lvl4pPr>
      <a:lvl5pPr algn="l" rtl="0" eaLnBrk="0" fontAlgn="base" hangingPunct="0">
        <a:lnSpc>
          <a:spcPts val="4225"/>
        </a:lnSpc>
        <a:spcBef>
          <a:spcPct val="0"/>
        </a:spcBef>
        <a:spcAft>
          <a:spcPct val="0"/>
        </a:spcAft>
        <a:defRPr sz="3600" b="1">
          <a:solidFill>
            <a:schemeClr val="tx1"/>
          </a:solidFill>
          <a:latin typeface="Arial" pitchFamily="90" charset="0"/>
          <a:ea typeface="ＭＳ Ｐゴシック" pitchFamily="90" charset="-128"/>
          <a:cs typeface="ＭＳ Ｐゴシック"/>
        </a:defRPr>
      </a:lvl5pPr>
      <a:lvl6pPr marL="457200" algn="l" rtl="0" eaLnBrk="1" fontAlgn="base" hangingPunct="1">
        <a:lnSpc>
          <a:spcPct val="85000"/>
        </a:lnSpc>
        <a:spcBef>
          <a:spcPct val="0"/>
        </a:spcBef>
        <a:spcAft>
          <a:spcPct val="0"/>
        </a:spcAft>
        <a:defRPr sz="3200">
          <a:solidFill>
            <a:schemeClr val="tx1"/>
          </a:solidFill>
          <a:latin typeface="Arial" pitchFamily="90" charset="0"/>
        </a:defRPr>
      </a:lvl6pPr>
      <a:lvl7pPr marL="914400" algn="l" rtl="0" eaLnBrk="1" fontAlgn="base" hangingPunct="1">
        <a:lnSpc>
          <a:spcPct val="85000"/>
        </a:lnSpc>
        <a:spcBef>
          <a:spcPct val="0"/>
        </a:spcBef>
        <a:spcAft>
          <a:spcPct val="0"/>
        </a:spcAft>
        <a:defRPr sz="3200">
          <a:solidFill>
            <a:schemeClr val="tx1"/>
          </a:solidFill>
          <a:latin typeface="Arial" pitchFamily="90" charset="0"/>
        </a:defRPr>
      </a:lvl7pPr>
      <a:lvl8pPr marL="1371600" algn="l" rtl="0" eaLnBrk="1" fontAlgn="base" hangingPunct="1">
        <a:lnSpc>
          <a:spcPct val="85000"/>
        </a:lnSpc>
        <a:spcBef>
          <a:spcPct val="0"/>
        </a:spcBef>
        <a:spcAft>
          <a:spcPct val="0"/>
        </a:spcAft>
        <a:defRPr sz="3200">
          <a:solidFill>
            <a:schemeClr val="tx1"/>
          </a:solidFill>
          <a:latin typeface="Arial" pitchFamily="90" charset="0"/>
        </a:defRPr>
      </a:lvl8pPr>
      <a:lvl9pPr marL="1828800" algn="l" rtl="0" eaLnBrk="1" fontAlgn="base" hangingPunct="1">
        <a:lnSpc>
          <a:spcPct val="85000"/>
        </a:lnSpc>
        <a:spcBef>
          <a:spcPct val="0"/>
        </a:spcBef>
        <a:spcAft>
          <a:spcPct val="0"/>
        </a:spcAft>
        <a:defRPr sz="3200">
          <a:solidFill>
            <a:schemeClr val="tx1"/>
          </a:solidFill>
          <a:latin typeface="Arial" pitchFamily="90" charset="0"/>
        </a:defRPr>
      </a:lvl9pPr>
    </p:titleStyle>
    <p:bodyStyle>
      <a:lvl1pPr marL="342900" indent="-384175" algn="l" rtl="0" eaLnBrk="0" fontAlgn="base" hangingPunct="0">
        <a:spcBef>
          <a:spcPct val="20000"/>
        </a:spcBef>
        <a:spcAft>
          <a:spcPct val="0"/>
        </a:spcAft>
        <a:buClr>
          <a:schemeClr val="bg2"/>
        </a:buClr>
        <a:buFont typeface="Wingdings" pitchFamily="2" charset="2"/>
        <a:buChar char="§"/>
        <a:defRPr sz="2200" b="1">
          <a:solidFill>
            <a:schemeClr val="bg2"/>
          </a:solidFill>
          <a:latin typeface="+mn-lt"/>
          <a:ea typeface="ＭＳ Ｐゴシック" pitchFamily="90" charset="-128"/>
          <a:cs typeface="ＭＳ Ｐゴシック"/>
        </a:defRPr>
      </a:lvl1pPr>
      <a:lvl2pPr marL="88900" indent="268288" algn="l" rtl="0" eaLnBrk="0" fontAlgn="base" hangingPunct="0">
        <a:spcBef>
          <a:spcPct val="20000"/>
        </a:spcBef>
        <a:spcAft>
          <a:spcPct val="0"/>
        </a:spcAft>
        <a:buFont typeface="Wingdings" pitchFamily="2" charset="2"/>
        <a:buChar char="§"/>
        <a:tabLst>
          <a:tab pos="357188" algn="l"/>
        </a:tabLst>
        <a:defRPr sz="2000">
          <a:solidFill>
            <a:schemeClr val="bg2"/>
          </a:solidFill>
          <a:latin typeface="+mn-lt"/>
          <a:ea typeface="ＭＳ Ｐゴシック" pitchFamily="90" charset="-128"/>
          <a:cs typeface="ＭＳ Ｐゴシック"/>
        </a:defRPr>
      </a:lvl2pPr>
      <a:lvl3pPr marL="1143000" indent="-228600" algn="l" rtl="0" eaLnBrk="0" fontAlgn="base" hangingPunct="0">
        <a:spcBef>
          <a:spcPct val="20000"/>
        </a:spcBef>
        <a:spcAft>
          <a:spcPct val="0"/>
        </a:spcAft>
        <a:buClr>
          <a:schemeClr val="tx1"/>
        </a:buClr>
        <a:buChar char="•"/>
        <a:defRPr>
          <a:solidFill>
            <a:schemeClr val="bg2"/>
          </a:solidFill>
          <a:latin typeface="+mn-lt"/>
          <a:ea typeface="ＭＳ Ｐゴシック" pitchFamily="90" charset="-128"/>
          <a:cs typeface="ＭＳ Ｐゴシック"/>
        </a:defRPr>
      </a:lvl3pPr>
      <a:lvl4pPr marL="625475" indent="-268288" algn="l" rtl="0" eaLnBrk="0" fontAlgn="base" hangingPunct="0">
        <a:spcBef>
          <a:spcPct val="20000"/>
        </a:spcBef>
        <a:spcAft>
          <a:spcPct val="0"/>
        </a:spcAft>
        <a:buFont typeface="Wingdings" pitchFamily="2" charset="2"/>
        <a:buChar char="§"/>
        <a:defRPr sz="1600">
          <a:solidFill>
            <a:schemeClr val="bg2"/>
          </a:solidFill>
          <a:latin typeface="+mn-lt"/>
          <a:ea typeface="ＭＳ Ｐゴシック" pitchFamily="90" charset="-128"/>
          <a:cs typeface="ＭＳ Ｐゴシック"/>
        </a:defRPr>
      </a:lvl4pPr>
      <a:lvl5pPr marL="625475" indent="1203325" algn="l" rtl="0" eaLnBrk="0" fontAlgn="base" hangingPunct="0">
        <a:spcBef>
          <a:spcPct val="20000"/>
        </a:spcBef>
        <a:spcAft>
          <a:spcPct val="0"/>
        </a:spcAft>
        <a:buClr>
          <a:schemeClr val="tx1"/>
        </a:buClr>
        <a:buChar char="•"/>
        <a:defRPr sz="1400">
          <a:solidFill>
            <a:schemeClr val="bg2"/>
          </a:solidFill>
          <a:latin typeface="+mn-lt"/>
          <a:ea typeface="ＭＳ Ｐゴシック" pitchFamily="90" charset="-128"/>
          <a:cs typeface="ＭＳ Ｐゴシック"/>
        </a:defRPr>
      </a:lvl5pPr>
      <a:lvl6pPr marL="2514600" indent="-228600" algn="l" rtl="0" eaLnBrk="1" fontAlgn="base" hangingPunct="1">
        <a:spcBef>
          <a:spcPct val="20000"/>
        </a:spcBef>
        <a:spcAft>
          <a:spcPct val="0"/>
        </a:spcAft>
        <a:buClr>
          <a:schemeClr val="tx1"/>
        </a:buClr>
        <a:buChar char="•"/>
        <a:defRPr sz="1400">
          <a:solidFill>
            <a:schemeClr val="tx1"/>
          </a:solidFill>
          <a:latin typeface="+mn-lt"/>
          <a:ea typeface="ＭＳ Ｐゴシック" pitchFamily="90" charset="-128"/>
        </a:defRPr>
      </a:lvl6pPr>
      <a:lvl7pPr marL="2971800" indent="-228600" algn="l" rtl="0" eaLnBrk="1" fontAlgn="base" hangingPunct="1">
        <a:spcBef>
          <a:spcPct val="20000"/>
        </a:spcBef>
        <a:spcAft>
          <a:spcPct val="0"/>
        </a:spcAft>
        <a:buClr>
          <a:schemeClr val="tx1"/>
        </a:buClr>
        <a:buChar char="•"/>
        <a:defRPr sz="1400">
          <a:solidFill>
            <a:schemeClr val="tx1"/>
          </a:solidFill>
          <a:latin typeface="+mn-lt"/>
          <a:ea typeface="ＭＳ Ｐゴシック" pitchFamily="90" charset="-128"/>
        </a:defRPr>
      </a:lvl7pPr>
      <a:lvl8pPr marL="3429000" indent="-228600" algn="l" rtl="0" eaLnBrk="1" fontAlgn="base" hangingPunct="1">
        <a:spcBef>
          <a:spcPct val="20000"/>
        </a:spcBef>
        <a:spcAft>
          <a:spcPct val="0"/>
        </a:spcAft>
        <a:buClr>
          <a:schemeClr val="tx1"/>
        </a:buClr>
        <a:buChar char="•"/>
        <a:defRPr sz="1400">
          <a:solidFill>
            <a:schemeClr val="tx1"/>
          </a:solidFill>
          <a:latin typeface="+mn-lt"/>
          <a:ea typeface="ＭＳ Ｐゴシック" pitchFamily="90" charset="-128"/>
        </a:defRPr>
      </a:lvl8pPr>
      <a:lvl9pPr marL="3886200" indent="-228600" algn="l" rtl="0" eaLnBrk="1" fontAlgn="base" hangingPunct="1">
        <a:spcBef>
          <a:spcPct val="20000"/>
        </a:spcBef>
        <a:spcAft>
          <a:spcPct val="0"/>
        </a:spcAft>
        <a:buClr>
          <a:schemeClr val="tx1"/>
        </a:buClr>
        <a:buChar char="•"/>
        <a:defRPr sz="1400">
          <a:solidFill>
            <a:schemeClr val="tx1"/>
          </a:solidFill>
          <a:latin typeface="+mn-lt"/>
          <a:ea typeface="ＭＳ Ｐゴシック" pitchFamily="9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a:solidFill>
                  <a:srgbClr val="454745"/>
                </a:solidFill>
                <a:latin typeface="Arial Unicode MS"/>
                <a:ea typeface="+mn-ea"/>
                <a:cs typeface="Arial Unicode MS"/>
              </a:defRPr>
            </a:lvl1pPr>
          </a:lstStyle>
          <a:p>
            <a:pPr>
              <a:defRPr/>
            </a:pPr>
            <a:r>
              <a:rPr lang="en-US"/>
              <a:t>Slideset Title</a:t>
            </a:r>
          </a:p>
          <a:p>
            <a:pPr>
              <a:defRPr/>
            </a:pPr>
            <a:r>
              <a:rPr lang="en-US"/>
              <a:t>Private &amp; Confidential</a:t>
            </a:r>
            <a:endParaRPr lang="en-US" dirty="0"/>
          </a:p>
        </p:txBody>
      </p:sp>
      <p:sp>
        <p:nvSpPr>
          <p:cNvPr id="6" name="Slide Number Placeholder 5"/>
          <p:cNvSpPr>
            <a:spLocks noGrp="1"/>
          </p:cNvSpPr>
          <p:nvPr>
            <p:ph type="sldNum" sz="quarter" idx="4"/>
          </p:nvPr>
        </p:nvSpPr>
        <p:spPr>
          <a:xfrm>
            <a:off x="8413750" y="6356350"/>
            <a:ext cx="61595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454745"/>
                </a:solidFill>
                <a:latin typeface="Arial Unicode MS"/>
                <a:cs typeface="Arial Unicode MS"/>
              </a:defRPr>
            </a:lvl1pPr>
          </a:lstStyle>
          <a:p>
            <a:fld id="{706D0033-D239-924F-9FEC-3403184C4485}" type="slidenum">
              <a:rPr lang="en-US" smtClean="0"/>
              <a:pPr/>
              <a:t>‹#›</a:t>
            </a:fld>
            <a:endParaRPr lang="en-US" dirty="0"/>
          </a:p>
        </p:txBody>
      </p:sp>
      <p:sp>
        <p:nvSpPr>
          <p:cNvPr id="7" name="Date Placeholder 3"/>
          <p:cNvSpPr>
            <a:spLocks noGrp="1"/>
          </p:cNvSpPr>
          <p:nvPr>
            <p:ph type="dt" sz="half" idx="2"/>
          </p:nvPr>
        </p:nvSpPr>
        <p:spPr>
          <a:xfrm>
            <a:off x="6553200" y="6356350"/>
            <a:ext cx="135255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454745"/>
                </a:solidFill>
                <a:latin typeface="Arial Unicode MS"/>
                <a:cs typeface="Arial Unicode MS"/>
              </a:defRPr>
            </a:lvl1pPr>
          </a:lstStyle>
          <a:p>
            <a:fld id="{17A88297-813F-9C4C-B0D5-61655B025CD2}" type="datetime1">
              <a:rPr lang="en-AU" smtClean="0"/>
              <a:pPr/>
              <a:t>14/11/2018</a:t>
            </a:fld>
            <a:endParaRPr lang="en-US" dirty="0"/>
          </a:p>
        </p:txBody>
      </p:sp>
    </p:spTree>
    <p:extLst>
      <p:ext uri="{BB962C8B-B14F-4D97-AF65-F5344CB8AC3E}">
        <p14:creationId xmlns:p14="http://schemas.microsoft.com/office/powerpoint/2010/main" val="20763778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p:txStyles>
    <p:titleStyle>
      <a:lvl1pPr algn="ctr" defTabSz="457200" rtl="0" eaLnBrk="1" fontAlgn="base" hangingPunct="1">
        <a:spcBef>
          <a:spcPct val="0"/>
        </a:spcBef>
        <a:spcAft>
          <a:spcPct val="0"/>
        </a:spcAft>
        <a:defRPr sz="4400" kern="1200">
          <a:solidFill>
            <a:srgbClr val="787B78"/>
          </a:solidFill>
          <a:latin typeface="Arial"/>
          <a:ea typeface="Geneva" charset="0"/>
          <a:cs typeface="Arial"/>
        </a:defRPr>
      </a:lvl1pPr>
      <a:lvl2pPr algn="ctr" defTabSz="457200" rtl="0" eaLnBrk="1" fontAlgn="base" hangingPunct="1">
        <a:spcBef>
          <a:spcPct val="0"/>
        </a:spcBef>
        <a:spcAft>
          <a:spcPct val="0"/>
        </a:spcAft>
        <a:defRPr sz="4400">
          <a:solidFill>
            <a:srgbClr val="787B78"/>
          </a:solidFill>
          <a:latin typeface="Arial" charset="0"/>
          <a:ea typeface="Geneva" charset="0"/>
        </a:defRPr>
      </a:lvl2pPr>
      <a:lvl3pPr algn="ctr" defTabSz="457200" rtl="0" eaLnBrk="1" fontAlgn="base" hangingPunct="1">
        <a:spcBef>
          <a:spcPct val="0"/>
        </a:spcBef>
        <a:spcAft>
          <a:spcPct val="0"/>
        </a:spcAft>
        <a:defRPr sz="4400">
          <a:solidFill>
            <a:srgbClr val="787B78"/>
          </a:solidFill>
          <a:latin typeface="Arial" charset="0"/>
          <a:ea typeface="Geneva" charset="0"/>
        </a:defRPr>
      </a:lvl3pPr>
      <a:lvl4pPr algn="ctr" defTabSz="457200" rtl="0" eaLnBrk="1" fontAlgn="base" hangingPunct="1">
        <a:spcBef>
          <a:spcPct val="0"/>
        </a:spcBef>
        <a:spcAft>
          <a:spcPct val="0"/>
        </a:spcAft>
        <a:defRPr sz="4400">
          <a:solidFill>
            <a:srgbClr val="787B78"/>
          </a:solidFill>
          <a:latin typeface="Arial" charset="0"/>
          <a:ea typeface="Geneva" charset="0"/>
        </a:defRPr>
      </a:lvl4pPr>
      <a:lvl5pPr algn="ctr" defTabSz="457200" rtl="0" eaLnBrk="1" fontAlgn="base" hangingPunct="1">
        <a:spcBef>
          <a:spcPct val="0"/>
        </a:spcBef>
        <a:spcAft>
          <a:spcPct val="0"/>
        </a:spcAft>
        <a:defRPr sz="4400">
          <a:solidFill>
            <a:srgbClr val="787B78"/>
          </a:solidFill>
          <a:latin typeface="Arial" charset="0"/>
          <a:ea typeface="Geneva" charset="0"/>
        </a:defRPr>
      </a:lvl5pPr>
      <a:lvl6pPr marL="457200" algn="ctr" defTabSz="457200" rtl="0" eaLnBrk="1" fontAlgn="base" hangingPunct="1">
        <a:spcBef>
          <a:spcPct val="0"/>
        </a:spcBef>
        <a:spcAft>
          <a:spcPct val="0"/>
        </a:spcAft>
        <a:defRPr sz="4400">
          <a:solidFill>
            <a:srgbClr val="787B78"/>
          </a:solidFill>
          <a:latin typeface="Arial" charset="0"/>
          <a:ea typeface="Geneva" charset="0"/>
        </a:defRPr>
      </a:lvl6pPr>
      <a:lvl7pPr marL="914400" algn="ctr" defTabSz="457200" rtl="0" eaLnBrk="1" fontAlgn="base" hangingPunct="1">
        <a:spcBef>
          <a:spcPct val="0"/>
        </a:spcBef>
        <a:spcAft>
          <a:spcPct val="0"/>
        </a:spcAft>
        <a:defRPr sz="4400">
          <a:solidFill>
            <a:srgbClr val="787B78"/>
          </a:solidFill>
          <a:latin typeface="Arial" charset="0"/>
          <a:ea typeface="Geneva" charset="0"/>
        </a:defRPr>
      </a:lvl7pPr>
      <a:lvl8pPr marL="1371600" algn="ctr" defTabSz="457200" rtl="0" eaLnBrk="1" fontAlgn="base" hangingPunct="1">
        <a:spcBef>
          <a:spcPct val="0"/>
        </a:spcBef>
        <a:spcAft>
          <a:spcPct val="0"/>
        </a:spcAft>
        <a:defRPr sz="4400">
          <a:solidFill>
            <a:srgbClr val="787B78"/>
          </a:solidFill>
          <a:latin typeface="Arial" charset="0"/>
          <a:ea typeface="Geneva" charset="0"/>
        </a:defRPr>
      </a:lvl8pPr>
      <a:lvl9pPr marL="1828800" algn="ctr" defTabSz="457200" rtl="0" eaLnBrk="1" fontAlgn="base" hangingPunct="1">
        <a:spcBef>
          <a:spcPct val="0"/>
        </a:spcBef>
        <a:spcAft>
          <a:spcPct val="0"/>
        </a:spcAft>
        <a:defRPr sz="4400">
          <a:solidFill>
            <a:srgbClr val="787B78"/>
          </a:solidFill>
          <a:latin typeface="Arial" charset="0"/>
          <a:ea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787B78"/>
          </a:solidFill>
          <a:latin typeface="Arial"/>
          <a:ea typeface="Geneva" charset="0"/>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787B78"/>
          </a:solidFill>
          <a:latin typeface="Arial"/>
          <a:ea typeface="Geneva"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787B78"/>
          </a:solidFill>
          <a:latin typeface="Arial"/>
          <a:ea typeface="Geneva"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787B78"/>
          </a:solidFill>
          <a:latin typeface="Arial"/>
          <a:ea typeface="Geneva"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787B78"/>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p:cNvSpPr>
            <a:spLocks noGrp="1"/>
          </p:cNvSpPr>
          <p:nvPr>
            <p:ph type="subTitle" idx="1"/>
          </p:nvPr>
        </p:nvSpPr>
        <p:spPr>
          <a:xfrm>
            <a:off x="691526" y="3702769"/>
            <a:ext cx="3635775" cy="1710230"/>
          </a:xfrm>
        </p:spPr>
        <p:txBody>
          <a:bodyPr>
            <a:normAutofit/>
          </a:bodyPr>
          <a:lstStyle/>
          <a:p>
            <a:pPr marL="0" indent="0" algn="l"/>
            <a:r>
              <a:rPr lang="en-AU" sz="1600" dirty="0">
                <a:ln w="0"/>
                <a:solidFill>
                  <a:schemeClr val="tx1"/>
                </a:solidFill>
                <a:effectLst>
                  <a:outerShdw blurRad="38100" dist="19050" dir="2700000" algn="tl" rotWithShape="0">
                    <a:schemeClr val="dk1">
                      <a:alpha val="40000"/>
                    </a:schemeClr>
                  </a:outerShdw>
                </a:effectLst>
              </a:rPr>
              <a:t>Sara </a:t>
            </a:r>
            <a:r>
              <a:rPr lang="en-AU" sz="1600" dirty="0" smtClean="0">
                <a:ln w="0"/>
                <a:solidFill>
                  <a:schemeClr val="tx1"/>
                </a:solidFill>
                <a:effectLst>
                  <a:outerShdw blurRad="38100" dist="19050" dir="2700000" algn="tl" rotWithShape="0">
                    <a:schemeClr val="dk1">
                      <a:alpha val="40000"/>
                    </a:schemeClr>
                  </a:outerShdw>
                </a:effectLst>
              </a:rPr>
              <a:t>Farnbach on </a:t>
            </a:r>
            <a:r>
              <a:rPr lang="en-AU" sz="1600" dirty="0">
                <a:ln w="0"/>
                <a:solidFill>
                  <a:schemeClr val="tx1"/>
                </a:solidFill>
                <a:effectLst>
                  <a:outerShdw blurRad="38100" dist="19050" dir="2700000" algn="tl" rotWithShape="0">
                    <a:schemeClr val="dk1">
                      <a:alpha val="40000"/>
                    </a:schemeClr>
                  </a:outerShdw>
                </a:effectLst>
              </a:rPr>
              <a:t>behalf of: </a:t>
            </a:r>
            <a:r>
              <a:rPr lang="en-AU" sz="1600" dirty="0" smtClean="0">
                <a:ln w="0"/>
                <a:solidFill>
                  <a:schemeClr val="tx1"/>
                </a:solidFill>
                <a:effectLst>
                  <a:outerShdw blurRad="38100" dist="19050" dir="2700000" algn="tl" rotWithShape="0">
                    <a:schemeClr val="dk1">
                      <a:alpha val="40000"/>
                    </a:schemeClr>
                  </a:outerShdw>
                </a:effectLst>
              </a:rPr>
              <a:t>Graham Gee, Anne-Marie </a:t>
            </a:r>
            <a:r>
              <a:rPr lang="en-AU" sz="1600" dirty="0">
                <a:ln w="0"/>
                <a:solidFill>
                  <a:schemeClr val="tx1"/>
                </a:solidFill>
                <a:effectLst>
                  <a:outerShdw blurRad="38100" dist="19050" dir="2700000" algn="tl" rotWithShape="0">
                    <a:schemeClr val="dk1">
                      <a:alpha val="40000"/>
                    </a:schemeClr>
                  </a:outerShdw>
                </a:effectLst>
              </a:rPr>
              <a:t>Eades, </a:t>
            </a:r>
            <a:r>
              <a:rPr lang="en-AU" sz="1600" dirty="0" smtClean="0">
                <a:ln w="0"/>
                <a:solidFill>
                  <a:schemeClr val="tx1"/>
                </a:solidFill>
                <a:effectLst>
                  <a:outerShdw blurRad="38100" dist="19050" dir="2700000" algn="tl" rotWithShape="0">
                    <a:schemeClr val="dk1">
                      <a:alpha val="40000"/>
                    </a:schemeClr>
                  </a:outerShdw>
                </a:effectLst>
              </a:rPr>
              <a:t>John </a:t>
            </a:r>
            <a:r>
              <a:rPr lang="en-AU" sz="1600" dirty="0">
                <a:ln w="0"/>
                <a:solidFill>
                  <a:schemeClr val="tx1"/>
                </a:solidFill>
                <a:effectLst>
                  <a:outerShdw blurRad="38100" dist="19050" dir="2700000" algn="tl" rotWithShape="0">
                    <a:schemeClr val="dk1">
                      <a:alpha val="40000"/>
                    </a:schemeClr>
                  </a:outerShdw>
                </a:effectLst>
              </a:rPr>
              <a:t>Evans, </a:t>
            </a:r>
            <a:r>
              <a:rPr lang="en-AU" sz="1600" dirty="0" smtClean="0">
                <a:ln w="0"/>
                <a:solidFill>
                  <a:schemeClr val="tx1"/>
                </a:solidFill>
                <a:effectLst>
                  <a:outerShdw blurRad="38100" dist="19050" dir="2700000" algn="tl" rotWithShape="0">
                    <a:schemeClr val="dk1">
                      <a:alpha val="40000"/>
                    </a:schemeClr>
                  </a:outerShdw>
                </a:effectLst>
              </a:rPr>
              <a:t/>
            </a:r>
            <a:br>
              <a:rPr lang="en-AU" sz="1600" dirty="0" smtClean="0">
                <a:ln w="0"/>
                <a:solidFill>
                  <a:schemeClr val="tx1"/>
                </a:solidFill>
                <a:effectLst>
                  <a:outerShdw blurRad="38100" dist="19050" dir="2700000" algn="tl" rotWithShape="0">
                    <a:schemeClr val="dk1">
                      <a:alpha val="40000"/>
                    </a:schemeClr>
                  </a:outerShdw>
                </a:effectLst>
              </a:rPr>
            </a:br>
            <a:r>
              <a:rPr lang="en-AU" sz="1600" dirty="0" smtClean="0">
                <a:ln w="0"/>
                <a:solidFill>
                  <a:schemeClr val="tx1"/>
                </a:solidFill>
                <a:effectLst>
                  <a:outerShdw blurRad="38100" dist="19050" dir="2700000" algn="tl" rotWithShape="0">
                    <a:schemeClr val="dk1">
                      <a:alpha val="40000"/>
                    </a:schemeClr>
                  </a:outerShdw>
                </a:effectLst>
              </a:rPr>
              <a:t>Jamie Fernando, Belinda </a:t>
            </a:r>
            <a:r>
              <a:rPr lang="en-AU" sz="1600" dirty="0">
                <a:ln w="0"/>
                <a:solidFill>
                  <a:schemeClr val="tx1"/>
                </a:solidFill>
                <a:effectLst>
                  <a:outerShdw blurRad="38100" dist="19050" dir="2700000" algn="tl" rotWithShape="0">
                    <a:schemeClr val="dk1">
                      <a:alpha val="40000"/>
                    </a:schemeClr>
                  </a:outerShdw>
                </a:effectLst>
              </a:rPr>
              <a:t>Hammond, </a:t>
            </a:r>
            <a:r>
              <a:rPr lang="en-AU" sz="1600" dirty="0" smtClean="0">
                <a:ln w="0"/>
                <a:solidFill>
                  <a:schemeClr val="tx1"/>
                </a:solidFill>
                <a:effectLst>
                  <a:outerShdw blurRad="38100" dist="19050" dir="2700000" algn="tl" rotWithShape="0">
                    <a:schemeClr val="dk1">
                      <a:alpha val="40000"/>
                    </a:schemeClr>
                  </a:outerShdw>
                </a:effectLst>
              </a:rPr>
              <a:t/>
            </a:r>
            <a:br>
              <a:rPr lang="en-AU" sz="1600" dirty="0" smtClean="0">
                <a:ln w="0"/>
                <a:solidFill>
                  <a:schemeClr val="tx1"/>
                </a:solidFill>
                <a:effectLst>
                  <a:outerShdw blurRad="38100" dist="19050" dir="2700000" algn="tl" rotWithShape="0">
                    <a:schemeClr val="dk1">
                      <a:alpha val="40000"/>
                    </a:schemeClr>
                  </a:outerShdw>
                </a:effectLst>
              </a:rPr>
            </a:br>
            <a:r>
              <a:rPr lang="en-AU" sz="1600" dirty="0" err="1" smtClean="0">
                <a:ln w="0"/>
                <a:solidFill>
                  <a:schemeClr val="tx1"/>
                </a:solidFill>
                <a:effectLst>
                  <a:outerShdw blurRad="38100" dist="19050" dir="2700000" algn="tl" rotWithShape="0">
                    <a:schemeClr val="dk1">
                      <a:alpha val="40000"/>
                    </a:schemeClr>
                  </a:outerShdw>
                </a:effectLst>
              </a:rPr>
              <a:t>Matty</a:t>
            </a:r>
            <a:r>
              <a:rPr lang="en-AU" sz="1600" dirty="0" smtClean="0">
                <a:ln w="0"/>
                <a:solidFill>
                  <a:schemeClr val="tx1"/>
                </a:solidFill>
                <a:effectLst>
                  <a:outerShdw blurRad="38100" dist="19050" dir="2700000" algn="tl" rotWithShape="0">
                    <a:schemeClr val="dk1">
                      <a:alpha val="40000"/>
                    </a:schemeClr>
                  </a:outerShdw>
                </a:effectLst>
              </a:rPr>
              <a:t> </a:t>
            </a:r>
            <a:r>
              <a:rPr lang="en-AU" sz="1600" dirty="0">
                <a:ln w="0"/>
                <a:solidFill>
                  <a:schemeClr val="tx1"/>
                </a:solidFill>
                <a:effectLst>
                  <a:outerShdw blurRad="38100" dist="19050" dir="2700000" algn="tl" rotWithShape="0">
                    <a:schemeClr val="dk1">
                      <a:alpha val="40000"/>
                    </a:schemeClr>
                  </a:outerShdw>
                </a:effectLst>
              </a:rPr>
              <a:t>Simms, </a:t>
            </a:r>
            <a:r>
              <a:rPr lang="en-AU" sz="1600" dirty="0" err="1" smtClean="0">
                <a:ln w="0"/>
                <a:solidFill>
                  <a:schemeClr val="tx1"/>
                </a:solidFill>
                <a:effectLst>
                  <a:outerShdw blurRad="38100" dist="19050" dir="2700000" algn="tl" rotWithShape="0">
                    <a:schemeClr val="dk1">
                      <a:alpha val="40000"/>
                    </a:schemeClr>
                  </a:outerShdw>
                </a:effectLst>
              </a:rPr>
              <a:t>Karrina</a:t>
            </a:r>
            <a:r>
              <a:rPr lang="en-AU" sz="1600" dirty="0" smtClean="0">
                <a:ln w="0"/>
                <a:solidFill>
                  <a:schemeClr val="tx1"/>
                </a:solidFill>
                <a:effectLst>
                  <a:outerShdw blurRad="38100" dist="19050" dir="2700000" algn="tl" rotWithShape="0">
                    <a:schemeClr val="dk1">
                      <a:alpha val="40000"/>
                    </a:schemeClr>
                  </a:outerShdw>
                </a:effectLst>
              </a:rPr>
              <a:t> </a:t>
            </a:r>
            <a:r>
              <a:rPr lang="en-AU" sz="1600" dirty="0" err="1">
                <a:ln w="0"/>
                <a:solidFill>
                  <a:schemeClr val="tx1"/>
                </a:solidFill>
                <a:effectLst>
                  <a:outerShdw blurRad="38100" dist="19050" dir="2700000" algn="tl" rotWithShape="0">
                    <a:schemeClr val="dk1">
                      <a:alpha val="40000"/>
                    </a:schemeClr>
                  </a:outerShdw>
                </a:effectLst>
              </a:rPr>
              <a:t>DeMasi</a:t>
            </a:r>
            <a:r>
              <a:rPr lang="en-AU" sz="1600" dirty="0">
                <a:ln w="0"/>
                <a:solidFill>
                  <a:schemeClr val="tx1"/>
                </a:solidFill>
                <a:effectLst>
                  <a:outerShdw blurRad="38100" dist="19050" dir="2700000" algn="tl" rotWithShape="0">
                    <a:schemeClr val="dk1">
                      <a:alpha val="40000"/>
                    </a:schemeClr>
                  </a:outerShdw>
                </a:effectLst>
              </a:rPr>
              <a:t> </a:t>
            </a:r>
            <a:r>
              <a:rPr lang="en-AU" sz="1600" dirty="0" smtClean="0">
                <a:ln w="0"/>
                <a:solidFill>
                  <a:schemeClr val="tx1"/>
                </a:solidFill>
                <a:effectLst>
                  <a:outerShdw blurRad="38100" dist="19050" dir="2700000" algn="tl" rotWithShape="0">
                    <a:schemeClr val="dk1">
                      <a:alpha val="40000"/>
                    </a:schemeClr>
                  </a:outerShdw>
                </a:effectLst>
              </a:rPr>
              <a:t/>
            </a:r>
            <a:br>
              <a:rPr lang="en-AU" sz="1600" dirty="0" smtClean="0">
                <a:ln w="0"/>
                <a:solidFill>
                  <a:schemeClr val="tx1"/>
                </a:solidFill>
                <a:effectLst>
                  <a:outerShdw blurRad="38100" dist="19050" dir="2700000" algn="tl" rotWithShape="0">
                    <a:schemeClr val="dk1">
                      <a:alpha val="40000"/>
                    </a:schemeClr>
                  </a:outerShdw>
                </a:effectLst>
              </a:rPr>
            </a:br>
            <a:r>
              <a:rPr lang="en-AU" sz="1600" dirty="0" smtClean="0">
                <a:ln w="0"/>
                <a:solidFill>
                  <a:schemeClr val="tx1"/>
                </a:solidFill>
                <a:effectLst>
                  <a:outerShdw blurRad="38100" dist="19050" dir="2700000" algn="tl" rotWithShape="0">
                    <a:schemeClr val="dk1">
                      <a:alpha val="40000"/>
                    </a:schemeClr>
                  </a:outerShdw>
                </a:effectLst>
              </a:rPr>
              <a:t>and </a:t>
            </a:r>
            <a:r>
              <a:rPr lang="en-AU" sz="1600" dirty="0">
                <a:ln w="0"/>
                <a:solidFill>
                  <a:schemeClr val="tx1"/>
                </a:solidFill>
                <a:effectLst>
                  <a:outerShdw blurRad="38100" dist="19050" dir="2700000" algn="tl" rotWithShape="0">
                    <a:schemeClr val="dk1">
                      <a:alpha val="40000"/>
                    </a:schemeClr>
                  </a:outerShdw>
                </a:effectLst>
              </a:rPr>
              <a:t>Maree Hackett </a:t>
            </a:r>
            <a:r>
              <a:rPr lang="en-AU" sz="1600" dirty="0" smtClean="0">
                <a:ln w="0"/>
                <a:solidFill>
                  <a:schemeClr val="tx1"/>
                </a:solidFill>
                <a:effectLst>
                  <a:outerShdw blurRad="38100" dist="19050" dir="2700000" algn="tl" rotWithShape="0">
                    <a:schemeClr val="dk1">
                      <a:alpha val="40000"/>
                    </a:schemeClr>
                  </a:outerShdw>
                </a:effectLst>
              </a:rPr>
              <a:t>(on </a:t>
            </a:r>
            <a:r>
              <a:rPr lang="en-AU" sz="1600" dirty="0">
                <a:ln w="0"/>
                <a:solidFill>
                  <a:schemeClr val="tx1"/>
                </a:solidFill>
                <a:effectLst>
                  <a:outerShdw blurRad="38100" dist="19050" dir="2700000" algn="tl" rotWithShape="0">
                    <a:schemeClr val="dk1">
                      <a:alpha val="40000"/>
                    </a:schemeClr>
                  </a:outerShdw>
                </a:effectLst>
              </a:rPr>
              <a:t>behalf of the </a:t>
            </a:r>
            <a:r>
              <a:rPr lang="en-AU" sz="1600" i="1" dirty="0" smtClean="0">
                <a:ln w="0"/>
                <a:solidFill>
                  <a:schemeClr val="tx1"/>
                </a:solidFill>
                <a:effectLst>
                  <a:outerShdw blurRad="38100" dist="19050" dir="2700000" algn="tl" rotWithShape="0">
                    <a:schemeClr val="dk1">
                      <a:alpha val="40000"/>
                    </a:schemeClr>
                  </a:outerShdw>
                </a:effectLst>
              </a:rPr>
              <a:t>Getting </a:t>
            </a:r>
            <a:r>
              <a:rPr lang="en-AU" sz="1600" i="1" dirty="0">
                <a:ln w="0"/>
                <a:solidFill>
                  <a:schemeClr val="tx1"/>
                </a:solidFill>
                <a:effectLst>
                  <a:outerShdw blurRad="38100" dist="19050" dir="2700000" algn="tl" rotWithShape="0">
                    <a:schemeClr val="dk1">
                      <a:alpha val="40000"/>
                    </a:schemeClr>
                  </a:outerShdw>
                </a:effectLst>
              </a:rPr>
              <a:t>it Right</a:t>
            </a:r>
            <a:r>
              <a:rPr lang="en-AU" sz="1600" dirty="0">
                <a:ln w="0"/>
                <a:solidFill>
                  <a:schemeClr val="tx1"/>
                </a:solidFill>
                <a:effectLst>
                  <a:outerShdw blurRad="38100" dist="19050" dir="2700000" algn="tl" rotWithShape="0">
                    <a:schemeClr val="dk1">
                      <a:alpha val="40000"/>
                    </a:schemeClr>
                  </a:outerShdw>
                </a:effectLst>
              </a:rPr>
              <a:t> Investigators</a:t>
            </a:r>
            <a:r>
              <a:rPr lang="en-AU" sz="1600" dirty="0" smtClean="0">
                <a:ln w="0"/>
                <a:solidFill>
                  <a:schemeClr val="tx1"/>
                </a:solidFill>
                <a:effectLst>
                  <a:outerShdw blurRad="38100" dist="19050" dir="2700000" algn="tl" rotWithShape="0">
                    <a:schemeClr val="dk1">
                      <a:alpha val="40000"/>
                    </a:schemeClr>
                  </a:outerShdw>
                </a:effectLst>
              </a:rPr>
              <a:t>)</a:t>
            </a:r>
            <a:endParaRPr lang="en-AU" sz="1600" dirty="0">
              <a:ln w="0"/>
              <a:solidFill>
                <a:schemeClr val="tx1"/>
              </a:solidFill>
              <a:effectLst>
                <a:outerShdw blurRad="38100" dist="19050" dir="2700000" algn="tl" rotWithShape="0">
                  <a:schemeClr val="dk1">
                    <a:alpha val="40000"/>
                  </a:schemeClr>
                </a:outerShdw>
              </a:effectLst>
            </a:endParaRPr>
          </a:p>
        </p:txBody>
      </p:sp>
      <p:sp>
        <p:nvSpPr>
          <p:cNvPr id="4" name="Subtitle 1"/>
          <p:cNvSpPr txBox="1">
            <a:spLocks/>
          </p:cNvSpPr>
          <p:nvPr/>
        </p:nvSpPr>
        <p:spPr>
          <a:xfrm>
            <a:off x="677012" y="687960"/>
            <a:ext cx="7694105" cy="1460153"/>
          </a:xfrm>
          <a:prstGeom prst="rect">
            <a:avLst/>
          </a:prstGeom>
        </p:spPr>
        <p:txBody>
          <a:bodyPr>
            <a:normAutofit/>
          </a:bodyPr>
          <a:lstStyle>
            <a:lvl1pPr marL="184150" indent="-184150" algn="l" defTabSz="457200" rtl="0" eaLnBrk="1" fontAlgn="base" hangingPunct="1">
              <a:lnSpc>
                <a:spcPct val="110000"/>
              </a:lnSpc>
              <a:spcBef>
                <a:spcPct val="20000"/>
              </a:spcBef>
              <a:spcAft>
                <a:spcPct val="0"/>
              </a:spcAft>
              <a:buFont typeface="Arial" charset="0"/>
              <a:buNone/>
              <a:defRPr sz="2000" kern="1200">
                <a:solidFill>
                  <a:srgbClr val="454745"/>
                </a:solidFill>
                <a:latin typeface="Arial Unicode MS"/>
                <a:ea typeface="Geneva" charset="0"/>
                <a:cs typeface="Arial Unicode MS"/>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Arial"/>
                <a:ea typeface="Geneva" charset="0"/>
                <a:cs typeface="Arial"/>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Arial"/>
                <a:ea typeface="Geneva" charset="0"/>
                <a:cs typeface="Arial"/>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Arial"/>
                <a:ea typeface="Geneva" charset="0"/>
                <a:cs typeface="Arial"/>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Arial"/>
                <a:ea typeface="Geneva"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r>
              <a:rPr lang="en-AU" i="1" dirty="0">
                <a:solidFill>
                  <a:schemeClr val="tx1">
                    <a:lumMod val="90000"/>
                    <a:lumOff val="10000"/>
                  </a:schemeClr>
                </a:solidFill>
              </a:rPr>
              <a:t>‘</a:t>
            </a:r>
            <a:r>
              <a:rPr lang="en-AU" i="1" dirty="0">
                <a:ln w="0"/>
                <a:solidFill>
                  <a:schemeClr val="tx1"/>
                </a:solidFill>
                <a:effectLst>
                  <a:outerShdw blurRad="38100" dist="19050" dir="2700000" algn="tl" rotWithShape="0">
                    <a:schemeClr val="dk1">
                      <a:alpha val="40000"/>
                    </a:schemeClr>
                  </a:outerShdw>
                </a:effectLst>
              </a:rPr>
              <a:t>We’re here to listen and help them as well’’</a:t>
            </a:r>
          </a:p>
          <a:p>
            <a:pPr marL="0" indent="0"/>
            <a:r>
              <a:rPr lang="en-AU" dirty="0">
                <a:ln w="0"/>
                <a:solidFill>
                  <a:schemeClr val="tx1"/>
                </a:solidFill>
                <a:effectLst>
                  <a:outerShdw blurRad="38100" dist="19050" dir="2700000" algn="tl" rotWithShape="0">
                    <a:schemeClr val="dk1">
                      <a:alpha val="40000"/>
                    </a:schemeClr>
                  </a:outerShdw>
                </a:effectLst>
              </a:rPr>
              <a:t>Staff and patient perceptions about participating in social and emotional wellbeing research at primary healthcare services </a:t>
            </a:r>
          </a:p>
        </p:txBody>
      </p:sp>
      <p:pic>
        <p:nvPicPr>
          <p:cNvPr id="1026" name="Picture 2" descr="USY_MB1_RGB_Standard_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884" y="6433242"/>
            <a:ext cx="924984" cy="320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032" y="2926978"/>
            <a:ext cx="3233854" cy="3819512"/>
          </a:xfrm>
          <a:prstGeom prst="rect">
            <a:avLst/>
          </a:prstGeom>
        </p:spPr>
      </p:pic>
    </p:spTree>
    <p:extLst>
      <p:ext uri="{BB962C8B-B14F-4D97-AF65-F5344CB8AC3E}">
        <p14:creationId xmlns:p14="http://schemas.microsoft.com/office/powerpoint/2010/main" val="232859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0" dirty="0">
                <a:ln w="0"/>
                <a:solidFill>
                  <a:schemeClr val="tx1"/>
                </a:solidFill>
                <a:effectLst>
                  <a:outerShdw blurRad="38100" dist="19050" dir="2700000" algn="tl" rotWithShape="0">
                    <a:schemeClr val="dk1">
                      <a:alpha val="40000"/>
                    </a:schemeClr>
                  </a:outerShdw>
                </a:effectLst>
              </a:rPr>
              <a:t>Building staff confidence speaking to patients about research and SEWB problems</a:t>
            </a:r>
          </a:p>
        </p:txBody>
      </p:sp>
      <p:sp>
        <p:nvSpPr>
          <p:cNvPr id="3" name="Subtitle 2"/>
          <p:cNvSpPr>
            <a:spLocks noGrp="1"/>
          </p:cNvSpPr>
          <p:nvPr>
            <p:ph type="subTitle" idx="13"/>
          </p:nvPr>
        </p:nvSpPr>
        <p:spPr>
          <a:xfrm>
            <a:off x="676555" y="1323108"/>
            <a:ext cx="7772400" cy="5164777"/>
          </a:xfrm>
        </p:spPr>
        <p:txBody>
          <a:bodyPr>
            <a:normAutofit lnSpcReduction="10000"/>
          </a:bodyPr>
          <a:lstStyle/>
          <a:p>
            <a:pPr algn="ctr"/>
            <a:endParaRPr lang="en-AU" i="1" dirty="0"/>
          </a:p>
          <a:p>
            <a:pPr algn="ctr"/>
            <a:endParaRPr lang="en-AU" i="1" dirty="0"/>
          </a:p>
          <a:p>
            <a:pPr algn="ctr"/>
            <a:endParaRPr lang="en-AU" i="1" dirty="0"/>
          </a:p>
          <a:p>
            <a:pPr algn="ctr"/>
            <a:endParaRPr lang="en-AU" i="1" dirty="0"/>
          </a:p>
          <a:p>
            <a:pPr algn="ctr"/>
            <a:endParaRPr lang="en-AU" i="1" dirty="0"/>
          </a:p>
          <a:p>
            <a:pPr algn="ctr"/>
            <a:endParaRPr lang="en-AU" i="1" dirty="0"/>
          </a:p>
          <a:p>
            <a:endParaRPr lang="en-AU" sz="2100" dirty="0"/>
          </a:p>
          <a:p>
            <a:endParaRPr lang="en-AU" sz="2100" dirty="0"/>
          </a:p>
          <a:p>
            <a:endParaRPr lang="en-AU" sz="2100" dirty="0"/>
          </a:p>
          <a:p>
            <a:pPr marL="342900" indent="-342900">
              <a:buFont typeface="Wingdings" panose="05000000000000000000" pitchFamily="2" charset="2"/>
              <a:buChar char="I"/>
            </a:pPr>
            <a:endParaRPr lang="en-AU" sz="2100" dirty="0" smtClean="0"/>
          </a:p>
          <a:p>
            <a:pPr marL="342900" indent="-342900">
              <a:buFont typeface="Wingdings" panose="05000000000000000000" pitchFamily="2" charset="2"/>
              <a:buChar char="I"/>
            </a:pPr>
            <a:endParaRPr lang="en-AU" dirty="0"/>
          </a:p>
          <a:p>
            <a:pPr marL="342900" indent="-342900">
              <a:spcBef>
                <a:spcPts val="1200"/>
              </a:spcBef>
              <a:buFont typeface="Wingdings" panose="05000000000000000000" pitchFamily="2" charset="2"/>
              <a:buChar char="I"/>
            </a:pPr>
            <a:r>
              <a:rPr lang="en-AU" dirty="0" smtClean="0"/>
              <a:t>Counter </a:t>
            </a:r>
            <a:r>
              <a:rPr lang="en-AU" dirty="0"/>
              <a:t>opinion</a:t>
            </a:r>
            <a:r>
              <a:rPr lang="en-AU" sz="1800" dirty="0"/>
              <a:t>: Situation where a patient became upset after interview. Staff unaware for several days.</a:t>
            </a:r>
            <a:endParaRPr lang="en-AU" dirty="0"/>
          </a:p>
          <a:p>
            <a:endParaRPr lang="en-AU" b="1" dirty="0"/>
          </a:p>
        </p:txBody>
      </p:sp>
      <p:sp>
        <p:nvSpPr>
          <p:cNvPr id="4" name="Speech Bubble: Rectangle with Corners Rounded 3">
            <a:extLst>
              <a:ext uri="{FF2B5EF4-FFF2-40B4-BE49-F238E27FC236}">
                <a16:creationId xmlns="" xmlns:a16="http://schemas.microsoft.com/office/drawing/2014/main" id="{D7242342-E95C-40DA-ABFE-4C123A03CE34}"/>
              </a:ext>
            </a:extLst>
          </p:cNvPr>
          <p:cNvSpPr/>
          <p:nvPr/>
        </p:nvSpPr>
        <p:spPr>
          <a:xfrm>
            <a:off x="1522340" y="2625930"/>
            <a:ext cx="7164460" cy="1070428"/>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sz="1600" dirty="0">
              <a:solidFill>
                <a:schemeClr val="tx1"/>
              </a:solidFill>
            </a:endParaRPr>
          </a:p>
        </p:txBody>
      </p:sp>
      <p:sp>
        <p:nvSpPr>
          <p:cNvPr id="6" name="Speech Bubble: Rectangle with Corners Rounded 5">
            <a:extLst>
              <a:ext uri="{FF2B5EF4-FFF2-40B4-BE49-F238E27FC236}">
                <a16:creationId xmlns="" xmlns:a16="http://schemas.microsoft.com/office/drawing/2014/main" id="{D241A1D3-4E03-41F3-AAD8-1748B4A84EFB}"/>
              </a:ext>
            </a:extLst>
          </p:cNvPr>
          <p:cNvSpPr/>
          <p:nvPr/>
        </p:nvSpPr>
        <p:spPr>
          <a:xfrm>
            <a:off x="595641" y="3905496"/>
            <a:ext cx="7164460" cy="134372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i="1" dirty="0">
                <a:solidFill>
                  <a:schemeClr val="tx1"/>
                </a:solidFill>
              </a:rPr>
              <a:t>And I remember one patient who just bawled their eyes out and I tried to stop the interview, but she didn’t want to because she said she needed to get it out of her system. </a:t>
            </a:r>
          </a:p>
          <a:p>
            <a:pPr algn="r"/>
            <a:r>
              <a:rPr lang="en-AU" sz="1600" dirty="0">
                <a:solidFill>
                  <a:schemeClr val="tx1"/>
                </a:solidFill>
              </a:rPr>
              <a:t>Non-Indigenous, research coordinator, </a:t>
            </a:r>
            <a:r>
              <a:rPr lang="en-AU" sz="1600" dirty="0" smtClean="0">
                <a:solidFill>
                  <a:schemeClr val="tx1"/>
                </a:solidFill>
              </a:rPr>
              <a:t>female </a:t>
            </a:r>
            <a:r>
              <a:rPr lang="en-AU" sz="1600" dirty="0">
                <a:solidFill>
                  <a:schemeClr val="tx1"/>
                </a:solidFill>
              </a:rPr>
              <a:t>#6</a:t>
            </a:r>
          </a:p>
        </p:txBody>
      </p:sp>
      <p:sp>
        <p:nvSpPr>
          <p:cNvPr id="8" name="Rectangle: Rounded Corners 7">
            <a:extLst>
              <a:ext uri="{FF2B5EF4-FFF2-40B4-BE49-F238E27FC236}">
                <a16:creationId xmlns="" xmlns:a16="http://schemas.microsoft.com/office/drawing/2014/main" id="{924EB86F-49B9-4DF9-AD30-41D0FDC3E25C}"/>
              </a:ext>
            </a:extLst>
          </p:cNvPr>
          <p:cNvSpPr/>
          <p:nvPr/>
        </p:nvSpPr>
        <p:spPr>
          <a:xfrm>
            <a:off x="1126405" y="1151908"/>
            <a:ext cx="6565668" cy="1250207"/>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342900" indent="-342900">
              <a:buFont typeface="+mj-lt"/>
              <a:buAutoNum type="arabicPeriod"/>
            </a:pPr>
            <a:r>
              <a:rPr lang="en-AU" sz="200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 </a:t>
            </a: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Perceiving positive outcomes</a:t>
            </a:r>
          </a:p>
          <a:p>
            <a:pPr algn="ct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p:txBody>
      </p:sp>
    </p:spTree>
    <p:extLst>
      <p:ext uri="{BB962C8B-B14F-4D97-AF65-F5344CB8AC3E}">
        <p14:creationId xmlns:p14="http://schemas.microsoft.com/office/powerpoint/2010/main" val="182888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26" y="271294"/>
            <a:ext cx="7940974" cy="464288"/>
          </a:xfrm>
        </p:spPr>
        <p:txBody>
          <a:bodyPr/>
          <a:lstStyle/>
          <a:p>
            <a:r>
              <a:rPr lang="en-AU" b="0" dirty="0">
                <a:ln w="0"/>
                <a:solidFill>
                  <a:schemeClr val="tx1"/>
                </a:solidFill>
                <a:effectLst>
                  <a:outerShdw blurRad="38100" dist="19050" dir="2700000" algn="tl" rotWithShape="0">
                    <a:schemeClr val="dk1">
                      <a:alpha val="40000"/>
                    </a:schemeClr>
                  </a:outerShdw>
                </a:effectLst>
              </a:rPr>
              <a:t>Patients speaking openly about SEWB</a:t>
            </a:r>
          </a:p>
        </p:txBody>
      </p:sp>
      <p:sp>
        <p:nvSpPr>
          <p:cNvPr id="3" name="Subtitle 2"/>
          <p:cNvSpPr>
            <a:spLocks noGrp="1"/>
          </p:cNvSpPr>
          <p:nvPr>
            <p:ph type="subTitle" idx="13"/>
          </p:nvPr>
        </p:nvSpPr>
        <p:spPr>
          <a:xfrm>
            <a:off x="676555" y="2125133"/>
            <a:ext cx="7772400" cy="3728412"/>
          </a:xfrm>
        </p:spPr>
        <p:txBody>
          <a:bodyPr>
            <a:normAutofit/>
          </a:bodyPr>
          <a:lstStyle/>
          <a:p>
            <a:endParaRPr lang="en-AU" b="1" dirty="0"/>
          </a:p>
          <a:p>
            <a:endParaRPr lang="en-AU" dirty="0"/>
          </a:p>
        </p:txBody>
      </p:sp>
      <p:sp>
        <p:nvSpPr>
          <p:cNvPr id="5" name="Rectangle: Rounded Corners 4">
            <a:extLst>
              <a:ext uri="{FF2B5EF4-FFF2-40B4-BE49-F238E27FC236}">
                <a16:creationId xmlns="" xmlns:a16="http://schemas.microsoft.com/office/drawing/2014/main" id="{10B44240-5A80-4175-8595-4A78AEF0B40C}"/>
              </a:ext>
            </a:extLst>
          </p:cNvPr>
          <p:cNvSpPr/>
          <p:nvPr/>
        </p:nvSpPr>
        <p:spPr>
          <a:xfrm>
            <a:off x="2458676" y="854849"/>
            <a:ext cx="4208158" cy="819462"/>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342900" indent="-342900" fontAlgn="t">
              <a:buFont typeface="+mj-lt"/>
              <a:buAutoNum type="arabicPeriod"/>
            </a:pPr>
            <a:r>
              <a:rPr lang="en-AU" dirty="0">
                <a:ln w="0"/>
                <a:solidFill>
                  <a:schemeClr val="tx1"/>
                </a:solidFill>
                <a:effectLst>
                  <a:outerShdw blurRad="38100" dist="19050" dir="2700000" algn="tl" rotWithShape="0">
                    <a:schemeClr val="dk1">
                      <a:alpha val="40000"/>
                    </a:schemeClr>
                  </a:outerShdw>
                </a:effectLst>
              </a:rPr>
              <a:t>Appreciating the opportunity </a:t>
            </a:r>
          </a:p>
          <a:p>
            <a:pPr marL="342900" indent="-342900" fontAlgn="auto">
              <a:buFont typeface="+mj-lt"/>
              <a:buAutoNum type="arabicPeriod"/>
            </a:pPr>
            <a:r>
              <a:rPr lang="en-AU" dirty="0" smtClean="0">
                <a:ln w="0"/>
                <a:solidFill>
                  <a:schemeClr val="tx1"/>
                </a:solidFill>
                <a:effectLst>
                  <a:outerShdw blurRad="38100" dist="19050" dir="2700000" algn="tl" rotWithShape="0">
                    <a:schemeClr val="dk1">
                      <a:alpha val="40000"/>
                    </a:schemeClr>
                  </a:outerShdw>
                </a:effectLst>
              </a:rPr>
              <a:t> </a:t>
            </a:r>
            <a:endParaRPr lang="en-AU" dirty="0">
              <a:ln w="0"/>
              <a:solidFill>
                <a:schemeClr val="tx1"/>
              </a:solidFill>
              <a:effectLst>
                <a:outerShdw blurRad="38100" dist="19050" dir="2700000" algn="tl" rotWithShape="0">
                  <a:schemeClr val="dk1">
                    <a:alpha val="40000"/>
                  </a:schemeClr>
                </a:outerShdw>
              </a:effectLst>
            </a:endParaRPr>
          </a:p>
        </p:txBody>
      </p:sp>
      <p:sp>
        <p:nvSpPr>
          <p:cNvPr id="6" name="Speech Bubble: Rectangle with Corners Rounded 5">
            <a:extLst>
              <a:ext uri="{FF2B5EF4-FFF2-40B4-BE49-F238E27FC236}">
                <a16:creationId xmlns="" xmlns:a16="http://schemas.microsoft.com/office/drawing/2014/main" id="{EEA8F079-46EF-4BC6-968E-29068B2E5951}"/>
              </a:ext>
            </a:extLst>
          </p:cNvPr>
          <p:cNvSpPr/>
          <p:nvPr/>
        </p:nvSpPr>
        <p:spPr>
          <a:xfrm>
            <a:off x="181045" y="1793578"/>
            <a:ext cx="7164460" cy="1024707"/>
          </a:xfrm>
          <a:prstGeom prst="wedgeRoundRectCallou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AU" i="1" dirty="0">
                <a:solidFill>
                  <a:schemeClr val="tx1"/>
                </a:solidFill>
              </a:rPr>
              <a:t>Happy to take part in [the] study, </a:t>
            </a:r>
          </a:p>
          <a:p>
            <a:pPr algn="ctr"/>
            <a:r>
              <a:rPr lang="en-AU" i="1" dirty="0">
                <a:solidFill>
                  <a:schemeClr val="tx1"/>
                </a:solidFill>
              </a:rPr>
              <a:t>through [sic thought] it was good that the research was being done </a:t>
            </a:r>
          </a:p>
          <a:p>
            <a:pPr algn="r"/>
            <a:r>
              <a:rPr lang="en-AU" i="1" dirty="0">
                <a:solidFill>
                  <a:schemeClr val="tx1"/>
                </a:solidFill>
              </a:rPr>
              <a:t>Indigenous participant, female, 40 </a:t>
            </a:r>
            <a:r>
              <a:rPr lang="en-AU" i="1" dirty="0" smtClean="0">
                <a:solidFill>
                  <a:schemeClr val="tx1"/>
                </a:solidFill>
              </a:rPr>
              <a:t>years</a:t>
            </a:r>
            <a:endParaRPr lang="en-AU" sz="1600" dirty="0">
              <a:solidFill>
                <a:schemeClr val="tx1"/>
              </a:solidFill>
            </a:endParaRPr>
          </a:p>
        </p:txBody>
      </p:sp>
      <p:sp>
        <p:nvSpPr>
          <p:cNvPr id="8" name="Speech Bubble: Rectangle with Corners Rounded 7">
            <a:extLst>
              <a:ext uri="{FF2B5EF4-FFF2-40B4-BE49-F238E27FC236}">
                <a16:creationId xmlns="" xmlns:a16="http://schemas.microsoft.com/office/drawing/2014/main" id="{437ED242-C1C2-4F15-A82A-69D4683421A0}"/>
              </a:ext>
            </a:extLst>
          </p:cNvPr>
          <p:cNvSpPr/>
          <p:nvPr/>
        </p:nvSpPr>
        <p:spPr>
          <a:xfrm>
            <a:off x="1780005" y="4365510"/>
            <a:ext cx="7164460" cy="2086807"/>
          </a:xfrm>
          <a:prstGeom prst="wedgeRoundRectCallou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U" sz="1600" dirty="0" smtClean="0">
              <a:solidFill>
                <a:schemeClr val="tx1"/>
              </a:solidFill>
            </a:endParaRPr>
          </a:p>
        </p:txBody>
      </p:sp>
      <p:sp>
        <p:nvSpPr>
          <p:cNvPr id="7" name="Speech Bubble: Rectangle with Corners Rounded 6">
            <a:extLst>
              <a:ext uri="{FF2B5EF4-FFF2-40B4-BE49-F238E27FC236}">
                <a16:creationId xmlns="" xmlns:a16="http://schemas.microsoft.com/office/drawing/2014/main" id="{13DF8A8F-EC6B-45BB-A24B-E960F305102F}"/>
              </a:ext>
            </a:extLst>
          </p:cNvPr>
          <p:cNvSpPr/>
          <p:nvPr/>
        </p:nvSpPr>
        <p:spPr>
          <a:xfrm>
            <a:off x="1134083" y="3063527"/>
            <a:ext cx="7164460" cy="1096557"/>
          </a:xfrm>
          <a:prstGeom prst="wedgeRoundRectCallou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i="1" dirty="0">
                <a:solidFill>
                  <a:schemeClr val="tx1"/>
                </a:solidFill>
              </a:rPr>
              <a:t>But I think clients quite enjoyed being asked a particular question [relating to suicidal ideation]. It gave them an opportunity to talk. </a:t>
            </a:r>
          </a:p>
          <a:p>
            <a:pPr algn="r"/>
            <a:r>
              <a:rPr lang="en-AU" i="1" dirty="0">
                <a:solidFill>
                  <a:schemeClr val="tx1"/>
                </a:solidFill>
              </a:rPr>
              <a:t>Indigenous, research coordinator, female, #</a:t>
            </a:r>
            <a:r>
              <a:rPr lang="en-AU" i="1" dirty="0" smtClean="0">
                <a:solidFill>
                  <a:schemeClr val="tx1"/>
                </a:solidFill>
              </a:rPr>
              <a:t>30</a:t>
            </a:r>
            <a:endParaRPr lang="en-AU" i="1" dirty="0">
              <a:solidFill>
                <a:schemeClr val="tx1"/>
              </a:solidFill>
            </a:endParaRPr>
          </a:p>
        </p:txBody>
      </p:sp>
    </p:spTree>
    <p:extLst>
      <p:ext uri="{BB962C8B-B14F-4D97-AF65-F5344CB8AC3E}">
        <p14:creationId xmlns:p14="http://schemas.microsoft.com/office/powerpoint/2010/main" val="1057598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26" y="271294"/>
            <a:ext cx="7940974" cy="464288"/>
          </a:xfrm>
        </p:spPr>
        <p:txBody>
          <a:bodyPr/>
          <a:lstStyle/>
          <a:p>
            <a:r>
              <a:rPr lang="en-AU" b="0" dirty="0">
                <a:ln w="0"/>
                <a:solidFill>
                  <a:schemeClr val="tx1"/>
                </a:solidFill>
                <a:effectLst>
                  <a:outerShdw blurRad="38100" dist="19050" dir="2700000" algn="tl" rotWithShape="0">
                    <a:schemeClr val="dk1">
                      <a:alpha val="40000"/>
                    </a:schemeClr>
                  </a:outerShdw>
                </a:effectLst>
              </a:rPr>
              <a:t>Patients speaking openly about SEWB</a:t>
            </a:r>
          </a:p>
        </p:txBody>
      </p:sp>
      <p:sp>
        <p:nvSpPr>
          <p:cNvPr id="3" name="Subtitle 2"/>
          <p:cNvSpPr>
            <a:spLocks noGrp="1"/>
          </p:cNvSpPr>
          <p:nvPr>
            <p:ph type="subTitle" idx="13"/>
          </p:nvPr>
        </p:nvSpPr>
        <p:spPr>
          <a:xfrm>
            <a:off x="676555" y="2125133"/>
            <a:ext cx="7772400" cy="3728412"/>
          </a:xfrm>
        </p:spPr>
        <p:txBody>
          <a:bodyPr>
            <a:normAutofit/>
          </a:bodyPr>
          <a:lstStyle/>
          <a:p>
            <a:endParaRPr lang="en-AU" b="1" dirty="0"/>
          </a:p>
          <a:p>
            <a:endParaRPr lang="en-AU" dirty="0"/>
          </a:p>
        </p:txBody>
      </p:sp>
      <p:sp>
        <p:nvSpPr>
          <p:cNvPr id="5" name="Rectangle: Rounded Corners 4">
            <a:extLst>
              <a:ext uri="{FF2B5EF4-FFF2-40B4-BE49-F238E27FC236}">
                <a16:creationId xmlns="" xmlns:a16="http://schemas.microsoft.com/office/drawing/2014/main" id="{10B44240-5A80-4175-8595-4A78AEF0B40C}"/>
              </a:ext>
            </a:extLst>
          </p:cNvPr>
          <p:cNvSpPr/>
          <p:nvPr/>
        </p:nvSpPr>
        <p:spPr>
          <a:xfrm>
            <a:off x="2458676" y="854849"/>
            <a:ext cx="4208158" cy="819462"/>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342900" indent="-342900" fontAlgn="t">
              <a:buFont typeface="+mj-lt"/>
              <a:buAutoNum type="arabicPeriod"/>
            </a:pPr>
            <a:r>
              <a:rPr lang="en-AU" dirty="0">
                <a:ln w="0"/>
                <a:solidFill>
                  <a:schemeClr val="tx1"/>
                </a:solidFill>
                <a:effectLst>
                  <a:outerShdw blurRad="38100" dist="19050" dir="2700000" algn="tl" rotWithShape="0">
                    <a:schemeClr val="dk1">
                      <a:alpha val="40000"/>
                    </a:schemeClr>
                  </a:outerShdw>
                </a:effectLst>
              </a:rPr>
              <a:t> </a:t>
            </a:r>
          </a:p>
          <a:p>
            <a:pPr marL="342900" indent="-342900" fontAlgn="auto">
              <a:buFont typeface="+mj-lt"/>
              <a:buAutoNum type="arabicPeriod"/>
            </a:pPr>
            <a:r>
              <a:rPr lang="en-AU" dirty="0">
                <a:ln w="0"/>
                <a:solidFill>
                  <a:schemeClr val="tx1"/>
                </a:solidFill>
                <a:effectLst>
                  <a:outerShdw blurRad="38100" dist="19050" dir="2700000" algn="tl" rotWithShape="0">
                    <a:schemeClr val="dk1">
                      <a:alpha val="40000"/>
                    </a:schemeClr>
                  </a:outerShdw>
                </a:effectLst>
              </a:rPr>
              <a:t>Sharing personal stories</a:t>
            </a:r>
          </a:p>
        </p:txBody>
      </p:sp>
      <p:sp>
        <p:nvSpPr>
          <p:cNvPr id="6" name="Speech Bubble: Rectangle with Corners Rounded 5">
            <a:extLst>
              <a:ext uri="{FF2B5EF4-FFF2-40B4-BE49-F238E27FC236}">
                <a16:creationId xmlns="" xmlns:a16="http://schemas.microsoft.com/office/drawing/2014/main" id="{EEA8F079-46EF-4BC6-968E-29068B2E5951}"/>
              </a:ext>
            </a:extLst>
          </p:cNvPr>
          <p:cNvSpPr/>
          <p:nvPr/>
        </p:nvSpPr>
        <p:spPr>
          <a:xfrm>
            <a:off x="181045" y="1793578"/>
            <a:ext cx="7164460" cy="1024707"/>
          </a:xfrm>
          <a:prstGeom prst="wedgeRoundRectCallou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1600" dirty="0">
              <a:solidFill>
                <a:schemeClr val="tx1"/>
              </a:solidFill>
            </a:endParaRPr>
          </a:p>
        </p:txBody>
      </p:sp>
      <p:sp>
        <p:nvSpPr>
          <p:cNvPr id="8" name="Speech Bubble: Rectangle with Corners Rounded 7">
            <a:extLst>
              <a:ext uri="{FF2B5EF4-FFF2-40B4-BE49-F238E27FC236}">
                <a16:creationId xmlns="" xmlns:a16="http://schemas.microsoft.com/office/drawing/2014/main" id="{437ED242-C1C2-4F15-A82A-69D4683421A0}"/>
              </a:ext>
            </a:extLst>
          </p:cNvPr>
          <p:cNvSpPr/>
          <p:nvPr/>
        </p:nvSpPr>
        <p:spPr>
          <a:xfrm>
            <a:off x="1780005" y="4365510"/>
            <a:ext cx="7164460" cy="2086807"/>
          </a:xfrm>
          <a:prstGeom prst="wedgeRoundRectCallou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i="1" dirty="0" smtClean="0">
                <a:solidFill>
                  <a:schemeClr val="tx1"/>
                </a:solidFill>
              </a:rPr>
              <a:t>And two days later … he’d become very unwell and subsequently passed away. And so really the last person that had had this big conversation with him was me… it is very powerful, because the family members came to me, saying, you really, you were one of the last, and how wonderful [PARTICIPATING SERVICE] was for providing this extra service. And I thought, in actual fact, it’s part of the study. </a:t>
            </a:r>
          </a:p>
          <a:p>
            <a:pPr algn="r"/>
            <a:r>
              <a:rPr lang="en-AU" sz="1600" dirty="0" smtClean="0">
                <a:solidFill>
                  <a:schemeClr val="tx1"/>
                </a:solidFill>
              </a:rPr>
              <a:t>Indigenous, manager, female, #24</a:t>
            </a:r>
          </a:p>
        </p:txBody>
      </p:sp>
      <p:sp>
        <p:nvSpPr>
          <p:cNvPr id="7" name="Speech Bubble: Rectangle with Corners Rounded 6">
            <a:extLst>
              <a:ext uri="{FF2B5EF4-FFF2-40B4-BE49-F238E27FC236}">
                <a16:creationId xmlns="" xmlns:a16="http://schemas.microsoft.com/office/drawing/2014/main" id="{13DF8A8F-EC6B-45BB-A24B-E960F305102F}"/>
              </a:ext>
            </a:extLst>
          </p:cNvPr>
          <p:cNvSpPr/>
          <p:nvPr/>
        </p:nvSpPr>
        <p:spPr>
          <a:xfrm>
            <a:off x="1134083" y="3063527"/>
            <a:ext cx="7164460" cy="1096557"/>
          </a:xfrm>
          <a:prstGeom prst="wedgeRoundRectCallou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U" i="1" dirty="0">
              <a:solidFill>
                <a:schemeClr val="tx1"/>
              </a:solidFill>
            </a:endParaRPr>
          </a:p>
        </p:txBody>
      </p:sp>
    </p:spTree>
    <p:extLst>
      <p:ext uri="{BB962C8B-B14F-4D97-AF65-F5344CB8AC3E}">
        <p14:creationId xmlns:p14="http://schemas.microsoft.com/office/powerpoint/2010/main" val="470883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dirty="0">
                <a:ln w="0"/>
                <a:solidFill>
                  <a:schemeClr val="tx1"/>
                </a:solidFill>
                <a:effectLst>
                  <a:outerShdw blurRad="38100" dist="19050" dir="2700000" algn="tl" rotWithShape="0">
                    <a:schemeClr val="dk1">
                      <a:alpha val="40000"/>
                    </a:schemeClr>
                  </a:outerShdw>
                </a:effectLst>
              </a:rPr>
              <a:t>Conclusions and recommendations</a:t>
            </a:r>
          </a:p>
        </p:txBody>
      </p:sp>
      <p:sp>
        <p:nvSpPr>
          <p:cNvPr id="3" name="Subtitle 2"/>
          <p:cNvSpPr>
            <a:spLocks noGrp="1"/>
          </p:cNvSpPr>
          <p:nvPr>
            <p:ph type="subTitle" idx="13"/>
          </p:nvPr>
        </p:nvSpPr>
        <p:spPr/>
        <p:txBody>
          <a:bodyPr>
            <a:normAutofit fontScale="92500" lnSpcReduction="10000"/>
          </a:bodyPr>
          <a:lstStyle/>
          <a:p>
            <a:r>
              <a:rPr lang="en-AU" dirty="0"/>
              <a:t>Despite initial concerns by staff – people who took part in the research were ok with talking about wellbeing</a:t>
            </a:r>
          </a:p>
          <a:p>
            <a:endParaRPr lang="en-AU" dirty="0"/>
          </a:p>
          <a:p>
            <a:r>
              <a:rPr lang="en-AU" dirty="0"/>
              <a:t>Clinical practice</a:t>
            </a:r>
          </a:p>
          <a:p>
            <a:pPr marL="342900" indent="-342900">
              <a:buFontTx/>
              <a:buChar char="-"/>
            </a:pPr>
            <a:r>
              <a:rPr lang="en-AU" dirty="0"/>
              <a:t>Adequately trained, culturally appropriate staff should be encouraged to ask</a:t>
            </a:r>
          </a:p>
          <a:p>
            <a:pPr marL="342900" indent="-342900">
              <a:buFontTx/>
              <a:buChar char="-"/>
            </a:pPr>
            <a:r>
              <a:rPr lang="en-AU" dirty="0"/>
              <a:t>Sufficient time for conversations is needed</a:t>
            </a:r>
          </a:p>
          <a:p>
            <a:pPr marL="342900" indent="-342900">
              <a:buFontTx/>
              <a:buChar char="-"/>
            </a:pPr>
            <a:r>
              <a:rPr lang="en-AU" dirty="0"/>
              <a:t>Relationships are key to having these conversations</a:t>
            </a:r>
          </a:p>
          <a:p>
            <a:pPr marL="0" indent="0"/>
            <a:endParaRPr lang="en-AU" dirty="0"/>
          </a:p>
          <a:p>
            <a:r>
              <a:rPr lang="en-AU" dirty="0"/>
              <a:t>Research</a:t>
            </a:r>
          </a:p>
          <a:p>
            <a:pPr marL="342900" indent="-342900">
              <a:buFontTx/>
              <a:buChar char="-"/>
            </a:pPr>
            <a:r>
              <a:rPr lang="en-AU" dirty="0"/>
              <a:t>Can have additional benefit: therapeutic, capacity and relationship building</a:t>
            </a:r>
          </a:p>
          <a:p>
            <a:pPr marL="342900" indent="-342900">
              <a:buFontTx/>
              <a:buChar char="-"/>
            </a:pPr>
            <a:r>
              <a:rPr lang="en-AU" dirty="0"/>
              <a:t>Consider pressure on research staff early</a:t>
            </a:r>
          </a:p>
        </p:txBody>
      </p:sp>
    </p:spTree>
    <p:extLst>
      <p:ext uri="{BB962C8B-B14F-4D97-AF65-F5344CB8AC3E}">
        <p14:creationId xmlns:p14="http://schemas.microsoft.com/office/powerpoint/2010/main" val="81235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dirty="0">
                <a:ln w="0"/>
                <a:solidFill>
                  <a:schemeClr val="tx1"/>
                </a:solidFill>
                <a:effectLst>
                  <a:outerShdw blurRad="38100" dist="19050" dir="2700000" algn="tl" rotWithShape="0">
                    <a:schemeClr val="dk1">
                      <a:alpha val="40000"/>
                    </a:schemeClr>
                  </a:outerShdw>
                </a:effectLst>
              </a:rPr>
              <a:t>Strengths and limitations</a:t>
            </a:r>
          </a:p>
        </p:txBody>
      </p:sp>
      <p:sp>
        <p:nvSpPr>
          <p:cNvPr id="3" name="Subtitle 2"/>
          <p:cNvSpPr>
            <a:spLocks noGrp="1"/>
          </p:cNvSpPr>
          <p:nvPr>
            <p:ph type="subTitle" idx="13"/>
          </p:nvPr>
        </p:nvSpPr>
        <p:spPr/>
        <p:txBody>
          <a:bodyPr>
            <a:normAutofit/>
          </a:bodyPr>
          <a:lstStyle/>
          <a:p>
            <a:pPr marL="0" indent="0"/>
            <a:r>
              <a:rPr lang="en-AU" dirty="0"/>
              <a:t>Strengths</a:t>
            </a:r>
          </a:p>
          <a:p>
            <a:pPr marL="342900" indent="-342900">
              <a:buFont typeface="Wingdings" panose="05000000000000000000" pitchFamily="2" charset="2"/>
              <a:buChar char="I"/>
            </a:pPr>
            <a:r>
              <a:rPr lang="en-AU" dirty="0"/>
              <a:t>Pre-existing relationships with </a:t>
            </a:r>
            <a:r>
              <a:rPr lang="en-AU" dirty="0" smtClean="0"/>
              <a:t>staff enhanced conversations &amp; data analysis</a:t>
            </a:r>
            <a:endParaRPr lang="en-AU" dirty="0"/>
          </a:p>
          <a:p>
            <a:pPr marL="342900" indent="-342900">
              <a:buFont typeface="Wingdings" panose="05000000000000000000" pitchFamily="2" charset="2"/>
              <a:buChar char="I"/>
            </a:pPr>
            <a:r>
              <a:rPr lang="en-AU" dirty="0"/>
              <a:t>Staff from 9 services, </a:t>
            </a:r>
            <a:r>
              <a:rPr lang="en-AU" dirty="0" smtClean="0"/>
              <a:t>patients </a:t>
            </a:r>
            <a:r>
              <a:rPr lang="en-AU" dirty="0"/>
              <a:t>from 10</a:t>
            </a:r>
          </a:p>
          <a:p>
            <a:pPr marL="342900" indent="-342900">
              <a:buFont typeface="Wingdings" panose="05000000000000000000" pitchFamily="2" charset="2"/>
              <a:buChar char="I"/>
            </a:pPr>
            <a:r>
              <a:rPr lang="en-AU" dirty="0"/>
              <a:t>High participation rate</a:t>
            </a:r>
          </a:p>
          <a:p>
            <a:pPr marL="342900" indent="-342900">
              <a:buFont typeface="Wingdings" panose="05000000000000000000" pitchFamily="2" charset="2"/>
              <a:buChar char="I"/>
            </a:pPr>
            <a:r>
              <a:rPr lang="en-AU" dirty="0" smtClean="0"/>
              <a:t>Involvement of </a:t>
            </a:r>
            <a:r>
              <a:rPr lang="en-AU" dirty="0"/>
              <a:t>Indigenous researchers and clinicians</a:t>
            </a:r>
          </a:p>
          <a:p>
            <a:pPr marL="342900" indent="-342900">
              <a:buFontTx/>
              <a:buChar char="-"/>
            </a:pPr>
            <a:endParaRPr lang="en-AU" dirty="0"/>
          </a:p>
          <a:p>
            <a:pPr marL="0" indent="0"/>
            <a:r>
              <a:rPr lang="en-AU" dirty="0"/>
              <a:t>Limitations</a:t>
            </a:r>
          </a:p>
          <a:p>
            <a:pPr marL="342900" indent="-342900">
              <a:buFont typeface="Wingdings" panose="05000000000000000000" pitchFamily="2" charset="2"/>
              <a:buChar char="I"/>
            </a:pPr>
            <a:r>
              <a:rPr lang="en-AU" dirty="0"/>
              <a:t>Pre-existing relationships with </a:t>
            </a:r>
            <a:r>
              <a:rPr lang="en-AU" dirty="0" smtClean="0"/>
              <a:t>staff may have limited conversations</a:t>
            </a:r>
            <a:endParaRPr lang="en-AU" dirty="0"/>
          </a:p>
          <a:p>
            <a:pPr marL="342900" indent="-342900">
              <a:buFont typeface="Wingdings" panose="05000000000000000000" pitchFamily="2" charset="2"/>
              <a:buChar char="I"/>
            </a:pPr>
            <a:r>
              <a:rPr lang="en-AU" dirty="0" smtClean="0"/>
              <a:t>Reporting data from patients and staff who participated</a:t>
            </a:r>
            <a:endParaRPr lang="en-AU" dirty="0"/>
          </a:p>
        </p:txBody>
      </p:sp>
    </p:spTree>
    <p:extLst>
      <p:ext uri="{BB962C8B-B14F-4D97-AF65-F5344CB8AC3E}">
        <p14:creationId xmlns:p14="http://schemas.microsoft.com/office/powerpoint/2010/main" val="676035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54000">
              <a:schemeClr val="tx2">
                <a:lumMod val="10000"/>
                <a:lumOff val="9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676555" y="1108366"/>
            <a:ext cx="7772400" cy="5470854"/>
          </a:xfrm>
        </p:spPr>
        <p:txBody>
          <a:bodyPr>
            <a:normAutofit fontScale="92500" lnSpcReduction="20000"/>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smtClean="0"/>
          </a:p>
          <a:p>
            <a:endParaRPr lang="en-AU" dirty="0" smtClean="0"/>
          </a:p>
          <a:p>
            <a:endParaRPr lang="en-AU" dirty="0"/>
          </a:p>
          <a:p>
            <a:pPr marL="0" indent="0"/>
            <a:r>
              <a:rPr lang="en-AU" sz="1800" dirty="0"/>
              <a:t>Funding: </a:t>
            </a:r>
            <a:r>
              <a:rPr lang="en-AU" sz="1800" dirty="0" smtClean="0"/>
              <a:t>The George </a:t>
            </a:r>
            <a:r>
              <a:rPr lang="en-AU" sz="1800" dirty="0"/>
              <a:t>Institute </a:t>
            </a:r>
            <a:r>
              <a:rPr lang="en-AU" sz="1800" dirty="0" smtClean="0"/>
              <a:t>John </a:t>
            </a:r>
            <a:r>
              <a:rPr lang="en-AU" sz="1800" dirty="0"/>
              <a:t>Chalmers Program Grant Scholarship; University of Sydney Faculty of Medicine Cross Cultural Public Health Research Award; </a:t>
            </a:r>
            <a:r>
              <a:rPr lang="en-AU" sz="1800" dirty="0" smtClean="0"/>
              <a:t>and National </a:t>
            </a:r>
            <a:r>
              <a:rPr lang="en-AU" sz="1800" dirty="0"/>
              <a:t>Health and Medical Research Council </a:t>
            </a:r>
            <a:r>
              <a:rPr lang="en-AU" sz="1800" dirty="0" smtClean="0"/>
              <a:t>Australia </a:t>
            </a:r>
            <a:r>
              <a:rPr lang="en-AU" sz="1800" dirty="0"/>
              <a:t>grant number </a:t>
            </a:r>
            <a:r>
              <a:rPr lang="en-AU" sz="1800" dirty="0" smtClean="0"/>
              <a:t>APP101767</a:t>
            </a:r>
            <a:endParaRPr lang="en-AU" sz="1800" dirty="0"/>
          </a:p>
          <a:p>
            <a:endParaRPr lang="en-AU" sz="1800" dirty="0"/>
          </a:p>
          <a:p>
            <a:pPr algn="r">
              <a:lnSpc>
                <a:spcPct val="100000"/>
              </a:lnSpc>
            </a:pPr>
            <a:r>
              <a:rPr lang="en-AU" sz="1800" i="1"/>
              <a:t>I</a:t>
            </a:r>
            <a:r>
              <a:rPr lang="en-AU" sz="1800" i="1" smtClean="0"/>
              <a:t> </a:t>
            </a:r>
            <a:r>
              <a:rPr lang="en-AU" sz="1800" i="1" dirty="0"/>
              <a:t>would like to acknowledge the participating services, </a:t>
            </a:r>
            <a:endParaRPr lang="en-AU" sz="1800" i="1" dirty="0" smtClean="0"/>
          </a:p>
          <a:p>
            <a:pPr algn="r">
              <a:lnSpc>
                <a:spcPct val="100000"/>
              </a:lnSpc>
            </a:pPr>
            <a:r>
              <a:rPr lang="en-AU" sz="1800" i="1" dirty="0" smtClean="0"/>
              <a:t>research </a:t>
            </a:r>
            <a:r>
              <a:rPr lang="en-AU" sz="1800" i="1" dirty="0"/>
              <a:t>participants and staff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075" y="1451033"/>
            <a:ext cx="2472475" cy="2920246"/>
          </a:xfrm>
          <a:prstGeom prst="rect">
            <a:avLst/>
          </a:prstGeom>
        </p:spPr>
      </p:pic>
      <p:sp>
        <p:nvSpPr>
          <p:cNvPr id="5" name="Title 4"/>
          <p:cNvSpPr>
            <a:spLocks noGrp="1"/>
          </p:cNvSpPr>
          <p:nvPr>
            <p:ph type="title"/>
          </p:nvPr>
        </p:nvSpPr>
        <p:spPr/>
        <p:txBody>
          <a:bodyPr/>
          <a:lstStyle/>
          <a:p>
            <a:pPr algn="ctr"/>
            <a:r>
              <a:rPr lang="en-AU" b="0" i="1" dirty="0" smtClean="0">
                <a:ln w="0"/>
                <a:solidFill>
                  <a:schemeClr val="tx1"/>
                </a:solidFill>
                <a:effectLst>
                  <a:outerShdw blurRad="38100" dist="19050" dir="2700000" algn="tl" rotWithShape="0">
                    <a:schemeClr val="dk1">
                      <a:alpha val="40000"/>
                    </a:schemeClr>
                  </a:outerShdw>
                </a:effectLst>
              </a:rPr>
              <a:t>“It’s </a:t>
            </a:r>
            <a:r>
              <a:rPr lang="en-AU" b="0" i="1" dirty="0">
                <a:ln w="0"/>
                <a:solidFill>
                  <a:schemeClr val="tx1"/>
                </a:solidFill>
                <a:effectLst>
                  <a:outerShdw blurRad="38100" dist="19050" dir="2700000" algn="tl" rotWithShape="0">
                    <a:schemeClr val="dk1">
                      <a:alpha val="40000"/>
                    </a:schemeClr>
                  </a:outerShdw>
                </a:effectLst>
              </a:rPr>
              <a:t>not just about the research … </a:t>
            </a:r>
            <a:br>
              <a:rPr lang="en-AU" b="0" i="1" dirty="0">
                <a:ln w="0"/>
                <a:solidFill>
                  <a:schemeClr val="tx1"/>
                </a:solidFill>
                <a:effectLst>
                  <a:outerShdw blurRad="38100" dist="19050" dir="2700000" algn="tl" rotWithShape="0">
                    <a:schemeClr val="dk1">
                      <a:alpha val="40000"/>
                    </a:schemeClr>
                  </a:outerShdw>
                </a:effectLst>
              </a:rPr>
            </a:br>
            <a:r>
              <a:rPr lang="en-AU" b="0" i="1" dirty="0">
                <a:ln w="0"/>
                <a:solidFill>
                  <a:schemeClr val="tx1"/>
                </a:solidFill>
                <a:effectLst>
                  <a:outerShdw blurRad="38100" dist="19050" dir="2700000" algn="tl" rotWithShape="0">
                    <a:schemeClr val="dk1">
                      <a:alpha val="40000"/>
                    </a:schemeClr>
                  </a:outerShdw>
                </a:effectLst>
              </a:rPr>
              <a:t>We’re here to listen and help them as </a:t>
            </a:r>
            <a:r>
              <a:rPr lang="en-AU" b="0" i="1" dirty="0" smtClean="0">
                <a:ln w="0"/>
                <a:solidFill>
                  <a:schemeClr val="tx1"/>
                </a:solidFill>
                <a:effectLst>
                  <a:outerShdw blurRad="38100" dist="19050" dir="2700000" algn="tl" rotWithShape="0">
                    <a:schemeClr val="dk1">
                      <a:alpha val="40000"/>
                    </a:schemeClr>
                  </a:outerShdw>
                </a:effectLst>
              </a:rPr>
              <a:t>well”</a:t>
            </a:r>
            <a:endParaRPr lang="en-AU" b="0" dirty="0">
              <a:ln w="0"/>
              <a:solidFill>
                <a:schemeClr val="tx1"/>
              </a:solidFill>
              <a:effectLst>
                <a:outerShdw blurRad="38100" dist="19050" dir="2700000" algn="tl" rotWithShape="0">
                  <a:schemeClr val="dk1">
                    <a:alpha val="40000"/>
                  </a:schemeClr>
                </a:outerShdw>
              </a:effectLst>
            </a:endParaRPr>
          </a:p>
        </p:txBody>
      </p:sp>
      <p:sp>
        <p:nvSpPr>
          <p:cNvPr id="6" name="Content Placeholder 21"/>
          <p:cNvSpPr txBox="1">
            <a:spLocks/>
          </p:cNvSpPr>
          <p:nvPr/>
        </p:nvSpPr>
        <p:spPr>
          <a:xfrm>
            <a:off x="676554" y="1323110"/>
            <a:ext cx="8010245" cy="4803054"/>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rgbClr val="787B78"/>
                </a:solidFill>
                <a:latin typeface="Arial"/>
                <a:ea typeface="Geneva" charset="0"/>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787B78"/>
                </a:solidFill>
                <a:latin typeface="Arial"/>
                <a:ea typeface="Geneva"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787B78"/>
                </a:solidFill>
                <a:latin typeface="Arial"/>
                <a:ea typeface="Geneva"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787B78"/>
                </a:solidFill>
                <a:latin typeface="Arial"/>
                <a:ea typeface="Geneva"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787B78"/>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dirty="0" smtClean="0">
              <a:solidFill>
                <a:schemeClr val="tx1">
                  <a:lumMod val="90000"/>
                  <a:lumOff val="10000"/>
                </a:schemeClr>
              </a:solidFill>
            </a:endParaRPr>
          </a:p>
        </p:txBody>
      </p:sp>
    </p:spTree>
    <p:extLst>
      <p:ext uri="{BB962C8B-B14F-4D97-AF65-F5344CB8AC3E}">
        <p14:creationId xmlns:p14="http://schemas.microsoft.com/office/powerpoint/2010/main" val="1552054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kern="0" dirty="0">
                <a:ln w="0"/>
                <a:solidFill>
                  <a:schemeClr val="tx1"/>
                </a:solidFill>
                <a:effectLst>
                  <a:outerShdw blurRad="38100" dist="19050" dir="2700000" algn="tl" rotWithShape="0">
                    <a:schemeClr val="dk1">
                      <a:alpha val="40000"/>
                    </a:schemeClr>
                  </a:outerShdw>
                </a:effectLst>
              </a:rPr>
              <a:t>Acknowledgement of country</a:t>
            </a:r>
            <a:endParaRPr lang="en-AU" b="0" dirty="0">
              <a:ln w="0"/>
              <a:solidFill>
                <a:schemeClr val="tx1"/>
              </a:solidFill>
              <a:effectLst>
                <a:outerShdw blurRad="38100" dist="19050" dir="2700000" algn="tl" rotWithShape="0">
                  <a:schemeClr val="dk1">
                    <a:alpha val="40000"/>
                  </a:schemeClr>
                </a:outerShdw>
              </a:effectLst>
            </a:endParaRPr>
          </a:p>
        </p:txBody>
      </p:sp>
      <p:sp>
        <p:nvSpPr>
          <p:cNvPr id="3" name="Subtitle 2"/>
          <p:cNvSpPr>
            <a:spLocks noGrp="1"/>
          </p:cNvSpPr>
          <p:nvPr>
            <p:ph type="subTitle" idx="13"/>
          </p:nvPr>
        </p:nvSpPr>
        <p:spPr/>
        <p:txBody>
          <a:bodyPr/>
          <a:lstStyle/>
          <a:p>
            <a:pPr marL="0" lvl="0" indent="0" algn="ctr" defTabSz="914400" eaLnBrk="0" hangingPunct="0">
              <a:lnSpc>
                <a:spcPct val="150000"/>
              </a:lnSpc>
              <a:buClr>
                <a:schemeClr val="bg2"/>
              </a:buClr>
              <a:defRPr/>
            </a:pPr>
            <a:endParaRPr kumimoji="1" lang="en-AU" kern="0" dirty="0">
              <a:latin typeface="Arial" charset="0"/>
              <a:ea typeface="ＭＳ Ｐゴシック" charset="-128"/>
              <a:cs typeface="Arial" charset="0"/>
            </a:endParaRPr>
          </a:p>
          <a:p>
            <a:pPr marL="0" lvl="0" indent="0" algn="ctr" defTabSz="914400" eaLnBrk="0" hangingPunct="0">
              <a:lnSpc>
                <a:spcPct val="150000"/>
              </a:lnSpc>
              <a:buClr>
                <a:schemeClr val="bg2"/>
              </a:buClr>
              <a:defRPr/>
            </a:pPr>
            <a:endParaRPr kumimoji="1" lang="en-AU" kern="0" dirty="0">
              <a:latin typeface="Arial" charset="0"/>
              <a:ea typeface="ＭＳ Ｐゴシック" charset="-128"/>
              <a:cs typeface="Arial" charset="0"/>
            </a:endParaRPr>
          </a:p>
          <a:p>
            <a:pPr marL="0" lvl="0" indent="0" algn="ctr" defTabSz="914400" eaLnBrk="0" hangingPunct="0">
              <a:lnSpc>
                <a:spcPct val="150000"/>
              </a:lnSpc>
              <a:buClr>
                <a:schemeClr val="bg2"/>
              </a:buClr>
              <a:defRPr/>
            </a:pPr>
            <a:r>
              <a:rPr kumimoji="1" lang="en-AU" kern="0" dirty="0">
                <a:latin typeface="Arial" charset="0"/>
                <a:ea typeface="ＭＳ Ｐゴシック" charset="-128"/>
                <a:cs typeface="Arial" charset="0"/>
              </a:rPr>
              <a:t>I would like to show my respect and</a:t>
            </a:r>
            <a:br>
              <a:rPr kumimoji="1" lang="en-AU" kern="0" dirty="0">
                <a:latin typeface="Arial" charset="0"/>
                <a:ea typeface="ＭＳ Ｐゴシック" charset="-128"/>
                <a:cs typeface="Arial" charset="0"/>
              </a:rPr>
            </a:br>
            <a:r>
              <a:rPr kumimoji="1" lang="en-AU" kern="0" dirty="0">
                <a:latin typeface="Arial" charset="0"/>
                <a:ea typeface="ＭＳ Ｐゴシック" charset="-128"/>
                <a:cs typeface="Arial" charset="0"/>
              </a:rPr>
              <a:t> acknowledge the Traditional Custodians of the </a:t>
            </a:r>
            <a:r>
              <a:rPr kumimoji="1" lang="en-AU" kern="0" dirty="0" smtClean="0">
                <a:latin typeface="Arial" charset="0"/>
                <a:ea typeface="ＭＳ Ｐゴシック" charset="-128"/>
                <a:cs typeface="Arial" charset="0"/>
              </a:rPr>
              <a:t>Land,</a:t>
            </a:r>
            <a:br>
              <a:rPr kumimoji="1" lang="en-AU" kern="0" dirty="0" smtClean="0">
                <a:latin typeface="Arial" charset="0"/>
                <a:ea typeface="ＭＳ Ｐゴシック" charset="-128"/>
                <a:cs typeface="Arial" charset="0"/>
              </a:rPr>
            </a:br>
            <a:r>
              <a:rPr kumimoji="1" lang="en-AU" kern="0" dirty="0" smtClean="0">
                <a:latin typeface="Arial" charset="0"/>
                <a:ea typeface="ＭＳ Ｐゴシック" charset="-128"/>
                <a:cs typeface="Arial" charset="0"/>
              </a:rPr>
              <a:t>of </a:t>
            </a:r>
            <a:r>
              <a:rPr kumimoji="1" lang="en-AU" kern="0" dirty="0">
                <a:latin typeface="Arial" charset="0"/>
                <a:ea typeface="ＭＳ Ｐゴシック" charset="-128"/>
                <a:cs typeface="Arial" charset="0"/>
              </a:rPr>
              <a:t>Elders, past, present and future,</a:t>
            </a:r>
            <a:br>
              <a:rPr kumimoji="1" lang="en-AU" kern="0" dirty="0">
                <a:latin typeface="Arial" charset="0"/>
                <a:ea typeface="ＭＳ Ｐゴシック" charset="-128"/>
                <a:cs typeface="Arial" charset="0"/>
              </a:rPr>
            </a:br>
            <a:r>
              <a:rPr kumimoji="1" lang="en-AU" kern="0" dirty="0">
                <a:latin typeface="Arial" charset="0"/>
                <a:ea typeface="ＭＳ Ｐゴシック" charset="-128"/>
                <a:cs typeface="Arial" charset="0"/>
              </a:rPr>
              <a:t>on which this meeting takes place</a:t>
            </a:r>
          </a:p>
          <a:p>
            <a:endParaRPr lang="en-AU" dirty="0"/>
          </a:p>
        </p:txBody>
      </p:sp>
      <p:pic>
        <p:nvPicPr>
          <p:cNvPr id="4" name="Picture 6" descr="http://www.byronbay.org/images/aboriginal_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7093" y="330994"/>
            <a:ext cx="119538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527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426183" y="892629"/>
            <a:ext cx="5248904" cy="4960916"/>
          </a:xfrm>
        </p:spPr>
        <p:txBody>
          <a:bodyPr>
            <a:normAutofit/>
          </a:bodyPr>
          <a:lstStyle/>
          <a:p>
            <a:r>
              <a:rPr lang="en-AU" sz="2600" dirty="0">
                <a:ln w="0"/>
                <a:solidFill>
                  <a:schemeClr val="tx1"/>
                </a:solidFill>
                <a:effectLst>
                  <a:outerShdw blurRad="38100" dist="19050" dir="2700000" algn="tl" rotWithShape="0">
                    <a:schemeClr val="dk1">
                      <a:alpha val="40000"/>
                    </a:schemeClr>
                  </a:outerShdw>
                </a:effectLst>
              </a:rPr>
              <a:t>Aim</a:t>
            </a:r>
          </a:p>
          <a:p>
            <a:pPr indent="0"/>
            <a:r>
              <a:rPr lang="en-AU" dirty="0"/>
              <a:t>To explore the perspectives of primary healthcare (PHC) staff and </a:t>
            </a:r>
            <a:r>
              <a:rPr lang="en-AU" dirty="0" smtClean="0"/>
              <a:t>Indigenous* </a:t>
            </a:r>
            <a:r>
              <a:rPr lang="en-AU" dirty="0"/>
              <a:t>patients about their </a:t>
            </a:r>
            <a:r>
              <a:rPr lang="en-AU" b="1" dirty="0"/>
              <a:t>willingness </a:t>
            </a:r>
            <a:r>
              <a:rPr lang="en-AU" dirty="0"/>
              <a:t>to</a:t>
            </a:r>
            <a:r>
              <a:rPr lang="en-AU" b="1" dirty="0"/>
              <a:t> </a:t>
            </a:r>
            <a:r>
              <a:rPr lang="en-AU" dirty="0"/>
              <a:t>and </a:t>
            </a:r>
            <a:r>
              <a:rPr lang="en-AU" b="1" dirty="0"/>
              <a:t>experiences</a:t>
            </a:r>
            <a:r>
              <a:rPr lang="en-AU" dirty="0"/>
              <a:t> participating in social and emotional wellbeing (SEWB) research</a:t>
            </a:r>
          </a:p>
          <a:p>
            <a:endParaRPr lang="en-AU" dirty="0"/>
          </a:p>
          <a:p>
            <a:r>
              <a:rPr lang="en-AU" sz="2600" dirty="0">
                <a:ln w="0"/>
                <a:solidFill>
                  <a:schemeClr val="tx1"/>
                </a:solidFill>
                <a:effectLst>
                  <a:outerShdw blurRad="38100" dist="19050" dir="2700000" algn="tl" rotWithShape="0">
                    <a:schemeClr val="dk1">
                      <a:alpha val="40000"/>
                    </a:schemeClr>
                  </a:outerShdw>
                </a:effectLst>
              </a:rPr>
              <a:t>Purpose</a:t>
            </a:r>
          </a:p>
          <a:p>
            <a:pPr indent="0"/>
            <a:r>
              <a:rPr lang="en-AU" dirty="0"/>
              <a:t>To inform culturally-appropriate &amp; evidence-based care to strengthen </a:t>
            </a:r>
            <a:br>
              <a:rPr lang="en-AU" dirty="0"/>
            </a:br>
            <a:r>
              <a:rPr lang="en-AU" dirty="0"/>
              <a:t>SEWB among Indigenous </a:t>
            </a:r>
            <a:r>
              <a:rPr lang="en-AU" dirty="0" smtClean="0"/>
              <a:t>Peoples</a:t>
            </a: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472" y="2641599"/>
            <a:ext cx="2871431" cy="1146629"/>
          </a:xfrm>
          <a:prstGeom prst="round2DiagRect">
            <a:avLst>
              <a:gd name="adj1" fmla="val 16667"/>
              <a:gd name="adj2" fmla="val 0"/>
            </a:avLst>
          </a:prstGeom>
          <a:ln w="88900" cap="sq">
            <a:solidFill>
              <a:srgbClr val="FFFFFF"/>
            </a:solidFill>
            <a:miter lim="800000"/>
          </a:ln>
          <a:effectLst>
            <a:glow rad="139700">
              <a:schemeClr val="accent4">
                <a:satMod val="175000"/>
                <a:alpha val="40000"/>
              </a:schemeClr>
            </a:glow>
            <a:outerShdw blurRad="254000" algn="tl" rotWithShape="0">
              <a:srgbClr val="000000">
                <a:alpha val="43000"/>
              </a:srgbClr>
            </a:outerShdw>
          </a:effectLst>
        </p:spPr>
      </p:pic>
      <p:sp>
        <p:nvSpPr>
          <p:cNvPr id="4" name="Subtitle 2"/>
          <p:cNvSpPr txBox="1">
            <a:spLocks/>
          </p:cNvSpPr>
          <p:nvPr/>
        </p:nvSpPr>
        <p:spPr>
          <a:xfrm>
            <a:off x="2008457" y="6049587"/>
            <a:ext cx="7135543" cy="771698"/>
          </a:xfrm>
          <a:prstGeom prst="rect">
            <a:avLst/>
          </a:prstGeom>
        </p:spPr>
        <p:txBody>
          <a:bodyPr>
            <a:normAutofit/>
          </a:bodyPr>
          <a:lstStyle>
            <a:lvl1pPr marL="184150" marR="0" indent="-184150" algn="l" defTabSz="457200" rtl="0" eaLnBrk="1" fontAlgn="auto" latinLnBrk="0" hangingPunct="1">
              <a:lnSpc>
                <a:spcPct val="110000"/>
              </a:lnSpc>
              <a:spcBef>
                <a:spcPct val="20000"/>
              </a:spcBef>
              <a:spcAft>
                <a:spcPts val="0"/>
              </a:spcAft>
              <a:buClrTx/>
              <a:buSzTx/>
              <a:buFont typeface="Arial"/>
              <a:buNone/>
              <a:tabLst/>
              <a:defRPr sz="2000" kern="1200" baseline="0">
                <a:solidFill>
                  <a:srgbClr val="454745"/>
                </a:solidFill>
                <a:latin typeface="Arial Unicode MS"/>
                <a:ea typeface="Geneva" charset="0"/>
                <a:cs typeface="Arial Unicode MS"/>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Arial"/>
                <a:ea typeface="Geneva" charset="0"/>
                <a:cs typeface="Arial"/>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Arial"/>
                <a:ea typeface="Geneva" charset="0"/>
                <a:cs typeface="Arial"/>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Arial"/>
                <a:ea typeface="Geneva" charset="0"/>
                <a:cs typeface="Arial"/>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Arial"/>
                <a:ea typeface="Geneva"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sz="1200" dirty="0" smtClean="0"/>
              <a:t>* The term ‘Indigenous Peoples’ is respectfully used &amp; refers to Aboriginal and/or Torres Strait Islander Peoples. </a:t>
            </a:r>
            <a:r>
              <a:rPr lang="en-AU" sz="1200" dirty="0" smtClean="0"/>
              <a:t>I </a:t>
            </a:r>
            <a:r>
              <a:rPr lang="en-AU" sz="1200" dirty="0" smtClean="0"/>
              <a:t>acknowledge the cultural diversity of Australia’s Indigenous First Peoples and they do not represent a homogenous group.</a:t>
            </a:r>
          </a:p>
          <a:p>
            <a:endParaRPr lang="en-AU" dirty="0"/>
          </a:p>
        </p:txBody>
      </p:sp>
    </p:spTree>
    <p:extLst>
      <p:ext uri="{BB962C8B-B14F-4D97-AF65-F5344CB8AC3E}">
        <p14:creationId xmlns:p14="http://schemas.microsoft.com/office/powerpoint/2010/main" val="41800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5947" y="1163781"/>
            <a:ext cx="2107770" cy="1098972"/>
          </a:xfrm>
          <a:prstGeom prst="roundRect">
            <a:avLst/>
          </a:prstGeom>
          <a:ln>
            <a:solidFill>
              <a:srgbClr val="1E6E3E"/>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
        <p:nvSpPr>
          <p:cNvPr id="2" name="Title 1"/>
          <p:cNvSpPr>
            <a:spLocks noGrp="1"/>
          </p:cNvSpPr>
          <p:nvPr>
            <p:ph type="title"/>
          </p:nvPr>
        </p:nvSpPr>
        <p:spPr/>
        <p:txBody>
          <a:bodyPr/>
          <a:lstStyle/>
          <a:p>
            <a:r>
              <a:rPr lang="en-AU" b="0" dirty="0">
                <a:ln w="0"/>
                <a:solidFill>
                  <a:schemeClr val="tx1"/>
                </a:solidFill>
                <a:effectLst>
                  <a:outerShdw blurRad="38100" dist="19050" dir="2700000" algn="tl" rotWithShape="0">
                    <a:schemeClr val="dk1">
                      <a:alpha val="40000"/>
                    </a:schemeClr>
                  </a:outerShdw>
                </a:effectLst>
              </a:rPr>
              <a:t>Methods</a:t>
            </a:r>
          </a:p>
        </p:txBody>
      </p:sp>
      <p:sp>
        <p:nvSpPr>
          <p:cNvPr id="5" name="Subtitle 2"/>
          <p:cNvSpPr>
            <a:spLocks noGrp="1"/>
          </p:cNvSpPr>
          <p:nvPr>
            <p:ph type="subTitle" idx="13"/>
          </p:nvPr>
        </p:nvSpPr>
        <p:spPr>
          <a:xfrm>
            <a:off x="2560135" y="1163781"/>
            <a:ext cx="6172407" cy="4846725"/>
          </a:xfrm>
        </p:spPr>
        <p:txBody>
          <a:bodyPr>
            <a:normAutofit fontScale="92500" lnSpcReduction="20000"/>
          </a:bodyPr>
          <a:lstStyle/>
          <a:p>
            <a:pPr marL="527050" indent="-342900">
              <a:buFont typeface="Wingdings" panose="05000000000000000000" pitchFamily="2" charset="2"/>
              <a:buChar char=""/>
            </a:pPr>
            <a:r>
              <a:rPr lang="en-AU" dirty="0"/>
              <a:t>Process Evaluation</a:t>
            </a:r>
          </a:p>
          <a:p>
            <a:pPr marL="527050" indent="-342900">
              <a:buFont typeface="Wingdings" panose="05000000000000000000" pitchFamily="2" charset="2"/>
              <a:buChar char=""/>
            </a:pPr>
            <a:r>
              <a:rPr lang="en-AU" dirty="0"/>
              <a:t>Grounded </a:t>
            </a:r>
            <a:r>
              <a:rPr lang="en-AU" dirty="0" smtClean="0"/>
              <a:t>theory approaches</a:t>
            </a:r>
            <a:endParaRPr lang="en-AU" dirty="0"/>
          </a:p>
          <a:p>
            <a:pPr marL="527050" indent="-342900">
              <a:buFont typeface="Wingdings" panose="05000000000000000000" pitchFamily="2" charset="2"/>
              <a:buChar char=""/>
            </a:pPr>
            <a:r>
              <a:rPr lang="en-AU" dirty="0"/>
              <a:t>Guided by an Indigenous Advisory Group</a:t>
            </a:r>
          </a:p>
          <a:p>
            <a:pPr marL="527050" indent="-342900">
              <a:buFont typeface="Wingdings" panose="05000000000000000000" pitchFamily="2" charset="2"/>
              <a:buChar char=""/>
            </a:pPr>
            <a:endParaRPr lang="en-AU" dirty="0"/>
          </a:p>
          <a:p>
            <a:pPr marL="527050" indent="-342900">
              <a:buFont typeface="Wingdings" panose="05000000000000000000" pitchFamily="2" charset="2"/>
              <a:buChar char=""/>
            </a:pPr>
            <a:endParaRPr lang="en-AU" dirty="0"/>
          </a:p>
          <a:p>
            <a:pPr marL="527050" indent="-342900">
              <a:buFont typeface="Wingdings" panose="05000000000000000000" pitchFamily="2" charset="2"/>
              <a:buChar char=""/>
            </a:pPr>
            <a:r>
              <a:rPr lang="en-AU" dirty="0" smtClean="0"/>
              <a:t>During </a:t>
            </a:r>
            <a:r>
              <a:rPr lang="en-AU" i="1" dirty="0" smtClean="0"/>
              <a:t>Getting </a:t>
            </a:r>
            <a:r>
              <a:rPr lang="en-AU" i="1" dirty="0"/>
              <a:t>it </a:t>
            </a:r>
            <a:r>
              <a:rPr lang="en-AU" i="1" dirty="0" smtClean="0"/>
              <a:t>Right</a:t>
            </a:r>
            <a:endParaRPr lang="en-AU" i="1" dirty="0"/>
          </a:p>
          <a:p>
            <a:pPr marL="527050" indent="-342900">
              <a:buFont typeface="Wingdings" panose="05000000000000000000" pitchFamily="2" charset="2"/>
              <a:buChar char=""/>
            </a:pPr>
            <a:r>
              <a:rPr lang="en-AU" dirty="0" smtClean="0"/>
              <a:t>Collected by Primary Healthcare (PHC) </a:t>
            </a:r>
            <a:r>
              <a:rPr lang="en-AU" dirty="0"/>
              <a:t>staff</a:t>
            </a:r>
          </a:p>
          <a:p>
            <a:pPr marL="527050" indent="-342900">
              <a:buFont typeface="Wingdings" panose="05000000000000000000" pitchFamily="2" charset="2"/>
              <a:buChar char=""/>
            </a:pPr>
            <a:r>
              <a:rPr lang="en-AU" sz="2100" dirty="0"/>
              <a:t>Structured (100</a:t>
            </a:r>
            <a:r>
              <a:rPr lang="en-AU" sz="2100" dirty="0" smtClean="0"/>
              <a:t>%) </a:t>
            </a:r>
            <a:r>
              <a:rPr lang="en-AU" sz="2100" dirty="0"/>
              <a:t>&amp; open-ended question (20%)</a:t>
            </a:r>
          </a:p>
          <a:p>
            <a:pPr indent="0"/>
            <a:endParaRPr lang="en-AU" sz="1800" dirty="0"/>
          </a:p>
          <a:p>
            <a:pPr marL="527050" indent="-342900">
              <a:buFont typeface="Wingdings" panose="05000000000000000000" pitchFamily="2" charset="2"/>
              <a:buChar char=""/>
            </a:pPr>
            <a:endParaRPr lang="en-AU" sz="2100" i="1" dirty="0"/>
          </a:p>
          <a:p>
            <a:pPr marL="527050" indent="-342900">
              <a:buFont typeface="Wingdings" panose="05000000000000000000" pitchFamily="2" charset="2"/>
              <a:buChar char=""/>
            </a:pPr>
            <a:r>
              <a:rPr lang="en-AU" sz="2100" dirty="0"/>
              <a:t>After </a:t>
            </a:r>
            <a:r>
              <a:rPr lang="en-AU" sz="2100" i="1" dirty="0"/>
              <a:t>Getting it </a:t>
            </a:r>
            <a:r>
              <a:rPr lang="en-AU" sz="2100" i="1" dirty="0" smtClean="0"/>
              <a:t>Right</a:t>
            </a:r>
            <a:endParaRPr lang="en-AU" sz="2100" i="1" dirty="0"/>
          </a:p>
          <a:p>
            <a:pPr marL="527050" indent="-342900">
              <a:buFont typeface="Wingdings" panose="05000000000000000000" pitchFamily="2" charset="2"/>
              <a:buChar char=""/>
            </a:pPr>
            <a:r>
              <a:rPr lang="en-AU" sz="2100" dirty="0"/>
              <a:t>Semi-structured </a:t>
            </a:r>
            <a:r>
              <a:rPr lang="en-AU" sz="2100" dirty="0" smtClean="0"/>
              <a:t>interviews</a:t>
            </a:r>
            <a:endParaRPr lang="en-AU" sz="2100" dirty="0"/>
          </a:p>
          <a:p>
            <a:pPr marL="527050" indent="-342900">
              <a:buFont typeface="Wingdings" panose="05000000000000000000" pitchFamily="2" charset="2"/>
              <a:buChar char=""/>
            </a:pPr>
            <a:r>
              <a:rPr lang="en-AU" sz="2100" dirty="0" smtClean="0"/>
              <a:t>In-person </a:t>
            </a:r>
            <a:r>
              <a:rPr lang="en-AU" sz="2100" dirty="0"/>
              <a:t>or phone</a:t>
            </a:r>
          </a:p>
          <a:p>
            <a:pPr marL="527050" indent="-342900">
              <a:buFont typeface="Wingdings" panose="05000000000000000000" pitchFamily="2" charset="2"/>
              <a:buChar char=""/>
            </a:pPr>
            <a:r>
              <a:rPr lang="en-AU" sz="2100" dirty="0"/>
              <a:t>1324 minutes </a:t>
            </a:r>
          </a:p>
          <a:p>
            <a:pPr marL="527050" indent="-342900">
              <a:buFont typeface="Wingdings" panose="05000000000000000000" pitchFamily="2" charset="2"/>
              <a:buChar char=""/>
            </a:pPr>
            <a:r>
              <a:rPr lang="en-AU" sz="2100" dirty="0"/>
              <a:t>10% were second coded </a:t>
            </a: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63" y="1315843"/>
            <a:ext cx="1863184" cy="797694"/>
          </a:xfrm>
          <a:prstGeom prst="rect">
            <a:avLst/>
          </a:prstGeom>
        </p:spPr>
      </p:pic>
      <p:sp>
        <p:nvSpPr>
          <p:cNvPr id="12" name="Curved Up Arrow 11"/>
          <p:cNvSpPr/>
          <p:nvPr/>
        </p:nvSpPr>
        <p:spPr>
          <a:xfrm rot="16200000">
            <a:off x="6207267" y="3319290"/>
            <a:ext cx="4094591" cy="955959"/>
          </a:xfrm>
          <a:prstGeom prst="curvedUpArrow">
            <a:avLst/>
          </a:prstGeom>
          <a:ln>
            <a:solidFill>
              <a:srgbClr val="1E6E3E"/>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AU">
              <a:solidFill>
                <a:schemeClr val="tx1"/>
              </a:solidFill>
            </a:endParaRPr>
          </a:p>
        </p:txBody>
      </p:sp>
      <p:sp>
        <p:nvSpPr>
          <p:cNvPr id="9" name="Rounded Rectangle 8"/>
          <p:cNvSpPr/>
          <p:nvPr/>
        </p:nvSpPr>
        <p:spPr>
          <a:xfrm>
            <a:off x="495947" y="2783412"/>
            <a:ext cx="2107770" cy="1098972"/>
          </a:xfrm>
          <a:prstGeom prst="roundRect">
            <a:avLst/>
          </a:prstGeom>
          <a:ln>
            <a:solidFill>
              <a:srgbClr val="1E6E3E"/>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dirty="0" smtClean="0"/>
              <a:t>Patients=500</a:t>
            </a:r>
            <a:endParaRPr lang="en-AU" dirty="0"/>
          </a:p>
          <a:p>
            <a:pPr algn="ctr"/>
            <a:r>
              <a:rPr lang="en-AU" dirty="0"/>
              <a:t>PHC=10</a:t>
            </a:r>
          </a:p>
        </p:txBody>
      </p:sp>
      <p:sp>
        <p:nvSpPr>
          <p:cNvPr id="10" name="Rounded Rectangle 9"/>
          <p:cNvSpPr/>
          <p:nvPr/>
        </p:nvSpPr>
        <p:spPr>
          <a:xfrm>
            <a:off x="495947" y="4436656"/>
            <a:ext cx="2107770" cy="1098972"/>
          </a:xfrm>
          <a:prstGeom prst="roundRect">
            <a:avLst/>
          </a:prstGeom>
          <a:ln>
            <a:solidFill>
              <a:srgbClr val="1E6E3E"/>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dirty="0" smtClean="0"/>
              <a:t>Staff=36 </a:t>
            </a:r>
            <a:endParaRPr lang="en-AU" dirty="0"/>
          </a:p>
          <a:p>
            <a:pPr algn="ctr"/>
            <a:r>
              <a:rPr lang="en-AU" dirty="0"/>
              <a:t>PHC=9</a:t>
            </a:r>
          </a:p>
        </p:txBody>
      </p:sp>
    </p:spTree>
    <p:extLst>
      <p:ext uri="{BB962C8B-B14F-4D97-AF65-F5344CB8AC3E}">
        <p14:creationId xmlns:p14="http://schemas.microsoft.com/office/powerpoint/2010/main" val="418794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dirty="0">
                <a:ln w="0"/>
                <a:solidFill>
                  <a:schemeClr val="tx1"/>
                </a:solidFill>
                <a:effectLst>
                  <a:outerShdw blurRad="38100" dist="19050" dir="2700000" algn="tl" rotWithShape="0">
                    <a:schemeClr val="dk1">
                      <a:alpha val="40000"/>
                    </a:schemeClr>
                  </a:outerShdw>
                </a:effectLst>
              </a:rPr>
              <a:t>Themes (saturation was reached)</a:t>
            </a:r>
          </a:p>
        </p:txBody>
      </p:sp>
      <p:sp>
        <p:nvSpPr>
          <p:cNvPr id="8" name="Rectangle 7"/>
          <p:cNvSpPr/>
          <p:nvPr/>
        </p:nvSpPr>
        <p:spPr>
          <a:xfrm>
            <a:off x="659027" y="1516072"/>
            <a:ext cx="2347775" cy="461665"/>
          </a:xfrm>
          <a:prstGeom prst="rect">
            <a:avLst/>
          </a:prstGeom>
        </p:spPr>
        <p:txBody>
          <a:bodyPr wrap="square">
            <a:spAutoFit/>
          </a:bodyPr>
          <a:lstStyle/>
          <a:p>
            <a:r>
              <a:rPr lang="en-AU" sz="2400" dirty="0">
                <a:ln w="0"/>
                <a:effectLst>
                  <a:outerShdw blurRad="38100" dist="19050" dir="2700000" algn="tl" rotWithShape="0">
                    <a:schemeClr val="dk1">
                      <a:alpha val="40000"/>
                    </a:schemeClr>
                  </a:outerShdw>
                </a:effectLst>
                <a:latin typeface="Arial Unicode MS"/>
              </a:rPr>
              <a:t>1.</a:t>
            </a:r>
            <a:r>
              <a:rPr lang="en-AU" sz="2400" dirty="0">
                <a:latin typeface="Arial Unicode MS"/>
              </a:rPr>
              <a:t>	</a:t>
            </a:r>
          </a:p>
        </p:txBody>
      </p:sp>
      <p:sp>
        <p:nvSpPr>
          <p:cNvPr id="10" name="Rectangle 9"/>
          <p:cNvSpPr/>
          <p:nvPr/>
        </p:nvSpPr>
        <p:spPr>
          <a:xfrm>
            <a:off x="1315844" y="1545510"/>
            <a:ext cx="7029091" cy="1200329"/>
          </a:xfrm>
          <a:prstGeom prst="rect">
            <a:avLst/>
          </a:prstGeom>
        </p:spPr>
        <p:txBody>
          <a:bodyPr wrap="square">
            <a:spAutoFit/>
          </a:bodyPr>
          <a:lstStyle/>
          <a:p>
            <a:r>
              <a:rPr lang="en-AU" sz="2400" dirty="0">
                <a:ln w="0"/>
                <a:effectLst>
                  <a:outerShdw blurRad="38100" dist="19050" dir="2700000" algn="tl" rotWithShape="0">
                    <a:schemeClr val="dk1">
                      <a:alpha val="40000"/>
                    </a:schemeClr>
                  </a:outerShdw>
                </a:effectLst>
                <a:latin typeface="Arial Unicode MS"/>
              </a:rPr>
              <a:t>Considering needs, risks, preferences and impact of research participation for community and themselves</a:t>
            </a:r>
          </a:p>
        </p:txBody>
      </p:sp>
      <p:sp>
        <p:nvSpPr>
          <p:cNvPr id="11" name="Rectangle 10"/>
          <p:cNvSpPr/>
          <p:nvPr/>
        </p:nvSpPr>
        <p:spPr>
          <a:xfrm>
            <a:off x="1315844" y="3378393"/>
            <a:ext cx="7029091" cy="830997"/>
          </a:xfrm>
          <a:prstGeom prst="rect">
            <a:avLst/>
          </a:prstGeom>
        </p:spPr>
        <p:txBody>
          <a:bodyPr wrap="square">
            <a:spAutoFit/>
          </a:bodyPr>
          <a:lstStyle/>
          <a:p>
            <a:r>
              <a:rPr lang="en-AU" sz="2400" dirty="0">
                <a:ln w="0"/>
                <a:effectLst>
                  <a:outerShdw blurRad="38100" dist="19050" dir="2700000" algn="tl" rotWithShape="0">
                    <a:schemeClr val="dk1">
                      <a:alpha val="40000"/>
                    </a:schemeClr>
                  </a:outerShdw>
                </a:effectLst>
                <a:latin typeface="Arial Unicode MS"/>
              </a:rPr>
              <a:t>Building staff confidence speaking to patients about research and SEWB problems</a:t>
            </a:r>
          </a:p>
        </p:txBody>
      </p:sp>
      <p:sp>
        <p:nvSpPr>
          <p:cNvPr id="12" name="Rectangle 11"/>
          <p:cNvSpPr/>
          <p:nvPr/>
        </p:nvSpPr>
        <p:spPr>
          <a:xfrm>
            <a:off x="1315844" y="5078120"/>
            <a:ext cx="7029091" cy="461665"/>
          </a:xfrm>
          <a:prstGeom prst="rect">
            <a:avLst/>
          </a:prstGeom>
        </p:spPr>
        <p:txBody>
          <a:bodyPr wrap="square">
            <a:spAutoFit/>
          </a:bodyPr>
          <a:lstStyle/>
          <a:p>
            <a:r>
              <a:rPr lang="en-AU" sz="2400" dirty="0">
                <a:ln w="0"/>
                <a:effectLst>
                  <a:outerShdw blurRad="38100" dist="19050" dir="2700000" algn="tl" rotWithShape="0">
                    <a:schemeClr val="dk1">
                      <a:alpha val="40000"/>
                    </a:schemeClr>
                  </a:outerShdw>
                </a:effectLst>
                <a:latin typeface="Arial Unicode MS"/>
              </a:rPr>
              <a:t>Patients speaking openly about SEWB</a:t>
            </a:r>
          </a:p>
        </p:txBody>
      </p:sp>
      <p:sp>
        <p:nvSpPr>
          <p:cNvPr id="13" name="Rectangle 12"/>
          <p:cNvSpPr/>
          <p:nvPr/>
        </p:nvSpPr>
        <p:spPr>
          <a:xfrm>
            <a:off x="659027" y="3370549"/>
            <a:ext cx="2273643" cy="461665"/>
          </a:xfrm>
          <a:prstGeom prst="rect">
            <a:avLst/>
          </a:prstGeom>
        </p:spPr>
        <p:txBody>
          <a:bodyPr wrap="square">
            <a:spAutoFit/>
          </a:bodyPr>
          <a:lstStyle/>
          <a:p>
            <a:r>
              <a:rPr lang="en-AU" sz="2400" dirty="0">
                <a:ln w="0"/>
                <a:effectLst>
                  <a:outerShdw blurRad="38100" dist="19050" dir="2700000" algn="tl" rotWithShape="0">
                    <a:schemeClr val="dk1">
                      <a:alpha val="40000"/>
                    </a:schemeClr>
                  </a:outerShdw>
                </a:effectLst>
                <a:latin typeface="Arial Unicode MS"/>
              </a:rPr>
              <a:t>2.</a:t>
            </a:r>
            <a:r>
              <a:rPr lang="en-AU" sz="2400" dirty="0">
                <a:latin typeface="Arial Unicode MS"/>
              </a:rPr>
              <a:t>	</a:t>
            </a:r>
          </a:p>
        </p:txBody>
      </p:sp>
      <p:sp>
        <p:nvSpPr>
          <p:cNvPr id="14" name="Rectangle 13"/>
          <p:cNvSpPr/>
          <p:nvPr/>
        </p:nvSpPr>
        <p:spPr>
          <a:xfrm>
            <a:off x="659027" y="5086354"/>
            <a:ext cx="2076237" cy="461665"/>
          </a:xfrm>
          <a:prstGeom prst="rect">
            <a:avLst/>
          </a:prstGeom>
        </p:spPr>
        <p:txBody>
          <a:bodyPr wrap="square">
            <a:spAutoFit/>
          </a:bodyPr>
          <a:lstStyle/>
          <a:p>
            <a:r>
              <a:rPr lang="en-AU" sz="2400" dirty="0">
                <a:ln w="0"/>
                <a:effectLst>
                  <a:outerShdw blurRad="38100" dist="19050" dir="2700000" algn="tl" rotWithShape="0">
                    <a:schemeClr val="dk1">
                      <a:alpha val="40000"/>
                    </a:schemeClr>
                  </a:outerShdw>
                </a:effectLst>
                <a:latin typeface="Arial Unicode MS"/>
              </a:rPr>
              <a:t>3.</a:t>
            </a:r>
            <a:r>
              <a:rPr lang="en-AU" sz="2400" dirty="0">
                <a:latin typeface="Arial Unicode MS"/>
              </a:rPr>
              <a:t>	</a:t>
            </a:r>
          </a:p>
        </p:txBody>
      </p:sp>
    </p:spTree>
    <p:extLst>
      <p:ext uri="{BB962C8B-B14F-4D97-AF65-F5344CB8AC3E}">
        <p14:creationId xmlns:p14="http://schemas.microsoft.com/office/powerpoint/2010/main" val="217740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88" y="665908"/>
            <a:ext cx="7940974" cy="464288"/>
          </a:xfrm>
        </p:spPr>
        <p:txBody>
          <a:bodyPr/>
          <a:lstStyle/>
          <a:p>
            <a:r>
              <a:rPr lang="en-AU" sz="2400" b="0" dirty="0">
                <a:ln w="0"/>
                <a:solidFill>
                  <a:schemeClr val="tx1"/>
                </a:solidFill>
                <a:effectLst>
                  <a:outerShdw blurRad="38100" dist="19050" dir="2700000" algn="tl" rotWithShape="0">
                    <a:schemeClr val="dk1">
                      <a:alpha val="40000"/>
                    </a:schemeClr>
                  </a:outerShdw>
                </a:effectLst>
              </a:rPr>
              <a:t>Considering needs, risks, preferences and impact of research participation for community and themselves</a:t>
            </a:r>
          </a:p>
        </p:txBody>
      </p:sp>
      <p:sp>
        <p:nvSpPr>
          <p:cNvPr id="11" name="Rectangle: Rounded Corners 10">
            <a:extLst>
              <a:ext uri="{FF2B5EF4-FFF2-40B4-BE49-F238E27FC236}">
                <a16:creationId xmlns="" xmlns:a16="http://schemas.microsoft.com/office/drawing/2014/main" id="{68A76760-014A-4594-9224-D7862FABED56}"/>
              </a:ext>
            </a:extLst>
          </p:cNvPr>
          <p:cNvSpPr/>
          <p:nvPr/>
        </p:nvSpPr>
        <p:spPr>
          <a:xfrm>
            <a:off x="925915" y="1236372"/>
            <a:ext cx="3034065" cy="1771817"/>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Staff</a:t>
            </a:r>
          </a:p>
          <a:p>
            <a:pPr marL="432000" indent="-4572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Perceiving a need</a:t>
            </a:r>
          </a:p>
          <a:p>
            <a:pPr marL="432000" indent="-4572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Feeling pressure</a:t>
            </a:r>
          </a:p>
          <a:p>
            <a:pPr marL="432000" indent="-4572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Assessing suitability</a:t>
            </a:r>
          </a:p>
          <a:p>
            <a:pPr marL="432000" indent="-4572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Being </a:t>
            </a: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prepared</a:t>
            </a:r>
            <a:endParaRPr lang="en-AU" sz="2000" b="1" dirty="0">
              <a:solidFill>
                <a:srgbClr val="1E6E3E"/>
              </a:solidFill>
              <a:ea typeface="Calibri" panose="020F0502020204030204" pitchFamily="34" charset="0"/>
            </a:endParaRPr>
          </a:p>
        </p:txBody>
      </p:sp>
      <p:sp>
        <p:nvSpPr>
          <p:cNvPr id="13" name="Rectangle: Rounded Corners 12">
            <a:extLst>
              <a:ext uri="{FF2B5EF4-FFF2-40B4-BE49-F238E27FC236}">
                <a16:creationId xmlns="" xmlns:a16="http://schemas.microsoft.com/office/drawing/2014/main" id="{473DB84B-F25C-4E62-831F-09251A09CA96}"/>
              </a:ext>
            </a:extLst>
          </p:cNvPr>
          <p:cNvSpPr/>
          <p:nvPr/>
        </p:nvSpPr>
        <p:spPr>
          <a:xfrm>
            <a:off x="5257123" y="1325765"/>
            <a:ext cx="3161163" cy="1682424"/>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AU" sz="2000" dirty="0" smtClean="0">
                <a:ln w="0"/>
                <a:solidFill>
                  <a:schemeClr val="tx1"/>
                </a:solidFill>
                <a:effectLst>
                  <a:outerShdw blurRad="38100" dist="19050" dir="2700000" algn="tl" rotWithShape="0">
                    <a:schemeClr val="dk1">
                      <a:alpha val="40000"/>
                    </a:schemeClr>
                  </a:outerShdw>
                </a:effectLst>
              </a:rPr>
              <a:t>Patients</a:t>
            </a:r>
            <a:endParaRPr lang="en-AU" sz="2000" dirty="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rPr>
              <a:t>Feeling comfortable</a:t>
            </a: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rPr>
              <a:t>Perceiving a need</a:t>
            </a: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rPr>
              <a:t>Having a connection</a:t>
            </a: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rPr>
              <a:t>Declining to </a:t>
            </a:r>
            <a:r>
              <a:rPr lang="en-AU" sz="2000" dirty="0" smtClean="0">
                <a:ln w="0"/>
                <a:solidFill>
                  <a:schemeClr val="tx1"/>
                </a:solidFill>
                <a:effectLst>
                  <a:outerShdw blurRad="38100" dist="19050" dir="2700000" algn="tl" rotWithShape="0">
                    <a:schemeClr val="dk1">
                      <a:alpha val="40000"/>
                    </a:schemeClr>
                  </a:outerShdw>
                </a:effectLst>
              </a:rPr>
              <a:t>participate</a:t>
            </a:r>
            <a:endParaRPr lang="en-AU" sz="2000" dirty="0"/>
          </a:p>
        </p:txBody>
      </p:sp>
      <p:sp>
        <p:nvSpPr>
          <p:cNvPr id="4" name="Rectangle: Rounded Corners 3">
            <a:extLst>
              <a:ext uri="{FF2B5EF4-FFF2-40B4-BE49-F238E27FC236}">
                <a16:creationId xmlns="" xmlns:a16="http://schemas.microsoft.com/office/drawing/2014/main" id="{0CB62A85-99D1-4BEE-8D23-68523741F734}"/>
              </a:ext>
            </a:extLst>
          </p:cNvPr>
          <p:cNvSpPr/>
          <p:nvPr/>
        </p:nvSpPr>
        <p:spPr>
          <a:xfrm>
            <a:off x="583678" y="3283315"/>
            <a:ext cx="6412207" cy="2665014"/>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spcAft>
                <a:spcPts val="1200"/>
              </a:spcAft>
              <a:buFont typeface="Wingdings" panose="05000000000000000000" pitchFamily="2" charset="2"/>
              <a:buChar char="I"/>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342900" indent="-342900">
              <a:spcAft>
                <a:spcPts val="1200"/>
              </a:spcAft>
              <a:buFont typeface="Wingdings" panose="05000000000000000000" pitchFamily="2" charset="2"/>
              <a:buChar char="I"/>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342900" indent="-342900">
              <a:spcAft>
                <a:spcPts val="1200"/>
              </a:spcAft>
              <a:buFont typeface="Wingdings" panose="05000000000000000000" pitchFamily="2" charset="2"/>
              <a:buChar char="I"/>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p:txBody>
      </p:sp>
      <p:sp>
        <p:nvSpPr>
          <p:cNvPr id="9" name="Rectangle: Rounded Corners 8">
            <a:extLst>
              <a:ext uri="{FF2B5EF4-FFF2-40B4-BE49-F238E27FC236}">
                <a16:creationId xmlns="" xmlns:a16="http://schemas.microsoft.com/office/drawing/2014/main" id="{7F3BC7C2-D31F-42F7-BCD8-B3D742674C4B}"/>
              </a:ext>
            </a:extLst>
          </p:cNvPr>
          <p:cNvSpPr/>
          <p:nvPr/>
        </p:nvSpPr>
        <p:spPr>
          <a:xfrm>
            <a:off x="1074058" y="3618443"/>
            <a:ext cx="7761084" cy="199475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342900" indent="-342900">
              <a:spcAft>
                <a:spcPts val="1200"/>
              </a:spcAft>
              <a:buFont typeface="Wingdings" panose="05000000000000000000" pitchFamily="2" charset="2"/>
              <a:buChar char="I"/>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342900" indent="-342900">
              <a:spcAft>
                <a:spcPts val="1200"/>
              </a:spcAft>
              <a:buFont typeface="Wingdings" panose="05000000000000000000" pitchFamily="2" charset="2"/>
              <a:buChar char="I"/>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p:txBody>
      </p:sp>
    </p:spTree>
    <p:extLst>
      <p:ext uri="{BB962C8B-B14F-4D97-AF65-F5344CB8AC3E}">
        <p14:creationId xmlns:p14="http://schemas.microsoft.com/office/powerpoint/2010/main" val="137083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88" y="665908"/>
            <a:ext cx="7940974" cy="464288"/>
          </a:xfrm>
        </p:spPr>
        <p:txBody>
          <a:bodyPr/>
          <a:lstStyle/>
          <a:p>
            <a:r>
              <a:rPr lang="en-AU" sz="2400" b="0" dirty="0">
                <a:ln w="0"/>
                <a:solidFill>
                  <a:schemeClr val="tx1"/>
                </a:solidFill>
                <a:effectLst>
                  <a:outerShdw blurRad="38100" dist="19050" dir="2700000" algn="tl" rotWithShape="0">
                    <a:schemeClr val="dk1">
                      <a:alpha val="40000"/>
                    </a:schemeClr>
                  </a:outerShdw>
                </a:effectLst>
              </a:rPr>
              <a:t>Considering needs, risks, preferences and impact of research participation for community and themselves</a:t>
            </a:r>
          </a:p>
        </p:txBody>
      </p:sp>
      <p:sp>
        <p:nvSpPr>
          <p:cNvPr id="4" name="Rectangle: Rounded Corners 3">
            <a:extLst>
              <a:ext uri="{FF2B5EF4-FFF2-40B4-BE49-F238E27FC236}">
                <a16:creationId xmlns="" xmlns:a16="http://schemas.microsoft.com/office/drawing/2014/main" id="{0CB62A85-99D1-4BEE-8D23-68523741F734}"/>
              </a:ext>
            </a:extLst>
          </p:cNvPr>
          <p:cNvSpPr/>
          <p:nvPr/>
        </p:nvSpPr>
        <p:spPr>
          <a:xfrm>
            <a:off x="583678" y="3283315"/>
            <a:ext cx="6412207" cy="2665014"/>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spcAft>
                <a:spcPts val="1200"/>
              </a:spcAft>
              <a:buFont typeface="Wingdings" panose="05000000000000000000" pitchFamily="2" charset="2"/>
              <a:buChar char="I"/>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To ensure patients had a positive experience</a:t>
            </a:r>
          </a:p>
          <a:p>
            <a:pPr marL="342900" indent="-342900">
              <a:spcAft>
                <a:spcPts val="1200"/>
              </a:spcAft>
              <a:buFont typeface="Wingdings" panose="05000000000000000000" pitchFamily="2" charset="2"/>
              <a:buChar char="I"/>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To respond appropriately if participants became upset</a:t>
            </a:r>
          </a:p>
          <a:p>
            <a:pPr marL="342900" indent="-342900">
              <a:spcAft>
                <a:spcPts val="1200"/>
              </a:spcAft>
              <a:buFont typeface="Wingdings" panose="05000000000000000000" pitchFamily="2" charset="2"/>
              <a:buChar char="I"/>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In their dual role community member / researcher</a:t>
            </a:r>
          </a:p>
        </p:txBody>
      </p:sp>
      <p:sp>
        <p:nvSpPr>
          <p:cNvPr id="11" name="Rectangle: Rounded Corners 10">
            <a:extLst>
              <a:ext uri="{FF2B5EF4-FFF2-40B4-BE49-F238E27FC236}">
                <a16:creationId xmlns="" xmlns:a16="http://schemas.microsoft.com/office/drawing/2014/main" id="{68A76760-014A-4594-9224-D7862FABED56}"/>
              </a:ext>
            </a:extLst>
          </p:cNvPr>
          <p:cNvSpPr/>
          <p:nvPr/>
        </p:nvSpPr>
        <p:spPr>
          <a:xfrm>
            <a:off x="925915" y="1236372"/>
            <a:ext cx="3034065" cy="1771817"/>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Staff</a:t>
            </a:r>
          </a:p>
          <a:p>
            <a:pPr marL="432000" indent="-4572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432000" indent="-4572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Feeling pressure</a:t>
            </a:r>
          </a:p>
          <a:p>
            <a:pPr marL="432000" indent="-4572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432000" indent="-4572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b="1" dirty="0">
              <a:solidFill>
                <a:srgbClr val="1E6E3E"/>
              </a:solidFill>
              <a:ea typeface="Calibri" panose="020F0502020204030204" pitchFamily="34" charset="0"/>
            </a:endParaRPr>
          </a:p>
        </p:txBody>
      </p:sp>
      <p:sp>
        <p:nvSpPr>
          <p:cNvPr id="13" name="Rectangle: Rounded Corners 12">
            <a:extLst>
              <a:ext uri="{FF2B5EF4-FFF2-40B4-BE49-F238E27FC236}">
                <a16:creationId xmlns="" xmlns:a16="http://schemas.microsoft.com/office/drawing/2014/main" id="{473DB84B-F25C-4E62-831F-09251A09CA96}"/>
              </a:ext>
            </a:extLst>
          </p:cNvPr>
          <p:cNvSpPr/>
          <p:nvPr/>
        </p:nvSpPr>
        <p:spPr>
          <a:xfrm>
            <a:off x="5257123" y="1325765"/>
            <a:ext cx="3161163" cy="1682424"/>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AU" sz="2000" dirty="0" smtClean="0">
                <a:ln w="0"/>
                <a:solidFill>
                  <a:schemeClr val="tx1"/>
                </a:solidFill>
                <a:effectLst>
                  <a:outerShdw blurRad="38100" dist="19050" dir="2700000" algn="tl" rotWithShape="0">
                    <a:schemeClr val="dk1">
                      <a:alpha val="40000"/>
                    </a:schemeClr>
                  </a:outerShdw>
                </a:effectLst>
              </a:rPr>
              <a:t>Patients</a:t>
            </a:r>
            <a:endParaRPr lang="en-AU" sz="2000" dirty="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rPr>
              <a:t>  </a:t>
            </a:r>
            <a:endParaRPr lang="en-AU" sz="2000" dirty="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rPr>
              <a:t>  </a:t>
            </a:r>
            <a:endParaRPr lang="en-AU" sz="2000" dirty="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rPr>
              <a:t>  </a:t>
            </a:r>
            <a:endParaRPr lang="en-AU" sz="2000" dirty="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rPr>
              <a:t>  </a:t>
            </a:r>
            <a:endParaRPr lang="en-AU" sz="2000" dirty="0"/>
          </a:p>
        </p:txBody>
      </p:sp>
      <p:sp>
        <p:nvSpPr>
          <p:cNvPr id="9" name="Rectangle: Rounded Corners 8">
            <a:extLst>
              <a:ext uri="{FF2B5EF4-FFF2-40B4-BE49-F238E27FC236}">
                <a16:creationId xmlns="" xmlns:a16="http://schemas.microsoft.com/office/drawing/2014/main" id="{7F3BC7C2-D31F-42F7-BCD8-B3D742674C4B}"/>
              </a:ext>
            </a:extLst>
          </p:cNvPr>
          <p:cNvSpPr/>
          <p:nvPr/>
        </p:nvSpPr>
        <p:spPr>
          <a:xfrm>
            <a:off x="1074058" y="3618443"/>
            <a:ext cx="7761084" cy="199475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342900" indent="-342900">
              <a:spcAft>
                <a:spcPts val="1200"/>
              </a:spcAft>
              <a:buFont typeface="Wingdings" panose="05000000000000000000" pitchFamily="2" charset="2"/>
              <a:buChar char="I"/>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342900" indent="-342900">
              <a:spcAft>
                <a:spcPts val="1200"/>
              </a:spcAft>
              <a:buFont typeface="Wingdings" panose="05000000000000000000" pitchFamily="2" charset="2"/>
              <a:buChar char="I"/>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p:txBody>
      </p:sp>
    </p:spTree>
    <p:extLst>
      <p:ext uri="{BB962C8B-B14F-4D97-AF65-F5344CB8AC3E}">
        <p14:creationId xmlns:p14="http://schemas.microsoft.com/office/powerpoint/2010/main" val="40922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0CB62A85-99D1-4BEE-8D23-68523741F734}"/>
              </a:ext>
            </a:extLst>
          </p:cNvPr>
          <p:cNvSpPr/>
          <p:nvPr/>
        </p:nvSpPr>
        <p:spPr>
          <a:xfrm>
            <a:off x="583678" y="3283315"/>
            <a:ext cx="6412207" cy="2665014"/>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spcAft>
                <a:spcPts val="1200"/>
              </a:spcAft>
              <a:buFont typeface="Wingdings" panose="05000000000000000000" pitchFamily="2" charset="2"/>
              <a:buChar char="I"/>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To ensure patients had a positive experience</a:t>
            </a:r>
          </a:p>
          <a:p>
            <a:pPr marL="342900" indent="-342900">
              <a:spcAft>
                <a:spcPts val="1200"/>
              </a:spcAft>
              <a:buFont typeface="Wingdings" panose="05000000000000000000" pitchFamily="2" charset="2"/>
              <a:buChar char="I"/>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To respond appropriately if participants became upset</a:t>
            </a:r>
          </a:p>
          <a:p>
            <a:pPr marL="342900" indent="-342900">
              <a:spcAft>
                <a:spcPts val="1200"/>
              </a:spcAft>
              <a:buFont typeface="Wingdings" panose="05000000000000000000" pitchFamily="2" charset="2"/>
              <a:buChar char="I"/>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In their dual role community member / researcher</a:t>
            </a:r>
          </a:p>
        </p:txBody>
      </p:sp>
      <p:sp>
        <p:nvSpPr>
          <p:cNvPr id="9" name="Rectangle: Rounded Corners 8">
            <a:extLst>
              <a:ext uri="{FF2B5EF4-FFF2-40B4-BE49-F238E27FC236}">
                <a16:creationId xmlns="" xmlns:a16="http://schemas.microsoft.com/office/drawing/2014/main" id="{7F3BC7C2-D31F-42F7-BCD8-B3D742674C4B}"/>
              </a:ext>
            </a:extLst>
          </p:cNvPr>
          <p:cNvSpPr/>
          <p:nvPr/>
        </p:nvSpPr>
        <p:spPr>
          <a:xfrm>
            <a:off x="1074058" y="3618443"/>
            <a:ext cx="7761084" cy="199475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342900" indent="-342900">
              <a:spcAft>
                <a:spcPts val="1200"/>
              </a:spcAft>
              <a:buFont typeface="Wingdings" panose="05000000000000000000" pitchFamily="2" charset="2"/>
              <a:buChar char="I"/>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In the physical environment </a:t>
            </a: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or </a:t>
            </a: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the research setting</a:t>
            </a:r>
          </a:p>
          <a:p>
            <a:pPr marL="342900" indent="-342900">
              <a:spcAft>
                <a:spcPts val="1200"/>
              </a:spcAft>
              <a:buFont typeface="Wingdings" panose="05000000000000000000" pitchFamily="2" charset="2"/>
              <a:buChar char="I"/>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Between staff and patients, including shared cultural background</a:t>
            </a:r>
          </a:p>
        </p:txBody>
      </p:sp>
      <p:sp>
        <p:nvSpPr>
          <p:cNvPr id="2" name="Title 1"/>
          <p:cNvSpPr>
            <a:spLocks noGrp="1"/>
          </p:cNvSpPr>
          <p:nvPr>
            <p:ph type="title"/>
          </p:nvPr>
        </p:nvSpPr>
        <p:spPr>
          <a:xfrm>
            <a:off x="677588" y="665908"/>
            <a:ext cx="7940974" cy="464288"/>
          </a:xfrm>
        </p:spPr>
        <p:txBody>
          <a:bodyPr/>
          <a:lstStyle/>
          <a:p>
            <a:r>
              <a:rPr lang="en-AU" sz="2400" b="0" dirty="0">
                <a:ln w="0"/>
                <a:solidFill>
                  <a:schemeClr val="tx1"/>
                </a:solidFill>
                <a:effectLst>
                  <a:outerShdw blurRad="38100" dist="19050" dir="2700000" algn="tl" rotWithShape="0">
                    <a:schemeClr val="dk1">
                      <a:alpha val="40000"/>
                    </a:schemeClr>
                  </a:outerShdw>
                </a:effectLst>
              </a:rPr>
              <a:t>Considering needs, risks, preferences and impact of research participation for community and themselves</a:t>
            </a:r>
          </a:p>
        </p:txBody>
      </p:sp>
      <p:sp>
        <p:nvSpPr>
          <p:cNvPr id="11" name="Rectangle: Rounded Corners 10">
            <a:extLst>
              <a:ext uri="{FF2B5EF4-FFF2-40B4-BE49-F238E27FC236}">
                <a16:creationId xmlns="" xmlns:a16="http://schemas.microsoft.com/office/drawing/2014/main" id="{68A76760-014A-4594-9224-D7862FABED56}"/>
              </a:ext>
            </a:extLst>
          </p:cNvPr>
          <p:cNvSpPr/>
          <p:nvPr/>
        </p:nvSpPr>
        <p:spPr>
          <a:xfrm>
            <a:off x="925915" y="1236372"/>
            <a:ext cx="3034065" cy="1771817"/>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Staff</a:t>
            </a:r>
          </a:p>
          <a:p>
            <a:pPr marL="432000" indent="-4572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432000" indent="-4572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432000" indent="-4572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432000" indent="-4572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ea typeface="Calibri" panose="020F0502020204030204" pitchFamily="34" charset="0"/>
              </a:rPr>
              <a:t> </a:t>
            </a:r>
            <a:endParaRPr lang="en-AU" sz="2000" b="1" dirty="0">
              <a:solidFill>
                <a:srgbClr val="1E6E3E"/>
              </a:solidFill>
              <a:ea typeface="Calibri" panose="020F0502020204030204" pitchFamily="34" charset="0"/>
            </a:endParaRPr>
          </a:p>
        </p:txBody>
      </p:sp>
      <p:sp>
        <p:nvSpPr>
          <p:cNvPr id="13" name="Rectangle: Rounded Corners 12">
            <a:extLst>
              <a:ext uri="{FF2B5EF4-FFF2-40B4-BE49-F238E27FC236}">
                <a16:creationId xmlns="" xmlns:a16="http://schemas.microsoft.com/office/drawing/2014/main" id="{473DB84B-F25C-4E62-831F-09251A09CA96}"/>
              </a:ext>
            </a:extLst>
          </p:cNvPr>
          <p:cNvSpPr/>
          <p:nvPr/>
        </p:nvSpPr>
        <p:spPr>
          <a:xfrm>
            <a:off x="5257123" y="1325765"/>
            <a:ext cx="3161163" cy="1682424"/>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AU" sz="2000" dirty="0" smtClean="0">
                <a:ln w="0"/>
                <a:solidFill>
                  <a:schemeClr val="tx1"/>
                </a:solidFill>
                <a:effectLst>
                  <a:outerShdw blurRad="38100" dist="19050" dir="2700000" algn="tl" rotWithShape="0">
                    <a:schemeClr val="dk1">
                      <a:alpha val="40000"/>
                    </a:schemeClr>
                  </a:outerShdw>
                </a:effectLst>
              </a:rPr>
              <a:t>Patients</a:t>
            </a:r>
            <a:endParaRPr lang="en-AU" sz="2000" dirty="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rPr>
              <a:t>Feeling comfortable</a:t>
            </a:r>
          </a:p>
          <a:p>
            <a:pPr marL="342900" indent="-3429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rPr>
              <a:t> </a:t>
            </a:r>
            <a:endParaRPr lang="en-AU" sz="2000" dirty="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rPr>
              <a:t>Having a connection</a:t>
            </a:r>
          </a:p>
          <a:p>
            <a:pPr marL="342900" indent="-342900">
              <a:buFont typeface="+mj-lt"/>
              <a:buAutoNum type="arabicPeriod"/>
            </a:pPr>
            <a:r>
              <a:rPr lang="en-AU" sz="2000" dirty="0" smtClean="0">
                <a:ln w="0"/>
                <a:solidFill>
                  <a:schemeClr val="tx1"/>
                </a:solidFill>
                <a:effectLst>
                  <a:outerShdw blurRad="38100" dist="19050" dir="2700000" algn="tl" rotWithShape="0">
                    <a:schemeClr val="dk1">
                      <a:alpha val="40000"/>
                    </a:schemeClr>
                  </a:outerShdw>
                </a:effectLst>
              </a:rPr>
              <a:t> </a:t>
            </a:r>
            <a:endParaRPr lang="en-AU" sz="2000" dirty="0"/>
          </a:p>
        </p:txBody>
      </p:sp>
    </p:spTree>
    <p:extLst>
      <p:ext uri="{BB962C8B-B14F-4D97-AF65-F5344CB8AC3E}">
        <p14:creationId xmlns:p14="http://schemas.microsoft.com/office/powerpoint/2010/main" val="36493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b="0" dirty="0">
                <a:ln w="0"/>
                <a:solidFill>
                  <a:schemeClr val="tx1"/>
                </a:solidFill>
                <a:effectLst>
                  <a:outerShdw blurRad="38100" dist="19050" dir="2700000" algn="tl" rotWithShape="0">
                    <a:schemeClr val="dk1">
                      <a:alpha val="40000"/>
                    </a:schemeClr>
                  </a:outerShdw>
                </a:effectLst>
              </a:rPr>
              <a:t>Building staff confidence speaking to patients about research and SEWB problems</a:t>
            </a:r>
          </a:p>
        </p:txBody>
      </p:sp>
      <p:sp>
        <p:nvSpPr>
          <p:cNvPr id="3" name="Subtitle 2"/>
          <p:cNvSpPr>
            <a:spLocks noGrp="1"/>
          </p:cNvSpPr>
          <p:nvPr>
            <p:ph type="subTitle" idx="13"/>
          </p:nvPr>
        </p:nvSpPr>
        <p:spPr>
          <a:xfrm>
            <a:off x="676555" y="1323108"/>
            <a:ext cx="7772400" cy="5164777"/>
          </a:xfrm>
        </p:spPr>
        <p:txBody>
          <a:bodyPr>
            <a:normAutofit/>
          </a:bodyPr>
          <a:lstStyle/>
          <a:p>
            <a:pPr algn="ctr"/>
            <a:endParaRPr lang="en-AU" i="1" dirty="0"/>
          </a:p>
          <a:p>
            <a:pPr algn="ctr"/>
            <a:endParaRPr lang="en-AU" i="1" dirty="0"/>
          </a:p>
          <a:p>
            <a:pPr algn="ctr"/>
            <a:endParaRPr lang="en-AU" i="1" dirty="0"/>
          </a:p>
          <a:p>
            <a:pPr algn="ctr"/>
            <a:endParaRPr lang="en-AU" i="1" dirty="0"/>
          </a:p>
          <a:p>
            <a:pPr algn="ctr"/>
            <a:endParaRPr lang="en-AU" i="1" dirty="0"/>
          </a:p>
          <a:p>
            <a:pPr algn="ctr"/>
            <a:endParaRPr lang="en-AU" i="1" dirty="0"/>
          </a:p>
          <a:p>
            <a:endParaRPr lang="en-AU" sz="2100" dirty="0"/>
          </a:p>
          <a:p>
            <a:endParaRPr lang="en-AU" sz="2100" dirty="0"/>
          </a:p>
          <a:p>
            <a:endParaRPr lang="en-AU" sz="2100" dirty="0"/>
          </a:p>
          <a:p>
            <a:pPr marL="342900" indent="-342900">
              <a:buFont typeface="Wingdings" panose="05000000000000000000" pitchFamily="2" charset="2"/>
              <a:buChar char="I"/>
            </a:pPr>
            <a:endParaRPr lang="en-AU" sz="2100" dirty="0" smtClean="0"/>
          </a:p>
          <a:p>
            <a:pPr marL="342900" indent="-342900">
              <a:buFont typeface="Wingdings" panose="05000000000000000000" pitchFamily="2" charset="2"/>
              <a:buChar char="I"/>
            </a:pPr>
            <a:endParaRPr lang="en-AU" dirty="0"/>
          </a:p>
          <a:p>
            <a:pPr marL="342900" indent="-342900">
              <a:spcBef>
                <a:spcPts val="1200"/>
              </a:spcBef>
              <a:buFont typeface="Wingdings" panose="05000000000000000000" pitchFamily="2" charset="2"/>
              <a:buChar char="I"/>
            </a:pPr>
            <a:r>
              <a:rPr lang="en-AU" dirty="0" smtClean="0"/>
              <a:t>                                                                         </a:t>
            </a:r>
            <a:endParaRPr lang="en-AU" dirty="0"/>
          </a:p>
          <a:p>
            <a:endParaRPr lang="en-AU" b="1" dirty="0"/>
          </a:p>
        </p:txBody>
      </p:sp>
      <p:sp>
        <p:nvSpPr>
          <p:cNvPr id="4" name="Speech Bubble: Rectangle with Corners Rounded 3">
            <a:extLst>
              <a:ext uri="{FF2B5EF4-FFF2-40B4-BE49-F238E27FC236}">
                <a16:creationId xmlns="" xmlns:a16="http://schemas.microsoft.com/office/drawing/2014/main" id="{D7242342-E95C-40DA-ABFE-4C123A03CE34}"/>
              </a:ext>
            </a:extLst>
          </p:cNvPr>
          <p:cNvSpPr/>
          <p:nvPr/>
        </p:nvSpPr>
        <p:spPr>
          <a:xfrm>
            <a:off x="1522340" y="2625930"/>
            <a:ext cx="7164460" cy="1070428"/>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i="1" dirty="0">
                <a:solidFill>
                  <a:schemeClr val="tx1"/>
                </a:solidFill>
              </a:rPr>
              <a:t>I think that she left the interview feeling like a weight had been lifted off her shoulders … So you know, that was pretty empowering for me and it made me feel like well I’ve got a job to do here, you know. </a:t>
            </a:r>
          </a:p>
          <a:p>
            <a:pPr algn="r"/>
            <a:r>
              <a:rPr lang="en-AU" sz="1600" dirty="0">
                <a:solidFill>
                  <a:schemeClr val="tx1"/>
                </a:solidFill>
              </a:rPr>
              <a:t>Indigenous, AHW, </a:t>
            </a:r>
            <a:r>
              <a:rPr lang="en-AU" sz="1600" dirty="0" smtClean="0">
                <a:solidFill>
                  <a:schemeClr val="tx1"/>
                </a:solidFill>
              </a:rPr>
              <a:t>male #5</a:t>
            </a:r>
            <a:endParaRPr lang="en-AU" sz="1600" dirty="0">
              <a:solidFill>
                <a:schemeClr val="tx1"/>
              </a:solidFill>
            </a:endParaRPr>
          </a:p>
        </p:txBody>
      </p:sp>
      <p:sp>
        <p:nvSpPr>
          <p:cNvPr id="6" name="Speech Bubble: Rectangle with Corners Rounded 5">
            <a:extLst>
              <a:ext uri="{FF2B5EF4-FFF2-40B4-BE49-F238E27FC236}">
                <a16:creationId xmlns="" xmlns:a16="http://schemas.microsoft.com/office/drawing/2014/main" id="{D241A1D3-4E03-41F3-AAD8-1748B4A84EFB}"/>
              </a:ext>
            </a:extLst>
          </p:cNvPr>
          <p:cNvSpPr/>
          <p:nvPr/>
        </p:nvSpPr>
        <p:spPr>
          <a:xfrm>
            <a:off x="595641" y="3905496"/>
            <a:ext cx="7164460" cy="134372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sz="1600" dirty="0">
              <a:solidFill>
                <a:schemeClr val="tx1"/>
              </a:solidFill>
            </a:endParaRPr>
          </a:p>
        </p:txBody>
      </p:sp>
      <p:sp>
        <p:nvSpPr>
          <p:cNvPr id="8" name="Rectangle: Rounded Corners 7">
            <a:extLst>
              <a:ext uri="{FF2B5EF4-FFF2-40B4-BE49-F238E27FC236}">
                <a16:creationId xmlns="" xmlns:a16="http://schemas.microsoft.com/office/drawing/2014/main" id="{924EB86F-49B9-4DF9-AD30-41D0FDC3E25C}"/>
              </a:ext>
            </a:extLst>
          </p:cNvPr>
          <p:cNvSpPr/>
          <p:nvPr/>
        </p:nvSpPr>
        <p:spPr>
          <a:xfrm>
            <a:off x="1126405" y="1151908"/>
            <a:ext cx="6565668" cy="1250207"/>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Enhancing skills speaking about research and depression</a:t>
            </a: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Enhancing staff-patient relationships</a:t>
            </a:r>
          </a:p>
          <a:p>
            <a:pPr marL="342900" indent="-342900">
              <a:buFont typeface="+mj-lt"/>
              <a:buAutoNum type="arabicPeriod"/>
            </a:pPr>
            <a:r>
              <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rPr>
              <a:t>Perceiving positive outcomes</a:t>
            </a:r>
          </a:p>
          <a:p>
            <a:pPr algn="ctr"/>
            <a:endParaRPr lang="en-AU" sz="2000" dirty="0">
              <a:ln w="0"/>
              <a:solidFill>
                <a:schemeClr val="tx1"/>
              </a:solidFill>
              <a:effectLst>
                <a:outerShdw blurRad="38100" dist="19050" dir="2700000" algn="tl" rotWithShape="0">
                  <a:schemeClr val="dk1">
                    <a:alpha val="40000"/>
                  </a:schemeClr>
                </a:outerShdw>
              </a:effectLst>
              <a:ea typeface="Calibri" panose="020F0502020204030204" pitchFamily="34" charset="0"/>
            </a:endParaRPr>
          </a:p>
        </p:txBody>
      </p:sp>
    </p:spTree>
    <p:extLst>
      <p:ext uri="{BB962C8B-B14F-4D97-AF65-F5344CB8AC3E}">
        <p14:creationId xmlns:p14="http://schemas.microsoft.com/office/powerpoint/2010/main" val="13351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TGI 2016 Master PPT">
  <a:themeElements>
    <a:clrScheme name="TGI Theme 1">
      <a:dk1>
        <a:srgbClr val="313231"/>
      </a:dk1>
      <a:lt1>
        <a:sysClr val="window" lastClr="FFFFFF"/>
      </a:lt1>
      <a:dk2>
        <a:srgbClr val="143B49"/>
      </a:dk2>
      <a:lt2>
        <a:srgbClr val="EFEFF4"/>
      </a:lt2>
      <a:accent1>
        <a:srgbClr val="CBDCB9"/>
      </a:accent1>
      <a:accent2>
        <a:srgbClr val="EFA251"/>
      </a:accent2>
      <a:accent3>
        <a:srgbClr val="4A8698"/>
      </a:accent3>
      <a:accent4>
        <a:srgbClr val="7DA7C4"/>
      </a:accent4>
      <a:accent5>
        <a:srgbClr val="444787"/>
      </a:accent5>
      <a:accent6>
        <a:srgbClr val="4E176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I_Powerpoint_Template">
  <a:themeElements>
    <a:clrScheme name="GI_Powerpoint_Templat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GI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AU" sz="2400" b="0" i="0" u="none" strike="noStrike" cap="none" normalizeH="0" baseline="0">
            <a:ln>
              <a:noFill/>
            </a:ln>
            <a:solidFill>
              <a:schemeClr val="tx1"/>
            </a:solidFill>
            <a:effectLst/>
            <a:latin typeface="Times New Roman" pitchFamily="90"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AU" sz="2400" b="0" i="0" u="none" strike="noStrike" cap="none" normalizeH="0" baseline="0">
            <a:ln>
              <a:noFill/>
            </a:ln>
            <a:solidFill>
              <a:schemeClr val="tx1"/>
            </a:solidFill>
            <a:effectLst/>
            <a:latin typeface="Times New Roman" pitchFamily="90" charset="0"/>
          </a:defRPr>
        </a:defPPr>
      </a:lstStyle>
    </a:lnDef>
  </a:objectDefaults>
  <a:extraClrSchemeLst>
    <a:extraClrScheme>
      <a:clrScheme name="GI_Powerpoint_Template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GI_Powerpoint_Templat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GI_Powerpoint_Templat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 TGI 2016 Master PPT">
  <a:themeElements>
    <a:clrScheme name="TGI Theme 1">
      <a:dk1>
        <a:srgbClr val="313231"/>
      </a:dk1>
      <a:lt1>
        <a:sysClr val="window" lastClr="FFFFFF"/>
      </a:lt1>
      <a:dk2>
        <a:srgbClr val="143B49"/>
      </a:dk2>
      <a:lt2>
        <a:srgbClr val="EFEFF4"/>
      </a:lt2>
      <a:accent1>
        <a:srgbClr val="CBDCB9"/>
      </a:accent1>
      <a:accent2>
        <a:srgbClr val="EFA251"/>
      </a:accent2>
      <a:accent3>
        <a:srgbClr val="4A8698"/>
      </a:accent3>
      <a:accent4>
        <a:srgbClr val="7DA7C4"/>
      </a:accent4>
      <a:accent5>
        <a:srgbClr val="444787"/>
      </a:accent5>
      <a:accent6>
        <a:srgbClr val="4E176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5117c8ce-f8a2-4792-9cf8-0a6aed012a44">PowerPoint</Category>
    <SharedWithUsers xmlns="3cda71df-be02-4c3f-a8ae-028d598120b1">
      <UserInfo>
        <DisplayName>Jannah Baker</DisplayName>
        <AccountId>1158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1257D9E835064384062553940C7AAA" ma:contentTypeVersion="5" ma:contentTypeDescription="Create a new document." ma:contentTypeScope="" ma:versionID="e4406ff31aa8a0bb4433e605945d02d1">
  <xsd:schema xmlns:xsd="http://www.w3.org/2001/XMLSchema" xmlns:xs="http://www.w3.org/2001/XMLSchema" xmlns:p="http://schemas.microsoft.com/office/2006/metadata/properties" xmlns:ns2="5117c8ce-f8a2-4792-9cf8-0a6aed012a44" xmlns:ns3="3cda71df-be02-4c3f-a8ae-028d598120b1" targetNamespace="http://schemas.microsoft.com/office/2006/metadata/properties" ma:root="true" ma:fieldsID="9bc176180c0d0e389383377b23365709" ns2:_="" ns3:_="">
    <xsd:import namespace="5117c8ce-f8a2-4792-9cf8-0a6aed012a44"/>
    <xsd:import namespace="3cda71df-be02-4c3f-a8ae-028d598120b1"/>
    <xsd:element name="properties">
      <xsd:complexType>
        <xsd:sequence>
          <xsd:element name="documentManagement">
            <xsd:complexType>
              <xsd:all>
                <xsd:element ref="ns2:Category"/>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17c8ce-f8a2-4792-9cf8-0a6aed012a44" elementFormDefault="qualified">
    <xsd:import namespace="http://schemas.microsoft.com/office/2006/documentManagement/types"/>
    <xsd:import namespace="http://schemas.microsoft.com/office/infopath/2007/PartnerControls"/>
    <xsd:element name="Category" ma:index="8" ma:displayName="Category" ma:format="Dropdown" ma:internalName="Category">
      <xsd:simpleType>
        <xsd:restriction base="dms:Choice">
          <xsd:enumeration value="Logo"/>
          <xsd:enumeration value="Letterhead"/>
          <xsd:enumeration value="PowerPoint"/>
          <xsd:enumeration value="Stationery"/>
        </xsd:restriction>
      </xsd:simpleType>
    </xsd:element>
  </xsd:schema>
  <xsd:schema xmlns:xsd="http://www.w3.org/2001/XMLSchema" xmlns:xs="http://www.w3.org/2001/XMLSchema" xmlns:dms="http://schemas.microsoft.com/office/2006/documentManagement/types" xmlns:pc="http://schemas.microsoft.com/office/infopath/2007/PartnerControls" targetNamespace="3cda71df-be02-4c3f-a8ae-028d598120b1"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E14B2E-FB08-4D3A-990B-DC0F02DFAE48}">
  <ds:schemaRefs>
    <ds:schemaRef ds:uri="http://schemas.microsoft.com/sharepoint/v3/contenttype/forms"/>
  </ds:schemaRefs>
</ds:datastoreItem>
</file>

<file path=customXml/itemProps2.xml><?xml version="1.0" encoding="utf-8"?>
<ds:datastoreItem xmlns:ds="http://schemas.openxmlformats.org/officeDocument/2006/customXml" ds:itemID="{6CC5FD44-7D62-4CE6-97A6-10BC8F08CEB7}">
  <ds:schemaRefs>
    <ds:schemaRef ds:uri="http://schemas.microsoft.com/office/2006/documentManagement/types"/>
    <ds:schemaRef ds:uri="http://purl.org/dc/elements/1.1/"/>
    <ds:schemaRef ds:uri="http://schemas.microsoft.com/office/2006/metadata/properties"/>
    <ds:schemaRef ds:uri="3cda71df-be02-4c3f-a8ae-028d598120b1"/>
    <ds:schemaRef ds:uri="http://purl.org/dc/terms/"/>
    <ds:schemaRef ds:uri="http://schemas.openxmlformats.org/package/2006/metadata/core-properties"/>
    <ds:schemaRef ds:uri="5117c8ce-f8a2-4792-9cf8-0a6aed012a44"/>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ABEE350-73C4-4D01-9576-A92099890E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17c8ce-f8a2-4792-9cf8-0a6aed012a44"/>
    <ds:schemaRef ds:uri="3cda71df-be02-4c3f-a8ae-028d598120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TGI 2016 Master PPT.pot</Template>
  <TotalTime>4723</TotalTime>
  <Words>2623</Words>
  <Application>Microsoft Office PowerPoint</Application>
  <PresentationFormat>On-screen Show (4:3)</PresentationFormat>
  <Paragraphs>249</Paragraphs>
  <Slides>15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 Unicode MS</vt:lpstr>
      <vt:lpstr>ＭＳ Ｐゴシック</vt:lpstr>
      <vt:lpstr>Arial</vt:lpstr>
      <vt:lpstr>Calibri</vt:lpstr>
      <vt:lpstr>Courier New</vt:lpstr>
      <vt:lpstr>Geneva</vt:lpstr>
      <vt:lpstr>Wingdings</vt:lpstr>
      <vt:lpstr>ヒラギノ角ゴ Pro W3</vt:lpstr>
      <vt:lpstr>• TGI 2016 Master PPT</vt:lpstr>
      <vt:lpstr>GI_Powerpoint_Template</vt:lpstr>
      <vt:lpstr>1_• TGI 2016 Master PPT</vt:lpstr>
      <vt:lpstr>PowerPoint Presentation</vt:lpstr>
      <vt:lpstr>Acknowledgement of country</vt:lpstr>
      <vt:lpstr>PowerPoint Presentation</vt:lpstr>
      <vt:lpstr>Methods</vt:lpstr>
      <vt:lpstr>Themes (saturation was reached)</vt:lpstr>
      <vt:lpstr>Considering needs, risks, preferences and impact of research participation for community and themselves</vt:lpstr>
      <vt:lpstr>Considering needs, risks, preferences and impact of research participation for community and themselves</vt:lpstr>
      <vt:lpstr>Considering needs, risks, preferences and impact of research participation for community and themselves</vt:lpstr>
      <vt:lpstr>Building staff confidence speaking to patients about research and SEWB problems</vt:lpstr>
      <vt:lpstr>Building staff confidence speaking to patients about research and SEWB problems</vt:lpstr>
      <vt:lpstr>Patients speaking openly about SEWB</vt:lpstr>
      <vt:lpstr>Patients speaking openly about SEWB</vt:lpstr>
      <vt:lpstr>Conclusions and recommendations</vt:lpstr>
      <vt:lpstr>Strengths and limitations</vt:lpstr>
      <vt:lpstr>“It’s not just about the research …  We’re here to listen and help them as well”</vt:lpstr>
    </vt:vector>
  </TitlesOfParts>
  <Manager/>
  <Company>The George Institute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TGI Au 2017 PPT Template</dc:title>
  <dc:subject/>
  <dc:creator>Alexander Baldock</dc:creator>
  <cp:keywords/>
  <dc:description/>
  <cp:lastModifiedBy>Sara Farnbach</cp:lastModifiedBy>
  <cp:revision>198</cp:revision>
  <cp:lastPrinted>2018-10-24T22:44:23Z</cp:lastPrinted>
  <dcterms:created xsi:type="dcterms:W3CDTF">2016-03-03T23:56:23Z</dcterms:created>
  <dcterms:modified xsi:type="dcterms:W3CDTF">2018-11-13T21:39:38Z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0x0101004B1257D9E835064384062553940C7AAA</vt:lpwstr>
  </property>
</Properties>
</file>