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1" r:id="rId4"/>
    <p:sldId id="264" r:id="rId5"/>
    <p:sldId id="262" r:id="rId6"/>
    <p:sldId id="263" r:id="rId7"/>
  </p:sldIdLst>
  <p:sldSz cx="9144000" cy="6858000" type="screen4x3"/>
  <p:notesSz cx="6819900" cy="99187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3" autoAdjust="0"/>
    <p:restoredTop sz="80920" autoAdjust="0"/>
  </p:normalViewPr>
  <p:slideViewPr>
    <p:cSldViewPr>
      <p:cViewPr varScale="1">
        <p:scale>
          <a:sx n="90" d="100"/>
          <a:sy n="90" d="100"/>
        </p:scale>
        <p:origin x="58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3206551\Dropbox\PhD\Chapter%20Components\2%20Cannabis%20indexes\Law%20Index\Policy%20analysis\Graph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3206551\Dropbox\PhD\Chapter%20Components\2%20Cannabis%20indexes\Law%20Index\Policy%20analysis\Graph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Harmful Cannabis use</a:t>
            </a:r>
          </a:p>
        </c:rich>
      </c:tx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harm!$A$2</c:f>
              <c:strCache>
                <c:ptCount val="1"/>
                <c:pt idx="0">
                  <c:v>average use &gt;5 cones or bongs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harm!$C$2:$C$9</c:f>
              <c:numCache>
                <c:formatCode>General</c:formatCode>
                <c:ptCount val="8"/>
                <c:pt idx="0">
                  <c:v>28.4</c:v>
                </c:pt>
                <c:pt idx="1">
                  <c:v>35.119999999999997</c:v>
                </c:pt>
                <c:pt idx="2">
                  <c:v>42.69</c:v>
                </c:pt>
                <c:pt idx="3">
                  <c:v>49.05</c:v>
                </c:pt>
                <c:pt idx="4">
                  <c:v>51.03</c:v>
                </c:pt>
                <c:pt idx="5">
                  <c:v>51.36</c:v>
                </c:pt>
                <c:pt idx="6">
                  <c:v>55.5</c:v>
                </c:pt>
                <c:pt idx="7">
                  <c:v>62.3</c:v>
                </c:pt>
              </c:numCache>
            </c:numRef>
          </c:cat>
          <c:val>
            <c:numRef>
              <c:f>harm!$D$2:$D$9</c:f>
              <c:numCache>
                <c:formatCode>General</c:formatCode>
                <c:ptCount val="8"/>
                <c:pt idx="0">
                  <c:v>23.577235772357724</c:v>
                </c:pt>
                <c:pt idx="1">
                  <c:v>38.461538461538467</c:v>
                </c:pt>
                <c:pt idx="2">
                  <c:v>40</c:v>
                </c:pt>
                <c:pt idx="3">
                  <c:v>35.460992907801419</c:v>
                </c:pt>
                <c:pt idx="4">
                  <c:v>33.663366336633665</c:v>
                </c:pt>
                <c:pt idx="5">
                  <c:v>36.55913978494624</c:v>
                </c:pt>
                <c:pt idx="6">
                  <c:v>55.303030303030297</c:v>
                </c:pt>
                <c:pt idx="7">
                  <c:v>48.888888888888886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C5F-456E-A5FD-6B31F20CBAB5}"/>
            </c:ext>
          </c:extLst>
        </c:ser>
        <c:ser>
          <c:idx val="1"/>
          <c:order val="1"/>
          <c:tx>
            <c:strRef>
              <c:f>harm!$A$10</c:f>
              <c:strCache>
                <c:ptCount val="1"/>
                <c:pt idx="0">
                  <c:v>Couldn't cut down on cannnabis use in the last 12months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harm!$C$2:$C$9</c:f>
              <c:numCache>
                <c:formatCode>General</c:formatCode>
                <c:ptCount val="8"/>
                <c:pt idx="0">
                  <c:v>28.4</c:v>
                </c:pt>
                <c:pt idx="1">
                  <c:v>35.119999999999997</c:v>
                </c:pt>
                <c:pt idx="2">
                  <c:v>42.69</c:v>
                </c:pt>
                <c:pt idx="3">
                  <c:v>49.05</c:v>
                </c:pt>
                <c:pt idx="4">
                  <c:v>51.03</c:v>
                </c:pt>
                <c:pt idx="5">
                  <c:v>51.36</c:v>
                </c:pt>
                <c:pt idx="6">
                  <c:v>55.5</c:v>
                </c:pt>
                <c:pt idx="7">
                  <c:v>62.3</c:v>
                </c:pt>
              </c:numCache>
            </c:numRef>
          </c:cat>
          <c:val>
            <c:numRef>
              <c:f>harm!$D$10:$D$17</c:f>
              <c:numCache>
                <c:formatCode>General</c:formatCode>
                <c:ptCount val="8"/>
                <c:pt idx="0">
                  <c:v>4.9504950495049505</c:v>
                </c:pt>
                <c:pt idx="1">
                  <c:v>12.987012987012985</c:v>
                </c:pt>
                <c:pt idx="2">
                  <c:v>8.2191780821917799</c:v>
                </c:pt>
                <c:pt idx="3">
                  <c:v>9.8901098901098905</c:v>
                </c:pt>
                <c:pt idx="4">
                  <c:v>7.7380952380952381</c:v>
                </c:pt>
                <c:pt idx="5">
                  <c:v>10.160427807486631</c:v>
                </c:pt>
                <c:pt idx="6">
                  <c:v>10.576923076923077</c:v>
                </c:pt>
                <c:pt idx="7">
                  <c:v>12.5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C5F-456E-A5FD-6B31F20CBAB5}"/>
            </c:ext>
          </c:extLst>
        </c:ser>
        <c:ser>
          <c:idx val="2"/>
          <c:order val="2"/>
          <c:tx>
            <c:strRef>
              <c:f>harm!$A$18</c:f>
              <c:strCache>
                <c:ptCount val="1"/>
                <c:pt idx="0">
                  <c:v>every day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3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harm!$C$2:$C$9</c:f>
              <c:numCache>
                <c:formatCode>General</c:formatCode>
                <c:ptCount val="8"/>
                <c:pt idx="0">
                  <c:v>28.4</c:v>
                </c:pt>
                <c:pt idx="1">
                  <c:v>35.119999999999997</c:v>
                </c:pt>
                <c:pt idx="2">
                  <c:v>42.69</c:v>
                </c:pt>
                <c:pt idx="3">
                  <c:v>49.05</c:v>
                </c:pt>
                <c:pt idx="4">
                  <c:v>51.03</c:v>
                </c:pt>
                <c:pt idx="5">
                  <c:v>51.36</c:v>
                </c:pt>
                <c:pt idx="6">
                  <c:v>55.5</c:v>
                </c:pt>
                <c:pt idx="7">
                  <c:v>62.3</c:v>
                </c:pt>
              </c:numCache>
            </c:numRef>
          </c:cat>
          <c:val>
            <c:numRef>
              <c:f>harm!$D$18:$D$25</c:f>
              <c:numCache>
                <c:formatCode>General</c:formatCode>
                <c:ptCount val="8"/>
                <c:pt idx="0">
                  <c:v>14.427860696517413</c:v>
                </c:pt>
                <c:pt idx="1">
                  <c:v>14.285714285714285</c:v>
                </c:pt>
                <c:pt idx="2">
                  <c:v>17.80821917808219</c:v>
                </c:pt>
                <c:pt idx="3">
                  <c:v>13.754646840148698</c:v>
                </c:pt>
                <c:pt idx="4">
                  <c:v>12.974051896207584</c:v>
                </c:pt>
                <c:pt idx="5">
                  <c:v>16.981132075471699</c:v>
                </c:pt>
                <c:pt idx="6">
                  <c:v>13.733075435203096</c:v>
                </c:pt>
                <c:pt idx="7">
                  <c:v>27.678571428571431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C5F-456E-A5FD-6B31F20CBA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12006168"/>
        <c:axId val="612006496"/>
      </c:lineChart>
      <c:catAx>
        <c:axId val="612006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2006496"/>
        <c:crosses val="autoZero"/>
        <c:auto val="1"/>
        <c:lblAlgn val="ctr"/>
        <c:lblOffset val="100"/>
        <c:noMultiLvlLbl val="0"/>
      </c:catAx>
      <c:valAx>
        <c:axId val="612006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2006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5558165925713048E-2"/>
          <c:y val="0.51643654454712906"/>
          <c:w val="0.80888342209357378"/>
          <c:h val="0.377140333779069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 dirty="0"/>
              <a:t>Prevalence</a:t>
            </a:r>
            <a:r>
              <a:rPr lang="en-AU" baseline="0" dirty="0"/>
              <a:t> of cannabis use</a:t>
            </a:r>
            <a:endParaRPr lang="en-A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use!$A$2</c:f>
              <c:strCache>
                <c:ptCount val="1"/>
                <c:pt idx="0">
                  <c:v>12months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use!$C$2:$C$9</c:f>
              <c:numCache>
                <c:formatCode>General</c:formatCode>
                <c:ptCount val="8"/>
                <c:pt idx="0">
                  <c:v>28.4</c:v>
                </c:pt>
                <c:pt idx="1">
                  <c:v>35.119999999999997</c:v>
                </c:pt>
                <c:pt idx="2">
                  <c:v>42.69</c:v>
                </c:pt>
                <c:pt idx="3">
                  <c:v>49.05</c:v>
                </c:pt>
                <c:pt idx="4">
                  <c:v>51.03</c:v>
                </c:pt>
                <c:pt idx="5">
                  <c:v>51.36</c:v>
                </c:pt>
                <c:pt idx="6">
                  <c:v>55.5</c:v>
                </c:pt>
                <c:pt idx="7">
                  <c:v>62.3</c:v>
                </c:pt>
              </c:numCache>
            </c:numRef>
          </c:cat>
          <c:val>
            <c:numRef>
              <c:f>use!$D$2:$D$9</c:f>
              <c:numCache>
                <c:formatCode>General</c:formatCode>
                <c:ptCount val="8"/>
                <c:pt idx="0">
                  <c:v>27.187079407806191</c:v>
                </c:pt>
                <c:pt idx="1">
                  <c:v>19.154228855721392</c:v>
                </c:pt>
                <c:pt idx="2">
                  <c:v>29.494949494949495</c:v>
                </c:pt>
                <c:pt idx="3">
                  <c:v>27.327327327327328</c:v>
                </c:pt>
                <c:pt idx="4">
                  <c:v>25.087456271864067</c:v>
                </c:pt>
                <c:pt idx="5">
                  <c:v>28.057014253563388</c:v>
                </c:pt>
                <c:pt idx="6">
                  <c:v>27.896995708154503</c:v>
                </c:pt>
                <c:pt idx="7">
                  <c:v>31.549295774647888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34D-4904-BDFD-2890D55156D2}"/>
            </c:ext>
          </c:extLst>
        </c:ser>
        <c:ser>
          <c:idx val="8"/>
          <c:order val="8"/>
          <c:tx>
            <c:strRef>
              <c:f>use!$A$10</c:f>
              <c:strCache>
                <c:ptCount val="1"/>
                <c:pt idx="0">
                  <c:v>ever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3">
                    <a:lumMod val="60000"/>
                  </a:schemeClr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use!$C$2:$C$9</c:f>
              <c:numCache>
                <c:formatCode>General</c:formatCode>
                <c:ptCount val="8"/>
                <c:pt idx="0">
                  <c:v>28.4</c:v>
                </c:pt>
                <c:pt idx="1">
                  <c:v>35.119999999999997</c:v>
                </c:pt>
                <c:pt idx="2">
                  <c:v>42.69</c:v>
                </c:pt>
                <c:pt idx="3">
                  <c:v>49.05</c:v>
                </c:pt>
                <c:pt idx="4">
                  <c:v>51.03</c:v>
                </c:pt>
                <c:pt idx="5">
                  <c:v>51.36</c:v>
                </c:pt>
                <c:pt idx="6">
                  <c:v>55.5</c:v>
                </c:pt>
                <c:pt idx="7">
                  <c:v>62.3</c:v>
                </c:pt>
              </c:numCache>
            </c:numRef>
          </c:cat>
          <c:val>
            <c:numRef>
              <c:f>use!$D$10:$D$17</c:f>
              <c:numCache>
                <c:formatCode>General</c:formatCode>
                <c:ptCount val="8"/>
                <c:pt idx="0">
                  <c:v>33.303411131059249</c:v>
                </c:pt>
                <c:pt idx="1">
                  <c:v>39.2578125</c:v>
                </c:pt>
                <c:pt idx="2">
                  <c:v>45.3125</c:v>
                </c:pt>
                <c:pt idx="3">
                  <c:v>37.984790874524712</c:v>
                </c:pt>
                <c:pt idx="4">
                  <c:v>32.535807291666671</c:v>
                </c:pt>
                <c:pt idx="5">
                  <c:v>35.387885228480343</c:v>
                </c:pt>
                <c:pt idx="6">
                  <c:v>33.597979068928183</c:v>
                </c:pt>
                <c:pt idx="7">
                  <c:v>32.568807339449542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34D-4904-BDFD-2890D55156D2}"/>
            </c:ext>
          </c:extLst>
        </c:ser>
        <c:ser>
          <c:idx val="16"/>
          <c:order val="16"/>
          <c:tx>
            <c:strRef>
              <c:f>use!$A$18</c:f>
              <c:strCache>
                <c:ptCount val="1"/>
                <c:pt idx="0">
                  <c:v>last month </c:v>
                </c:pt>
              </c:strCache>
            </c:strRef>
          </c:tx>
          <c:spPr>
            <a:ln w="28575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5">
                    <a:lumMod val="80000"/>
                    <a:lumOff val="20000"/>
                  </a:schemeClr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use!$C$2:$C$9</c:f>
              <c:numCache>
                <c:formatCode>General</c:formatCode>
                <c:ptCount val="8"/>
                <c:pt idx="0">
                  <c:v>28.4</c:v>
                </c:pt>
                <c:pt idx="1">
                  <c:v>35.119999999999997</c:v>
                </c:pt>
                <c:pt idx="2">
                  <c:v>42.69</c:v>
                </c:pt>
                <c:pt idx="3">
                  <c:v>49.05</c:v>
                </c:pt>
                <c:pt idx="4">
                  <c:v>51.03</c:v>
                </c:pt>
                <c:pt idx="5">
                  <c:v>51.36</c:v>
                </c:pt>
                <c:pt idx="6">
                  <c:v>55.5</c:v>
                </c:pt>
                <c:pt idx="7">
                  <c:v>62.3</c:v>
                </c:pt>
              </c:numCache>
            </c:numRef>
          </c:cat>
          <c:val>
            <c:numRef>
              <c:f>use!$D$18:$D$25</c:f>
              <c:numCache>
                <c:formatCode>General</c:formatCode>
                <c:ptCount val="8"/>
                <c:pt idx="0">
                  <c:v>62.376237623762378</c:v>
                </c:pt>
                <c:pt idx="1">
                  <c:v>53.246753246753244</c:v>
                </c:pt>
                <c:pt idx="2">
                  <c:v>64.38356164383562</c:v>
                </c:pt>
                <c:pt idx="3">
                  <c:v>56.410256410256409</c:v>
                </c:pt>
                <c:pt idx="4">
                  <c:v>54.07554671968191</c:v>
                </c:pt>
                <c:pt idx="5">
                  <c:v>56.951871657754005</c:v>
                </c:pt>
                <c:pt idx="6">
                  <c:v>53.371868978805395</c:v>
                </c:pt>
                <c:pt idx="7">
                  <c:v>57.142857142857139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34D-4904-BDFD-2890D55156D2}"/>
            </c:ext>
          </c:extLst>
        </c:ser>
        <c:ser>
          <c:idx val="24"/>
          <c:order val="24"/>
          <c:tx>
            <c:strRef>
              <c:f>use!$A$26</c:f>
              <c:strCache>
                <c:ptCount val="1"/>
                <c:pt idx="0">
                  <c:v>last week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1">
                    <a:lumMod val="60000"/>
                    <a:lumOff val="40000"/>
                  </a:schemeClr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use!$C$2:$C$9</c:f>
              <c:numCache>
                <c:formatCode>General</c:formatCode>
                <c:ptCount val="8"/>
                <c:pt idx="0">
                  <c:v>28.4</c:v>
                </c:pt>
                <c:pt idx="1">
                  <c:v>35.119999999999997</c:v>
                </c:pt>
                <c:pt idx="2">
                  <c:v>42.69</c:v>
                </c:pt>
                <c:pt idx="3">
                  <c:v>49.05</c:v>
                </c:pt>
                <c:pt idx="4">
                  <c:v>51.03</c:v>
                </c:pt>
                <c:pt idx="5">
                  <c:v>51.36</c:v>
                </c:pt>
                <c:pt idx="6">
                  <c:v>55.5</c:v>
                </c:pt>
                <c:pt idx="7">
                  <c:v>62.3</c:v>
                </c:pt>
              </c:numCache>
            </c:numRef>
          </c:cat>
          <c:val>
            <c:numRef>
              <c:f>use!$D$26:$D$33</c:f>
              <c:numCache>
                <c:formatCode>General</c:formatCode>
                <c:ptCount val="8"/>
                <c:pt idx="0">
                  <c:v>65.079365079365076</c:v>
                </c:pt>
                <c:pt idx="1">
                  <c:v>63.414634146341463</c:v>
                </c:pt>
                <c:pt idx="2">
                  <c:v>77.659574468085097</c:v>
                </c:pt>
                <c:pt idx="3">
                  <c:v>66.883116883116884</c:v>
                </c:pt>
                <c:pt idx="4">
                  <c:v>66.058394160583944</c:v>
                </c:pt>
                <c:pt idx="5">
                  <c:v>73.36448598130842</c:v>
                </c:pt>
                <c:pt idx="6">
                  <c:v>65.467625899280577</c:v>
                </c:pt>
                <c:pt idx="7">
                  <c:v>78.125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534D-4904-BDFD-2890D55156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7556464"/>
        <c:axId val="467555808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use!$A$3</c15:sqref>
                        </c15:formulaRef>
                      </c:ext>
                    </c:extLst>
                    <c:strCache>
                      <c:ptCount val="1"/>
                      <c:pt idx="0">
                        <c:v>12months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use!$C$2:$C$9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28.4</c:v>
                      </c:pt>
                      <c:pt idx="1">
                        <c:v>35.119999999999997</c:v>
                      </c:pt>
                      <c:pt idx="2">
                        <c:v>42.69</c:v>
                      </c:pt>
                      <c:pt idx="3">
                        <c:v>49.05</c:v>
                      </c:pt>
                      <c:pt idx="4">
                        <c:v>51.03</c:v>
                      </c:pt>
                      <c:pt idx="5">
                        <c:v>51.36</c:v>
                      </c:pt>
                      <c:pt idx="6">
                        <c:v>55.5</c:v>
                      </c:pt>
                      <c:pt idx="7">
                        <c:v>62.3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use!$C$3:$D$3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35.119999999999997</c:v>
                      </c:pt>
                      <c:pt idx="1">
                        <c:v>19.154228855721392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8-534D-4904-BDFD-2890D55156D2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use!$A$4</c15:sqref>
                        </c15:formulaRef>
                      </c:ext>
                    </c:extLst>
                    <c:strCache>
                      <c:ptCount val="1"/>
                      <c:pt idx="0">
                        <c:v>12months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use!$C$2:$C$9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28.4</c:v>
                      </c:pt>
                      <c:pt idx="1">
                        <c:v>35.119999999999997</c:v>
                      </c:pt>
                      <c:pt idx="2">
                        <c:v>42.69</c:v>
                      </c:pt>
                      <c:pt idx="3">
                        <c:v>49.05</c:v>
                      </c:pt>
                      <c:pt idx="4">
                        <c:v>51.03</c:v>
                      </c:pt>
                      <c:pt idx="5">
                        <c:v>51.36</c:v>
                      </c:pt>
                      <c:pt idx="6">
                        <c:v>55.5</c:v>
                      </c:pt>
                      <c:pt idx="7">
                        <c:v>62.3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use!$C$4:$D$4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42.69</c:v>
                      </c:pt>
                      <c:pt idx="1">
                        <c:v>29.494949494949495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9-534D-4904-BDFD-2890D55156D2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use!$A$5</c15:sqref>
                        </c15:formulaRef>
                      </c:ext>
                    </c:extLst>
                    <c:strCache>
                      <c:ptCount val="1"/>
                      <c:pt idx="0">
                        <c:v>12months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use!$C$2:$C$9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28.4</c:v>
                      </c:pt>
                      <c:pt idx="1">
                        <c:v>35.119999999999997</c:v>
                      </c:pt>
                      <c:pt idx="2">
                        <c:v>42.69</c:v>
                      </c:pt>
                      <c:pt idx="3">
                        <c:v>49.05</c:v>
                      </c:pt>
                      <c:pt idx="4">
                        <c:v>51.03</c:v>
                      </c:pt>
                      <c:pt idx="5">
                        <c:v>51.36</c:v>
                      </c:pt>
                      <c:pt idx="6">
                        <c:v>55.5</c:v>
                      </c:pt>
                      <c:pt idx="7">
                        <c:v>62.3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use!$C$5:$D$5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49.05</c:v>
                      </c:pt>
                      <c:pt idx="1">
                        <c:v>27.327327327327328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A-534D-4904-BDFD-2890D55156D2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use!$A$6</c15:sqref>
                        </c15:formulaRef>
                      </c:ext>
                    </c:extLst>
                    <c:strCache>
                      <c:ptCount val="1"/>
                      <c:pt idx="0">
                        <c:v>12months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use!$C$2:$C$9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28.4</c:v>
                      </c:pt>
                      <c:pt idx="1">
                        <c:v>35.119999999999997</c:v>
                      </c:pt>
                      <c:pt idx="2">
                        <c:v>42.69</c:v>
                      </c:pt>
                      <c:pt idx="3">
                        <c:v>49.05</c:v>
                      </c:pt>
                      <c:pt idx="4">
                        <c:v>51.03</c:v>
                      </c:pt>
                      <c:pt idx="5">
                        <c:v>51.36</c:v>
                      </c:pt>
                      <c:pt idx="6">
                        <c:v>55.5</c:v>
                      </c:pt>
                      <c:pt idx="7">
                        <c:v>62.3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use!$C$6:$D$6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51.03</c:v>
                      </c:pt>
                      <c:pt idx="1">
                        <c:v>25.087456271864067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B-534D-4904-BDFD-2890D55156D2}"/>
                  </c:ext>
                </c:extLst>
              </c15:ser>
            </c15:filteredLineSeries>
            <c15:filteredLin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use!$A$7</c15:sqref>
                        </c15:formulaRef>
                      </c:ext>
                    </c:extLst>
                    <c:strCache>
                      <c:ptCount val="1"/>
                      <c:pt idx="0">
                        <c:v>12months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use!$C$2:$C$9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28.4</c:v>
                      </c:pt>
                      <c:pt idx="1">
                        <c:v>35.119999999999997</c:v>
                      </c:pt>
                      <c:pt idx="2">
                        <c:v>42.69</c:v>
                      </c:pt>
                      <c:pt idx="3">
                        <c:v>49.05</c:v>
                      </c:pt>
                      <c:pt idx="4">
                        <c:v>51.03</c:v>
                      </c:pt>
                      <c:pt idx="5">
                        <c:v>51.36</c:v>
                      </c:pt>
                      <c:pt idx="6">
                        <c:v>55.5</c:v>
                      </c:pt>
                      <c:pt idx="7">
                        <c:v>62.3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use!$C$7:$D$7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51.36</c:v>
                      </c:pt>
                      <c:pt idx="1">
                        <c:v>28.057014253563388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C-534D-4904-BDFD-2890D55156D2}"/>
                  </c:ext>
                </c:extLst>
              </c15:ser>
            </c15:filteredLineSeries>
            <c15:filteredLin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use!$A$8</c15:sqref>
                        </c15:formulaRef>
                      </c:ext>
                    </c:extLst>
                    <c:strCache>
                      <c:ptCount val="1"/>
                      <c:pt idx="0">
                        <c:v>12months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use!$C$2:$C$9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28.4</c:v>
                      </c:pt>
                      <c:pt idx="1">
                        <c:v>35.119999999999997</c:v>
                      </c:pt>
                      <c:pt idx="2">
                        <c:v>42.69</c:v>
                      </c:pt>
                      <c:pt idx="3">
                        <c:v>49.05</c:v>
                      </c:pt>
                      <c:pt idx="4">
                        <c:v>51.03</c:v>
                      </c:pt>
                      <c:pt idx="5">
                        <c:v>51.36</c:v>
                      </c:pt>
                      <c:pt idx="6">
                        <c:v>55.5</c:v>
                      </c:pt>
                      <c:pt idx="7">
                        <c:v>62.3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use!$C$8:$D$8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55.5</c:v>
                      </c:pt>
                      <c:pt idx="1">
                        <c:v>27.896995708154503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D-534D-4904-BDFD-2890D55156D2}"/>
                  </c:ext>
                </c:extLst>
              </c15:ser>
            </c15:filteredLineSeries>
            <c15:filteredLin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use!$A$9</c15:sqref>
                        </c15:formulaRef>
                      </c:ext>
                    </c:extLst>
                    <c:strCache>
                      <c:ptCount val="1"/>
                      <c:pt idx="0">
                        <c:v>12months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use!$C$2:$C$9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28.4</c:v>
                      </c:pt>
                      <c:pt idx="1">
                        <c:v>35.119999999999997</c:v>
                      </c:pt>
                      <c:pt idx="2">
                        <c:v>42.69</c:v>
                      </c:pt>
                      <c:pt idx="3">
                        <c:v>49.05</c:v>
                      </c:pt>
                      <c:pt idx="4">
                        <c:v>51.03</c:v>
                      </c:pt>
                      <c:pt idx="5">
                        <c:v>51.36</c:v>
                      </c:pt>
                      <c:pt idx="6">
                        <c:v>55.5</c:v>
                      </c:pt>
                      <c:pt idx="7">
                        <c:v>62.3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use!$C$9:$D$9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62.3</c:v>
                      </c:pt>
                      <c:pt idx="1">
                        <c:v>31.549295774647888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E-534D-4904-BDFD-2890D55156D2}"/>
                  </c:ext>
                </c:extLst>
              </c15:ser>
            </c15:filteredLineSeries>
            <c15:filteredLine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use!$A$11</c15:sqref>
                        </c15:formulaRef>
                      </c:ext>
                    </c:extLst>
                    <c:strCache>
                      <c:ptCount val="1"/>
                      <c:pt idx="0">
                        <c:v>ever</c:v>
                      </c:pt>
                    </c:strCache>
                  </c:strRef>
                </c:tx>
                <c:spPr>
                  <a:ln w="28575" cap="rnd">
                    <a:solidFill>
                      <a:schemeClr val="accent4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use!$C$2:$C$9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28.4</c:v>
                      </c:pt>
                      <c:pt idx="1">
                        <c:v>35.119999999999997</c:v>
                      </c:pt>
                      <c:pt idx="2">
                        <c:v>42.69</c:v>
                      </c:pt>
                      <c:pt idx="3">
                        <c:v>49.05</c:v>
                      </c:pt>
                      <c:pt idx="4">
                        <c:v>51.03</c:v>
                      </c:pt>
                      <c:pt idx="5">
                        <c:v>51.36</c:v>
                      </c:pt>
                      <c:pt idx="6">
                        <c:v>55.5</c:v>
                      </c:pt>
                      <c:pt idx="7">
                        <c:v>62.3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use!$C$11:$D$11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35.119999999999997</c:v>
                      </c:pt>
                      <c:pt idx="1">
                        <c:v>39.2578125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F-534D-4904-BDFD-2890D55156D2}"/>
                  </c:ext>
                </c:extLst>
              </c15:ser>
            </c15:filteredLineSeries>
            <c15:filteredLineSeries>
              <c15:ser>
                <c:idx val="10"/>
                <c:order val="1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use!$A$12</c15:sqref>
                        </c15:formulaRef>
                      </c:ext>
                    </c:extLst>
                    <c:strCache>
                      <c:ptCount val="1"/>
                      <c:pt idx="0">
                        <c:v>ever</c:v>
                      </c:pt>
                    </c:strCache>
                  </c:strRef>
                </c:tx>
                <c:spPr>
                  <a:ln w="28575" cap="rnd">
                    <a:solidFill>
                      <a:schemeClr val="accent5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use!$C$2:$C$9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28.4</c:v>
                      </c:pt>
                      <c:pt idx="1">
                        <c:v>35.119999999999997</c:v>
                      </c:pt>
                      <c:pt idx="2">
                        <c:v>42.69</c:v>
                      </c:pt>
                      <c:pt idx="3">
                        <c:v>49.05</c:v>
                      </c:pt>
                      <c:pt idx="4">
                        <c:v>51.03</c:v>
                      </c:pt>
                      <c:pt idx="5">
                        <c:v>51.36</c:v>
                      </c:pt>
                      <c:pt idx="6">
                        <c:v>55.5</c:v>
                      </c:pt>
                      <c:pt idx="7">
                        <c:v>62.3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use!$C$12:$D$12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42.69</c:v>
                      </c:pt>
                      <c:pt idx="1">
                        <c:v>45.3125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0-534D-4904-BDFD-2890D55156D2}"/>
                  </c:ext>
                </c:extLst>
              </c15:ser>
            </c15:filteredLineSeries>
            <c15:filteredLineSeries>
              <c15:ser>
                <c:idx val="11"/>
                <c:order val="1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use!$A$13</c15:sqref>
                        </c15:formulaRef>
                      </c:ext>
                    </c:extLst>
                    <c:strCache>
                      <c:ptCount val="1"/>
                      <c:pt idx="0">
                        <c:v>ever</c:v>
                      </c:pt>
                    </c:strCache>
                  </c:strRef>
                </c:tx>
                <c:spPr>
                  <a:ln w="28575" cap="rnd">
                    <a:solidFill>
                      <a:schemeClr val="accent6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use!$C$2:$C$9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28.4</c:v>
                      </c:pt>
                      <c:pt idx="1">
                        <c:v>35.119999999999997</c:v>
                      </c:pt>
                      <c:pt idx="2">
                        <c:v>42.69</c:v>
                      </c:pt>
                      <c:pt idx="3">
                        <c:v>49.05</c:v>
                      </c:pt>
                      <c:pt idx="4">
                        <c:v>51.03</c:v>
                      </c:pt>
                      <c:pt idx="5">
                        <c:v>51.36</c:v>
                      </c:pt>
                      <c:pt idx="6">
                        <c:v>55.5</c:v>
                      </c:pt>
                      <c:pt idx="7">
                        <c:v>62.3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use!$C$13:$D$13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49.05</c:v>
                      </c:pt>
                      <c:pt idx="1">
                        <c:v>37.984790874524712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1-534D-4904-BDFD-2890D55156D2}"/>
                  </c:ext>
                </c:extLst>
              </c15:ser>
            </c15:filteredLineSeries>
            <c15:filteredLineSeries>
              <c15:ser>
                <c:idx val="12"/>
                <c:order val="1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use!$A$14</c15:sqref>
                        </c15:formulaRef>
                      </c:ext>
                    </c:extLst>
                    <c:strCache>
                      <c:ptCount val="1"/>
                      <c:pt idx="0">
                        <c:v>ever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use!$C$2:$C$9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28.4</c:v>
                      </c:pt>
                      <c:pt idx="1">
                        <c:v>35.119999999999997</c:v>
                      </c:pt>
                      <c:pt idx="2">
                        <c:v>42.69</c:v>
                      </c:pt>
                      <c:pt idx="3">
                        <c:v>49.05</c:v>
                      </c:pt>
                      <c:pt idx="4">
                        <c:v>51.03</c:v>
                      </c:pt>
                      <c:pt idx="5">
                        <c:v>51.36</c:v>
                      </c:pt>
                      <c:pt idx="6">
                        <c:v>55.5</c:v>
                      </c:pt>
                      <c:pt idx="7">
                        <c:v>62.3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use!$C$14:$D$14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51.03</c:v>
                      </c:pt>
                      <c:pt idx="1">
                        <c:v>32.535807291666671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2-534D-4904-BDFD-2890D55156D2}"/>
                  </c:ext>
                </c:extLst>
              </c15:ser>
            </c15:filteredLineSeries>
            <c15:filteredLineSeries>
              <c15:ser>
                <c:idx val="13"/>
                <c:order val="1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use!$A$15</c15:sqref>
                        </c15:formulaRef>
                      </c:ext>
                    </c:extLst>
                    <c:strCache>
                      <c:ptCount val="1"/>
                      <c:pt idx="0">
                        <c:v>ever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use!$C$2:$C$9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28.4</c:v>
                      </c:pt>
                      <c:pt idx="1">
                        <c:v>35.119999999999997</c:v>
                      </c:pt>
                      <c:pt idx="2">
                        <c:v>42.69</c:v>
                      </c:pt>
                      <c:pt idx="3">
                        <c:v>49.05</c:v>
                      </c:pt>
                      <c:pt idx="4">
                        <c:v>51.03</c:v>
                      </c:pt>
                      <c:pt idx="5">
                        <c:v>51.36</c:v>
                      </c:pt>
                      <c:pt idx="6">
                        <c:v>55.5</c:v>
                      </c:pt>
                      <c:pt idx="7">
                        <c:v>62.3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use!$C$15:$D$15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51.36</c:v>
                      </c:pt>
                      <c:pt idx="1">
                        <c:v>35.387885228480343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3-534D-4904-BDFD-2890D55156D2}"/>
                  </c:ext>
                </c:extLst>
              </c15:ser>
            </c15:filteredLineSeries>
            <c15:filteredLineSeries>
              <c15:ser>
                <c:idx val="14"/>
                <c:order val="1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use!$A$16</c15:sqref>
                        </c15:formulaRef>
                      </c:ext>
                    </c:extLst>
                    <c:strCache>
                      <c:ptCount val="1"/>
                      <c:pt idx="0">
                        <c:v>ever</c:v>
                      </c:pt>
                    </c:strCache>
                  </c:strRef>
                </c:tx>
                <c:spPr>
                  <a:ln w="28575" cap="rnd">
                    <a:solidFill>
                      <a:schemeClr val="accent3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use!$C$2:$C$9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28.4</c:v>
                      </c:pt>
                      <c:pt idx="1">
                        <c:v>35.119999999999997</c:v>
                      </c:pt>
                      <c:pt idx="2">
                        <c:v>42.69</c:v>
                      </c:pt>
                      <c:pt idx="3">
                        <c:v>49.05</c:v>
                      </c:pt>
                      <c:pt idx="4">
                        <c:v>51.03</c:v>
                      </c:pt>
                      <c:pt idx="5">
                        <c:v>51.36</c:v>
                      </c:pt>
                      <c:pt idx="6">
                        <c:v>55.5</c:v>
                      </c:pt>
                      <c:pt idx="7">
                        <c:v>62.3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use!$C$16:$D$16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55.5</c:v>
                      </c:pt>
                      <c:pt idx="1">
                        <c:v>33.597979068928183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4-534D-4904-BDFD-2890D55156D2}"/>
                  </c:ext>
                </c:extLst>
              </c15:ser>
            </c15:filteredLineSeries>
            <c15:filteredLineSeries>
              <c15:ser>
                <c:idx val="15"/>
                <c:order val="1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use!$A$17</c15:sqref>
                        </c15:formulaRef>
                      </c:ext>
                    </c:extLst>
                    <c:strCache>
                      <c:ptCount val="1"/>
                      <c:pt idx="0">
                        <c:v>ever</c:v>
                      </c:pt>
                    </c:strCache>
                  </c:strRef>
                </c:tx>
                <c:spPr>
                  <a:ln w="28575" cap="rnd">
                    <a:solidFill>
                      <a:schemeClr val="accent4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use!$C$2:$C$9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28.4</c:v>
                      </c:pt>
                      <c:pt idx="1">
                        <c:v>35.119999999999997</c:v>
                      </c:pt>
                      <c:pt idx="2">
                        <c:v>42.69</c:v>
                      </c:pt>
                      <c:pt idx="3">
                        <c:v>49.05</c:v>
                      </c:pt>
                      <c:pt idx="4">
                        <c:v>51.03</c:v>
                      </c:pt>
                      <c:pt idx="5">
                        <c:v>51.36</c:v>
                      </c:pt>
                      <c:pt idx="6">
                        <c:v>55.5</c:v>
                      </c:pt>
                      <c:pt idx="7">
                        <c:v>62.3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use!$C$17:$D$17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62.3</c:v>
                      </c:pt>
                      <c:pt idx="1">
                        <c:v>32.568807339449542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5-534D-4904-BDFD-2890D55156D2}"/>
                  </c:ext>
                </c:extLst>
              </c15:ser>
            </c15:filteredLineSeries>
            <c15:filteredLineSeries>
              <c15:ser>
                <c:idx val="17"/>
                <c:order val="1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use!$A$19</c15:sqref>
                        </c15:formulaRef>
                      </c:ext>
                    </c:extLst>
                    <c:strCache>
                      <c:ptCount val="1"/>
                      <c:pt idx="0">
                        <c:v>last month </c:v>
                      </c:pt>
                    </c:strCache>
                  </c:strRef>
                </c:tx>
                <c:spPr>
                  <a:ln w="28575" cap="rnd">
                    <a:solidFill>
                      <a:schemeClr val="accent6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use!$C$2:$C$9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28.4</c:v>
                      </c:pt>
                      <c:pt idx="1">
                        <c:v>35.119999999999997</c:v>
                      </c:pt>
                      <c:pt idx="2">
                        <c:v>42.69</c:v>
                      </c:pt>
                      <c:pt idx="3">
                        <c:v>49.05</c:v>
                      </c:pt>
                      <c:pt idx="4">
                        <c:v>51.03</c:v>
                      </c:pt>
                      <c:pt idx="5">
                        <c:v>51.36</c:v>
                      </c:pt>
                      <c:pt idx="6">
                        <c:v>55.5</c:v>
                      </c:pt>
                      <c:pt idx="7">
                        <c:v>62.3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use!$C$19:$D$19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35.119999999999997</c:v>
                      </c:pt>
                      <c:pt idx="1">
                        <c:v>53.246753246753244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6-534D-4904-BDFD-2890D55156D2}"/>
                  </c:ext>
                </c:extLst>
              </c15:ser>
            </c15:filteredLineSeries>
            <c15:filteredLineSeries>
              <c15:ser>
                <c:idx val="18"/>
                <c:order val="1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use!$A$20</c15:sqref>
                        </c15:formulaRef>
                      </c:ext>
                    </c:extLst>
                    <c:strCache>
                      <c:ptCount val="1"/>
                      <c:pt idx="0">
                        <c:v>last month 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8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use!$C$2:$C$9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28.4</c:v>
                      </c:pt>
                      <c:pt idx="1">
                        <c:v>35.119999999999997</c:v>
                      </c:pt>
                      <c:pt idx="2">
                        <c:v>42.69</c:v>
                      </c:pt>
                      <c:pt idx="3">
                        <c:v>49.05</c:v>
                      </c:pt>
                      <c:pt idx="4">
                        <c:v>51.03</c:v>
                      </c:pt>
                      <c:pt idx="5">
                        <c:v>51.36</c:v>
                      </c:pt>
                      <c:pt idx="6">
                        <c:v>55.5</c:v>
                      </c:pt>
                      <c:pt idx="7">
                        <c:v>62.3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use!$C$20:$D$20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42.69</c:v>
                      </c:pt>
                      <c:pt idx="1">
                        <c:v>64.38356164383562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7-534D-4904-BDFD-2890D55156D2}"/>
                  </c:ext>
                </c:extLst>
              </c15:ser>
            </c15:filteredLineSeries>
            <c15:filteredLineSeries>
              <c15:ser>
                <c:idx val="19"/>
                <c:order val="1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use!$A$21</c15:sqref>
                        </c15:formulaRef>
                      </c:ext>
                    </c:extLst>
                    <c:strCache>
                      <c:ptCount val="1"/>
                      <c:pt idx="0">
                        <c:v>last month 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8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use!$C$2:$C$9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28.4</c:v>
                      </c:pt>
                      <c:pt idx="1">
                        <c:v>35.119999999999997</c:v>
                      </c:pt>
                      <c:pt idx="2">
                        <c:v>42.69</c:v>
                      </c:pt>
                      <c:pt idx="3">
                        <c:v>49.05</c:v>
                      </c:pt>
                      <c:pt idx="4">
                        <c:v>51.03</c:v>
                      </c:pt>
                      <c:pt idx="5">
                        <c:v>51.36</c:v>
                      </c:pt>
                      <c:pt idx="6">
                        <c:v>55.5</c:v>
                      </c:pt>
                      <c:pt idx="7">
                        <c:v>62.3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use!$C$21:$D$21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49.05</c:v>
                      </c:pt>
                      <c:pt idx="1">
                        <c:v>56.410256410256409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8-534D-4904-BDFD-2890D55156D2}"/>
                  </c:ext>
                </c:extLst>
              </c15:ser>
            </c15:filteredLineSeries>
            <c15:filteredLineSeries>
              <c15:ser>
                <c:idx val="20"/>
                <c:order val="2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use!$A$22</c15:sqref>
                        </c15:formulaRef>
                      </c:ext>
                    </c:extLst>
                    <c:strCache>
                      <c:ptCount val="1"/>
                      <c:pt idx="0">
                        <c:v>last month </c:v>
                      </c:pt>
                    </c:strCache>
                  </c:strRef>
                </c:tx>
                <c:spPr>
                  <a:ln w="28575" cap="rnd">
                    <a:solidFill>
                      <a:schemeClr val="accent3">
                        <a:lumMod val="8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use!$C$2:$C$9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28.4</c:v>
                      </c:pt>
                      <c:pt idx="1">
                        <c:v>35.119999999999997</c:v>
                      </c:pt>
                      <c:pt idx="2">
                        <c:v>42.69</c:v>
                      </c:pt>
                      <c:pt idx="3">
                        <c:v>49.05</c:v>
                      </c:pt>
                      <c:pt idx="4">
                        <c:v>51.03</c:v>
                      </c:pt>
                      <c:pt idx="5">
                        <c:v>51.36</c:v>
                      </c:pt>
                      <c:pt idx="6">
                        <c:v>55.5</c:v>
                      </c:pt>
                      <c:pt idx="7">
                        <c:v>62.3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use!$C$22:$D$22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51.03</c:v>
                      </c:pt>
                      <c:pt idx="1">
                        <c:v>54.07554671968191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9-534D-4904-BDFD-2890D55156D2}"/>
                  </c:ext>
                </c:extLst>
              </c15:ser>
            </c15:filteredLineSeries>
            <c15:filteredLineSeries>
              <c15:ser>
                <c:idx val="21"/>
                <c:order val="2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use!$A$23</c15:sqref>
                        </c15:formulaRef>
                      </c:ext>
                    </c:extLst>
                    <c:strCache>
                      <c:ptCount val="1"/>
                      <c:pt idx="0">
                        <c:v>last month </c:v>
                      </c:pt>
                    </c:strCache>
                  </c:strRef>
                </c:tx>
                <c:spPr>
                  <a:ln w="28575" cap="rnd">
                    <a:solidFill>
                      <a:schemeClr val="accent4">
                        <a:lumMod val="8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use!$C$2:$C$9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28.4</c:v>
                      </c:pt>
                      <c:pt idx="1">
                        <c:v>35.119999999999997</c:v>
                      </c:pt>
                      <c:pt idx="2">
                        <c:v>42.69</c:v>
                      </c:pt>
                      <c:pt idx="3">
                        <c:v>49.05</c:v>
                      </c:pt>
                      <c:pt idx="4">
                        <c:v>51.03</c:v>
                      </c:pt>
                      <c:pt idx="5">
                        <c:v>51.36</c:v>
                      </c:pt>
                      <c:pt idx="6">
                        <c:v>55.5</c:v>
                      </c:pt>
                      <c:pt idx="7">
                        <c:v>62.3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use!$C$23:$D$23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51.36</c:v>
                      </c:pt>
                      <c:pt idx="1">
                        <c:v>56.951871657754005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A-534D-4904-BDFD-2890D55156D2}"/>
                  </c:ext>
                </c:extLst>
              </c15:ser>
            </c15:filteredLineSeries>
            <c15:filteredLineSeries>
              <c15:ser>
                <c:idx val="22"/>
                <c:order val="2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use!$A$24</c15:sqref>
                        </c15:formulaRef>
                      </c:ext>
                    </c:extLst>
                    <c:strCache>
                      <c:ptCount val="1"/>
                      <c:pt idx="0">
                        <c:v>last month </c:v>
                      </c:pt>
                    </c:strCache>
                  </c:strRef>
                </c:tx>
                <c:spPr>
                  <a:ln w="28575" cap="rnd">
                    <a:solidFill>
                      <a:schemeClr val="accent5">
                        <a:lumMod val="8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use!$C$2:$C$9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28.4</c:v>
                      </c:pt>
                      <c:pt idx="1">
                        <c:v>35.119999999999997</c:v>
                      </c:pt>
                      <c:pt idx="2">
                        <c:v>42.69</c:v>
                      </c:pt>
                      <c:pt idx="3">
                        <c:v>49.05</c:v>
                      </c:pt>
                      <c:pt idx="4">
                        <c:v>51.03</c:v>
                      </c:pt>
                      <c:pt idx="5">
                        <c:v>51.36</c:v>
                      </c:pt>
                      <c:pt idx="6">
                        <c:v>55.5</c:v>
                      </c:pt>
                      <c:pt idx="7">
                        <c:v>62.3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use!$C$24:$D$24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55.5</c:v>
                      </c:pt>
                      <c:pt idx="1">
                        <c:v>53.371868978805395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B-534D-4904-BDFD-2890D55156D2}"/>
                  </c:ext>
                </c:extLst>
              </c15:ser>
            </c15:filteredLineSeries>
            <c15:filteredLineSeries>
              <c15:ser>
                <c:idx val="23"/>
                <c:order val="2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use!$A$25</c15:sqref>
                        </c15:formulaRef>
                      </c:ext>
                    </c:extLst>
                    <c:strCache>
                      <c:ptCount val="1"/>
                      <c:pt idx="0">
                        <c:v>last month </c:v>
                      </c:pt>
                    </c:strCache>
                  </c:strRef>
                </c:tx>
                <c:spPr>
                  <a:ln w="28575" cap="rnd">
                    <a:solidFill>
                      <a:schemeClr val="accent6">
                        <a:lumMod val="8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use!$C$2:$C$9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28.4</c:v>
                      </c:pt>
                      <c:pt idx="1">
                        <c:v>35.119999999999997</c:v>
                      </c:pt>
                      <c:pt idx="2">
                        <c:v>42.69</c:v>
                      </c:pt>
                      <c:pt idx="3">
                        <c:v>49.05</c:v>
                      </c:pt>
                      <c:pt idx="4">
                        <c:v>51.03</c:v>
                      </c:pt>
                      <c:pt idx="5">
                        <c:v>51.36</c:v>
                      </c:pt>
                      <c:pt idx="6">
                        <c:v>55.5</c:v>
                      </c:pt>
                      <c:pt idx="7">
                        <c:v>62.3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use!$C$25:$D$25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62.3</c:v>
                      </c:pt>
                      <c:pt idx="1">
                        <c:v>57.142857142857139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C-534D-4904-BDFD-2890D55156D2}"/>
                  </c:ext>
                </c:extLst>
              </c15:ser>
            </c15:filteredLineSeries>
            <c15:filteredLineSeries>
              <c15:ser>
                <c:idx val="25"/>
                <c:order val="2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use!$A$27</c15:sqref>
                        </c15:formulaRef>
                      </c:ext>
                    </c:extLst>
                    <c:strCache>
                      <c:ptCount val="1"/>
                      <c:pt idx="0">
                        <c:v>last week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60000"/>
                        <a:lumOff val="4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use!$C$2:$C$9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28.4</c:v>
                      </c:pt>
                      <c:pt idx="1">
                        <c:v>35.119999999999997</c:v>
                      </c:pt>
                      <c:pt idx="2">
                        <c:v>42.69</c:v>
                      </c:pt>
                      <c:pt idx="3">
                        <c:v>49.05</c:v>
                      </c:pt>
                      <c:pt idx="4">
                        <c:v>51.03</c:v>
                      </c:pt>
                      <c:pt idx="5">
                        <c:v>51.36</c:v>
                      </c:pt>
                      <c:pt idx="6">
                        <c:v>55.5</c:v>
                      </c:pt>
                      <c:pt idx="7">
                        <c:v>62.3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use!$C$27:$D$27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35.119999999999997</c:v>
                      </c:pt>
                      <c:pt idx="1">
                        <c:v>63.414634146341463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D-534D-4904-BDFD-2890D55156D2}"/>
                  </c:ext>
                </c:extLst>
              </c15:ser>
            </c15:filteredLineSeries>
            <c15:filteredLineSeries>
              <c15:ser>
                <c:idx val="26"/>
                <c:order val="2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use!$A$28</c15:sqref>
                        </c15:formulaRef>
                      </c:ext>
                    </c:extLst>
                    <c:strCache>
                      <c:ptCount val="1"/>
                      <c:pt idx="0">
                        <c:v>last week</c:v>
                      </c:pt>
                    </c:strCache>
                  </c:strRef>
                </c:tx>
                <c:spPr>
                  <a:ln w="28575" cap="rnd">
                    <a:solidFill>
                      <a:schemeClr val="accent3">
                        <a:lumMod val="60000"/>
                        <a:lumOff val="4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use!$C$2:$C$9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28.4</c:v>
                      </c:pt>
                      <c:pt idx="1">
                        <c:v>35.119999999999997</c:v>
                      </c:pt>
                      <c:pt idx="2">
                        <c:v>42.69</c:v>
                      </c:pt>
                      <c:pt idx="3">
                        <c:v>49.05</c:v>
                      </c:pt>
                      <c:pt idx="4">
                        <c:v>51.03</c:v>
                      </c:pt>
                      <c:pt idx="5">
                        <c:v>51.36</c:v>
                      </c:pt>
                      <c:pt idx="6">
                        <c:v>55.5</c:v>
                      </c:pt>
                      <c:pt idx="7">
                        <c:v>62.3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use!$C$28:$D$28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42.69</c:v>
                      </c:pt>
                      <c:pt idx="1">
                        <c:v>77.659574468085097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E-534D-4904-BDFD-2890D55156D2}"/>
                  </c:ext>
                </c:extLst>
              </c15:ser>
            </c15:filteredLineSeries>
            <c15:filteredLineSeries>
              <c15:ser>
                <c:idx val="27"/>
                <c:order val="2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use!$A$29</c15:sqref>
                        </c15:formulaRef>
                      </c:ext>
                    </c:extLst>
                    <c:strCache>
                      <c:ptCount val="1"/>
                      <c:pt idx="0">
                        <c:v>last week</c:v>
                      </c:pt>
                    </c:strCache>
                  </c:strRef>
                </c:tx>
                <c:spPr>
                  <a:ln w="28575" cap="rnd">
                    <a:solidFill>
                      <a:schemeClr val="accent4">
                        <a:lumMod val="60000"/>
                        <a:lumOff val="4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use!$C$2:$C$9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28.4</c:v>
                      </c:pt>
                      <c:pt idx="1">
                        <c:v>35.119999999999997</c:v>
                      </c:pt>
                      <c:pt idx="2">
                        <c:v>42.69</c:v>
                      </c:pt>
                      <c:pt idx="3">
                        <c:v>49.05</c:v>
                      </c:pt>
                      <c:pt idx="4">
                        <c:v>51.03</c:v>
                      </c:pt>
                      <c:pt idx="5">
                        <c:v>51.36</c:v>
                      </c:pt>
                      <c:pt idx="6">
                        <c:v>55.5</c:v>
                      </c:pt>
                      <c:pt idx="7">
                        <c:v>62.3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use!$C$29:$D$29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49.05</c:v>
                      </c:pt>
                      <c:pt idx="1">
                        <c:v>66.883116883116884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F-534D-4904-BDFD-2890D55156D2}"/>
                  </c:ext>
                </c:extLst>
              </c15:ser>
            </c15:filteredLineSeries>
            <c15:filteredLineSeries>
              <c15:ser>
                <c:idx val="28"/>
                <c:order val="2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use!$A$30</c15:sqref>
                        </c15:formulaRef>
                      </c:ext>
                    </c:extLst>
                    <c:strCache>
                      <c:ptCount val="1"/>
                      <c:pt idx="0">
                        <c:v>last week</c:v>
                      </c:pt>
                    </c:strCache>
                  </c:strRef>
                </c:tx>
                <c:spPr>
                  <a:ln w="28575" cap="rnd">
                    <a:solidFill>
                      <a:schemeClr val="accent5">
                        <a:lumMod val="60000"/>
                        <a:lumOff val="4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use!$C$2:$C$9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28.4</c:v>
                      </c:pt>
                      <c:pt idx="1">
                        <c:v>35.119999999999997</c:v>
                      </c:pt>
                      <c:pt idx="2">
                        <c:v>42.69</c:v>
                      </c:pt>
                      <c:pt idx="3">
                        <c:v>49.05</c:v>
                      </c:pt>
                      <c:pt idx="4">
                        <c:v>51.03</c:v>
                      </c:pt>
                      <c:pt idx="5">
                        <c:v>51.36</c:v>
                      </c:pt>
                      <c:pt idx="6">
                        <c:v>55.5</c:v>
                      </c:pt>
                      <c:pt idx="7">
                        <c:v>62.3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use!$C$30:$D$30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51.03</c:v>
                      </c:pt>
                      <c:pt idx="1">
                        <c:v>66.058394160583944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20-534D-4904-BDFD-2890D55156D2}"/>
                  </c:ext>
                </c:extLst>
              </c15:ser>
            </c15:filteredLineSeries>
            <c15:filteredLineSeries>
              <c15:ser>
                <c:idx val="29"/>
                <c:order val="2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use!$A$31</c15:sqref>
                        </c15:formulaRef>
                      </c:ext>
                    </c:extLst>
                    <c:strCache>
                      <c:ptCount val="1"/>
                      <c:pt idx="0">
                        <c:v>last week</c:v>
                      </c:pt>
                    </c:strCache>
                  </c:strRef>
                </c:tx>
                <c:spPr>
                  <a:ln w="28575" cap="rnd">
                    <a:solidFill>
                      <a:schemeClr val="accent6">
                        <a:lumMod val="60000"/>
                        <a:lumOff val="4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use!$C$2:$C$9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28.4</c:v>
                      </c:pt>
                      <c:pt idx="1">
                        <c:v>35.119999999999997</c:v>
                      </c:pt>
                      <c:pt idx="2">
                        <c:v>42.69</c:v>
                      </c:pt>
                      <c:pt idx="3">
                        <c:v>49.05</c:v>
                      </c:pt>
                      <c:pt idx="4">
                        <c:v>51.03</c:v>
                      </c:pt>
                      <c:pt idx="5">
                        <c:v>51.36</c:v>
                      </c:pt>
                      <c:pt idx="6">
                        <c:v>55.5</c:v>
                      </c:pt>
                      <c:pt idx="7">
                        <c:v>62.3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use!$C$31:$D$31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51.36</c:v>
                      </c:pt>
                      <c:pt idx="1">
                        <c:v>73.36448598130842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21-534D-4904-BDFD-2890D55156D2}"/>
                  </c:ext>
                </c:extLst>
              </c15:ser>
            </c15:filteredLineSeries>
            <c15:filteredLineSeries>
              <c15:ser>
                <c:idx val="30"/>
                <c:order val="3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use!$A$32</c15:sqref>
                        </c15:formulaRef>
                      </c:ext>
                    </c:extLst>
                    <c:strCache>
                      <c:ptCount val="1"/>
                      <c:pt idx="0">
                        <c:v>last week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5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use!$C$2:$C$9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28.4</c:v>
                      </c:pt>
                      <c:pt idx="1">
                        <c:v>35.119999999999997</c:v>
                      </c:pt>
                      <c:pt idx="2">
                        <c:v>42.69</c:v>
                      </c:pt>
                      <c:pt idx="3">
                        <c:v>49.05</c:v>
                      </c:pt>
                      <c:pt idx="4">
                        <c:v>51.03</c:v>
                      </c:pt>
                      <c:pt idx="5">
                        <c:v>51.36</c:v>
                      </c:pt>
                      <c:pt idx="6">
                        <c:v>55.5</c:v>
                      </c:pt>
                      <c:pt idx="7">
                        <c:v>62.3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use!$C$32:$D$32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55.5</c:v>
                      </c:pt>
                      <c:pt idx="1">
                        <c:v>65.467625899280577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22-534D-4904-BDFD-2890D55156D2}"/>
                  </c:ext>
                </c:extLst>
              </c15:ser>
            </c15:filteredLineSeries>
            <c15:filteredLineSeries>
              <c15:ser>
                <c:idx val="31"/>
                <c:order val="3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use!$A$33</c15:sqref>
                        </c15:formulaRef>
                      </c:ext>
                    </c:extLst>
                    <c:strCache>
                      <c:ptCount val="1"/>
                      <c:pt idx="0">
                        <c:v>last week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5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use!$C$2:$C$9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28.4</c:v>
                      </c:pt>
                      <c:pt idx="1">
                        <c:v>35.119999999999997</c:v>
                      </c:pt>
                      <c:pt idx="2">
                        <c:v>42.69</c:v>
                      </c:pt>
                      <c:pt idx="3">
                        <c:v>49.05</c:v>
                      </c:pt>
                      <c:pt idx="4">
                        <c:v>51.03</c:v>
                      </c:pt>
                      <c:pt idx="5">
                        <c:v>51.36</c:v>
                      </c:pt>
                      <c:pt idx="6">
                        <c:v>55.5</c:v>
                      </c:pt>
                      <c:pt idx="7">
                        <c:v>62.3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use!$C$33:$D$33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62.3</c:v>
                      </c:pt>
                      <c:pt idx="1">
                        <c:v>78.125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23-534D-4904-BDFD-2890D55156D2}"/>
                  </c:ext>
                </c:extLst>
              </c15:ser>
            </c15:filteredLineSeries>
          </c:ext>
        </c:extLst>
      </c:lineChart>
      <c:catAx>
        <c:axId val="46755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555808"/>
        <c:crosses val="autoZero"/>
        <c:auto val="1"/>
        <c:lblAlgn val="ctr"/>
        <c:lblOffset val="100"/>
        <c:noMultiLvlLbl val="0"/>
      </c:catAx>
      <c:valAx>
        <c:axId val="467555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55646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5743806243750693E-2"/>
          <c:y val="0.76285294102368584"/>
          <c:w val="0.86238360346792753"/>
          <c:h val="0.21631365159598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EBDA0E8-BF09-C544-9604-B4AA7E74A9A8}" type="datetimeFigureOut">
              <a:rPr lang="en-AU"/>
              <a:pPr>
                <a:defRPr/>
              </a:pPr>
              <a:t>15/11/2018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3782E2D7-C53F-8841-ACC2-B76AE6C98AE6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D15EDFF-A851-7646-8D05-21AD6B2BAF87}" type="datetimeFigureOut">
              <a:rPr lang="en-AU"/>
              <a:pPr>
                <a:defRPr/>
              </a:pPr>
              <a:t>15/11/2018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990" y="4711383"/>
            <a:ext cx="5455920" cy="446341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noProof="0"/>
              <a:t>Click to edit Master text styles</a:t>
            </a:r>
          </a:p>
          <a:p>
            <a:pPr lvl="1"/>
            <a:r>
              <a:rPr lang="en-AU" altLang="en-US" noProof="0"/>
              <a:t>Second level</a:t>
            </a:r>
          </a:p>
          <a:p>
            <a:pPr lvl="2"/>
            <a:r>
              <a:rPr lang="en-AU" altLang="en-US" noProof="0"/>
              <a:t>Third level</a:t>
            </a:r>
          </a:p>
          <a:p>
            <a:pPr lvl="3"/>
            <a:r>
              <a:rPr lang="en-AU" altLang="en-US" noProof="0"/>
              <a:t>Fourth level</a:t>
            </a:r>
          </a:p>
          <a:p>
            <a:pPr lvl="4"/>
            <a:r>
              <a:rPr lang="en-AU" alt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3DF971F4-9701-1847-A1F2-41B7E1613A6C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DARC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620713"/>
            <a:ext cx="21224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61"/>
          <a:stretch>
            <a:fillRect/>
          </a:stretch>
        </p:blipFill>
        <p:spPr bwMode="auto">
          <a:xfrm>
            <a:off x="0" y="1916113"/>
            <a:ext cx="27717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94" y="4322122"/>
            <a:ext cx="1835697" cy="1206779"/>
          </a:xfrm>
          <a:prstGeom prst="rect">
            <a:avLst/>
          </a:prstGeom>
        </p:spPr>
      </p:pic>
      <p:sp>
        <p:nvSpPr>
          <p:cNvPr id="11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123728" y="4546955"/>
            <a:ext cx="6696744" cy="809296"/>
          </a:xfrm>
        </p:spPr>
        <p:txBody>
          <a:bodyPr anchor="b"/>
          <a:lstStyle>
            <a:lvl1pPr>
              <a:defRPr b="1" i="0" baseline="0"/>
            </a:lvl1pPr>
          </a:lstStyle>
          <a:p>
            <a:pPr marL="0" indent="0">
              <a:spcBef>
                <a:spcPct val="0"/>
              </a:spcBef>
              <a:spcAft>
                <a:spcPts val="400"/>
              </a:spcAft>
            </a:pPr>
            <a:r>
              <a:rPr lang="en-AU" altLang="en-US" sz="1200" dirty="0">
                <a:latin typeface="Arial" charset="0"/>
                <a:ea typeface="Microsoft Sans Serif" charset="0"/>
                <a:cs typeface="Arial" charset="0"/>
              </a:rPr>
              <a:t>Optimal position for Faculty\School\Unit name – Arial Font</a:t>
            </a:r>
          </a:p>
          <a:p>
            <a:pPr marL="0" indent="0">
              <a:spcBef>
                <a:spcPct val="0"/>
              </a:spcBef>
              <a:spcAft>
                <a:spcPts val="400"/>
              </a:spcAft>
            </a:pPr>
            <a:r>
              <a:rPr lang="en-AU" altLang="en-US" dirty="0">
                <a:latin typeface="Arial" charset="0"/>
                <a:ea typeface="Microsoft Sans Serif" charset="0"/>
                <a:cs typeface="Arial" charset="0"/>
              </a:rPr>
              <a:t>Main heading -  Arial Font</a:t>
            </a:r>
          </a:p>
        </p:txBody>
      </p:sp>
    </p:spTree>
    <p:extLst>
      <p:ext uri="{BB962C8B-B14F-4D97-AF65-F5344CB8AC3E}">
        <p14:creationId xmlns:p14="http://schemas.microsoft.com/office/powerpoint/2010/main" val="75947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>
            <a:cxnSpLocks noChangeShapeType="1"/>
          </p:cNvCxnSpPr>
          <p:nvPr/>
        </p:nvCxnSpPr>
        <p:spPr bwMode="auto">
          <a:xfrm>
            <a:off x="250825" y="908050"/>
            <a:ext cx="8642350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Slide Number Placeholder 1"/>
          <p:cNvSpPr txBox="1">
            <a:spLocks/>
          </p:cNvSpPr>
          <p:nvPr/>
        </p:nvSpPr>
        <p:spPr>
          <a:xfrm>
            <a:off x="7308850" y="6381750"/>
            <a:ext cx="1439863" cy="287338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426E60AD-B6A5-6C4E-8F66-70C825046A6A}" type="slidenum">
              <a:rPr lang="en-AU" altLang="en-US" sz="900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900">
              <a:solidFill>
                <a:srgbClr val="575756"/>
              </a:solidFill>
            </a:endParaRPr>
          </a:p>
        </p:txBody>
      </p:sp>
      <p:pic>
        <p:nvPicPr>
          <p:cNvPr id="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6110288"/>
            <a:ext cx="1436688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099"/>
          <a:stretch>
            <a:fillRect/>
          </a:stretch>
        </p:blipFill>
        <p:spPr bwMode="auto">
          <a:xfrm>
            <a:off x="7216775" y="6110288"/>
            <a:ext cx="1927225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1223280" y="1713341"/>
            <a:ext cx="6733096" cy="265193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  <a:lvl2pPr marL="742950" indent="-285750"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baseline="0">
                <a:solidFill>
                  <a:schemeClr val="accent4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accent4"/>
                </a:solidFill>
              </a:defRPr>
            </a:lvl3pPr>
            <a:lvl4pPr marL="17145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716463" y="4509938"/>
            <a:ext cx="3239913" cy="5032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 algn="r">
              <a:buNone/>
              <a:defRPr sz="2000">
                <a:solidFill>
                  <a:schemeClr val="accent4"/>
                </a:solidFill>
                <a:latin typeface="+mj-lt"/>
              </a:defRPr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0130" y="274638"/>
            <a:ext cx="8642350" cy="6334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3014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in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8"/>
          <p:cNvCxnSpPr>
            <a:cxnSpLocks noChangeShapeType="1"/>
          </p:cNvCxnSpPr>
          <p:nvPr/>
        </p:nvCxnSpPr>
        <p:spPr bwMode="auto">
          <a:xfrm>
            <a:off x="250825" y="3573463"/>
            <a:ext cx="8642350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Slide Number Placeholder 1"/>
          <p:cNvSpPr txBox="1">
            <a:spLocks/>
          </p:cNvSpPr>
          <p:nvPr/>
        </p:nvSpPr>
        <p:spPr>
          <a:xfrm>
            <a:off x="7308850" y="6381750"/>
            <a:ext cx="1439863" cy="287338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DF314FEC-6112-6947-B4F4-26D55DBE514F}" type="slidenum">
              <a:rPr lang="en-AU" altLang="en-US" sz="900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900">
              <a:solidFill>
                <a:srgbClr val="575756"/>
              </a:solidFill>
            </a:endParaRPr>
          </a:p>
        </p:txBody>
      </p:sp>
      <p:pic>
        <p:nvPicPr>
          <p:cNvPr id="5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6110288"/>
            <a:ext cx="1436688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099"/>
          <a:stretch>
            <a:fillRect/>
          </a:stretch>
        </p:blipFill>
        <p:spPr bwMode="auto">
          <a:xfrm>
            <a:off x="7216775" y="6110288"/>
            <a:ext cx="1927225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7250" y="2502024"/>
            <a:ext cx="864096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5157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8"/>
          <p:cNvCxnSpPr>
            <a:cxnSpLocks noChangeShapeType="1"/>
          </p:cNvCxnSpPr>
          <p:nvPr/>
        </p:nvCxnSpPr>
        <p:spPr bwMode="auto">
          <a:xfrm>
            <a:off x="250825" y="908050"/>
            <a:ext cx="8642350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Slide Number Placeholder 1"/>
          <p:cNvSpPr txBox="1">
            <a:spLocks/>
          </p:cNvSpPr>
          <p:nvPr/>
        </p:nvSpPr>
        <p:spPr>
          <a:xfrm>
            <a:off x="7308850" y="6381750"/>
            <a:ext cx="1439863" cy="287338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8AB0BBA9-8FA9-8944-9DF8-7CB64FF8EF67}" type="slidenum">
              <a:rPr lang="en-AU" altLang="en-US" sz="900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900">
              <a:solidFill>
                <a:srgbClr val="575756"/>
              </a:solidFill>
            </a:endParaRPr>
          </a:p>
        </p:txBody>
      </p:sp>
      <p:pic>
        <p:nvPicPr>
          <p:cNvPr id="5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6110288"/>
            <a:ext cx="1436688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099"/>
          <a:stretch>
            <a:fillRect/>
          </a:stretch>
        </p:blipFill>
        <p:spPr bwMode="auto">
          <a:xfrm>
            <a:off x="7216775" y="6110288"/>
            <a:ext cx="1927225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2582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 txBox="1">
            <a:spLocks/>
          </p:cNvSpPr>
          <p:nvPr/>
        </p:nvSpPr>
        <p:spPr>
          <a:xfrm>
            <a:off x="7308850" y="6381750"/>
            <a:ext cx="1439863" cy="287338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008ECF70-7914-4F44-B509-CF8DB10890AC}" type="slidenum">
              <a:rPr lang="en-AU" altLang="en-US" sz="900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900">
              <a:solidFill>
                <a:srgbClr val="575756"/>
              </a:solidFill>
            </a:endParaRPr>
          </a:p>
        </p:txBody>
      </p:sp>
      <p:pic>
        <p:nvPicPr>
          <p:cNvPr id="3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6110288"/>
            <a:ext cx="1436688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099"/>
          <a:stretch>
            <a:fillRect/>
          </a:stretch>
        </p:blipFill>
        <p:spPr bwMode="auto">
          <a:xfrm>
            <a:off x="7216775" y="6110288"/>
            <a:ext cx="1927225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883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-out 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995738" y="4437063"/>
            <a:ext cx="4537075" cy="36036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aseline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55650" y="1989187"/>
            <a:ext cx="7777163" cy="2447925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  <a:latin typeface="+mj-lt"/>
              </a:defRPr>
            </a:lvl1pPr>
            <a:lvl2pPr>
              <a:defRPr>
                <a:solidFill>
                  <a:schemeClr val="bg2"/>
                </a:solidFill>
                <a:latin typeface="+mj-lt"/>
              </a:defRPr>
            </a:lvl2pPr>
            <a:lvl3pPr>
              <a:defRPr>
                <a:solidFill>
                  <a:schemeClr val="bg2"/>
                </a:solidFill>
                <a:latin typeface="+mj-lt"/>
              </a:defRPr>
            </a:lvl3pPr>
            <a:lvl4pPr>
              <a:defRPr>
                <a:solidFill>
                  <a:schemeClr val="bg2"/>
                </a:solidFill>
                <a:latin typeface="+mj-lt"/>
              </a:defRPr>
            </a:lvl4pPr>
            <a:lvl5pPr>
              <a:defRPr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16282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6623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DARC title slide rev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61"/>
          <a:stretch>
            <a:fillRect/>
          </a:stretch>
        </p:blipFill>
        <p:spPr bwMode="auto">
          <a:xfrm>
            <a:off x="0" y="1916113"/>
            <a:ext cx="27717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620713"/>
            <a:ext cx="21240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94" y="4166437"/>
            <a:ext cx="1835696" cy="1206779"/>
          </a:xfrm>
          <a:prstGeom prst="rect">
            <a:avLst/>
          </a:prstGeom>
        </p:spPr>
      </p:pic>
      <p:sp>
        <p:nvSpPr>
          <p:cNvPr id="10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123728" y="4391270"/>
            <a:ext cx="6696744" cy="809296"/>
          </a:xfrm>
        </p:spPr>
        <p:txBody>
          <a:bodyPr anchor="b"/>
          <a:lstStyle>
            <a:lvl1pPr>
              <a:defRPr b="1" i="0" baseline="0"/>
            </a:lvl1pPr>
          </a:lstStyle>
          <a:p>
            <a:pPr marL="0" indent="0">
              <a:spcBef>
                <a:spcPct val="0"/>
              </a:spcBef>
              <a:spcAft>
                <a:spcPts val="400"/>
              </a:spcAft>
            </a:pPr>
            <a:r>
              <a:rPr lang="en-AU" altLang="en-US" sz="1200" dirty="0">
                <a:latin typeface="Arial" charset="0"/>
                <a:ea typeface="Microsoft Sans Serif" charset="0"/>
                <a:cs typeface="Arial" charset="0"/>
              </a:rPr>
              <a:t>Optimal position for Faculty\School\Unit name – Arial Font</a:t>
            </a:r>
          </a:p>
          <a:p>
            <a:pPr marL="0" indent="0">
              <a:spcBef>
                <a:spcPct val="0"/>
              </a:spcBef>
              <a:spcAft>
                <a:spcPts val="400"/>
              </a:spcAft>
            </a:pPr>
            <a:r>
              <a:rPr lang="en-AU" altLang="en-US" dirty="0">
                <a:latin typeface="Arial" charset="0"/>
                <a:ea typeface="Microsoft Sans Serif" charset="0"/>
                <a:cs typeface="Arial" charset="0"/>
              </a:rPr>
              <a:t>Main heading -  Arial Font</a:t>
            </a:r>
          </a:p>
        </p:txBody>
      </p:sp>
    </p:spTree>
    <p:extLst>
      <p:ext uri="{BB962C8B-B14F-4D97-AF65-F5344CB8AC3E}">
        <p14:creationId xmlns:p14="http://schemas.microsoft.com/office/powerpoint/2010/main" val="2012271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>
            <a:cxnSpLocks noChangeShapeType="1"/>
          </p:cNvCxnSpPr>
          <p:nvPr/>
        </p:nvCxnSpPr>
        <p:spPr bwMode="auto">
          <a:xfrm>
            <a:off x="250825" y="908050"/>
            <a:ext cx="8642350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Slide Number Placeholder 1"/>
          <p:cNvSpPr txBox="1">
            <a:spLocks/>
          </p:cNvSpPr>
          <p:nvPr/>
        </p:nvSpPr>
        <p:spPr>
          <a:xfrm>
            <a:off x="7308850" y="6381750"/>
            <a:ext cx="1439863" cy="287338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9033AD0F-A0A8-C243-9669-B66BEDC6317E}" type="slidenum">
              <a:rPr lang="en-AU" altLang="en-US" sz="900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900">
              <a:solidFill>
                <a:srgbClr val="575756"/>
              </a:solidFill>
            </a:endParaRPr>
          </a:p>
        </p:txBody>
      </p:sp>
      <p:pic>
        <p:nvPicPr>
          <p:cNvPr id="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6110288"/>
            <a:ext cx="1436688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099"/>
          <a:stretch>
            <a:fillRect/>
          </a:stretch>
        </p:blipFill>
        <p:spPr bwMode="auto">
          <a:xfrm>
            <a:off x="7216775" y="6110288"/>
            <a:ext cx="1927225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250825" y="1052512"/>
            <a:ext cx="8642350" cy="489676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5787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ong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9"/>
          <p:cNvCxnSpPr>
            <a:cxnSpLocks noChangeShapeType="1"/>
          </p:cNvCxnSpPr>
          <p:nvPr/>
        </p:nvCxnSpPr>
        <p:spPr bwMode="auto">
          <a:xfrm>
            <a:off x="250825" y="1412875"/>
            <a:ext cx="8642350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Slide Number Placeholder 1"/>
          <p:cNvSpPr txBox="1">
            <a:spLocks/>
          </p:cNvSpPr>
          <p:nvPr/>
        </p:nvSpPr>
        <p:spPr>
          <a:xfrm>
            <a:off x="7308850" y="6381750"/>
            <a:ext cx="1439863" cy="287338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79960ECA-8CEE-F242-BA91-4851444C96AF}" type="slidenum">
              <a:rPr lang="en-AU" altLang="en-US" sz="900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900">
              <a:solidFill>
                <a:srgbClr val="575756"/>
              </a:solidFill>
            </a:endParaRPr>
          </a:p>
        </p:txBody>
      </p:sp>
      <p:pic>
        <p:nvPicPr>
          <p:cNvPr id="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6110288"/>
            <a:ext cx="1436688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099"/>
          <a:stretch>
            <a:fillRect/>
          </a:stretch>
        </p:blipFill>
        <p:spPr bwMode="auto">
          <a:xfrm>
            <a:off x="7216775" y="6110288"/>
            <a:ext cx="1927225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0130" y="274637"/>
            <a:ext cx="8642350" cy="11382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250825" y="1628775"/>
            <a:ext cx="8642350" cy="4321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7893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+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>
            <a:cxnSpLocks noChangeShapeType="1"/>
          </p:cNvCxnSpPr>
          <p:nvPr/>
        </p:nvCxnSpPr>
        <p:spPr bwMode="auto">
          <a:xfrm>
            <a:off x="250825" y="1484313"/>
            <a:ext cx="8642350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Slide Number Placeholder 1"/>
          <p:cNvSpPr txBox="1">
            <a:spLocks/>
          </p:cNvSpPr>
          <p:nvPr/>
        </p:nvSpPr>
        <p:spPr>
          <a:xfrm>
            <a:off x="7308850" y="6381750"/>
            <a:ext cx="1439863" cy="287338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54429D30-7CC5-7740-867A-0AF3EF268A99}" type="slidenum">
              <a:rPr lang="en-AU" altLang="en-US" sz="900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900">
              <a:solidFill>
                <a:srgbClr val="575756"/>
              </a:solidFill>
            </a:endParaRPr>
          </a:p>
        </p:txBody>
      </p:sp>
      <p:pic>
        <p:nvPicPr>
          <p:cNvPr id="7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6110288"/>
            <a:ext cx="1436688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099"/>
          <a:stretch>
            <a:fillRect/>
          </a:stretch>
        </p:blipFill>
        <p:spPr bwMode="auto">
          <a:xfrm>
            <a:off x="7216775" y="6110288"/>
            <a:ext cx="1927225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250825" y="980728"/>
            <a:ext cx="8642350" cy="5035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latin typeface="+mj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50825" y="1628775"/>
            <a:ext cx="8642350" cy="432050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7060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11423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refer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>
            <a:cxnSpLocks noChangeShapeType="1"/>
          </p:cNvCxnSpPr>
          <p:nvPr/>
        </p:nvCxnSpPr>
        <p:spPr bwMode="auto">
          <a:xfrm>
            <a:off x="250825" y="908050"/>
            <a:ext cx="8642350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Slide Number Placeholder 1"/>
          <p:cNvSpPr txBox="1">
            <a:spLocks/>
          </p:cNvSpPr>
          <p:nvPr/>
        </p:nvSpPr>
        <p:spPr>
          <a:xfrm>
            <a:off x="7308850" y="6381750"/>
            <a:ext cx="1439863" cy="287338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1E170547-CD54-D449-977D-D54E03884F9C}" type="slidenum">
              <a:rPr lang="en-AU" altLang="en-US" sz="900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900">
              <a:solidFill>
                <a:srgbClr val="575756"/>
              </a:solidFill>
            </a:endParaRPr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6110288"/>
            <a:ext cx="1436688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099"/>
          <a:stretch>
            <a:fillRect/>
          </a:stretch>
        </p:blipFill>
        <p:spPr bwMode="auto">
          <a:xfrm>
            <a:off x="7216775" y="6110288"/>
            <a:ext cx="1927225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50825" y="5589588"/>
            <a:ext cx="8642350" cy="3603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250825" y="1052513"/>
            <a:ext cx="8642350" cy="43926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198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>
            <a:cxnSpLocks noChangeShapeType="1"/>
          </p:cNvCxnSpPr>
          <p:nvPr/>
        </p:nvCxnSpPr>
        <p:spPr bwMode="auto">
          <a:xfrm>
            <a:off x="250825" y="908050"/>
            <a:ext cx="8642350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Slide Number Placeholder 1"/>
          <p:cNvSpPr txBox="1">
            <a:spLocks/>
          </p:cNvSpPr>
          <p:nvPr/>
        </p:nvSpPr>
        <p:spPr>
          <a:xfrm>
            <a:off x="7308850" y="6381750"/>
            <a:ext cx="1439863" cy="287338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874A3391-EF62-F142-9B22-7EFD32892335}" type="slidenum">
              <a:rPr lang="en-AU" altLang="en-US" sz="900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900">
              <a:solidFill>
                <a:srgbClr val="575756"/>
              </a:solidFill>
            </a:endParaRPr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6110288"/>
            <a:ext cx="1436688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099"/>
          <a:stretch>
            <a:fillRect/>
          </a:stretch>
        </p:blipFill>
        <p:spPr bwMode="auto">
          <a:xfrm>
            <a:off x="7216775" y="6110288"/>
            <a:ext cx="1927225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5724128" y="1268760"/>
            <a:ext cx="2735982" cy="338296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800" i="1" baseline="0"/>
            </a:lvl1pPr>
          </a:lstStyle>
          <a:p>
            <a:pPr lvl="0"/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250825" y="1052512"/>
            <a:ext cx="4897438" cy="48247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7379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>
            <a:cxnSpLocks noChangeShapeType="1"/>
          </p:cNvCxnSpPr>
          <p:nvPr/>
        </p:nvCxnSpPr>
        <p:spPr bwMode="auto">
          <a:xfrm>
            <a:off x="250825" y="908050"/>
            <a:ext cx="8642350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Slide Number Placeholder 1"/>
          <p:cNvSpPr txBox="1">
            <a:spLocks/>
          </p:cNvSpPr>
          <p:nvPr/>
        </p:nvSpPr>
        <p:spPr>
          <a:xfrm>
            <a:off x="7308850" y="6381750"/>
            <a:ext cx="1439863" cy="287338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E0141289-ADDE-0A4B-9AB6-EA10EF9AD9D5}" type="slidenum">
              <a:rPr lang="en-AU" altLang="en-US" sz="900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900">
              <a:solidFill>
                <a:srgbClr val="575756"/>
              </a:solidFill>
            </a:endParaRPr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6110288"/>
            <a:ext cx="1436688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099"/>
          <a:stretch>
            <a:fillRect/>
          </a:stretch>
        </p:blipFill>
        <p:spPr bwMode="auto">
          <a:xfrm>
            <a:off x="7216775" y="6110288"/>
            <a:ext cx="1927225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1008063" y="2060352"/>
            <a:ext cx="7181850" cy="374491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noProof="0"/>
              <a:t>Click icon to add chart</a:t>
            </a:r>
            <a:endParaRPr lang="en-AU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250825" y="1052513"/>
            <a:ext cx="8642350" cy="7207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0632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Group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>
            <a:cxnSpLocks noChangeShapeType="1"/>
          </p:cNvCxnSpPr>
          <p:nvPr/>
        </p:nvCxnSpPr>
        <p:spPr bwMode="auto">
          <a:xfrm>
            <a:off x="250825" y="908050"/>
            <a:ext cx="8642350" cy="0"/>
          </a:xfrm>
          <a:prstGeom prst="line">
            <a:avLst/>
          </a:prstGeom>
          <a:noFill/>
          <a:ln w="9525">
            <a:solidFill>
              <a:srgbClr val="D6381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Slide Number Placeholder 1"/>
          <p:cNvSpPr txBox="1">
            <a:spLocks/>
          </p:cNvSpPr>
          <p:nvPr/>
        </p:nvSpPr>
        <p:spPr>
          <a:xfrm>
            <a:off x="7308850" y="6381750"/>
            <a:ext cx="1439863" cy="287338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14679E43-1CE2-B141-9AA1-E3E34F60B7B4}" type="slidenum">
              <a:rPr lang="en-AU" altLang="en-US" sz="900">
                <a:solidFill>
                  <a:srgbClr val="575756"/>
                </a:solidFill>
              </a:rPr>
              <a:pPr algn="r" eaLnBrk="1" hangingPunct="1"/>
              <a:t>‹#›</a:t>
            </a:fld>
            <a:endParaRPr lang="en-AU" altLang="en-US" sz="900">
              <a:solidFill>
                <a:srgbClr val="575756"/>
              </a:solidFill>
            </a:endParaRPr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6110288"/>
            <a:ext cx="1436688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099"/>
          <a:stretch>
            <a:fillRect/>
          </a:stretch>
        </p:blipFill>
        <p:spPr bwMode="auto">
          <a:xfrm>
            <a:off x="7216775" y="6110288"/>
            <a:ext cx="1927225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3743932" y="6093296"/>
            <a:ext cx="1656135" cy="504056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600" i="1" baseline="0"/>
            </a:lvl1pPr>
          </a:lstStyle>
          <a:p>
            <a:pPr lvl="0"/>
            <a:r>
              <a:rPr lang="en-US" noProof="0"/>
              <a:t>Click icon to add picture</a:t>
            </a:r>
            <a:endParaRPr lang="en-AU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250825" y="1052513"/>
            <a:ext cx="8642350" cy="4824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6574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8642350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250825" y="1052513"/>
            <a:ext cx="8642350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0"/>
            <a:r>
              <a:rPr lang="en-AU" altLang="en-US"/>
              <a:t>First level bullet point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61" r:id="rId13"/>
    <p:sldLayoutId id="2147483962" r:id="rId14"/>
    <p:sldLayoutId id="2147483948" r:id="rId1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57575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5756"/>
          </a:solidFill>
          <a:latin typeface="Palatino Linotype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5756"/>
          </a:solidFill>
          <a:latin typeface="Palatino Linotype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5756"/>
          </a:solidFill>
          <a:latin typeface="Palatino Linotype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5756"/>
          </a:solidFill>
          <a:latin typeface="Palatino Linotype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5756"/>
          </a:solidFill>
          <a:latin typeface="Palatino Linotype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5756"/>
          </a:solidFill>
          <a:latin typeface="Palatino Linotype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5756"/>
          </a:solidFill>
          <a:latin typeface="Palatino Linotype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75756"/>
          </a:solidFill>
          <a:latin typeface="Palatino Linotype" pitchFamily="18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defRPr sz="2800" kern="1200">
          <a:solidFill>
            <a:srgbClr val="57575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Courier New" charset="0"/>
        <a:buChar char="o"/>
        <a:defRPr sz="2400" kern="1200">
          <a:solidFill>
            <a:srgbClr val="575756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rgbClr val="575756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75756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rgbClr val="57575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7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979712" y="4725144"/>
            <a:ext cx="6696744" cy="809296"/>
          </a:xfrm>
        </p:spPr>
        <p:txBody>
          <a:bodyPr anchor="b"/>
          <a:lstStyle>
            <a:lvl1pPr>
              <a:defRPr b="1" i="0" baseline="0"/>
            </a:lvl1pPr>
          </a:lstStyle>
          <a:p>
            <a:r>
              <a:rPr lang="en-AU" sz="3200" dirty="0">
                <a:solidFill>
                  <a:schemeClr val="accent4">
                    <a:lumMod val="50000"/>
                  </a:schemeClr>
                </a:solidFill>
              </a:rPr>
              <a:t>Are indexes a useful measure for drug policy research?</a:t>
            </a:r>
          </a:p>
          <a:p>
            <a:r>
              <a:rPr lang="en-AU" sz="1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Vivienne Moxham-Hall</a:t>
            </a:r>
          </a:p>
          <a:p>
            <a:r>
              <a:rPr lang="en-AU" sz="1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Supervisors: Professor Alison Ritter and Dr Caitlin Hughes</a:t>
            </a:r>
          </a:p>
          <a:p>
            <a:r>
              <a:rPr lang="en-AU" sz="1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2018 Postgraduate Research Symposium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75F10D6-584A-4757-BFC0-E6300E4895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5487299"/>
            <a:ext cx="1872208" cy="57595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Placeholder 31">
            <a:extLst>
              <a:ext uri="{FF2B5EF4-FFF2-40B4-BE49-F238E27FC236}">
                <a16:creationId xmlns:a16="http://schemas.microsoft.com/office/drawing/2014/main" id="{A00AFC60-68A5-4B33-AE16-76787E573D7A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2" r="2112"/>
          <a:stretch>
            <a:fillRect/>
          </a:stretch>
        </p:blipFill>
        <p:spPr>
          <a:xfrm>
            <a:off x="5435600" y="1268413"/>
            <a:ext cx="3240088" cy="3382962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E671D6C-2F1C-4654-B94B-DA404F5A9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is an index?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3999E3-659D-45FF-BFAA-C63B5EFD17C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0825" y="1052511"/>
            <a:ext cx="6043650" cy="4837925"/>
          </a:xfrm>
        </p:spPr>
        <p:txBody>
          <a:bodyPr/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400" dirty="0"/>
              <a:t>Multidimensional indicator</a:t>
            </a:r>
            <a:endParaRPr lang="en-AU" sz="1000" dirty="0"/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400" dirty="0"/>
              <a:t>Combines several different aspects of a complex issue to create a single summable score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400" dirty="0"/>
              <a:t>“Combining apples and oranges in order to compare them”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400" dirty="0"/>
              <a:t>Thesis investigates indexes via  </a:t>
            </a:r>
          </a:p>
          <a:p>
            <a:pPr marL="457200" lvl="1" indent="0">
              <a:buNone/>
            </a:pPr>
            <a:r>
              <a:rPr lang="en-AU" dirty="0"/>
              <a:t>the creation of two distinct indexes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AU" sz="2000" dirty="0"/>
              <a:t>Cannabis laws and regulations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AU" sz="2000" dirty="0"/>
              <a:t>Opioid overdose prevention laws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944DE3-0743-4928-ACC3-45026D3362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5979045"/>
            <a:ext cx="1872208" cy="57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392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34">
            <a:extLst>
              <a:ext uri="{FF2B5EF4-FFF2-40B4-BE49-F238E27FC236}">
                <a16:creationId xmlns:a16="http://schemas.microsoft.com/office/drawing/2014/main" id="{BBBE98EC-8353-4389-AA2F-40C5237A203F}"/>
              </a:ext>
            </a:extLst>
          </p:cNvPr>
          <p:cNvSpPr/>
          <p:nvPr/>
        </p:nvSpPr>
        <p:spPr>
          <a:xfrm>
            <a:off x="7203809" y="2147367"/>
            <a:ext cx="1656184" cy="100969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/>
              <a:t>Common</a:t>
            </a:r>
            <a:r>
              <a:rPr lang="en-AU" sz="1600" dirty="0"/>
              <a:t> </a:t>
            </a:r>
            <a:r>
              <a:rPr lang="en-AU" sz="1600" b="1" dirty="0"/>
              <a:t>metric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AF1AD4-74D1-43C5-90E6-78F2478DD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dirty="0"/>
              <a:t>Index Construction Example: The Australian Cannabis Laws and Regulations Index (ACLRI)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0EC958D9-3D6A-4A64-8A1D-598E87C663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33" r="24733"/>
          <a:stretch>
            <a:fillRect/>
          </a:stretch>
        </p:blipFill>
        <p:spPr>
          <a:xfrm>
            <a:off x="1187624" y="2079761"/>
            <a:ext cx="2771230" cy="3426545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7B465DC-2570-4BE1-AD9C-B5ED812ABB42}"/>
              </a:ext>
            </a:extLst>
          </p:cNvPr>
          <p:cNvCxnSpPr>
            <a:cxnSpLocks/>
          </p:cNvCxnSpPr>
          <p:nvPr/>
        </p:nvCxnSpPr>
        <p:spPr>
          <a:xfrm>
            <a:off x="1405400" y="2763838"/>
            <a:ext cx="359165" cy="268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F2C252D-0B1E-4564-B1DB-79649AD04541}"/>
              </a:ext>
            </a:extLst>
          </p:cNvPr>
          <p:cNvCxnSpPr>
            <a:cxnSpLocks/>
          </p:cNvCxnSpPr>
          <p:nvPr/>
        </p:nvCxnSpPr>
        <p:spPr>
          <a:xfrm>
            <a:off x="1144796" y="3233491"/>
            <a:ext cx="730208" cy="2436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EA626FA-2DF8-48C3-997D-B225004F4A6B}"/>
              </a:ext>
            </a:extLst>
          </p:cNvPr>
          <p:cNvCxnSpPr>
            <a:cxnSpLocks/>
          </p:cNvCxnSpPr>
          <p:nvPr/>
        </p:nvCxnSpPr>
        <p:spPr>
          <a:xfrm>
            <a:off x="938812" y="3749114"/>
            <a:ext cx="549632" cy="439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B821EC1-F684-46A7-B1DC-477E21DF9304}"/>
              </a:ext>
            </a:extLst>
          </p:cNvPr>
          <p:cNvCxnSpPr>
            <a:cxnSpLocks/>
          </p:cNvCxnSpPr>
          <p:nvPr/>
        </p:nvCxnSpPr>
        <p:spPr>
          <a:xfrm flipV="1">
            <a:off x="1187624" y="5031309"/>
            <a:ext cx="468490" cy="185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6B8C9D6-F5FB-4566-80A8-114E1A1ECDDC}"/>
              </a:ext>
            </a:extLst>
          </p:cNvPr>
          <p:cNvCxnSpPr>
            <a:cxnSpLocks/>
          </p:cNvCxnSpPr>
          <p:nvPr/>
        </p:nvCxnSpPr>
        <p:spPr>
          <a:xfrm>
            <a:off x="938812" y="4176146"/>
            <a:ext cx="49540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81C2BED-7EC0-49ED-A968-313B07420CC4}"/>
              </a:ext>
            </a:extLst>
          </p:cNvPr>
          <p:cNvSpPr txBox="1"/>
          <p:nvPr/>
        </p:nvSpPr>
        <p:spPr>
          <a:xfrm>
            <a:off x="683568" y="2460941"/>
            <a:ext cx="8746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Consumer offences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235C6E-801C-4BEF-AFB3-26C84EDE621D}"/>
              </a:ext>
            </a:extLst>
          </p:cNvPr>
          <p:cNvSpPr txBox="1"/>
          <p:nvPr/>
        </p:nvSpPr>
        <p:spPr>
          <a:xfrm>
            <a:off x="432239" y="2956413"/>
            <a:ext cx="8642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Diversion schemes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C6E7A38-5FEF-4238-BF76-C86688877CFF}"/>
              </a:ext>
            </a:extLst>
          </p:cNvPr>
          <p:cNvSpPr txBox="1"/>
          <p:nvPr/>
        </p:nvSpPr>
        <p:spPr>
          <a:xfrm>
            <a:off x="227889" y="3537595"/>
            <a:ext cx="8642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Cultivation offences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81A883C-4C6C-48FA-83AF-67BC2A141916}"/>
              </a:ext>
            </a:extLst>
          </p:cNvPr>
          <p:cNvSpPr txBox="1"/>
          <p:nvPr/>
        </p:nvSpPr>
        <p:spPr>
          <a:xfrm>
            <a:off x="363764" y="3968482"/>
            <a:ext cx="7590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Supply offences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2DA0C83-8056-4D11-8D7D-1E10267E6225}"/>
              </a:ext>
            </a:extLst>
          </p:cNvPr>
          <p:cNvSpPr txBox="1"/>
          <p:nvPr/>
        </p:nvSpPr>
        <p:spPr>
          <a:xfrm>
            <a:off x="389180" y="5155607"/>
            <a:ext cx="1099264" cy="446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Drug Driving offences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59F44BB-33D9-4CF2-A28E-850F46F65592}"/>
              </a:ext>
            </a:extLst>
          </p:cNvPr>
          <p:cNvSpPr txBox="1"/>
          <p:nvPr/>
        </p:nvSpPr>
        <p:spPr>
          <a:xfrm>
            <a:off x="2501500" y="1662547"/>
            <a:ext cx="1273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/>
              <a:t>Index of </a:t>
            </a:r>
            <a:r>
              <a:rPr lang="en-AU" sz="1050" dirty="0"/>
              <a:t>Cannabis</a:t>
            </a:r>
            <a:r>
              <a:rPr lang="en-AU" sz="1100" dirty="0"/>
              <a:t> Laws and Regulations in Australia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1A5DDBA-C7AC-4EC2-A97E-2CCE869CB66D}"/>
              </a:ext>
            </a:extLst>
          </p:cNvPr>
          <p:cNvCxnSpPr>
            <a:cxnSpLocks/>
          </p:cNvCxnSpPr>
          <p:nvPr/>
        </p:nvCxnSpPr>
        <p:spPr>
          <a:xfrm>
            <a:off x="3203848" y="2460941"/>
            <a:ext cx="0" cy="4068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BFC79A45-5E0F-4640-A9FE-9201EB6154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975569"/>
              </p:ext>
            </p:extLst>
          </p:nvPr>
        </p:nvGraphicFramePr>
        <p:xfrm>
          <a:off x="3793266" y="1986426"/>
          <a:ext cx="3190362" cy="1341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0129">
                  <a:extLst>
                    <a:ext uri="{9D8B030D-6E8A-4147-A177-3AD203B41FA5}">
                      <a16:colId xmlns:a16="http://schemas.microsoft.com/office/drawing/2014/main" val="2766745626"/>
                    </a:ext>
                  </a:extLst>
                </a:gridCol>
                <a:gridCol w="1080233">
                  <a:extLst>
                    <a:ext uri="{9D8B030D-6E8A-4147-A177-3AD203B41FA5}">
                      <a16:colId xmlns:a16="http://schemas.microsoft.com/office/drawing/2014/main" val="2566682945"/>
                    </a:ext>
                  </a:extLst>
                </a:gridCol>
              </a:tblGrid>
              <a:tr h="254998">
                <a:tc>
                  <a:txBody>
                    <a:bodyPr/>
                    <a:lstStyle/>
                    <a:p>
                      <a:r>
                        <a:rPr lang="en-AU" sz="1600" dirty="0"/>
                        <a:t>Prison sentence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/>
                        <a:t>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46042"/>
                  </a:ext>
                </a:extLst>
              </a:tr>
              <a:tr h="254998">
                <a:tc>
                  <a:txBody>
                    <a:bodyPr/>
                    <a:lstStyle/>
                    <a:p>
                      <a:r>
                        <a:rPr lang="en-AU" sz="1600" dirty="0"/>
                        <a:t>Fine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/>
                        <a:t>Dollars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212944"/>
                  </a:ext>
                </a:extLst>
              </a:tr>
              <a:tr h="254998">
                <a:tc>
                  <a:txBody>
                    <a:bodyPr/>
                    <a:lstStyle/>
                    <a:p>
                      <a:r>
                        <a:rPr lang="en-AU" sz="1600" dirty="0"/>
                        <a:t>Threshold quantity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/>
                        <a:t>Grams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82138"/>
                  </a:ext>
                </a:extLst>
              </a:tr>
              <a:tr h="254998">
                <a:tc>
                  <a:txBody>
                    <a:bodyPr/>
                    <a:lstStyle/>
                    <a:p>
                      <a:r>
                        <a:rPr lang="en-AU" sz="1600" dirty="0"/>
                        <a:t>License suspension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/>
                        <a:t>Months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8750806"/>
                  </a:ext>
                </a:extLst>
              </a:tr>
            </a:tbl>
          </a:graphicData>
        </a:graphic>
      </p:graphicFrame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7C55868-37C3-43C4-B073-5501BF8D5F22}"/>
              </a:ext>
            </a:extLst>
          </p:cNvPr>
          <p:cNvCxnSpPr>
            <a:cxnSpLocks/>
          </p:cNvCxnSpPr>
          <p:nvPr/>
        </p:nvCxnSpPr>
        <p:spPr>
          <a:xfrm>
            <a:off x="6983628" y="2152774"/>
            <a:ext cx="511429" cy="419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C36EE38-A6F2-4CC3-B62B-980BFDB62DE3}"/>
              </a:ext>
            </a:extLst>
          </p:cNvPr>
          <p:cNvCxnSpPr>
            <a:cxnSpLocks/>
          </p:cNvCxnSpPr>
          <p:nvPr/>
        </p:nvCxnSpPr>
        <p:spPr>
          <a:xfrm>
            <a:off x="6991327" y="2488044"/>
            <a:ext cx="503730" cy="1689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1615BA9-8966-416D-BBE7-DD2BA8C46C8C}"/>
              </a:ext>
            </a:extLst>
          </p:cNvPr>
          <p:cNvCxnSpPr>
            <a:cxnSpLocks/>
          </p:cNvCxnSpPr>
          <p:nvPr/>
        </p:nvCxnSpPr>
        <p:spPr>
          <a:xfrm flipV="1">
            <a:off x="6991327" y="2773951"/>
            <a:ext cx="503730" cy="680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EADB4F7-4694-46A5-ABF0-5F874A2A5F95}"/>
              </a:ext>
            </a:extLst>
          </p:cNvPr>
          <p:cNvCxnSpPr>
            <a:cxnSpLocks/>
          </p:cNvCxnSpPr>
          <p:nvPr/>
        </p:nvCxnSpPr>
        <p:spPr>
          <a:xfrm flipV="1">
            <a:off x="6991327" y="2841966"/>
            <a:ext cx="503730" cy="3228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ight Brace 35">
            <a:extLst>
              <a:ext uri="{FF2B5EF4-FFF2-40B4-BE49-F238E27FC236}">
                <a16:creationId xmlns:a16="http://schemas.microsoft.com/office/drawing/2014/main" id="{A77F84EE-7634-45EE-9B87-7586EAB6BEDE}"/>
              </a:ext>
            </a:extLst>
          </p:cNvPr>
          <p:cNvSpPr/>
          <p:nvPr/>
        </p:nvSpPr>
        <p:spPr>
          <a:xfrm>
            <a:off x="3534708" y="3955160"/>
            <a:ext cx="72008" cy="45753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7" name="Right Brace 36">
            <a:extLst>
              <a:ext uri="{FF2B5EF4-FFF2-40B4-BE49-F238E27FC236}">
                <a16:creationId xmlns:a16="http://schemas.microsoft.com/office/drawing/2014/main" id="{CB699218-7ACF-4314-93F9-0C643417FEB8}"/>
              </a:ext>
            </a:extLst>
          </p:cNvPr>
          <p:cNvSpPr/>
          <p:nvPr/>
        </p:nvSpPr>
        <p:spPr>
          <a:xfrm>
            <a:off x="3606716" y="4509119"/>
            <a:ext cx="72008" cy="52218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DC9E792-2EB4-4168-9779-8C6B1DA8D1A7}"/>
              </a:ext>
            </a:extLst>
          </p:cNvPr>
          <p:cNvCxnSpPr/>
          <p:nvPr/>
        </p:nvCxnSpPr>
        <p:spPr>
          <a:xfrm flipH="1">
            <a:off x="3793266" y="4176146"/>
            <a:ext cx="9947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AC33130D-CF45-4B10-9985-936CBCE5AFC6}"/>
              </a:ext>
            </a:extLst>
          </p:cNvPr>
          <p:cNvCxnSpPr>
            <a:cxnSpLocks/>
          </p:cNvCxnSpPr>
          <p:nvPr/>
        </p:nvCxnSpPr>
        <p:spPr>
          <a:xfrm flipH="1">
            <a:off x="3793266" y="4328546"/>
            <a:ext cx="1147158" cy="4686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4CE2734E-D6E8-4EE3-8072-03D6756E4108}"/>
              </a:ext>
            </a:extLst>
          </p:cNvPr>
          <p:cNvSpPr/>
          <p:nvPr/>
        </p:nvSpPr>
        <p:spPr>
          <a:xfrm>
            <a:off x="4687294" y="3747498"/>
            <a:ext cx="1656184" cy="100969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/>
              <a:t>Weighting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614056C1-BAC8-4C24-83E9-ED19216467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5979045"/>
            <a:ext cx="1872208" cy="57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98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2" grpId="0"/>
      <p:bldP spid="13" grpId="0"/>
      <p:bldP spid="14" grpId="0"/>
      <p:bldP spid="15" grpId="0"/>
      <p:bldP spid="16" grpId="0"/>
      <p:bldP spid="36" grpId="0" animBg="1"/>
      <p:bldP spid="37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59AE696-6407-4D2D-AFB6-06E8557FCA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648" y="993820"/>
            <a:ext cx="7130704" cy="488345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5BA979F-2983-418E-ADEA-CCEBC993B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Index scores (2016) by state or territory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8A0C71-8A5B-407C-ADD4-13B707BB96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5979045"/>
            <a:ext cx="1872208" cy="57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873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3683E-5DBB-4A07-BF29-147C37EA8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can an index of drug laws tell us?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1C3AA87-486A-4125-B359-BA6ECB09A1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42302"/>
              </p:ext>
            </p:extLst>
          </p:nvPr>
        </p:nvGraphicFramePr>
        <p:xfrm>
          <a:off x="575556" y="4513249"/>
          <a:ext cx="799288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444">
                  <a:extLst>
                    <a:ext uri="{9D8B030D-6E8A-4147-A177-3AD203B41FA5}">
                      <a16:colId xmlns:a16="http://schemas.microsoft.com/office/drawing/2014/main" val="319442259"/>
                    </a:ext>
                  </a:extLst>
                </a:gridCol>
                <a:gridCol w="3996444">
                  <a:extLst>
                    <a:ext uri="{9D8B030D-6E8A-4147-A177-3AD203B41FA5}">
                      <a16:colId xmlns:a16="http://schemas.microsoft.com/office/drawing/2014/main" val="412284531"/>
                    </a:ext>
                  </a:extLst>
                </a:gridCol>
              </a:tblGrid>
              <a:tr h="1133191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chemeClr val="accent1"/>
                          </a:solidFill>
                        </a:rPr>
                        <a:t>Pros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AU" sz="1600" b="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</a:rPr>
                        <a:t>Enables high-level analysis of law platforms across time and place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AU" sz="1600" b="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</a:rPr>
                        <a:t>Simple and easy to interpret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AU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chemeClr val="accent1"/>
                          </a:solidFill>
                        </a:rPr>
                        <a:t>Cons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A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Too abstract to identify the roles of specific laws – is one or all the laws driving the result?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A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37732"/>
                  </a:ext>
                </a:extLst>
              </a:tr>
            </a:tbl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EEBE4D3-744B-40E5-B9C1-47CD4A23A4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5204625"/>
              </p:ext>
            </p:extLst>
          </p:nvPr>
        </p:nvGraphicFramePr>
        <p:xfrm>
          <a:off x="4412512" y="1052736"/>
          <a:ext cx="4064132" cy="3938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0C760981-787F-4EDC-B590-DF94A67427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0552084"/>
              </p:ext>
            </p:extLst>
          </p:nvPr>
        </p:nvGraphicFramePr>
        <p:xfrm>
          <a:off x="348380" y="908050"/>
          <a:ext cx="3888432" cy="3657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7CB73AF7-9B3B-48DF-A116-1E5AA7128B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5979045"/>
            <a:ext cx="1872208" cy="57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692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7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A6296-1632-4FC8-AD29-4EC3482E5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Thank you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37745E-B496-4FB2-8B7F-DD31B3D67D22}"/>
              </a:ext>
            </a:extLst>
          </p:cNvPr>
          <p:cNvSpPr txBox="1"/>
          <p:nvPr/>
        </p:nvSpPr>
        <p:spPr>
          <a:xfrm>
            <a:off x="257250" y="3717032"/>
            <a:ext cx="38827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Vivienne Moxham-Hall</a:t>
            </a:r>
          </a:p>
          <a:p>
            <a:r>
              <a:rPr lang="en-AU" dirty="0"/>
              <a:t>Email: v.moxham-hall@unsw.edu.au</a:t>
            </a:r>
          </a:p>
          <a:p>
            <a:r>
              <a:rPr lang="en-AU" dirty="0"/>
              <a:t>Twitter: @</a:t>
            </a:r>
            <a:r>
              <a:rPr lang="en-AU" dirty="0" err="1"/>
              <a:t>vividity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97813011"/>
      </p:ext>
    </p:extLst>
  </p:cSld>
  <p:clrMapOvr>
    <a:masterClrMapping/>
  </p:clrMapOvr>
</p:sld>
</file>

<file path=ppt/theme/theme1.xml><?xml version="1.0" encoding="utf-8"?>
<a:theme xmlns:a="http://schemas.openxmlformats.org/drawingml/2006/main" name="NDARC Template 4by3">
  <a:themeElements>
    <a:clrScheme name="NDARC">
      <a:dk1>
        <a:srgbClr val="000000"/>
      </a:dk1>
      <a:lt1>
        <a:sysClr val="window" lastClr="FFFFFF"/>
      </a:lt1>
      <a:dk2>
        <a:srgbClr val="000000"/>
      </a:dk2>
      <a:lt2>
        <a:srgbClr val="EEECE1"/>
      </a:lt2>
      <a:accent1>
        <a:srgbClr val="D63C15"/>
      </a:accent1>
      <a:accent2>
        <a:srgbClr val="B8A400"/>
      </a:accent2>
      <a:accent3>
        <a:srgbClr val="FFC000"/>
      </a:accent3>
      <a:accent4>
        <a:srgbClr val="575756"/>
      </a:accent4>
      <a:accent5>
        <a:srgbClr val="6461A5"/>
      </a:accent5>
      <a:accent6>
        <a:srgbClr val="D8BD00"/>
      </a:accent6>
      <a:hlink>
        <a:srgbClr val="575756"/>
      </a:hlink>
      <a:folHlink>
        <a:srgbClr val="6461A5"/>
      </a:folHlink>
    </a:clrScheme>
    <a:fontScheme name="NDARC">
      <a:majorFont>
        <a:latin typeface="Palatino Linotyp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DARC Powerpoint template 4-3" id="{B49182C0-B055-BD4A-AA0E-0B2CC9316930}" vid="{54523D84-06E7-0D4E-A8A4-4C4F52C889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NDARC Powerpoint template 4-3</Template>
  <TotalTime>3961</TotalTime>
  <Words>204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Courier New</vt:lpstr>
      <vt:lpstr>Microsoft Sans Serif</vt:lpstr>
      <vt:lpstr>Palatino Linotype</vt:lpstr>
      <vt:lpstr>Wingdings</vt:lpstr>
      <vt:lpstr>NDARC Template 4by3</vt:lpstr>
      <vt:lpstr>PowerPoint Presentation</vt:lpstr>
      <vt:lpstr>What is an index?</vt:lpstr>
      <vt:lpstr>Index Construction Example: The Australian Cannabis Laws and Regulations Index (ACLRI)</vt:lpstr>
      <vt:lpstr>Index scores (2016) by state or territory</vt:lpstr>
      <vt:lpstr>What can an index of drug laws tell us?</vt:lpstr>
      <vt:lpstr>Thank you</vt:lpstr>
    </vt:vector>
  </TitlesOfParts>
  <Company>University of New South Wales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Vivienne Moxham-Hall</dc:creator>
  <cp:lastModifiedBy>Vivienne Moxham-Hall</cp:lastModifiedBy>
  <cp:revision>143</cp:revision>
  <cp:lastPrinted>2018-09-26T07:49:09Z</cp:lastPrinted>
  <dcterms:created xsi:type="dcterms:W3CDTF">2018-08-09T04:45:27Z</dcterms:created>
  <dcterms:modified xsi:type="dcterms:W3CDTF">2018-11-15T05:33:40Z</dcterms:modified>
</cp:coreProperties>
</file>