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79" r:id="rId2"/>
  </p:sldMasterIdLst>
  <p:notesMasterIdLst>
    <p:notesMasterId r:id="rId11"/>
  </p:notesMasterIdLst>
  <p:handoutMasterIdLst>
    <p:handoutMasterId r:id="rId12"/>
  </p:handoutMasterIdLst>
  <p:sldIdLst>
    <p:sldId id="257" r:id="rId3"/>
    <p:sldId id="274" r:id="rId4"/>
    <p:sldId id="275" r:id="rId5"/>
    <p:sldId id="259" r:id="rId6"/>
    <p:sldId id="264" r:id="rId7"/>
    <p:sldId id="269" r:id="rId8"/>
    <p:sldId id="271" r:id="rId9"/>
    <p:sldId id="273"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521415D9-36F7-43E2-AB2F-B90AF26B5E84}">
      <p14:sectionLst xmlns:p14="http://schemas.microsoft.com/office/powerpoint/2010/main">
        <p14:section name="Default Section" id="{17F48336-C209-7144-840E-79FAD254572F}">
          <p14:sldIdLst>
            <p14:sldId id="257"/>
            <p14:sldId id="274"/>
            <p14:sldId id="275"/>
            <p14:sldId id="259"/>
            <p14:sldId id="264"/>
            <p14:sldId id="269"/>
            <p14:sldId id="271"/>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10" autoAdjust="0"/>
    <p:restoredTop sz="83385" autoAdjust="0"/>
  </p:normalViewPr>
  <p:slideViewPr>
    <p:cSldViewPr snapToGrid="0" snapToObjects="1">
      <p:cViewPr>
        <p:scale>
          <a:sx n="75" d="100"/>
          <a:sy n="75" d="100"/>
        </p:scale>
        <p:origin x="-1800"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8ADFA-B5AC-DB4A-9447-C02DC81770F7}" type="datetime1">
              <a:rPr lang="en-AU" smtClean="0"/>
              <a:t>15/11/2018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AF5213-7107-1948-8ADC-63EAC65A57AA}" type="slidenum">
              <a:rPr lang="en-US" smtClean="0"/>
              <a:t>‹#›</a:t>
            </a:fld>
            <a:endParaRPr lang="en-US"/>
          </a:p>
        </p:txBody>
      </p:sp>
    </p:spTree>
    <p:extLst>
      <p:ext uri="{BB962C8B-B14F-4D97-AF65-F5344CB8AC3E}">
        <p14:creationId xmlns:p14="http://schemas.microsoft.com/office/powerpoint/2010/main" val="36224582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E56A36-AE91-1B42-8A72-C9BFD02AF885}" type="datetime1">
              <a:rPr lang="en-AU" smtClean="0"/>
              <a:t>15/11/2018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D55D15-9B28-A748-81C9-D6F71FD6C19B}" type="slidenum">
              <a:rPr lang="en-US" smtClean="0"/>
              <a:t>‹#›</a:t>
            </a:fld>
            <a:endParaRPr lang="en-US"/>
          </a:p>
        </p:txBody>
      </p:sp>
    </p:spTree>
    <p:extLst>
      <p:ext uri="{BB962C8B-B14F-4D97-AF65-F5344CB8AC3E}">
        <p14:creationId xmlns:p14="http://schemas.microsoft.com/office/powerpoint/2010/main" val="920961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Currently, globally around one-third of people living with HIV have not been diagnosed.  One strategy that may help increase HIV testing is self-testing, which someone who wants to know his or her HIV status can test and interpret the test result themselves in private. Forth study as the first random trial of HIVST in the world has showed that HIVST could significant increase the uptake and frequency of HIV testing.  </a:t>
            </a:r>
            <a:endParaRPr lang="en-AU" dirty="0"/>
          </a:p>
        </p:txBody>
      </p:sp>
      <p:sp>
        <p:nvSpPr>
          <p:cNvPr id="4" name="Slide Number Placeholder 3"/>
          <p:cNvSpPr>
            <a:spLocks noGrp="1"/>
          </p:cNvSpPr>
          <p:nvPr>
            <p:ph type="sldNum" sz="quarter" idx="10"/>
          </p:nvPr>
        </p:nvSpPr>
        <p:spPr/>
        <p:txBody>
          <a:bodyPr/>
          <a:lstStyle/>
          <a:p>
            <a:fld id="{6DD55D15-9B28-A748-81C9-D6F71FD6C19B}" type="slidenum">
              <a:rPr lang="en-US" smtClean="0"/>
              <a:t>2</a:t>
            </a:fld>
            <a:endParaRPr lang="en-US"/>
          </a:p>
        </p:txBody>
      </p:sp>
    </p:spTree>
    <p:extLst>
      <p:ext uri="{BB962C8B-B14F-4D97-AF65-F5344CB8AC3E}">
        <p14:creationId xmlns:p14="http://schemas.microsoft.com/office/powerpoint/2010/main" val="3050390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However, the remaining concerns of unsupervised HIVST still in the field, the people afraid that without on time consulting, user who got HIV positive result will meet  severe psychological distress, intimate partner violence, or even suicide. These concerns make it is extremely important to hear from people about their experience of using HIVST. </a:t>
            </a:r>
          </a:p>
          <a:p>
            <a:endParaRPr lang="en-AU" dirty="0"/>
          </a:p>
        </p:txBody>
      </p:sp>
      <p:sp>
        <p:nvSpPr>
          <p:cNvPr id="4" name="Slide Number Placeholder 3"/>
          <p:cNvSpPr>
            <a:spLocks noGrp="1"/>
          </p:cNvSpPr>
          <p:nvPr>
            <p:ph type="sldNum" sz="quarter" idx="10"/>
          </p:nvPr>
        </p:nvSpPr>
        <p:spPr/>
        <p:txBody>
          <a:bodyPr/>
          <a:lstStyle/>
          <a:p>
            <a:fld id="{6DD55D15-9B28-A748-81C9-D6F71FD6C19B}" type="slidenum">
              <a:rPr lang="en-US" smtClean="0"/>
              <a:t>3</a:t>
            </a:fld>
            <a:endParaRPr lang="en-US"/>
          </a:p>
        </p:txBody>
      </p:sp>
    </p:spTree>
    <p:extLst>
      <p:ext uri="{BB962C8B-B14F-4D97-AF65-F5344CB8AC3E}">
        <p14:creationId xmlns:p14="http://schemas.microsoft.com/office/powerpoint/2010/main" val="3246113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study is the first qualitative study </a:t>
            </a:r>
            <a:r>
              <a:rPr lang="en-AU" sz="1200" kern="1200" dirty="0" smtClean="0">
                <a:solidFill>
                  <a:schemeClr val="tx1"/>
                </a:solidFill>
                <a:effectLst/>
                <a:latin typeface="+mn-lt"/>
                <a:ea typeface="+mn-ea"/>
                <a:cs typeface="+mn-cs"/>
              </a:rPr>
              <a:t>of FORTH study.</a:t>
            </a:r>
          </a:p>
          <a:p>
            <a:pPr marL="0" marR="0" indent="0" algn="l" defTabSz="4572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We conducted 16 qualitative interviews. We used a thematic analysis methodology to analyse these qualitative data.</a:t>
            </a:r>
          </a:p>
          <a:p>
            <a:endParaRPr lang="en-AU" dirty="0"/>
          </a:p>
        </p:txBody>
      </p:sp>
      <p:sp>
        <p:nvSpPr>
          <p:cNvPr id="4" name="Slide Number Placeholder 3"/>
          <p:cNvSpPr>
            <a:spLocks noGrp="1"/>
          </p:cNvSpPr>
          <p:nvPr>
            <p:ph type="sldNum" sz="quarter" idx="10"/>
          </p:nvPr>
        </p:nvSpPr>
        <p:spPr/>
        <p:txBody>
          <a:bodyPr/>
          <a:lstStyle/>
          <a:p>
            <a:fld id="{6DD55D15-9B28-A748-81C9-D6F71FD6C19B}" type="slidenum">
              <a:rPr lang="en-US" smtClean="0"/>
              <a:t>4</a:t>
            </a:fld>
            <a:endParaRPr lang="en-US"/>
          </a:p>
        </p:txBody>
      </p:sp>
    </p:spTree>
    <p:extLst>
      <p:ext uri="{BB962C8B-B14F-4D97-AF65-F5344CB8AC3E}">
        <p14:creationId xmlns:p14="http://schemas.microsoft.com/office/powerpoint/2010/main" val="1682485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Men found many benefits of using HIVST, participants reported HIVST is private and easy to use, also afford their the logistical and psychological control. </a:t>
            </a: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D55D15-9B28-A748-81C9-D6F71FD6C19B}" type="slidenum">
              <a:rPr lang="en-US" smtClean="0"/>
              <a:t>5</a:t>
            </a:fld>
            <a:endParaRPr lang="en-US"/>
          </a:p>
        </p:txBody>
      </p:sp>
    </p:spTree>
    <p:extLst>
      <p:ext uri="{BB962C8B-B14F-4D97-AF65-F5344CB8AC3E}">
        <p14:creationId xmlns:p14="http://schemas.microsoft.com/office/powerpoint/2010/main" val="1081222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Furthermore, Self-testing could increase their testing frequency and help generate community excitement and a sense of altruism about HIV prevention.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D55D15-9B28-A748-81C9-D6F71FD6C19B}" type="slidenum">
              <a:rPr lang="en-US" smtClean="0"/>
              <a:t>6</a:t>
            </a:fld>
            <a:endParaRPr lang="en-US"/>
          </a:p>
        </p:txBody>
      </p:sp>
    </p:spTree>
    <p:extLst>
      <p:ext uri="{BB962C8B-B14F-4D97-AF65-F5344CB8AC3E}">
        <p14:creationId xmlns:p14="http://schemas.microsoft.com/office/powerpoint/2010/main" val="1081222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At the same time, participants were aware of the test`s window period, the time when the tests would fail to identify an infection and they viewed it as the only drawback of the test, some of them also complain about HIVST lack of other STI test, which mean they still need to go the clinic for full sexual health check. </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DD55D15-9B28-A748-81C9-D6F71FD6C19B}" type="slidenum">
              <a:rPr lang="en-US" smtClean="0"/>
              <a:t>7</a:t>
            </a:fld>
            <a:endParaRPr lang="en-US"/>
          </a:p>
        </p:txBody>
      </p:sp>
    </p:spTree>
    <p:extLst>
      <p:ext uri="{BB962C8B-B14F-4D97-AF65-F5344CB8AC3E}">
        <p14:creationId xmlns:p14="http://schemas.microsoft.com/office/powerpoint/2010/main" val="1081222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Men weighed the pros and cons of HIVST in our study.  Men’s awareness of these limits allowed them to excuse inaccuracies – including false negatives result–and take responsibility for using the test in a way that ignored the window period. The men would like to using self testing in the future, describing it as an enhancement for conventional testing.  However, while self testing encouraged more frequent testing, many were also not sure that they would sustain the frequent testing facilitated by self testing. , these findings suggest that efforts to sustain that impact – including capitalise on enthusiasm and other support – may be required.</a:t>
            </a:r>
            <a:endParaRPr lang="en-AU" dirty="0"/>
          </a:p>
        </p:txBody>
      </p:sp>
      <p:sp>
        <p:nvSpPr>
          <p:cNvPr id="4" name="Slide Number Placeholder 3"/>
          <p:cNvSpPr>
            <a:spLocks noGrp="1"/>
          </p:cNvSpPr>
          <p:nvPr>
            <p:ph type="sldNum" sz="quarter" idx="10"/>
          </p:nvPr>
        </p:nvSpPr>
        <p:spPr/>
        <p:txBody>
          <a:bodyPr/>
          <a:lstStyle/>
          <a:p>
            <a:fld id="{6DD55D15-9B28-A748-81C9-D6F71FD6C19B}" type="slidenum">
              <a:rPr lang="en-US" smtClean="0"/>
              <a:t>8</a:t>
            </a:fld>
            <a:endParaRPr lang="en-US"/>
          </a:p>
        </p:txBody>
      </p:sp>
    </p:spTree>
    <p:extLst>
      <p:ext uri="{BB962C8B-B14F-4D97-AF65-F5344CB8AC3E}">
        <p14:creationId xmlns:p14="http://schemas.microsoft.com/office/powerpoint/2010/main" val="36953810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lack">
    <p:bg>
      <p:bgPr>
        <a:solidFill>
          <a:srgbClr val="2D2D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7118" y="4176293"/>
            <a:ext cx="7167850" cy="1296144"/>
          </a:xfrm>
          <a:prstGeom prst="rect">
            <a:avLst/>
          </a:prstGeom>
        </p:spPr>
        <p:txBody>
          <a:bodyPr lIns="0" tIns="0" rIns="0" bIns="0"/>
          <a:lstStyle>
            <a:lvl1pPr algn="l">
              <a:defRPr sz="3800" baseline="0">
                <a:solidFill>
                  <a:schemeClr val="bg1"/>
                </a:solidFill>
                <a:latin typeface="+mn-lt"/>
              </a:defRPr>
            </a:lvl1pPr>
          </a:lstStyle>
          <a:p>
            <a:r>
              <a:rPr lang="en-US" dirty="0" smtClean="0"/>
              <a:t>Presentation title goes here </a:t>
            </a:r>
            <a:br>
              <a:rPr lang="en-US" dirty="0" smtClean="0"/>
            </a:br>
            <a:r>
              <a:rPr lang="en-US" dirty="0" smtClean="0"/>
              <a:t>and can go over two lines</a:t>
            </a:r>
            <a:endParaRPr lang="en-AU" dirty="0"/>
          </a:p>
        </p:txBody>
      </p:sp>
      <p:sp>
        <p:nvSpPr>
          <p:cNvPr id="13" name="Content Placeholder 12"/>
          <p:cNvSpPr>
            <a:spLocks noGrp="1"/>
          </p:cNvSpPr>
          <p:nvPr>
            <p:ph sz="quarter" idx="10" hasCustomPrompt="1"/>
          </p:nvPr>
        </p:nvSpPr>
        <p:spPr>
          <a:xfrm>
            <a:off x="1077118" y="5454295"/>
            <a:ext cx="7167850" cy="288032"/>
          </a:xfrm>
          <a:prstGeom prst="rect">
            <a:avLst/>
          </a:prstGeom>
        </p:spPr>
        <p:txBody>
          <a:bodyPr vert="horz" lIns="0" tIns="0" rIns="0" bIns="0"/>
          <a:lstStyle>
            <a:lvl1pPr marL="0" indent="0">
              <a:buNone/>
              <a:defRPr sz="2000" b="1" baseline="0">
                <a:solidFill>
                  <a:srgbClr val="BD9C55"/>
                </a:solidFill>
              </a:defRPr>
            </a:lvl1pPr>
          </a:lstStyle>
          <a:p>
            <a:pPr lvl="0"/>
            <a:r>
              <a:rPr lang="en-AU" dirty="0" smtClean="0"/>
              <a:t>Author name and date</a:t>
            </a:r>
            <a:endParaRPr lang="en-US" dirty="0"/>
          </a:p>
        </p:txBody>
      </p:sp>
      <p:pic>
        <p:nvPicPr>
          <p:cNvPr id="5" name="Picture 4" descr="Kirby_Templates_PPT.pdf"/>
          <p:cNvPicPr>
            <a:picLocks noChangeAspect="1"/>
          </p:cNvPicPr>
          <p:nvPr userDrawn="1"/>
        </p:nvPicPr>
        <p:blipFill rotWithShape="1">
          <a:blip r:embed="rId2">
            <a:extLst>
              <a:ext uri="{28A0092B-C50C-407E-A947-70E740481C1C}">
                <a14:useLocalDpi xmlns:a14="http://schemas.microsoft.com/office/drawing/2010/main" val="0"/>
              </a:ext>
            </a:extLst>
          </a:blip>
          <a:srcRect r="54301" b="60454"/>
          <a:stretch/>
        </p:blipFill>
        <p:spPr>
          <a:xfrm>
            <a:off x="0" y="0"/>
            <a:ext cx="4178710" cy="2712065"/>
          </a:xfrm>
          <a:prstGeom prst="rect">
            <a:avLst/>
          </a:prstGeom>
        </p:spPr>
      </p:pic>
    </p:spTree>
    <p:extLst>
      <p:ext uri="{BB962C8B-B14F-4D97-AF65-F5344CB8AC3E}">
        <p14:creationId xmlns:p14="http://schemas.microsoft.com/office/powerpoint/2010/main" val="17080101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Gold">
    <p:bg>
      <p:bgPr>
        <a:solidFill>
          <a:schemeClr val="bg2"/>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dirty="0" smtClean="0"/>
              <a:t>Presentation Title  //  edit 'Header &amp; Footer' to change or remove </a:t>
            </a:r>
          </a:p>
        </p:txBody>
      </p:sp>
      <p:sp>
        <p:nvSpPr>
          <p:cNvPr id="3" name="Slide Number Placeholder 2"/>
          <p:cNvSpPr>
            <a:spLocks noGrp="1"/>
          </p:cNvSpPr>
          <p:nvPr>
            <p:ph type="sldNum" sz="quarter" idx="11"/>
          </p:nvPr>
        </p:nvSpPr>
        <p:spPr>
          <a:xfrm>
            <a:off x="-3507088"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40415504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7118" y="4176293"/>
            <a:ext cx="7167850" cy="1296144"/>
          </a:xfrm>
          <a:prstGeom prst="rect">
            <a:avLst/>
          </a:prstGeom>
        </p:spPr>
        <p:txBody>
          <a:bodyPr lIns="0" tIns="0" rIns="0" bIns="0"/>
          <a:lstStyle>
            <a:lvl1pPr algn="l">
              <a:defRPr sz="3800" baseline="0">
                <a:solidFill>
                  <a:srgbClr val="000000"/>
                </a:solidFill>
                <a:latin typeface="+mn-lt"/>
              </a:defRPr>
            </a:lvl1pPr>
          </a:lstStyle>
          <a:p>
            <a:r>
              <a:rPr lang="en-US" dirty="0" smtClean="0"/>
              <a:t>Presentation title goes here </a:t>
            </a:r>
            <a:br>
              <a:rPr lang="en-US" dirty="0" smtClean="0"/>
            </a:br>
            <a:r>
              <a:rPr lang="en-US" dirty="0" smtClean="0"/>
              <a:t>and can go over two lines</a:t>
            </a:r>
            <a:endParaRPr lang="en-AU" dirty="0"/>
          </a:p>
        </p:txBody>
      </p:sp>
      <p:sp>
        <p:nvSpPr>
          <p:cNvPr id="13" name="Content Placeholder 12"/>
          <p:cNvSpPr>
            <a:spLocks noGrp="1"/>
          </p:cNvSpPr>
          <p:nvPr>
            <p:ph sz="quarter" idx="10" hasCustomPrompt="1"/>
          </p:nvPr>
        </p:nvSpPr>
        <p:spPr>
          <a:xfrm>
            <a:off x="1077118" y="5454295"/>
            <a:ext cx="7167850" cy="288032"/>
          </a:xfrm>
          <a:prstGeom prst="rect">
            <a:avLst/>
          </a:prstGeom>
        </p:spPr>
        <p:txBody>
          <a:bodyPr vert="horz" lIns="0" tIns="0" rIns="0" bIns="0"/>
          <a:lstStyle>
            <a:lvl1pPr marL="0" indent="0">
              <a:buNone/>
              <a:defRPr sz="2000" b="1" baseline="0">
                <a:solidFill>
                  <a:srgbClr val="BD9C55"/>
                </a:solidFill>
              </a:defRPr>
            </a:lvl1pPr>
          </a:lstStyle>
          <a:p>
            <a:pPr lvl="0"/>
            <a:r>
              <a:rPr lang="en-AU" dirty="0" smtClean="0"/>
              <a:t>Author name and date</a:t>
            </a:r>
            <a:endParaRPr lang="en-US" dirty="0"/>
          </a:p>
        </p:txBody>
      </p:sp>
      <p:pic>
        <p:nvPicPr>
          <p:cNvPr id="4" name="Picture 3" descr="Kirby_Templates_PPT.pdf"/>
          <p:cNvPicPr>
            <a:picLocks noChangeAspect="1"/>
          </p:cNvPicPr>
          <p:nvPr userDrawn="1"/>
        </p:nvPicPr>
        <p:blipFill rotWithShape="1">
          <a:blip r:embed="rId2">
            <a:extLst>
              <a:ext uri="{28A0092B-C50C-407E-A947-70E740481C1C}">
                <a14:useLocalDpi xmlns:a14="http://schemas.microsoft.com/office/drawing/2010/main" val="0"/>
              </a:ext>
            </a:extLst>
          </a:blip>
          <a:srcRect r="54301" b="60095"/>
          <a:stretch/>
        </p:blipFill>
        <p:spPr>
          <a:xfrm>
            <a:off x="0" y="0"/>
            <a:ext cx="4178710" cy="2736645"/>
          </a:xfrm>
          <a:prstGeom prst="rect">
            <a:avLst/>
          </a:prstGeom>
        </p:spPr>
      </p:pic>
    </p:spTree>
    <p:extLst>
      <p:ext uri="{BB962C8B-B14F-4D97-AF65-F5344CB8AC3E}">
        <p14:creationId xmlns:p14="http://schemas.microsoft.com/office/powerpoint/2010/main" val="25192665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pics - Gold">
    <p:bg>
      <p:bgPr>
        <a:solidFill>
          <a:schemeClr val="bg2"/>
        </a:solidFill>
        <a:effectLst/>
      </p:bgPr>
    </p:bg>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2">
                    <a:lumMod val="40000"/>
                    <a:lumOff val="60000"/>
                  </a:schemeClr>
                </a:solidFill>
                <a:latin typeface="+mn-lt"/>
              </a:defRPr>
            </a:lvl1pPr>
          </a:lstStyle>
          <a:p>
            <a:pPr lvl="0"/>
            <a:r>
              <a:rPr lang="en-US" dirty="0" smtClean="0"/>
              <a:t>Topic A</a:t>
            </a:r>
          </a:p>
        </p:txBody>
      </p:sp>
      <p:sp>
        <p:nvSpPr>
          <p:cNvPr id="2" name="Footer Placeholder 1"/>
          <p:cNvSpPr>
            <a:spLocks noGrp="1"/>
          </p:cNvSpPr>
          <p:nvPr>
            <p:ph type="ftr" sz="quarter" idx="12"/>
          </p:nvPr>
        </p:nvSpPr>
        <p:spPr>
          <a:xfrm>
            <a:off x="518864" y="109736"/>
            <a:ext cx="6311153" cy="240537"/>
          </a:xfrm>
        </p:spPr>
        <p:txBody>
          <a:bodyPr/>
          <a:lstStyle/>
          <a:p>
            <a:r>
              <a:rPr lang="en-US" dirty="0" smtClean="0"/>
              <a:t>Presentation Title  //  edit 'Header &amp; Footer' to change or remove </a:t>
            </a:r>
          </a:p>
        </p:txBody>
      </p:sp>
      <p:sp>
        <p:nvSpPr>
          <p:cNvPr id="3" name="Slide Number Placeholder 2"/>
          <p:cNvSpPr>
            <a:spLocks noGrp="1"/>
          </p:cNvSpPr>
          <p:nvPr>
            <p:ph type="sldNum" sz="quarter" idx="13"/>
          </p:nvPr>
        </p:nvSpPr>
        <p:spPr>
          <a:xfrm>
            <a:off x="-3372617" y="6525344"/>
            <a:ext cx="668065" cy="251748"/>
          </a:xfrm>
        </p:spPr>
        <p:txBody>
          <a:bodyPr/>
          <a:lstStyle>
            <a:lvl1pPr>
              <a:defRPr b="0">
                <a:solidFill>
                  <a:schemeClr val="bg2"/>
                </a:solidFill>
              </a:defRPr>
            </a:lvl1p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2501969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pics - White">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75000"/>
                  </a:schemeClr>
                </a:solidFill>
                <a:latin typeface="+mn-lt"/>
              </a:defRPr>
            </a:lvl1pPr>
          </a:lstStyle>
          <a:p>
            <a:pPr lvl="0"/>
            <a:r>
              <a:rPr lang="en-US" dirty="0" smtClean="0"/>
              <a:t>Topic A</a:t>
            </a:r>
          </a:p>
        </p:txBody>
      </p:sp>
      <p:sp>
        <p:nvSpPr>
          <p:cNvPr id="4" name="Footer Placeholder 3"/>
          <p:cNvSpPr>
            <a:spLocks noGrp="1"/>
          </p:cNvSpPr>
          <p:nvPr>
            <p:ph type="ftr" sz="quarter" idx="12"/>
          </p:nvPr>
        </p:nvSpPr>
        <p:spPr>
          <a:xfrm>
            <a:off x="518864" y="109736"/>
            <a:ext cx="6311153" cy="240537"/>
          </a:xfrm>
        </p:spPr>
        <p:txBody>
          <a:bodyPr/>
          <a:lstStyle/>
          <a:p>
            <a:r>
              <a:rPr lang="en-US" dirty="0" smtClean="0"/>
              <a:t>Presentation Title  //  edit 'Header &amp; Footer' to change or remove </a:t>
            </a:r>
          </a:p>
        </p:txBody>
      </p:sp>
      <p:sp>
        <p:nvSpPr>
          <p:cNvPr id="5" name="Slide Number Placeholder 4"/>
          <p:cNvSpPr>
            <a:spLocks noGrp="1"/>
          </p:cNvSpPr>
          <p:nvPr>
            <p:ph type="sldNum" sz="quarter" idx="13"/>
          </p:nvPr>
        </p:nvSpPr>
        <p:spPr>
          <a:xfrm>
            <a:off x="-3529500"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26760368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pics - Grey">
    <p:bg>
      <p:bgPr>
        <a:solidFill>
          <a:schemeClr val="bg1">
            <a:lumMod val="65000"/>
          </a:schemeClr>
        </a:solidFill>
        <a:effectLst/>
      </p:bgPr>
    </p:bg>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85000"/>
                  </a:schemeClr>
                </a:solidFill>
                <a:latin typeface="+mn-lt"/>
              </a:defRPr>
            </a:lvl1pPr>
          </a:lstStyle>
          <a:p>
            <a:pPr lvl="0"/>
            <a:r>
              <a:rPr lang="en-US" dirty="0" smtClean="0"/>
              <a:t>Topic A</a:t>
            </a:r>
          </a:p>
        </p:txBody>
      </p:sp>
      <p:sp>
        <p:nvSpPr>
          <p:cNvPr id="2" name="Footer Placeholder 1"/>
          <p:cNvSpPr>
            <a:spLocks noGrp="1"/>
          </p:cNvSpPr>
          <p:nvPr>
            <p:ph type="ftr" sz="quarter" idx="12"/>
          </p:nvPr>
        </p:nvSpPr>
        <p:spPr>
          <a:xfrm>
            <a:off x="518864" y="109736"/>
            <a:ext cx="6311153" cy="240537"/>
          </a:xfrm>
        </p:spPr>
        <p:txBody>
          <a:bodyPr/>
          <a:lstStyle/>
          <a:p>
            <a:r>
              <a:rPr lang="en-US" dirty="0" smtClean="0"/>
              <a:t>Presentation Title  //  edit 'Header &amp; Footer' to change or remove </a:t>
            </a:r>
          </a:p>
        </p:txBody>
      </p:sp>
      <p:sp>
        <p:nvSpPr>
          <p:cNvPr id="3" name="Slide Number Placeholder 2"/>
          <p:cNvSpPr>
            <a:spLocks noGrp="1"/>
          </p:cNvSpPr>
          <p:nvPr>
            <p:ph type="sldNum" sz="quarter" idx="13"/>
          </p:nvPr>
        </p:nvSpPr>
        <p:spPr>
          <a:xfrm>
            <a:off x="-3499617"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13553402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1" name="Rectangle 10"/>
          <p:cNvSpPr/>
          <p:nvPr userDrawn="1"/>
        </p:nvSpPr>
        <p:spPr>
          <a:xfrm>
            <a:off x="0" y="490047"/>
            <a:ext cx="9144000" cy="612000"/>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smtClean="0"/>
              <a:t>Source:</a:t>
            </a:r>
            <a:endParaRPr lang="en-US" dirty="0"/>
          </a:p>
        </p:txBody>
      </p:sp>
      <p:sp>
        <p:nvSpPr>
          <p:cNvPr id="10" name="Content Placeholder 2"/>
          <p:cNvSpPr>
            <a:spLocks noGrp="1"/>
          </p:cNvSpPr>
          <p:nvPr>
            <p:ph sz="quarter" idx="13" hasCustomPrompt="1"/>
          </p:nvPr>
        </p:nvSpPr>
        <p:spPr>
          <a:xfrm>
            <a:off x="517141" y="1255677"/>
            <a:ext cx="8086412" cy="4982264"/>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smtClean="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Lorem</a:t>
            </a:r>
            <a:r>
              <a:rPr lang="en-US" sz="2200" b="0" dirty="0" smtClean="0">
                <a:solidFill>
                  <a:srgbClr val="000000"/>
                </a:solidFill>
              </a:rPr>
              <a:t> </a:t>
            </a:r>
            <a:r>
              <a:rPr lang="en-US" sz="2200" b="0" dirty="0" err="1" smtClean="0">
                <a:solidFill>
                  <a:srgbClr val="000000"/>
                </a:solidFill>
              </a:rPr>
              <a:t>ipsum</a:t>
            </a:r>
            <a:r>
              <a:rPr lang="en-US" sz="2200" b="0" dirty="0" smtClean="0">
                <a:solidFill>
                  <a:srgbClr val="000000"/>
                </a:solidFill>
              </a:rPr>
              <a:t> dolor sit </a:t>
            </a:r>
            <a:r>
              <a:rPr lang="en-US" sz="2200" b="0" dirty="0" err="1" smtClean="0">
                <a:solidFill>
                  <a:srgbClr val="000000"/>
                </a:solidFill>
              </a:rPr>
              <a:t>amet</a:t>
            </a:r>
            <a:r>
              <a:rPr lang="en-US" sz="2200" b="0" dirty="0" smtClean="0">
                <a:solidFill>
                  <a:srgbClr val="000000"/>
                </a:solidFill>
              </a:rPr>
              <a:t>, </a:t>
            </a:r>
            <a:r>
              <a:rPr lang="en-US" sz="2200" b="0" dirty="0" err="1" smtClean="0">
                <a:solidFill>
                  <a:srgbClr val="000000"/>
                </a:solidFill>
              </a:rPr>
              <a:t>consectetur</a:t>
            </a:r>
            <a:r>
              <a:rPr lang="en-US" sz="2200" b="0" dirty="0" smtClean="0">
                <a:solidFill>
                  <a:srgbClr val="000000"/>
                </a:solidFill>
              </a:rPr>
              <a:t> </a:t>
            </a:r>
            <a:r>
              <a:rPr lang="en-US" sz="2200" b="0" dirty="0" err="1" smtClean="0">
                <a:solidFill>
                  <a:srgbClr val="000000"/>
                </a:solidFill>
              </a:rPr>
              <a:t>adipiscing</a:t>
            </a:r>
            <a:r>
              <a:rPr lang="en-US" sz="2200" b="0" dirty="0" smtClean="0">
                <a:solidFill>
                  <a:srgbClr val="000000"/>
                </a:solidFill>
              </a:rPr>
              <a:t> </a:t>
            </a:r>
            <a:r>
              <a:rPr lang="en-US" sz="2200" b="0" dirty="0" err="1" smtClean="0">
                <a:solidFill>
                  <a:srgbClr val="000000"/>
                </a:solidFill>
              </a:rPr>
              <a:t>elit</a:t>
            </a:r>
            <a:r>
              <a:rPr lang="en-US" sz="2200" b="0" dirty="0" smtClean="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tristique</a:t>
            </a:r>
            <a:r>
              <a:rPr lang="en-US" sz="2200" b="0" dirty="0" smtClean="0">
                <a:solidFill>
                  <a:srgbClr val="000000"/>
                </a:solidFill>
              </a:rPr>
              <a:t> in </a:t>
            </a:r>
            <a:r>
              <a:rPr lang="en-US" sz="2200" b="0" dirty="0" err="1" smtClean="0">
                <a:solidFill>
                  <a:srgbClr val="000000"/>
                </a:solidFill>
              </a:rPr>
              <a:t>tellus</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iaculis</a:t>
            </a:r>
            <a:r>
              <a:rPr lang="en-US" sz="2200" b="0" dirty="0" smtClean="0">
                <a:solidFill>
                  <a:srgbClr val="000000"/>
                </a:solidFill>
              </a:rPr>
              <a:t>. </a:t>
            </a: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elementum</a:t>
            </a:r>
            <a:r>
              <a:rPr lang="en-US" sz="2200" b="0" dirty="0" smtClean="0">
                <a:solidFill>
                  <a:srgbClr val="000000"/>
                </a:solidFill>
              </a:rPr>
              <a:t>, </a:t>
            </a:r>
            <a:r>
              <a:rPr lang="en-US" sz="2200" b="0" dirty="0" err="1" smtClean="0">
                <a:solidFill>
                  <a:srgbClr val="000000"/>
                </a:solidFill>
              </a:rPr>
              <a:t>velit</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porta</a:t>
            </a:r>
            <a:r>
              <a:rPr lang="en-US" sz="2200" b="0" dirty="0" smtClean="0">
                <a:solidFill>
                  <a:srgbClr val="000000"/>
                </a:solidFill>
              </a:rPr>
              <a:t> </a:t>
            </a:r>
            <a:r>
              <a:rPr lang="en-US" sz="2200" b="0" dirty="0" err="1" smtClean="0">
                <a:solidFill>
                  <a:srgbClr val="000000"/>
                </a:solidFill>
              </a:rPr>
              <a:t>laoreet</a:t>
            </a:r>
            <a:r>
              <a:rPr lang="en-US" sz="2200" b="0" dirty="0" smtClean="0">
                <a:solidFill>
                  <a:srgbClr val="000000"/>
                </a:solidFill>
              </a:rPr>
              <a:t>, </a:t>
            </a:r>
            <a:r>
              <a:rPr lang="en-US" sz="2200" b="0" dirty="0" err="1" smtClean="0">
                <a:solidFill>
                  <a:srgbClr val="000000"/>
                </a:solidFill>
              </a:rPr>
              <a:t>eros</a:t>
            </a:r>
            <a:r>
              <a:rPr lang="en-US" sz="2200" b="0" dirty="0" smtClean="0">
                <a:solidFill>
                  <a:srgbClr val="000000"/>
                </a:solidFill>
              </a:rPr>
              <a:t> </a:t>
            </a:r>
            <a:r>
              <a:rPr lang="en-US" sz="2200" b="0" dirty="0" err="1" smtClean="0">
                <a:solidFill>
                  <a:srgbClr val="000000"/>
                </a:solidFill>
              </a:rPr>
              <a:t>neque</a:t>
            </a:r>
            <a:r>
              <a:rPr lang="en-US" sz="2200" b="0" dirty="0" smtClean="0">
                <a:solidFill>
                  <a:srgbClr val="000000"/>
                </a:solidFill>
              </a:rPr>
              <a:t> </a:t>
            </a:r>
            <a:r>
              <a:rPr lang="en-US" sz="2200" b="0" dirty="0" err="1" smtClean="0">
                <a:solidFill>
                  <a:srgbClr val="000000"/>
                </a:solidFill>
              </a:rPr>
              <a:t>auctor</a:t>
            </a:r>
            <a:r>
              <a:rPr lang="en-US" sz="2200" b="0" dirty="0" smtClean="0">
                <a:solidFill>
                  <a:srgbClr val="000000"/>
                </a:solidFill>
              </a:rPr>
              <a:t> </a:t>
            </a:r>
            <a:r>
              <a:rPr lang="en-US" sz="2200" b="0" dirty="0" err="1" smtClean="0">
                <a:solidFill>
                  <a:srgbClr val="000000"/>
                </a:solidFill>
              </a:rPr>
              <a:t>urna</a:t>
            </a:r>
            <a:endParaRPr lang="en-US" sz="2200" b="0" dirty="0" smtClean="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risus</a:t>
            </a:r>
            <a:r>
              <a:rPr lang="en-US" sz="2200" b="0" dirty="0" smtClean="0">
                <a:solidFill>
                  <a:srgbClr val="000000"/>
                </a:solidFill>
              </a:rPr>
              <a:t> </a:t>
            </a:r>
            <a:r>
              <a:rPr lang="en-US" sz="2200" b="0" dirty="0" err="1" smtClean="0">
                <a:solidFill>
                  <a:srgbClr val="000000"/>
                </a:solidFill>
              </a:rPr>
              <a:t>malesuada</a:t>
            </a:r>
            <a:r>
              <a:rPr lang="en-US" sz="2200" b="0" dirty="0" smtClean="0">
                <a:solidFill>
                  <a:srgbClr val="000000"/>
                </a:solidFill>
              </a:rPr>
              <a:t> ex. </a:t>
            </a:r>
            <a:r>
              <a:rPr lang="en-US" sz="2200" b="0" dirty="0" err="1" smtClean="0">
                <a:solidFill>
                  <a:srgbClr val="000000"/>
                </a:solidFill>
              </a:rPr>
              <a:t>Donec</a:t>
            </a:r>
            <a:r>
              <a:rPr lang="en-US" sz="2200" b="0" dirty="0" smtClean="0">
                <a:solidFill>
                  <a:srgbClr val="000000"/>
                </a:solidFill>
              </a:rPr>
              <a:t> </a:t>
            </a:r>
            <a:r>
              <a:rPr lang="en-US" sz="2200" b="0" dirty="0" err="1" smtClean="0">
                <a:solidFill>
                  <a:srgbClr val="000000"/>
                </a:solidFill>
              </a:rPr>
              <a:t>sollicitudin</a:t>
            </a:r>
            <a:r>
              <a:rPr lang="en-US" sz="2200" b="0" dirty="0" smtClean="0">
                <a:solidFill>
                  <a:srgbClr val="000000"/>
                </a:solidFill>
              </a:rPr>
              <a:t> </a:t>
            </a:r>
            <a:r>
              <a:rPr lang="en-US" sz="2200" b="0" dirty="0" err="1" smtClean="0">
                <a:solidFill>
                  <a:srgbClr val="000000"/>
                </a:solidFill>
              </a:rPr>
              <a:t>sagittis</a:t>
            </a:r>
            <a:r>
              <a:rPr lang="en-US" sz="2200" b="0" dirty="0" smtClean="0">
                <a:solidFill>
                  <a:srgbClr val="000000"/>
                </a:solidFill>
              </a:rPr>
              <a:t> </a:t>
            </a:r>
            <a:r>
              <a:rPr lang="en-US" sz="2200" b="0" dirty="0" err="1" smtClean="0">
                <a:solidFill>
                  <a:srgbClr val="000000"/>
                </a:solidFill>
              </a:rPr>
              <a:t>purus</a:t>
            </a:r>
            <a:r>
              <a:rPr lang="en-US" sz="2200" b="0" dirty="0" smtClean="0">
                <a:solidFill>
                  <a:srgbClr val="000000"/>
                </a:solidFill>
              </a:rPr>
              <a:t> non </a:t>
            </a:r>
            <a:r>
              <a:rPr lang="en-US" sz="2200" b="0" dirty="0" err="1" smtClean="0">
                <a:solidFill>
                  <a:srgbClr val="000000"/>
                </a:solidFill>
              </a:rPr>
              <a:t>suscipit</a:t>
            </a:r>
            <a:r>
              <a:rPr lang="en-US" sz="2200" b="0" dirty="0" smtClean="0">
                <a:solidFill>
                  <a:srgbClr val="000000"/>
                </a:solidFill>
              </a:rPr>
              <a:t>. Integer </a:t>
            </a:r>
            <a:r>
              <a:rPr lang="en-US" sz="2200" b="0" dirty="0" err="1" smtClean="0">
                <a:solidFill>
                  <a:srgbClr val="000000"/>
                </a:solidFill>
              </a:rPr>
              <a:t>finibus</a:t>
            </a:r>
            <a:r>
              <a:rPr lang="en-US" sz="2200" b="0" dirty="0" smtClean="0">
                <a:solidFill>
                  <a:srgbClr val="000000"/>
                </a:solidFill>
              </a:rPr>
              <a:t> </a:t>
            </a:r>
            <a:r>
              <a:rPr lang="en-US" sz="2200" b="0" dirty="0" err="1" smtClean="0">
                <a:solidFill>
                  <a:srgbClr val="000000"/>
                </a:solidFill>
              </a:rPr>
              <a:t>euismod</a:t>
            </a:r>
            <a:r>
              <a:rPr lang="en-US" sz="2200" b="0" dirty="0" smtClean="0">
                <a:solidFill>
                  <a:srgbClr val="000000"/>
                </a:solidFill>
              </a:rPr>
              <a:t> </a:t>
            </a:r>
            <a:r>
              <a:rPr lang="en-US" sz="2200" b="0" dirty="0" err="1" smtClean="0">
                <a:solidFill>
                  <a:srgbClr val="000000"/>
                </a:solidFill>
              </a:rPr>
              <a:t>leo</a:t>
            </a:r>
            <a:r>
              <a:rPr lang="en-US" sz="2200" b="0" dirty="0" smtClean="0">
                <a:solidFill>
                  <a:srgbClr val="000000"/>
                </a:solidFill>
              </a:rPr>
              <a:t>, </a:t>
            </a:r>
            <a:r>
              <a:rPr lang="en-US" sz="2200" b="0" dirty="0" err="1" smtClean="0">
                <a:solidFill>
                  <a:srgbClr val="000000"/>
                </a:solidFill>
              </a:rPr>
              <a:t>feugiat</a:t>
            </a:r>
            <a:r>
              <a:rPr lang="en-US" sz="2200" b="0" dirty="0" smtClean="0">
                <a:solidFill>
                  <a:srgbClr val="000000"/>
                </a:solidFill>
              </a:rPr>
              <a:t> </a:t>
            </a:r>
            <a:r>
              <a:rPr lang="en-US" sz="2200" b="0" dirty="0" err="1" smtClean="0">
                <a:solidFill>
                  <a:srgbClr val="000000"/>
                </a:solidFill>
              </a:rPr>
              <a:t>fringilla</a:t>
            </a:r>
            <a:r>
              <a:rPr lang="en-US" sz="2200" b="0" dirty="0" smtClean="0">
                <a:solidFill>
                  <a:srgbClr val="000000"/>
                </a:solidFill>
              </a:rPr>
              <a:t> </a:t>
            </a: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venenatis</a:t>
            </a:r>
            <a:r>
              <a:rPr lang="en-US" sz="2200" b="0" dirty="0" smtClean="0">
                <a:solidFill>
                  <a:srgbClr val="000000"/>
                </a:solidFill>
              </a:rPr>
              <a:t> vel. </a:t>
            </a:r>
            <a:endParaRPr lang="en-US" sz="2200" b="0" dirty="0">
              <a:solidFill>
                <a:srgbClr val="000000"/>
              </a:solidFill>
            </a:endParaRPr>
          </a:p>
        </p:txBody>
      </p:sp>
      <p:sp>
        <p:nvSpPr>
          <p:cNvPr id="12" name="Title 1"/>
          <p:cNvSpPr>
            <a:spLocks noGrp="1"/>
          </p:cNvSpPr>
          <p:nvPr>
            <p:ph type="title" hasCustomPrompt="1"/>
          </p:nvPr>
        </p:nvSpPr>
        <p:spPr>
          <a:xfrm>
            <a:off x="518864" y="575408"/>
            <a:ext cx="8085584" cy="411328"/>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smtClean="0"/>
              <a:t>Slide title goes (short title)</a:t>
            </a:r>
            <a:endParaRPr lang="en-AU" dirty="0"/>
          </a:p>
        </p:txBody>
      </p:sp>
      <p:sp>
        <p:nvSpPr>
          <p:cNvPr id="4" name="Slide Number Placeholder 3"/>
          <p:cNvSpPr>
            <a:spLocks noGrp="1"/>
          </p:cNvSpPr>
          <p:nvPr>
            <p:ph type="sldNum" sz="quarter" idx="15"/>
          </p:nvPr>
        </p:nvSpPr>
        <p:spPr>
          <a:xfrm>
            <a:off x="519559" y="6525344"/>
            <a:ext cx="668065" cy="251748"/>
          </a:xfrm>
          <a:prstGeom prst="rect">
            <a:avLst/>
          </a:prstGeom>
        </p:spPr>
        <p:txBody>
          <a:bodyPr/>
          <a:lstStyle/>
          <a:p>
            <a:fld id="{8C385F23-470B-B540-9492-8220B9E90E81}" type="slidenum">
              <a:rPr lang="en-US" smtClean="0"/>
              <a:pPr/>
              <a:t>‹#›</a:t>
            </a:fld>
            <a:endParaRPr lang="en-US" dirty="0"/>
          </a:p>
        </p:txBody>
      </p:sp>
      <p:sp>
        <p:nvSpPr>
          <p:cNvPr id="2" name="Footer Placeholder 1"/>
          <p:cNvSpPr>
            <a:spLocks noGrp="1"/>
          </p:cNvSpPr>
          <p:nvPr>
            <p:ph type="ftr" sz="quarter" idx="16"/>
          </p:nvPr>
        </p:nvSpPr>
        <p:spPr>
          <a:xfrm>
            <a:off x="518864" y="108419"/>
            <a:ext cx="6311153" cy="240537"/>
          </a:xfrm>
        </p:spPr>
        <p:txBody>
          <a:bodyPr/>
          <a:lstStyle/>
          <a:p>
            <a:r>
              <a:rPr lang="en-US" dirty="0" smtClean="0"/>
              <a:t>Presentation Title  //  edit 'Header &amp; Footer' to change or remove </a:t>
            </a:r>
          </a:p>
        </p:txBody>
      </p:sp>
    </p:spTree>
    <p:extLst>
      <p:ext uri="{BB962C8B-B14F-4D97-AF65-F5344CB8AC3E}">
        <p14:creationId xmlns:p14="http://schemas.microsoft.com/office/powerpoint/2010/main" val="17381007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long title">
    <p:spTree>
      <p:nvGrpSpPr>
        <p:cNvPr id="1" name=""/>
        <p:cNvGrpSpPr/>
        <p:nvPr/>
      </p:nvGrpSpPr>
      <p:grpSpPr>
        <a:xfrm>
          <a:off x="0" y="0"/>
          <a:ext cx="0" cy="0"/>
          <a:chOff x="0" y="0"/>
          <a:chExt cx="0" cy="0"/>
        </a:xfrm>
      </p:grpSpPr>
      <p:sp>
        <p:nvSpPr>
          <p:cNvPr id="11" name="Rectangle 10"/>
          <p:cNvSpPr/>
          <p:nvPr userDrawn="1"/>
        </p:nvSpPr>
        <p:spPr>
          <a:xfrm>
            <a:off x="0" y="481573"/>
            <a:ext cx="9144000" cy="961991"/>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518864" y="562650"/>
            <a:ext cx="8085584" cy="799297"/>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smtClean="0"/>
              <a:t>This template is for slides with long titles that go over two lines</a:t>
            </a:r>
            <a:endParaRPr lang="en-AU" dirty="0"/>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smtClean="0"/>
              <a:t>Source:</a:t>
            </a:r>
            <a:endParaRPr lang="en-US" dirty="0"/>
          </a:p>
        </p:txBody>
      </p:sp>
      <p:sp>
        <p:nvSpPr>
          <p:cNvPr id="16" name="Slide Number Placeholder 1"/>
          <p:cNvSpPr>
            <a:spLocks noGrp="1"/>
          </p:cNvSpPr>
          <p:nvPr>
            <p:ph type="sldNum" sz="quarter" idx="12"/>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pPr/>
              <a:t>‹#›</a:t>
            </a:fld>
            <a:endParaRPr lang="en-US" dirty="0"/>
          </a:p>
        </p:txBody>
      </p:sp>
      <p:sp>
        <p:nvSpPr>
          <p:cNvPr id="12" name="Content Placeholder 2"/>
          <p:cNvSpPr>
            <a:spLocks noGrp="1"/>
          </p:cNvSpPr>
          <p:nvPr>
            <p:ph sz="quarter" idx="13" hasCustomPrompt="1"/>
          </p:nvPr>
        </p:nvSpPr>
        <p:spPr>
          <a:xfrm>
            <a:off x="517141" y="1600819"/>
            <a:ext cx="8086412" cy="4629652"/>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smtClean="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Lorem</a:t>
            </a:r>
            <a:r>
              <a:rPr lang="en-US" sz="2200" b="0" dirty="0" smtClean="0">
                <a:solidFill>
                  <a:srgbClr val="000000"/>
                </a:solidFill>
              </a:rPr>
              <a:t> </a:t>
            </a:r>
            <a:r>
              <a:rPr lang="en-US" sz="2200" b="0" dirty="0" err="1" smtClean="0">
                <a:solidFill>
                  <a:srgbClr val="000000"/>
                </a:solidFill>
              </a:rPr>
              <a:t>ipsum</a:t>
            </a:r>
            <a:r>
              <a:rPr lang="en-US" sz="2200" b="0" dirty="0" smtClean="0">
                <a:solidFill>
                  <a:srgbClr val="000000"/>
                </a:solidFill>
              </a:rPr>
              <a:t> dolor sit </a:t>
            </a:r>
            <a:r>
              <a:rPr lang="en-US" sz="2200" b="0" dirty="0" err="1" smtClean="0">
                <a:solidFill>
                  <a:srgbClr val="000000"/>
                </a:solidFill>
              </a:rPr>
              <a:t>amet</a:t>
            </a:r>
            <a:r>
              <a:rPr lang="en-US" sz="2200" b="0" dirty="0" smtClean="0">
                <a:solidFill>
                  <a:srgbClr val="000000"/>
                </a:solidFill>
              </a:rPr>
              <a:t>, </a:t>
            </a:r>
            <a:r>
              <a:rPr lang="en-US" sz="2200" b="0" dirty="0" err="1" smtClean="0">
                <a:solidFill>
                  <a:srgbClr val="000000"/>
                </a:solidFill>
              </a:rPr>
              <a:t>consectetur</a:t>
            </a:r>
            <a:r>
              <a:rPr lang="en-US" sz="2200" b="0" dirty="0" smtClean="0">
                <a:solidFill>
                  <a:srgbClr val="000000"/>
                </a:solidFill>
              </a:rPr>
              <a:t> </a:t>
            </a:r>
            <a:r>
              <a:rPr lang="en-US" sz="2200" b="0" dirty="0" err="1" smtClean="0">
                <a:solidFill>
                  <a:srgbClr val="000000"/>
                </a:solidFill>
              </a:rPr>
              <a:t>adipiscing</a:t>
            </a:r>
            <a:r>
              <a:rPr lang="en-US" sz="2200" b="0" dirty="0" smtClean="0">
                <a:solidFill>
                  <a:srgbClr val="000000"/>
                </a:solidFill>
              </a:rPr>
              <a:t> </a:t>
            </a:r>
            <a:r>
              <a:rPr lang="en-US" sz="2200" b="0" dirty="0" err="1" smtClean="0">
                <a:solidFill>
                  <a:srgbClr val="000000"/>
                </a:solidFill>
              </a:rPr>
              <a:t>elit</a:t>
            </a:r>
            <a:r>
              <a:rPr lang="en-US" sz="2200" b="0" dirty="0" smtClean="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tristique</a:t>
            </a:r>
            <a:r>
              <a:rPr lang="en-US" sz="2200" b="0" dirty="0" smtClean="0">
                <a:solidFill>
                  <a:srgbClr val="000000"/>
                </a:solidFill>
              </a:rPr>
              <a:t> in </a:t>
            </a:r>
            <a:r>
              <a:rPr lang="en-US" sz="2200" b="0" dirty="0" err="1" smtClean="0">
                <a:solidFill>
                  <a:srgbClr val="000000"/>
                </a:solidFill>
              </a:rPr>
              <a:t>tellus</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iaculis</a:t>
            </a:r>
            <a:r>
              <a:rPr lang="en-US" sz="2200" b="0" dirty="0" smtClean="0">
                <a:solidFill>
                  <a:srgbClr val="000000"/>
                </a:solidFill>
              </a:rPr>
              <a:t>. </a:t>
            </a: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elementum</a:t>
            </a:r>
            <a:r>
              <a:rPr lang="en-US" sz="2200" b="0" dirty="0" smtClean="0">
                <a:solidFill>
                  <a:srgbClr val="000000"/>
                </a:solidFill>
              </a:rPr>
              <a:t>, </a:t>
            </a:r>
            <a:r>
              <a:rPr lang="en-US" sz="2200" b="0" dirty="0" err="1" smtClean="0">
                <a:solidFill>
                  <a:srgbClr val="000000"/>
                </a:solidFill>
              </a:rPr>
              <a:t>velit</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porta</a:t>
            </a:r>
            <a:r>
              <a:rPr lang="en-US" sz="2200" b="0" dirty="0" smtClean="0">
                <a:solidFill>
                  <a:srgbClr val="000000"/>
                </a:solidFill>
              </a:rPr>
              <a:t> </a:t>
            </a:r>
            <a:r>
              <a:rPr lang="en-US" sz="2200" b="0" dirty="0" err="1" smtClean="0">
                <a:solidFill>
                  <a:srgbClr val="000000"/>
                </a:solidFill>
              </a:rPr>
              <a:t>laoreet</a:t>
            </a:r>
            <a:r>
              <a:rPr lang="en-US" sz="2200" b="0" dirty="0" smtClean="0">
                <a:solidFill>
                  <a:srgbClr val="000000"/>
                </a:solidFill>
              </a:rPr>
              <a:t>, </a:t>
            </a:r>
            <a:r>
              <a:rPr lang="en-US" sz="2200" b="0" dirty="0" err="1" smtClean="0">
                <a:solidFill>
                  <a:srgbClr val="000000"/>
                </a:solidFill>
              </a:rPr>
              <a:t>eros</a:t>
            </a:r>
            <a:r>
              <a:rPr lang="en-US" sz="2200" b="0" dirty="0" smtClean="0">
                <a:solidFill>
                  <a:srgbClr val="000000"/>
                </a:solidFill>
              </a:rPr>
              <a:t> </a:t>
            </a:r>
            <a:r>
              <a:rPr lang="en-US" sz="2200" b="0" dirty="0" err="1" smtClean="0">
                <a:solidFill>
                  <a:srgbClr val="000000"/>
                </a:solidFill>
              </a:rPr>
              <a:t>neque</a:t>
            </a:r>
            <a:r>
              <a:rPr lang="en-US" sz="2200" b="0" dirty="0" smtClean="0">
                <a:solidFill>
                  <a:srgbClr val="000000"/>
                </a:solidFill>
              </a:rPr>
              <a:t> </a:t>
            </a:r>
            <a:r>
              <a:rPr lang="en-US" sz="2200" b="0" dirty="0" err="1" smtClean="0">
                <a:solidFill>
                  <a:srgbClr val="000000"/>
                </a:solidFill>
              </a:rPr>
              <a:t>auctor</a:t>
            </a:r>
            <a:r>
              <a:rPr lang="en-US" sz="2200" b="0" dirty="0" smtClean="0">
                <a:solidFill>
                  <a:srgbClr val="000000"/>
                </a:solidFill>
              </a:rPr>
              <a:t> </a:t>
            </a:r>
            <a:r>
              <a:rPr lang="en-US" sz="2200" b="0" dirty="0" err="1" smtClean="0">
                <a:solidFill>
                  <a:srgbClr val="000000"/>
                </a:solidFill>
              </a:rPr>
              <a:t>urna</a:t>
            </a:r>
            <a:endParaRPr lang="en-US" sz="2200" b="0" dirty="0" smtClean="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risus</a:t>
            </a:r>
            <a:r>
              <a:rPr lang="en-US" sz="2200" b="0" dirty="0" smtClean="0">
                <a:solidFill>
                  <a:srgbClr val="000000"/>
                </a:solidFill>
              </a:rPr>
              <a:t> </a:t>
            </a:r>
            <a:r>
              <a:rPr lang="en-US" sz="2200" b="0" dirty="0" err="1" smtClean="0">
                <a:solidFill>
                  <a:srgbClr val="000000"/>
                </a:solidFill>
              </a:rPr>
              <a:t>malesuada</a:t>
            </a:r>
            <a:r>
              <a:rPr lang="en-US" sz="2200" b="0" dirty="0" smtClean="0">
                <a:solidFill>
                  <a:srgbClr val="000000"/>
                </a:solidFill>
              </a:rPr>
              <a:t> ex. </a:t>
            </a:r>
            <a:r>
              <a:rPr lang="en-US" sz="2200" b="0" dirty="0" err="1" smtClean="0">
                <a:solidFill>
                  <a:srgbClr val="000000"/>
                </a:solidFill>
              </a:rPr>
              <a:t>Donec</a:t>
            </a:r>
            <a:r>
              <a:rPr lang="en-US" sz="2200" b="0" dirty="0" smtClean="0">
                <a:solidFill>
                  <a:srgbClr val="000000"/>
                </a:solidFill>
              </a:rPr>
              <a:t> </a:t>
            </a:r>
            <a:r>
              <a:rPr lang="en-US" sz="2200" b="0" dirty="0" err="1" smtClean="0">
                <a:solidFill>
                  <a:srgbClr val="000000"/>
                </a:solidFill>
              </a:rPr>
              <a:t>sollicitudin</a:t>
            </a:r>
            <a:r>
              <a:rPr lang="en-US" sz="2200" b="0" dirty="0" smtClean="0">
                <a:solidFill>
                  <a:srgbClr val="000000"/>
                </a:solidFill>
              </a:rPr>
              <a:t> </a:t>
            </a:r>
            <a:r>
              <a:rPr lang="en-US" sz="2200" b="0" dirty="0" err="1" smtClean="0">
                <a:solidFill>
                  <a:srgbClr val="000000"/>
                </a:solidFill>
              </a:rPr>
              <a:t>sagittis</a:t>
            </a:r>
            <a:r>
              <a:rPr lang="en-US" sz="2200" b="0" dirty="0" smtClean="0">
                <a:solidFill>
                  <a:srgbClr val="000000"/>
                </a:solidFill>
              </a:rPr>
              <a:t> </a:t>
            </a:r>
            <a:r>
              <a:rPr lang="en-US" sz="2200" b="0" dirty="0" err="1" smtClean="0">
                <a:solidFill>
                  <a:srgbClr val="000000"/>
                </a:solidFill>
              </a:rPr>
              <a:t>purus</a:t>
            </a:r>
            <a:r>
              <a:rPr lang="en-US" sz="2200" b="0" dirty="0" smtClean="0">
                <a:solidFill>
                  <a:srgbClr val="000000"/>
                </a:solidFill>
              </a:rPr>
              <a:t> non </a:t>
            </a:r>
            <a:r>
              <a:rPr lang="en-US" sz="2200" b="0" dirty="0" err="1" smtClean="0">
                <a:solidFill>
                  <a:srgbClr val="000000"/>
                </a:solidFill>
              </a:rPr>
              <a:t>suscipit</a:t>
            </a:r>
            <a:r>
              <a:rPr lang="en-US" sz="2200" b="0" dirty="0" smtClean="0">
                <a:solidFill>
                  <a:srgbClr val="000000"/>
                </a:solidFill>
              </a:rPr>
              <a:t>. Integer </a:t>
            </a:r>
            <a:r>
              <a:rPr lang="en-US" sz="2200" b="0" dirty="0" err="1" smtClean="0">
                <a:solidFill>
                  <a:srgbClr val="000000"/>
                </a:solidFill>
              </a:rPr>
              <a:t>finibus</a:t>
            </a:r>
            <a:r>
              <a:rPr lang="en-US" sz="2200" b="0" dirty="0" smtClean="0">
                <a:solidFill>
                  <a:srgbClr val="000000"/>
                </a:solidFill>
              </a:rPr>
              <a:t> </a:t>
            </a:r>
            <a:r>
              <a:rPr lang="en-US" sz="2200" b="0" dirty="0" err="1" smtClean="0">
                <a:solidFill>
                  <a:srgbClr val="000000"/>
                </a:solidFill>
              </a:rPr>
              <a:t>euismod</a:t>
            </a:r>
            <a:r>
              <a:rPr lang="en-US" sz="2200" b="0" dirty="0" smtClean="0">
                <a:solidFill>
                  <a:srgbClr val="000000"/>
                </a:solidFill>
              </a:rPr>
              <a:t> </a:t>
            </a:r>
            <a:r>
              <a:rPr lang="en-US" sz="2200" b="0" dirty="0" err="1" smtClean="0">
                <a:solidFill>
                  <a:srgbClr val="000000"/>
                </a:solidFill>
              </a:rPr>
              <a:t>leo</a:t>
            </a:r>
            <a:r>
              <a:rPr lang="en-US" sz="2200" b="0" dirty="0" smtClean="0">
                <a:solidFill>
                  <a:srgbClr val="000000"/>
                </a:solidFill>
              </a:rPr>
              <a:t>, </a:t>
            </a:r>
            <a:r>
              <a:rPr lang="en-US" sz="2200" b="0" dirty="0" err="1" smtClean="0">
                <a:solidFill>
                  <a:srgbClr val="000000"/>
                </a:solidFill>
              </a:rPr>
              <a:t>feugiat</a:t>
            </a:r>
            <a:r>
              <a:rPr lang="en-US" sz="2200" b="0" dirty="0" smtClean="0">
                <a:solidFill>
                  <a:srgbClr val="000000"/>
                </a:solidFill>
              </a:rPr>
              <a:t> </a:t>
            </a:r>
            <a:r>
              <a:rPr lang="en-US" sz="2200" b="0" dirty="0" err="1" smtClean="0">
                <a:solidFill>
                  <a:srgbClr val="000000"/>
                </a:solidFill>
              </a:rPr>
              <a:t>fringilla</a:t>
            </a:r>
            <a:r>
              <a:rPr lang="en-US" sz="2200" b="0" dirty="0" smtClean="0">
                <a:solidFill>
                  <a:srgbClr val="000000"/>
                </a:solidFill>
              </a:rPr>
              <a:t> </a:t>
            </a: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venenatis</a:t>
            </a:r>
            <a:r>
              <a:rPr lang="en-US" sz="2200" b="0" dirty="0" smtClean="0">
                <a:solidFill>
                  <a:srgbClr val="000000"/>
                </a:solidFill>
              </a:rPr>
              <a:t> vel. </a:t>
            </a:r>
            <a:endParaRPr lang="en-US" sz="2200" b="0" dirty="0">
              <a:solidFill>
                <a:srgbClr val="000000"/>
              </a:solidFill>
            </a:endParaRPr>
          </a:p>
        </p:txBody>
      </p:sp>
      <p:sp>
        <p:nvSpPr>
          <p:cNvPr id="2" name="Footer Placeholder 1"/>
          <p:cNvSpPr>
            <a:spLocks noGrp="1"/>
          </p:cNvSpPr>
          <p:nvPr>
            <p:ph type="ftr" sz="quarter" idx="14"/>
          </p:nvPr>
        </p:nvSpPr>
        <p:spPr>
          <a:xfrm>
            <a:off x="518864" y="110217"/>
            <a:ext cx="6311153" cy="240537"/>
          </a:xfrm>
        </p:spPr>
        <p:txBody>
          <a:bodyPr/>
          <a:lstStyle/>
          <a:p>
            <a:r>
              <a:rPr lang="en-US" dirty="0" smtClean="0"/>
              <a:t>Presentation Title  //  edit 'Header &amp; Footer' to change or remove </a:t>
            </a:r>
          </a:p>
        </p:txBody>
      </p:sp>
    </p:spTree>
    <p:extLst>
      <p:ext uri="{BB962C8B-B14F-4D97-AF65-F5344CB8AC3E}">
        <p14:creationId xmlns:p14="http://schemas.microsoft.com/office/powerpoint/2010/main" val="3442275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 Grey">
    <p:bg>
      <p:bgPr>
        <a:solidFill>
          <a:schemeClr val="bg1">
            <a:lumMod val="65000"/>
          </a:schemeClr>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smtClean="0"/>
              <a:t>Presentation Title  //  edit 'Header &amp; Footer' to change or remove </a:t>
            </a:r>
            <a:endParaRPr lang="en-US" dirty="0" smtClean="0"/>
          </a:p>
        </p:txBody>
      </p:sp>
      <p:sp>
        <p:nvSpPr>
          <p:cNvPr id="3" name="Slide Number Placeholder 2"/>
          <p:cNvSpPr>
            <a:spLocks noGrp="1"/>
          </p:cNvSpPr>
          <p:nvPr>
            <p:ph type="sldNum" sz="quarter" idx="11"/>
          </p:nvPr>
        </p:nvSpPr>
        <p:spPr>
          <a:xfrm>
            <a:off x="-3133559"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10696039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smtClean="0"/>
              <a:t>Presentation Title  //  edit 'Header &amp; Footer' to change or remove </a:t>
            </a:r>
            <a:endParaRPr lang="en-US" dirty="0" smtClean="0"/>
          </a:p>
        </p:txBody>
      </p:sp>
      <p:sp>
        <p:nvSpPr>
          <p:cNvPr id="3" name="Slide Number Placeholder 2"/>
          <p:cNvSpPr>
            <a:spLocks noGrp="1"/>
          </p:cNvSpPr>
          <p:nvPr>
            <p:ph type="sldNum" sz="quarter" idx="11"/>
          </p:nvPr>
        </p:nvSpPr>
        <p:spPr>
          <a:xfrm>
            <a:off x="-3380088"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12840123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4" r:id="rId1"/>
    <p:sldLayoutId id="2147483769" r:id="rId2"/>
  </p:sldLayoutIdLst>
  <p:timing>
    <p:tnLst>
      <p:par>
        <p:cTn id="1" dur="indefinite" restart="never" nodeType="tmRoot"/>
      </p:par>
    </p:tnLst>
  </p:timing>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pPr/>
              <a:t>‹#›</a:t>
            </a:fld>
            <a:endParaRPr lang="en-US" dirty="0"/>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smtClean="0"/>
              <a:t>Presentation Title  //  edit 'Header &amp; Footer' to change or remove </a:t>
            </a:r>
            <a:endParaRPr lang="en-US" dirty="0" smtClean="0"/>
          </a:p>
        </p:txBody>
      </p:sp>
      <p:pic>
        <p:nvPicPr>
          <p:cNvPr id="1026" name="Picture 2" descr="P:\NCHECR\Communications collateral\KI poster template\Poster-header_landscape.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23"/>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94" r:id="rId4"/>
    <p:sldLayoutId id="2147483795" r:id="rId5"/>
    <p:sldLayoutId id="2147483786" r:id="rId6"/>
    <p:sldLayoutId id="2147483787" r:id="rId7"/>
    <p:sldLayoutId id="2147483788" r:id="rId8"/>
  </p:sldLayoutIdLst>
  <p:timing>
    <p:tnLst>
      <p:par>
        <p:cTn id="1" dur="indefinite" restart="never" nodeType="tmRoot"/>
      </p:par>
    </p:tnLst>
  </p:timing>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568" y="2762163"/>
            <a:ext cx="8237003" cy="1296144"/>
          </a:xfrm>
        </p:spPr>
        <p:txBody>
          <a:bodyPr/>
          <a:lstStyle/>
          <a:p>
            <a:r>
              <a:rPr lang="en-AU" b="1" dirty="0">
                <a:solidFill>
                  <a:schemeClr val="accent3">
                    <a:lumMod val="75000"/>
                  </a:schemeClr>
                </a:solidFill>
              </a:rPr>
              <a:t>Balancing the risks and the benefits of using HIV self-testing among gay and bisexual men</a:t>
            </a:r>
            <a:endParaRPr lang="en-AU" dirty="0">
              <a:solidFill>
                <a:schemeClr val="accent3">
                  <a:lumMod val="75000"/>
                </a:schemeClr>
              </a:solidFill>
            </a:endParaRPr>
          </a:p>
        </p:txBody>
      </p:sp>
      <p:sp>
        <p:nvSpPr>
          <p:cNvPr id="3" name="Content Placeholder 2"/>
          <p:cNvSpPr>
            <a:spLocks noGrp="1"/>
          </p:cNvSpPr>
          <p:nvPr>
            <p:ph sz="quarter" idx="10"/>
          </p:nvPr>
        </p:nvSpPr>
        <p:spPr>
          <a:xfrm>
            <a:off x="832569" y="5030502"/>
            <a:ext cx="7167850" cy="288032"/>
          </a:xfrm>
        </p:spPr>
        <p:txBody>
          <a:bodyPr/>
          <a:lstStyle/>
          <a:p>
            <a:r>
              <a:rPr lang="en-US" sz="1600" dirty="0" smtClean="0"/>
              <a:t>Ye Zhang</a:t>
            </a:r>
            <a:r>
              <a:rPr lang="en-US" sz="1600" dirty="0" smtClean="0">
                <a:solidFill>
                  <a:schemeClr val="bg2"/>
                </a:solidFill>
              </a:rPr>
              <a:t>|</a:t>
            </a:r>
            <a:r>
              <a:rPr lang="en-US" sz="1600" dirty="0" smtClean="0">
                <a:solidFill>
                  <a:schemeClr val="tx1"/>
                </a:solidFill>
              </a:rPr>
              <a:t>  </a:t>
            </a:r>
            <a:r>
              <a:rPr lang="en-US" sz="1600" dirty="0" smtClean="0"/>
              <a:t>November 2018</a:t>
            </a:r>
          </a:p>
          <a:p>
            <a:r>
              <a:rPr lang="en-US" sz="1500" b="0" dirty="0" smtClean="0"/>
              <a:t>Supervisory team: </a:t>
            </a:r>
            <a:r>
              <a:rPr lang="en-US" sz="1500" b="0" dirty="0"/>
              <a:t>Prof. Rebecca </a:t>
            </a:r>
            <a:r>
              <a:rPr lang="en-US" sz="1500" b="0" dirty="0" smtClean="0"/>
              <a:t>Guy</a:t>
            </a:r>
          </a:p>
          <a:p>
            <a:r>
              <a:rPr lang="en-US" sz="1500" b="0" dirty="0" smtClean="0"/>
              <a:t>                               Dr</a:t>
            </a:r>
            <a:r>
              <a:rPr lang="en-US" sz="1500" b="0" dirty="0"/>
              <a:t>. Tanya Applegate</a:t>
            </a:r>
          </a:p>
          <a:p>
            <a:r>
              <a:rPr lang="en-US" sz="1500" b="0" dirty="0"/>
              <a:t> </a:t>
            </a:r>
            <a:r>
              <a:rPr lang="en-US" sz="1500" b="0" dirty="0" smtClean="0"/>
              <a:t>                              A/Prof Virginia Wiseman</a:t>
            </a:r>
          </a:p>
          <a:p>
            <a:r>
              <a:rPr lang="en-US" sz="1500" b="0" dirty="0"/>
              <a:t>	</a:t>
            </a:r>
            <a:r>
              <a:rPr lang="en-US" sz="1500" b="0" dirty="0" smtClean="0"/>
              <a:t>	</a:t>
            </a:r>
            <a:r>
              <a:rPr lang="en-US" sz="1500" b="0" dirty="0"/>
              <a:t>	</a:t>
            </a:r>
            <a:r>
              <a:rPr lang="en-US" sz="1500" b="0" dirty="0" smtClean="0"/>
              <a:t>	</a:t>
            </a:r>
            <a:r>
              <a:rPr lang="en-US" sz="1500" b="0" dirty="0"/>
              <a:t>	</a:t>
            </a:r>
            <a:r>
              <a:rPr lang="en-US" sz="1500" b="0" dirty="0" smtClean="0"/>
              <a:t>	</a:t>
            </a:r>
            <a:endParaRPr lang="en-US" sz="1500" b="0" dirty="0"/>
          </a:p>
        </p:txBody>
      </p:sp>
    </p:spTree>
    <p:extLst>
      <p:ext uri="{BB962C8B-B14F-4D97-AF65-F5344CB8AC3E}">
        <p14:creationId xmlns:p14="http://schemas.microsoft.com/office/powerpoint/2010/main" val="901112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8864" y="617263"/>
            <a:ext cx="5688012" cy="864096"/>
          </a:xfrm>
        </p:spPr>
        <p:txBody>
          <a:bodyPr/>
          <a:lstStyle/>
          <a:p>
            <a:r>
              <a:rPr lang="en-AU" sz="3600" kern="1200" dirty="0">
                <a:solidFill>
                  <a:schemeClr val="tx1">
                    <a:lumMod val="50000"/>
                    <a:lumOff val="50000"/>
                  </a:schemeClr>
                </a:solidFill>
                <a:latin typeface="+mj-lt"/>
                <a:ea typeface="ヒラギノ角ゴ Pro W3" charset="-128"/>
              </a:rPr>
              <a:t>Background</a:t>
            </a:r>
            <a:r>
              <a:rPr lang="en-AU" dirty="0" smtClean="0">
                <a:solidFill>
                  <a:schemeClr val="bg1">
                    <a:lumMod val="75000"/>
                  </a:schemeClr>
                </a:solidFill>
              </a:rPr>
              <a:t> </a:t>
            </a:r>
            <a:endParaRPr lang="en-AU" dirty="0">
              <a:solidFill>
                <a:schemeClr val="bg1">
                  <a:lumMod val="75000"/>
                </a:schemeClr>
              </a:solidFill>
            </a:endParaRPr>
          </a:p>
        </p:txBody>
      </p:sp>
      <p:sp>
        <p:nvSpPr>
          <p:cNvPr id="5" name="Slide Number Placeholder 4"/>
          <p:cNvSpPr>
            <a:spLocks noGrp="1"/>
          </p:cNvSpPr>
          <p:nvPr>
            <p:ph type="sldNum" sz="quarter" idx="13"/>
          </p:nvPr>
        </p:nvSpPr>
        <p:spPr/>
        <p:txBody>
          <a:bodyPr/>
          <a:lstStyle/>
          <a:p>
            <a:fld id="{8C385F23-470B-B540-9492-8220B9E90E81}" type="slidenum">
              <a:rPr lang="en-US" smtClean="0"/>
              <a:pPr/>
              <a:t>2</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7471" y="490539"/>
            <a:ext cx="2586529" cy="1084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Placeholder 2"/>
          <p:cNvSpPr>
            <a:spLocks noGrp="1"/>
          </p:cNvSpPr>
          <p:nvPr>
            <p:ph type="body" sz="quarter" idx="11"/>
          </p:nvPr>
        </p:nvSpPr>
        <p:spPr>
          <a:xfrm>
            <a:off x="518864" y="1574801"/>
            <a:ext cx="7882160" cy="4692184"/>
          </a:xfrm>
        </p:spPr>
        <p:txBody>
          <a:bodyPr/>
          <a:lstStyle/>
          <a:p>
            <a:pPr marL="457200" indent="-457200">
              <a:buFont typeface="Wingdings" panose="05000000000000000000" pitchFamily="2" charset="2"/>
              <a:buChar char="§"/>
            </a:pPr>
            <a:r>
              <a:rPr lang="en-AU" dirty="0" smtClean="0">
                <a:solidFill>
                  <a:schemeClr val="accent3">
                    <a:lumMod val="75000"/>
                  </a:schemeClr>
                </a:solidFill>
              </a:rPr>
              <a:t>Globally around 1/3 of all people living with HIV remain undiagnosed</a:t>
            </a:r>
          </a:p>
          <a:p>
            <a:pPr marL="0" indent="0"/>
            <a:r>
              <a:rPr lang="en-AU" dirty="0" smtClean="0">
                <a:solidFill>
                  <a:schemeClr val="accent3">
                    <a:lumMod val="75000"/>
                  </a:schemeClr>
                </a:solidFill>
              </a:rPr>
              <a:t> </a:t>
            </a:r>
          </a:p>
          <a:p>
            <a:pPr marL="457200" indent="-457200">
              <a:buFont typeface="Wingdings" panose="05000000000000000000" pitchFamily="2" charset="2"/>
              <a:buChar char="§"/>
            </a:pPr>
            <a:r>
              <a:rPr lang="en-AU" dirty="0" smtClean="0">
                <a:solidFill>
                  <a:schemeClr val="accent3">
                    <a:lumMod val="75000"/>
                  </a:schemeClr>
                </a:solidFill>
              </a:rPr>
              <a:t>HIV self testing (HIVST)</a:t>
            </a:r>
          </a:p>
          <a:p>
            <a:pPr marL="0" indent="0"/>
            <a:endParaRPr lang="en-AU" dirty="0">
              <a:solidFill>
                <a:schemeClr val="accent3">
                  <a:lumMod val="75000"/>
                </a:schemeClr>
              </a:solidFill>
            </a:endParaRPr>
          </a:p>
          <a:p>
            <a:pPr marL="0" indent="0"/>
            <a:endParaRPr lang="en-AU" dirty="0" smtClean="0">
              <a:solidFill>
                <a:schemeClr val="accent3">
                  <a:lumMod val="75000"/>
                </a:schemeClr>
              </a:solidFill>
            </a:endParaRPr>
          </a:p>
          <a:p>
            <a:pPr marL="457200" indent="-457200">
              <a:buFont typeface="Wingdings" panose="05000000000000000000" pitchFamily="2" charset="2"/>
              <a:buChar char="Ø"/>
            </a:pPr>
            <a:endParaRPr lang="en-AU" sz="2800" dirty="0">
              <a:solidFill>
                <a:schemeClr val="accent3">
                  <a:lumMod val="60000"/>
                  <a:lumOff val="40000"/>
                </a:schemeClr>
              </a:solidFill>
            </a:endParaRPr>
          </a:p>
        </p:txBody>
      </p:sp>
      <p:pic>
        <p:nvPicPr>
          <p:cNvPr id="1027" name="Picture 3" descr="C:\Users\Yzhang\Desktop\screen cut\Capture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9100" y="2013873"/>
            <a:ext cx="6343624" cy="37066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28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500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8864" y="617263"/>
            <a:ext cx="5688012" cy="864096"/>
          </a:xfrm>
        </p:spPr>
        <p:txBody>
          <a:bodyPr/>
          <a:lstStyle/>
          <a:p>
            <a:r>
              <a:rPr lang="en-AU" sz="3600" kern="1200" dirty="0">
                <a:solidFill>
                  <a:schemeClr val="tx1">
                    <a:lumMod val="50000"/>
                    <a:lumOff val="50000"/>
                  </a:schemeClr>
                </a:solidFill>
                <a:latin typeface="+mj-lt"/>
                <a:ea typeface="ヒラギノ角ゴ Pro W3" charset="-128"/>
              </a:rPr>
              <a:t>Background</a:t>
            </a:r>
            <a:r>
              <a:rPr lang="en-AU" dirty="0" smtClean="0">
                <a:solidFill>
                  <a:schemeClr val="bg1">
                    <a:lumMod val="75000"/>
                  </a:schemeClr>
                </a:solidFill>
              </a:rPr>
              <a:t> </a:t>
            </a:r>
            <a:endParaRPr lang="en-AU" dirty="0">
              <a:solidFill>
                <a:schemeClr val="bg1">
                  <a:lumMod val="75000"/>
                </a:schemeClr>
              </a:solidFill>
            </a:endParaRPr>
          </a:p>
        </p:txBody>
      </p:sp>
      <p:sp>
        <p:nvSpPr>
          <p:cNvPr id="5" name="Slide Number Placeholder 4"/>
          <p:cNvSpPr>
            <a:spLocks noGrp="1"/>
          </p:cNvSpPr>
          <p:nvPr>
            <p:ph type="sldNum" sz="quarter" idx="13"/>
          </p:nvPr>
        </p:nvSpPr>
        <p:spPr/>
        <p:txBody>
          <a:bodyPr/>
          <a:lstStyle/>
          <a:p>
            <a:fld id="{8C385F23-470B-B540-9492-8220B9E90E81}" type="slidenum">
              <a:rPr lang="en-US" smtClean="0"/>
              <a:pPr/>
              <a:t>3</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7471" y="490539"/>
            <a:ext cx="2586529" cy="1084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Placeholder 2"/>
          <p:cNvSpPr>
            <a:spLocks noGrp="1"/>
          </p:cNvSpPr>
          <p:nvPr>
            <p:ph type="body" sz="quarter" idx="11"/>
          </p:nvPr>
        </p:nvSpPr>
        <p:spPr>
          <a:xfrm>
            <a:off x="518864" y="1574801"/>
            <a:ext cx="7882160" cy="4692184"/>
          </a:xfrm>
        </p:spPr>
        <p:txBody>
          <a:bodyPr/>
          <a:lstStyle/>
          <a:p>
            <a:pPr marL="457200" indent="-457200">
              <a:buFont typeface="Wingdings" panose="05000000000000000000" pitchFamily="2" charset="2"/>
              <a:buChar char="§"/>
            </a:pPr>
            <a:r>
              <a:rPr lang="en-AU" dirty="0" smtClean="0">
                <a:solidFill>
                  <a:schemeClr val="accent3">
                    <a:lumMod val="75000"/>
                  </a:schemeClr>
                </a:solidFill>
              </a:rPr>
              <a:t>Globally around 1/3 of all people living with HIV remain undiagnosed</a:t>
            </a:r>
          </a:p>
          <a:p>
            <a:pPr marL="0" indent="0"/>
            <a:endParaRPr lang="en-AU" dirty="0" smtClean="0">
              <a:solidFill>
                <a:schemeClr val="accent3">
                  <a:lumMod val="75000"/>
                </a:schemeClr>
              </a:solidFill>
            </a:endParaRPr>
          </a:p>
          <a:p>
            <a:pPr marL="457200" indent="-457200">
              <a:buFont typeface="Wingdings" panose="05000000000000000000" pitchFamily="2" charset="2"/>
              <a:buChar char="§"/>
            </a:pPr>
            <a:r>
              <a:rPr lang="en-AU" dirty="0" smtClean="0">
                <a:solidFill>
                  <a:schemeClr val="accent3">
                    <a:lumMod val="75000"/>
                  </a:schemeClr>
                </a:solidFill>
              </a:rPr>
              <a:t>HIV self testing (HIVST)</a:t>
            </a:r>
          </a:p>
          <a:p>
            <a:pPr marL="0" indent="0"/>
            <a:endParaRPr lang="en-AU" dirty="0">
              <a:solidFill>
                <a:schemeClr val="accent3">
                  <a:lumMod val="75000"/>
                </a:schemeClr>
              </a:solidFill>
            </a:endParaRPr>
          </a:p>
          <a:p>
            <a:pPr marL="457200" indent="-457200">
              <a:buFont typeface="Wingdings" panose="05000000000000000000" pitchFamily="2" charset="2"/>
              <a:buChar char="§"/>
            </a:pPr>
            <a:r>
              <a:rPr lang="en-AU" dirty="0" smtClean="0">
                <a:solidFill>
                  <a:schemeClr val="accent3">
                    <a:lumMod val="75000"/>
                  </a:schemeClr>
                </a:solidFill>
              </a:rPr>
              <a:t>Remain Concerns</a:t>
            </a:r>
          </a:p>
          <a:p>
            <a:pPr marL="457200" indent="-457200">
              <a:buFont typeface="Wingdings" panose="05000000000000000000" pitchFamily="2" charset="2"/>
              <a:buChar char="Ø"/>
            </a:pPr>
            <a:endParaRPr lang="en-AU" sz="2800" dirty="0" smtClean="0">
              <a:solidFill>
                <a:schemeClr val="accent3">
                  <a:lumMod val="60000"/>
                  <a:lumOff val="40000"/>
                </a:schemeClr>
              </a:solidFill>
            </a:endParaRPr>
          </a:p>
          <a:p>
            <a:pPr marL="457200" indent="-457200">
              <a:buFont typeface="Wingdings" panose="05000000000000000000" pitchFamily="2" charset="2"/>
              <a:buChar char="Ø"/>
            </a:pPr>
            <a:endParaRPr lang="en-AU" sz="2800" dirty="0">
              <a:solidFill>
                <a:schemeClr val="accent3">
                  <a:lumMod val="60000"/>
                  <a:lumOff val="40000"/>
                </a:schemeClr>
              </a:solidFill>
            </a:endParaRPr>
          </a:p>
        </p:txBody>
      </p:sp>
      <p:sp>
        <p:nvSpPr>
          <p:cNvPr id="4" name="Right Arrow 3"/>
          <p:cNvSpPr/>
          <p:nvPr/>
        </p:nvSpPr>
        <p:spPr bwMode="auto">
          <a:xfrm>
            <a:off x="4330700" y="4711700"/>
            <a:ext cx="990600" cy="1270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endParaRPr>
          </a:p>
        </p:txBody>
      </p:sp>
      <p:sp>
        <p:nvSpPr>
          <p:cNvPr id="6" name="Rectangle 5"/>
          <p:cNvSpPr/>
          <p:nvPr/>
        </p:nvSpPr>
        <p:spPr bwMode="auto">
          <a:xfrm>
            <a:off x="5765800" y="3513904"/>
            <a:ext cx="3048000" cy="252259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2000" dirty="0" smtClean="0">
                <a:solidFill>
                  <a:srgbClr val="C00000"/>
                </a:solidFill>
                <a:latin typeface="Aharoni" panose="02010803020104030203" pitchFamily="2" charset="-79"/>
                <a:ea typeface="ヒラギノ角ゴ Pro W3" pitchFamily="-65" charset="-128"/>
                <a:cs typeface="Aharoni" panose="02010803020104030203" pitchFamily="2" charset="-79"/>
              </a:rPr>
              <a:t>Intimate Partner violence</a:t>
            </a:r>
          </a:p>
          <a:p>
            <a:endParaRPr lang="en-AU" sz="2000" dirty="0">
              <a:solidFill>
                <a:srgbClr val="C00000"/>
              </a:solidFill>
              <a:latin typeface="Aharoni" panose="02010803020104030203" pitchFamily="2" charset="-79"/>
              <a:ea typeface="ヒラギノ角ゴ Pro W3" pitchFamily="-65" charset="-128"/>
              <a:cs typeface="Aharoni" panose="02010803020104030203" pitchFamily="2" charset="-79"/>
            </a:endParaRPr>
          </a:p>
          <a:p>
            <a:r>
              <a:rPr lang="en-AU" sz="2000" dirty="0" smtClean="0">
                <a:solidFill>
                  <a:srgbClr val="C00000"/>
                </a:solidFill>
                <a:latin typeface="Aharoni" panose="02010803020104030203" pitchFamily="2" charset="-79"/>
                <a:ea typeface="ヒラギノ角ゴ Pro W3" pitchFamily="-65" charset="-128"/>
                <a:cs typeface="Aharoni" panose="02010803020104030203" pitchFamily="2" charset="-79"/>
              </a:rPr>
              <a:t>Poor follow up</a:t>
            </a:r>
          </a:p>
          <a:p>
            <a:endParaRPr lang="en-AU" sz="2000" dirty="0" smtClean="0">
              <a:solidFill>
                <a:srgbClr val="C00000"/>
              </a:solidFill>
              <a:latin typeface="Aharoni" panose="02010803020104030203" pitchFamily="2" charset="-79"/>
              <a:ea typeface="ヒラギノ角ゴ Pro W3" pitchFamily="-65" charset="-128"/>
              <a:cs typeface="Aharoni" panose="02010803020104030203" pitchFamily="2" charset="-79"/>
            </a:endParaRPr>
          </a:p>
          <a:p>
            <a:r>
              <a:rPr lang="en-AU" sz="2000" dirty="0" smtClean="0">
                <a:solidFill>
                  <a:srgbClr val="C00000"/>
                </a:solidFill>
                <a:latin typeface="Aharoni" panose="02010803020104030203" pitchFamily="2" charset="-79"/>
                <a:ea typeface="ヒラギノ角ゴ Pro W3" pitchFamily="-65" charset="-128"/>
                <a:cs typeface="Aharoni" panose="02010803020104030203" pitchFamily="2" charset="-79"/>
              </a:rPr>
              <a:t>Psychological distress</a:t>
            </a:r>
            <a:endParaRPr lang="en-AU" sz="2000" dirty="0">
              <a:solidFill>
                <a:srgbClr val="C00000"/>
              </a:solidFill>
              <a:latin typeface="Aharoni" panose="02010803020104030203" pitchFamily="2" charset="-79"/>
              <a:ea typeface="ヒラギノ角ゴ Pro W3" pitchFamily="-65" charset="-128"/>
              <a:cs typeface="Aharoni" panose="02010803020104030203" pitchFamily="2" charset="-79"/>
            </a:endParaRPr>
          </a:p>
          <a:p>
            <a:endParaRPr lang="en-AU" sz="2000" dirty="0" smtClean="0">
              <a:solidFill>
                <a:srgbClr val="C00000"/>
              </a:solidFill>
              <a:latin typeface="Aharoni" panose="02010803020104030203" pitchFamily="2" charset="-79"/>
              <a:ea typeface="ヒラギノ角ゴ Pro W3" pitchFamily="-65" charset="-128"/>
              <a:cs typeface="Aharoni" panose="02010803020104030203" pitchFamily="2" charset="-79"/>
            </a:endParaRPr>
          </a:p>
          <a:p>
            <a:r>
              <a:rPr lang="en-AU" sz="2000" dirty="0" smtClean="0">
                <a:solidFill>
                  <a:srgbClr val="C00000"/>
                </a:solidFill>
                <a:latin typeface="Aharoni" panose="02010803020104030203" pitchFamily="2" charset="-79"/>
                <a:ea typeface="ヒラギノ角ゴ Pro W3" pitchFamily="-65" charset="-128"/>
                <a:cs typeface="Aharoni" panose="02010803020104030203" pitchFamily="2" charset="-79"/>
              </a:rPr>
              <a:t>Suicide</a:t>
            </a:r>
          </a:p>
        </p:txBody>
      </p:sp>
    </p:spTree>
    <p:extLst>
      <p:ext uri="{BB962C8B-B14F-4D97-AF65-F5344CB8AC3E}">
        <p14:creationId xmlns:p14="http://schemas.microsoft.com/office/powerpoint/2010/main" val="284110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9685" y="780128"/>
            <a:ext cx="3780105" cy="681386"/>
          </a:xfrm>
        </p:spPr>
        <p:txBody>
          <a:bodyPr/>
          <a:lstStyle/>
          <a:p>
            <a:r>
              <a:rPr lang="en-US" sz="3000" u="sng" dirty="0" smtClean="0"/>
              <a:t>Primary Aim</a:t>
            </a:r>
            <a:endParaRPr lang="en-US" sz="3000" u="sng" dirty="0"/>
          </a:p>
        </p:txBody>
      </p:sp>
      <p:sp>
        <p:nvSpPr>
          <p:cNvPr id="5" name="Slide Number Placeholder 4"/>
          <p:cNvSpPr>
            <a:spLocks noGrp="1"/>
          </p:cNvSpPr>
          <p:nvPr>
            <p:ph type="sldNum" sz="quarter" idx="13"/>
          </p:nvPr>
        </p:nvSpPr>
        <p:spPr/>
        <p:txBody>
          <a:bodyPr/>
          <a:lstStyle/>
          <a:p>
            <a:fld id="{8C385F23-470B-B540-9492-8220B9E90E81}" type="slidenum">
              <a:rPr lang="en-US" smtClean="0"/>
              <a:pPr/>
              <a:t>4</a:t>
            </a:fld>
            <a:endParaRPr lang="en-US" dirty="0"/>
          </a:p>
        </p:txBody>
      </p:sp>
      <p:sp>
        <p:nvSpPr>
          <p:cNvPr id="7" name="Rectangle 6"/>
          <p:cNvSpPr/>
          <p:nvPr/>
        </p:nvSpPr>
        <p:spPr bwMode="auto">
          <a:xfrm>
            <a:off x="723900" y="2027292"/>
            <a:ext cx="7010400" cy="38100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n-AU" sz="3000" dirty="0" smtClean="0">
                <a:solidFill>
                  <a:schemeClr val="accent3">
                    <a:lumMod val="75000"/>
                  </a:schemeClr>
                </a:solidFill>
              </a:rPr>
              <a:t>This </a:t>
            </a:r>
            <a:r>
              <a:rPr lang="en-AU" sz="3000" dirty="0">
                <a:solidFill>
                  <a:schemeClr val="accent3">
                    <a:lumMod val="75000"/>
                  </a:schemeClr>
                </a:solidFill>
              </a:rPr>
              <a:t>study </a:t>
            </a:r>
            <a:r>
              <a:rPr lang="en-AU" sz="3000" dirty="0" smtClean="0">
                <a:solidFill>
                  <a:schemeClr val="accent3">
                    <a:lumMod val="75000"/>
                  </a:schemeClr>
                </a:solidFill>
              </a:rPr>
              <a:t>aims to </a:t>
            </a:r>
            <a:r>
              <a:rPr lang="en-US" altLang="zh-CN" sz="3000" dirty="0" smtClean="0">
                <a:solidFill>
                  <a:schemeClr val="accent3">
                    <a:lumMod val="75000"/>
                  </a:schemeClr>
                </a:solidFill>
              </a:rPr>
              <a:t>evaluate </a:t>
            </a:r>
            <a:r>
              <a:rPr lang="en-US" altLang="zh-CN" sz="3000" dirty="0" smtClean="0">
                <a:solidFill>
                  <a:schemeClr val="accent3">
                    <a:lumMod val="75000"/>
                  </a:schemeClr>
                </a:solidFill>
              </a:rPr>
              <a:t>the </a:t>
            </a:r>
            <a:r>
              <a:rPr lang="en-AU" sz="3000" dirty="0">
                <a:solidFill>
                  <a:srgbClr val="FF0000"/>
                </a:solidFill>
              </a:rPr>
              <a:t>perceptions and experience</a:t>
            </a:r>
            <a:r>
              <a:rPr lang="en-AU" sz="3000" dirty="0">
                <a:solidFill>
                  <a:schemeClr val="accent3">
                    <a:lumMod val="75000"/>
                  </a:schemeClr>
                </a:solidFill>
              </a:rPr>
              <a:t> of </a:t>
            </a:r>
            <a:r>
              <a:rPr lang="en-AU" sz="3000" dirty="0" smtClean="0">
                <a:solidFill>
                  <a:schemeClr val="accent3">
                    <a:lumMod val="75000"/>
                  </a:schemeClr>
                </a:solidFill>
              </a:rPr>
              <a:t>using HIVST </a:t>
            </a:r>
            <a:r>
              <a:rPr lang="en-AU" sz="3000" dirty="0" smtClean="0">
                <a:solidFill>
                  <a:schemeClr val="accent3">
                    <a:lumMod val="75000"/>
                  </a:schemeClr>
                </a:solidFill>
              </a:rPr>
              <a:t>among gay and bisexual men. </a:t>
            </a:r>
          </a:p>
          <a:p>
            <a:endParaRPr lang="en-AU" sz="3000" dirty="0" smtClean="0">
              <a:solidFill>
                <a:schemeClr val="accent3">
                  <a:lumMod val="75000"/>
                </a:schemeClr>
              </a:solidFill>
            </a:endParaRPr>
          </a:p>
          <a:p>
            <a:r>
              <a:rPr lang="en-AU" sz="3000" dirty="0" smtClean="0">
                <a:solidFill>
                  <a:schemeClr val="accent3">
                    <a:lumMod val="75000"/>
                  </a:schemeClr>
                </a:solidFill>
              </a:rPr>
              <a:t>The study has </a:t>
            </a:r>
            <a:r>
              <a:rPr lang="en-AU" sz="3000" dirty="0">
                <a:solidFill>
                  <a:schemeClr val="accent3">
                    <a:lumMod val="75000"/>
                  </a:schemeClr>
                </a:solidFill>
              </a:rPr>
              <a:t>conducted </a:t>
            </a:r>
            <a:r>
              <a:rPr lang="en-AU" sz="3000" dirty="0">
                <a:solidFill>
                  <a:srgbClr val="FF0000"/>
                </a:solidFill>
              </a:rPr>
              <a:t>16 in-depth interviews</a:t>
            </a:r>
            <a:r>
              <a:rPr lang="en-AU" sz="3000" dirty="0">
                <a:solidFill>
                  <a:schemeClr val="accent3">
                    <a:lumMod val="75000"/>
                  </a:schemeClr>
                </a:solidFill>
              </a:rPr>
              <a:t> among gay and bisexual </a:t>
            </a:r>
            <a:r>
              <a:rPr lang="en-AU" sz="3000" dirty="0" smtClean="0">
                <a:solidFill>
                  <a:schemeClr val="accent3">
                    <a:lumMod val="75000"/>
                  </a:schemeClr>
                </a:solidFill>
              </a:rPr>
              <a:t>men</a:t>
            </a:r>
            <a:endParaRPr lang="en-AU" sz="3000" dirty="0">
              <a:solidFill>
                <a:schemeClr val="accent3">
                  <a:lumMod val="75000"/>
                </a:schemeClr>
              </a:solidFill>
            </a:endParaRPr>
          </a:p>
        </p:txBody>
      </p:sp>
      <p:sp>
        <p:nvSpPr>
          <p:cNvPr id="6" name="Rectangle 5"/>
          <p:cNvSpPr/>
          <p:nvPr/>
        </p:nvSpPr>
        <p:spPr>
          <a:xfrm>
            <a:off x="229434" y="1280023"/>
            <a:ext cx="1240203" cy="1240203"/>
          </a:xfrm>
          <a:prstGeom prst="rect">
            <a:avLst/>
          </a:prstGeom>
          <a:blipFill dpi="0" rotWithShape="1">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l="2243" t="9705" r="2243" b="9705"/>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958374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67714" y="725213"/>
            <a:ext cx="5688012" cy="864096"/>
          </a:xfrm>
        </p:spPr>
        <p:txBody>
          <a:bodyPr/>
          <a:lstStyle/>
          <a:p>
            <a:r>
              <a:rPr lang="en-AU" sz="3600" kern="1200" dirty="0">
                <a:solidFill>
                  <a:schemeClr val="tx1">
                    <a:lumMod val="50000"/>
                    <a:lumOff val="50000"/>
                  </a:schemeClr>
                </a:solidFill>
                <a:latin typeface="+mj-lt"/>
                <a:ea typeface="ヒラギノ角ゴ Pro W3" charset="-128"/>
              </a:rPr>
              <a:t>Key Themes </a:t>
            </a:r>
          </a:p>
        </p:txBody>
      </p:sp>
      <p:sp>
        <p:nvSpPr>
          <p:cNvPr id="4" name="Footer Placeholder 3"/>
          <p:cNvSpPr>
            <a:spLocks noGrp="1"/>
          </p:cNvSpPr>
          <p:nvPr>
            <p:ph type="ftr" sz="quarter" idx="12"/>
          </p:nvPr>
        </p:nvSpPr>
        <p:spPr/>
        <p:txBody>
          <a:bodyPr/>
          <a:lstStyle/>
          <a:p>
            <a:endParaRPr lang="en-US" dirty="0" smtClean="0"/>
          </a:p>
        </p:txBody>
      </p:sp>
      <p:sp>
        <p:nvSpPr>
          <p:cNvPr id="5" name="Slide Number Placeholder 4"/>
          <p:cNvSpPr>
            <a:spLocks noGrp="1"/>
          </p:cNvSpPr>
          <p:nvPr>
            <p:ph type="sldNum" sz="quarter" idx="13"/>
          </p:nvPr>
        </p:nvSpPr>
        <p:spPr/>
        <p:txBody>
          <a:bodyPr/>
          <a:lstStyle/>
          <a:p>
            <a:fld id="{8C385F23-470B-B540-9492-8220B9E90E81}" type="slidenum">
              <a:rPr lang="en-US" smtClean="0"/>
              <a:pPr/>
              <a:t>5</a:t>
            </a:fld>
            <a:endParaRPr lang="en-US" dirty="0"/>
          </a:p>
        </p:txBody>
      </p:sp>
      <p:sp>
        <p:nvSpPr>
          <p:cNvPr id="43" name="TextBox 42"/>
          <p:cNvSpPr txBox="1"/>
          <p:nvPr/>
        </p:nvSpPr>
        <p:spPr>
          <a:xfrm>
            <a:off x="367714" y="1589309"/>
            <a:ext cx="4178886" cy="646331"/>
          </a:xfrm>
          <a:prstGeom prst="rect">
            <a:avLst/>
          </a:prstGeom>
          <a:noFill/>
        </p:spPr>
        <p:txBody>
          <a:bodyPr wrap="square" rtlCol="0">
            <a:spAutoFit/>
          </a:bodyPr>
          <a:lstStyle/>
          <a:p>
            <a:r>
              <a:rPr lang="en-US" sz="3600" b="1" dirty="0">
                <a:solidFill>
                  <a:schemeClr val="accent3">
                    <a:lumMod val="75000"/>
                  </a:schemeClr>
                </a:solidFill>
                <a:latin typeface="+mj-lt"/>
              </a:rPr>
              <a:t>EASY &amp; PRIVATE</a:t>
            </a:r>
          </a:p>
        </p:txBody>
      </p:sp>
      <p:sp>
        <p:nvSpPr>
          <p:cNvPr id="8" name="TextBox 7"/>
          <p:cNvSpPr txBox="1"/>
          <p:nvPr/>
        </p:nvSpPr>
        <p:spPr>
          <a:xfrm>
            <a:off x="1858136" y="2519877"/>
            <a:ext cx="5660263" cy="830997"/>
          </a:xfrm>
          <a:prstGeom prst="rect">
            <a:avLst/>
          </a:prstGeom>
          <a:noFill/>
        </p:spPr>
        <p:txBody>
          <a:bodyPr wrap="square" rtlCol="0">
            <a:spAutoFit/>
          </a:bodyPr>
          <a:lstStyle/>
          <a:p>
            <a:r>
              <a:rPr lang="en-AU" b="1" i="1" dirty="0">
                <a:solidFill>
                  <a:schemeClr val="accent5">
                    <a:lumMod val="75000"/>
                  </a:schemeClr>
                </a:solidFill>
                <a:latin typeface="Aparajita" panose="020B0604020202020204" pitchFamily="34" charset="0"/>
                <a:cs typeface="Aparajita" panose="020B0604020202020204" pitchFamily="34" charset="0"/>
              </a:rPr>
              <a:t>“ I like it cause it’s private, it’s, it’s easy. Like cook an egg.</a:t>
            </a:r>
            <a:r>
              <a:rPr lang="zh-CN" altLang="en-US" b="1" i="1" dirty="0">
                <a:solidFill>
                  <a:schemeClr val="accent5">
                    <a:lumMod val="75000"/>
                  </a:schemeClr>
                </a:solidFill>
                <a:latin typeface="Aparajita" panose="020B0604020202020204" pitchFamily="34" charset="0"/>
                <a:cs typeface="Aparajita" panose="020B0604020202020204" pitchFamily="34" charset="0"/>
              </a:rPr>
              <a:t>”</a:t>
            </a:r>
            <a:endParaRPr lang="en-AU" b="1" i="1" dirty="0">
              <a:solidFill>
                <a:schemeClr val="accent5">
                  <a:lumMod val="75000"/>
                </a:schemeClr>
              </a:solidFill>
              <a:latin typeface="Aparajita" panose="020B0604020202020204" pitchFamily="34" charset="0"/>
              <a:cs typeface="Aparajita" panose="020B0604020202020204" pitchFamily="34" charset="0"/>
            </a:endParaRPr>
          </a:p>
        </p:txBody>
      </p:sp>
      <p:sp>
        <p:nvSpPr>
          <p:cNvPr id="3" name="Rectangle 2"/>
          <p:cNvSpPr/>
          <p:nvPr/>
        </p:nvSpPr>
        <p:spPr>
          <a:xfrm>
            <a:off x="367714" y="3623637"/>
            <a:ext cx="8687386" cy="646331"/>
          </a:xfrm>
          <a:prstGeom prst="rect">
            <a:avLst/>
          </a:prstGeom>
          <a:noFill/>
        </p:spPr>
        <p:txBody>
          <a:bodyPr wrap="square" rtlCol="0">
            <a:spAutoFit/>
          </a:bodyPr>
          <a:lstStyle/>
          <a:p>
            <a:r>
              <a:rPr lang="en-US" sz="3600" b="1" dirty="0" smtClean="0">
                <a:solidFill>
                  <a:schemeClr val="accent3">
                    <a:lumMod val="75000"/>
                  </a:schemeClr>
                </a:solidFill>
                <a:latin typeface="+mj-lt"/>
              </a:rPr>
              <a:t>CONTROL</a:t>
            </a:r>
            <a:endParaRPr lang="en-AU" sz="3600" b="1" dirty="0">
              <a:solidFill>
                <a:schemeClr val="accent3">
                  <a:lumMod val="75000"/>
                </a:schemeClr>
              </a:solidFill>
              <a:latin typeface="+mj-lt"/>
            </a:endParaRPr>
          </a:p>
        </p:txBody>
      </p:sp>
      <p:sp>
        <p:nvSpPr>
          <p:cNvPr id="11" name="TextBox 10"/>
          <p:cNvSpPr txBox="1"/>
          <p:nvPr/>
        </p:nvSpPr>
        <p:spPr>
          <a:xfrm>
            <a:off x="1858137" y="4671568"/>
            <a:ext cx="6041254" cy="2308324"/>
          </a:xfrm>
          <a:prstGeom prst="rect">
            <a:avLst/>
          </a:prstGeom>
          <a:noFill/>
        </p:spPr>
        <p:txBody>
          <a:bodyPr wrap="square" rtlCol="0">
            <a:spAutoFit/>
          </a:bodyPr>
          <a:lstStyle/>
          <a:p>
            <a:r>
              <a:rPr lang="zh-CN" altLang="en-US" b="1" i="1" dirty="0">
                <a:solidFill>
                  <a:schemeClr val="accent5">
                    <a:lumMod val="75000"/>
                  </a:schemeClr>
                </a:solidFill>
                <a:latin typeface="Aparajita" panose="020B0604020202020204" pitchFamily="34" charset="0"/>
                <a:cs typeface="Aparajita" panose="020B0604020202020204" pitchFamily="34" charset="0"/>
              </a:rPr>
              <a:t>“</a:t>
            </a:r>
            <a:r>
              <a:rPr lang="en-AU" b="1" i="1" dirty="0">
                <a:solidFill>
                  <a:schemeClr val="accent5">
                    <a:lumMod val="75000"/>
                  </a:schemeClr>
                </a:solidFill>
                <a:latin typeface="Aparajita" panose="020B0604020202020204" pitchFamily="34" charset="0"/>
                <a:cs typeface="Aparajita" panose="020B0604020202020204" pitchFamily="34" charset="0"/>
              </a:rPr>
              <a:t>So I’m sort of quite comfortable with the idea of being my own doctor and making decisions about myself, informed decisions about what maybe I, I need, in consultation with my doctor. And a home test can do that.</a:t>
            </a:r>
            <a:r>
              <a:rPr lang="zh-CN" altLang="en-US" b="1" i="1" dirty="0">
                <a:solidFill>
                  <a:schemeClr val="accent5">
                    <a:lumMod val="75000"/>
                  </a:schemeClr>
                </a:solidFill>
                <a:latin typeface="Aparajita" panose="020B0604020202020204" pitchFamily="34" charset="0"/>
                <a:cs typeface="Aparajita" panose="020B0604020202020204" pitchFamily="34" charset="0"/>
              </a:rPr>
              <a:t>”</a:t>
            </a:r>
            <a:endParaRPr lang="en-AU" b="1" i="1" dirty="0">
              <a:solidFill>
                <a:schemeClr val="accent5">
                  <a:lumMod val="75000"/>
                </a:schemeClr>
              </a:solidFill>
              <a:latin typeface="Aparajita" panose="020B0604020202020204" pitchFamily="34" charset="0"/>
              <a:cs typeface="Aparajita" panose="020B0604020202020204" pitchFamily="34" charset="0"/>
            </a:endParaRPr>
          </a:p>
          <a:p>
            <a:endParaRPr lang="en-AU" dirty="0"/>
          </a:p>
        </p:txBody>
      </p:sp>
      <p:sp>
        <p:nvSpPr>
          <p:cNvPr id="7" name="Smiley Face 6"/>
          <p:cNvSpPr/>
          <p:nvPr/>
        </p:nvSpPr>
        <p:spPr bwMode="auto">
          <a:xfrm>
            <a:off x="7696200" y="876300"/>
            <a:ext cx="711200" cy="713009"/>
          </a:xfrm>
          <a:prstGeom prst="smileyFac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endParaRPr>
          </a:p>
        </p:txBody>
      </p:sp>
    </p:spTree>
    <p:extLst>
      <p:ext uri="{BB962C8B-B14F-4D97-AF65-F5344CB8AC3E}">
        <p14:creationId xmlns:p14="http://schemas.microsoft.com/office/powerpoint/2010/main" val="325535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8" grpId="0"/>
      <p:bldP spid="3"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p:txBody>
          <a:bodyPr/>
          <a:lstStyle/>
          <a:p>
            <a:fld id="{8C385F23-470B-B540-9492-8220B9E90E81}" type="slidenum">
              <a:rPr lang="en-US" smtClean="0"/>
              <a:pPr/>
              <a:t>6</a:t>
            </a:fld>
            <a:endParaRPr lang="en-US" dirty="0"/>
          </a:p>
        </p:txBody>
      </p:sp>
      <p:sp>
        <p:nvSpPr>
          <p:cNvPr id="44" name="TextBox 43"/>
          <p:cNvSpPr txBox="1"/>
          <p:nvPr/>
        </p:nvSpPr>
        <p:spPr>
          <a:xfrm>
            <a:off x="319180" y="982887"/>
            <a:ext cx="8573086" cy="646331"/>
          </a:xfrm>
          <a:prstGeom prst="rect">
            <a:avLst/>
          </a:prstGeom>
          <a:noFill/>
        </p:spPr>
        <p:txBody>
          <a:bodyPr wrap="square" rtlCol="0">
            <a:spAutoFit/>
          </a:bodyPr>
          <a:lstStyle/>
          <a:p>
            <a:r>
              <a:rPr lang="en-US" sz="3600" b="1" dirty="0">
                <a:solidFill>
                  <a:schemeClr val="accent3">
                    <a:lumMod val="75000"/>
                  </a:schemeClr>
                </a:solidFill>
                <a:latin typeface="+mj-lt"/>
              </a:rPr>
              <a:t>INCREASING TESTING FREQUENCY</a:t>
            </a:r>
            <a:endParaRPr lang="en-AU" sz="3600" b="1" dirty="0">
              <a:solidFill>
                <a:schemeClr val="accent3">
                  <a:lumMod val="75000"/>
                </a:schemeClr>
              </a:solidFill>
              <a:latin typeface="+mj-lt"/>
            </a:endParaRPr>
          </a:p>
        </p:txBody>
      </p:sp>
      <p:sp>
        <p:nvSpPr>
          <p:cNvPr id="20" name="TextBox 19"/>
          <p:cNvSpPr txBox="1"/>
          <p:nvPr/>
        </p:nvSpPr>
        <p:spPr>
          <a:xfrm>
            <a:off x="1781946" y="2145284"/>
            <a:ext cx="6041254" cy="830997"/>
          </a:xfrm>
          <a:prstGeom prst="rect">
            <a:avLst/>
          </a:prstGeom>
          <a:noFill/>
        </p:spPr>
        <p:txBody>
          <a:bodyPr wrap="square" rtlCol="0">
            <a:spAutoFit/>
          </a:bodyPr>
          <a:lstStyle/>
          <a:p>
            <a:r>
              <a:rPr lang="en-AU" b="1" i="1" dirty="0" smtClean="0">
                <a:solidFill>
                  <a:schemeClr val="accent5">
                    <a:lumMod val="50000"/>
                  </a:schemeClr>
                </a:solidFill>
                <a:latin typeface="Aparajita" panose="020B0604020202020204" pitchFamily="34" charset="0"/>
                <a:cs typeface="Aparajita" panose="020B0604020202020204" pitchFamily="34" charset="0"/>
              </a:rPr>
              <a:t>“You </a:t>
            </a:r>
            <a:r>
              <a:rPr lang="en-AU" b="1" i="1" dirty="0">
                <a:solidFill>
                  <a:schemeClr val="accent5">
                    <a:lumMod val="50000"/>
                  </a:schemeClr>
                </a:solidFill>
                <a:latin typeface="Aparajita" panose="020B0604020202020204" pitchFamily="34" charset="0"/>
                <a:cs typeface="Aparajita" panose="020B0604020202020204" pitchFamily="34" charset="0"/>
              </a:rPr>
              <a:t>can go in and choose when you want to be tested as opposed to, which means that you may test more often</a:t>
            </a:r>
            <a:r>
              <a:rPr lang="en-AU" b="1" i="1" dirty="0" smtClean="0">
                <a:solidFill>
                  <a:schemeClr val="accent5">
                    <a:lumMod val="50000"/>
                  </a:schemeClr>
                </a:solidFill>
                <a:latin typeface="Aparajita" panose="020B0604020202020204" pitchFamily="34" charset="0"/>
                <a:cs typeface="Aparajita" panose="020B0604020202020204" pitchFamily="34" charset="0"/>
              </a:rPr>
              <a:t>” </a:t>
            </a:r>
            <a:endParaRPr lang="en-AU" b="1" i="1" dirty="0">
              <a:solidFill>
                <a:schemeClr val="accent5">
                  <a:lumMod val="50000"/>
                </a:schemeClr>
              </a:solidFill>
              <a:latin typeface="Aparajita" panose="020B0604020202020204" pitchFamily="34" charset="0"/>
              <a:cs typeface="Aparajita" panose="020B0604020202020204" pitchFamily="34" charset="0"/>
            </a:endParaRPr>
          </a:p>
        </p:txBody>
      </p:sp>
      <p:sp>
        <p:nvSpPr>
          <p:cNvPr id="13" name="TextBox 12"/>
          <p:cNvSpPr txBox="1"/>
          <p:nvPr/>
        </p:nvSpPr>
        <p:spPr>
          <a:xfrm>
            <a:off x="367714" y="3729976"/>
            <a:ext cx="2547892" cy="646331"/>
          </a:xfrm>
          <a:prstGeom prst="rect">
            <a:avLst/>
          </a:prstGeom>
          <a:noFill/>
        </p:spPr>
        <p:txBody>
          <a:bodyPr wrap="square" rtlCol="0">
            <a:spAutoFit/>
          </a:bodyPr>
          <a:lstStyle/>
          <a:p>
            <a:r>
              <a:rPr lang="en-US" sz="3600" b="1" dirty="0">
                <a:solidFill>
                  <a:schemeClr val="accent3">
                    <a:lumMod val="75000"/>
                  </a:schemeClr>
                </a:solidFill>
                <a:latin typeface="+mj-lt"/>
              </a:rPr>
              <a:t>ALTRUISM</a:t>
            </a:r>
            <a:endParaRPr lang="en-AU" sz="3600" b="1" dirty="0">
              <a:solidFill>
                <a:schemeClr val="accent3">
                  <a:lumMod val="75000"/>
                </a:schemeClr>
              </a:solidFill>
              <a:latin typeface="+mj-lt"/>
            </a:endParaRPr>
          </a:p>
        </p:txBody>
      </p:sp>
      <p:sp>
        <p:nvSpPr>
          <p:cNvPr id="14" name="TextBox 13"/>
          <p:cNvSpPr txBox="1"/>
          <p:nvPr/>
        </p:nvSpPr>
        <p:spPr>
          <a:xfrm>
            <a:off x="1781946" y="4746214"/>
            <a:ext cx="5647554" cy="1200329"/>
          </a:xfrm>
          <a:prstGeom prst="rect">
            <a:avLst/>
          </a:prstGeom>
          <a:noFill/>
        </p:spPr>
        <p:txBody>
          <a:bodyPr wrap="square" rtlCol="0">
            <a:spAutoFit/>
          </a:bodyPr>
          <a:lstStyle/>
          <a:p>
            <a:r>
              <a:rPr lang="en-AU" b="1" i="1" dirty="0">
                <a:solidFill>
                  <a:schemeClr val="accent5">
                    <a:lumMod val="50000"/>
                  </a:schemeClr>
                </a:solidFill>
                <a:latin typeface="Aparajita" panose="020B0604020202020204" pitchFamily="34" charset="0"/>
                <a:cs typeface="Aparajita" panose="020B0604020202020204" pitchFamily="34" charset="0"/>
              </a:rPr>
              <a:t>“If I'm completely honest, I didn't do this for my own benefit. I actually did it more as a giving back kind of thing.” </a:t>
            </a:r>
          </a:p>
        </p:txBody>
      </p:sp>
    </p:spTree>
    <p:extLst>
      <p:ext uri="{BB962C8B-B14F-4D97-AF65-F5344CB8AC3E}">
        <p14:creationId xmlns:p14="http://schemas.microsoft.com/office/powerpoint/2010/main" val="6459010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20"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p:txBody>
          <a:bodyPr/>
          <a:lstStyle/>
          <a:p>
            <a:fld id="{8C385F23-470B-B540-9492-8220B9E90E81}" type="slidenum">
              <a:rPr lang="en-US" smtClean="0"/>
              <a:pPr/>
              <a:t>7</a:t>
            </a:fld>
            <a:endParaRPr lang="en-US" dirty="0"/>
          </a:p>
        </p:txBody>
      </p:sp>
      <p:sp>
        <p:nvSpPr>
          <p:cNvPr id="20" name="TextBox 19"/>
          <p:cNvSpPr txBox="1"/>
          <p:nvPr/>
        </p:nvSpPr>
        <p:spPr>
          <a:xfrm>
            <a:off x="1397000" y="1947177"/>
            <a:ext cx="6090218" cy="1200329"/>
          </a:xfrm>
          <a:prstGeom prst="rect">
            <a:avLst/>
          </a:prstGeom>
          <a:noFill/>
        </p:spPr>
        <p:txBody>
          <a:bodyPr wrap="square" rtlCol="0">
            <a:spAutoFit/>
          </a:bodyPr>
          <a:lstStyle/>
          <a:p>
            <a:r>
              <a:rPr lang="en-AU" b="1" i="1" dirty="0">
                <a:solidFill>
                  <a:schemeClr val="accent5">
                    <a:lumMod val="50000"/>
                  </a:schemeClr>
                </a:solidFill>
                <a:latin typeface="Aparajita" panose="020B0604020202020204" pitchFamily="34" charset="0"/>
                <a:cs typeface="Aparajita" panose="020B0604020202020204" pitchFamily="34" charset="0"/>
              </a:rPr>
              <a:t>“it’s that window period I suppose. So that, that’s probably the drawback I see with it is that fact that there is some degree of uncertainty”</a:t>
            </a:r>
          </a:p>
        </p:txBody>
      </p:sp>
      <p:sp>
        <p:nvSpPr>
          <p:cNvPr id="3" name="Text Placeholder 2"/>
          <p:cNvSpPr>
            <a:spLocks noGrp="1"/>
          </p:cNvSpPr>
          <p:nvPr>
            <p:ph type="body" sz="quarter" idx="10"/>
          </p:nvPr>
        </p:nvSpPr>
        <p:spPr>
          <a:xfrm>
            <a:off x="239464" y="967826"/>
            <a:ext cx="5688012" cy="864096"/>
          </a:xfrm>
        </p:spPr>
        <p:txBody>
          <a:bodyPr/>
          <a:lstStyle/>
          <a:p>
            <a:r>
              <a:rPr lang="en-AU" sz="3600" kern="1200" dirty="0">
                <a:solidFill>
                  <a:schemeClr val="accent3">
                    <a:lumMod val="75000"/>
                  </a:schemeClr>
                </a:solidFill>
                <a:latin typeface="+mj-lt"/>
                <a:ea typeface="ヒラギノ角ゴ Pro W3" charset="-128"/>
              </a:rPr>
              <a:t>WINDOW </a:t>
            </a:r>
            <a:r>
              <a:rPr lang="en-AU" sz="3600" kern="1200" dirty="0" smtClean="0">
                <a:solidFill>
                  <a:schemeClr val="accent3">
                    <a:lumMod val="75000"/>
                  </a:schemeClr>
                </a:solidFill>
                <a:latin typeface="+mj-lt"/>
                <a:ea typeface="ヒラギノ角ゴ Pro W3" charset="-128"/>
              </a:rPr>
              <a:t>PERIOD</a:t>
            </a:r>
            <a:endParaRPr lang="en-AU" sz="3600" kern="1200" dirty="0">
              <a:solidFill>
                <a:schemeClr val="accent3">
                  <a:lumMod val="75000"/>
                </a:schemeClr>
              </a:solidFill>
              <a:latin typeface="+mj-lt"/>
              <a:ea typeface="ヒラギノ角ゴ Pro W3" charset="-128"/>
            </a:endParaRPr>
          </a:p>
          <a:p>
            <a:endParaRPr lang="en-AU" dirty="0"/>
          </a:p>
        </p:txBody>
      </p:sp>
      <p:sp>
        <p:nvSpPr>
          <p:cNvPr id="6" name="Rectangle 5"/>
          <p:cNvSpPr/>
          <p:nvPr/>
        </p:nvSpPr>
        <p:spPr>
          <a:xfrm>
            <a:off x="239464" y="3526136"/>
            <a:ext cx="1980029" cy="646331"/>
          </a:xfrm>
          <a:prstGeom prst="rect">
            <a:avLst/>
          </a:prstGeom>
        </p:spPr>
        <p:txBody>
          <a:bodyPr wrap="none">
            <a:spAutoFit/>
          </a:bodyPr>
          <a:lstStyle/>
          <a:p>
            <a:r>
              <a:rPr lang="en-US" sz="3600" b="1" dirty="0" smtClean="0">
                <a:solidFill>
                  <a:schemeClr val="accent3">
                    <a:lumMod val="75000"/>
                  </a:schemeClr>
                </a:solidFill>
                <a:latin typeface="+mj-lt"/>
              </a:rPr>
              <a:t>NO STIs</a:t>
            </a:r>
            <a:endParaRPr lang="en-AU" sz="3600" b="1" dirty="0">
              <a:solidFill>
                <a:schemeClr val="accent3">
                  <a:lumMod val="75000"/>
                </a:schemeClr>
              </a:solidFill>
              <a:latin typeface="+mj-lt"/>
            </a:endParaRPr>
          </a:p>
        </p:txBody>
      </p:sp>
      <p:sp>
        <p:nvSpPr>
          <p:cNvPr id="12" name="TextBox 11"/>
          <p:cNvSpPr txBox="1"/>
          <p:nvPr/>
        </p:nvSpPr>
        <p:spPr>
          <a:xfrm>
            <a:off x="1397000" y="4403299"/>
            <a:ext cx="6090218" cy="1569660"/>
          </a:xfrm>
          <a:prstGeom prst="rect">
            <a:avLst/>
          </a:prstGeom>
          <a:noFill/>
        </p:spPr>
        <p:txBody>
          <a:bodyPr wrap="square" rtlCol="0">
            <a:spAutoFit/>
          </a:bodyPr>
          <a:lstStyle/>
          <a:p>
            <a:r>
              <a:rPr lang="en-AU" b="1" i="1" dirty="0">
                <a:solidFill>
                  <a:schemeClr val="accent5">
                    <a:lumMod val="50000"/>
                  </a:schemeClr>
                </a:solidFill>
                <a:latin typeface="Aparajita" panose="020B0604020202020204" pitchFamily="34" charset="0"/>
                <a:cs typeface="Aparajita" panose="020B0604020202020204" pitchFamily="34" charset="0"/>
              </a:rPr>
              <a:t>“The test is only for HIV; it’s not for any other STDs and things like that. So, if you were sexually very active, yes, you may know what your HIV status is but you don’t know what else you’ve got”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7218" y="735915"/>
            <a:ext cx="869382" cy="869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655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 grpId="0" build="p"/>
      <p:bldP spid="6"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smtClean="0">
                <a:solidFill>
                  <a:schemeClr val="tx1">
                    <a:lumMod val="50000"/>
                    <a:lumOff val="50000"/>
                  </a:schemeClr>
                </a:solidFill>
              </a:rPr>
              <a:t>Conclusion </a:t>
            </a:r>
            <a:endParaRPr lang="en-AU" dirty="0">
              <a:solidFill>
                <a:schemeClr val="tx1">
                  <a:lumMod val="50000"/>
                  <a:lumOff val="50000"/>
                </a:schemeClr>
              </a:solidFill>
            </a:endParaRPr>
          </a:p>
        </p:txBody>
      </p:sp>
      <p:sp>
        <p:nvSpPr>
          <p:cNvPr id="3" name="Text Placeholder 2"/>
          <p:cNvSpPr>
            <a:spLocks noGrp="1"/>
          </p:cNvSpPr>
          <p:nvPr>
            <p:ph type="body" sz="quarter" idx="11"/>
          </p:nvPr>
        </p:nvSpPr>
        <p:spPr/>
        <p:txBody>
          <a:bodyPr/>
          <a:lstStyle/>
          <a:p>
            <a:pPr marL="457200" indent="-457200">
              <a:lnSpc>
                <a:spcPct val="150000"/>
              </a:lnSpc>
              <a:buFont typeface="Wingdings" panose="05000000000000000000" pitchFamily="2" charset="2"/>
              <a:buChar char="v"/>
            </a:pPr>
            <a:r>
              <a:rPr lang="en-AU" sz="2400" dirty="0" smtClean="0">
                <a:solidFill>
                  <a:schemeClr val="accent3">
                    <a:lumMod val="75000"/>
                  </a:schemeClr>
                </a:solidFill>
              </a:rPr>
              <a:t>Men weighed the pros and cons of HIVST</a:t>
            </a:r>
          </a:p>
          <a:p>
            <a:pPr marL="457200" indent="-457200">
              <a:lnSpc>
                <a:spcPct val="150000"/>
              </a:lnSpc>
              <a:buFont typeface="Wingdings" panose="05000000000000000000" pitchFamily="2" charset="2"/>
              <a:buChar char="v"/>
            </a:pPr>
            <a:r>
              <a:rPr lang="en-AU" sz="2400" dirty="0" smtClean="0">
                <a:solidFill>
                  <a:schemeClr val="accent3">
                    <a:lumMod val="75000"/>
                  </a:schemeClr>
                </a:solidFill>
              </a:rPr>
              <a:t>Men would liked to using HIVST in the future as an enhancement for conventional testing </a:t>
            </a:r>
          </a:p>
          <a:p>
            <a:pPr marL="457200" indent="-457200">
              <a:lnSpc>
                <a:spcPct val="150000"/>
              </a:lnSpc>
              <a:buFont typeface="Wingdings" panose="05000000000000000000" pitchFamily="2" charset="2"/>
              <a:buChar char="v"/>
            </a:pPr>
            <a:r>
              <a:rPr lang="en-AU" sz="2400" dirty="0" smtClean="0">
                <a:solidFill>
                  <a:schemeClr val="accent3">
                    <a:lumMod val="75000"/>
                  </a:schemeClr>
                </a:solidFill>
              </a:rPr>
              <a:t>There is still a question about the sustain the frequent testing facilitated by HIVST</a:t>
            </a:r>
          </a:p>
          <a:p>
            <a:pPr marL="457200" indent="-457200">
              <a:lnSpc>
                <a:spcPct val="150000"/>
              </a:lnSpc>
              <a:buFont typeface="Wingdings" panose="05000000000000000000" pitchFamily="2" charset="2"/>
              <a:buChar char="v"/>
            </a:pPr>
            <a:r>
              <a:rPr lang="en-AU" sz="2400" dirty="0" smtClean="0">
                <a:solidFill>
                  <a:schemeClr val="accent3">
                    <a:lumMod val="75000"/>
                  </a:schemeClr>
                </a:solidFill>
              </a:rPr>
              <a:t>Capitalism on enthusiasm and other support may be required. </a:t>
            </a:r>
            <a:endParaRPr lang="en-AU" sz="2400" dirty="0">
              <a:solidFill>
                <a:schemeClr val="accent3">
                  <a:lumMod val="75000"/>
                </a:schemeClr>
              </a:solidFill>
            </a:endParaRPr>
          </a:p>
        </p:txBody>
      </p:sp>
      <p:sp>
        <p:nvSpPr>
          <p:cNvPr id="5" name="Slide Number Placeholder 4"/>
          <p:cNvSpPr>
            <a:spLocks noGrp="1"/>
          </p:cNvSpPr>
          <p:nvPr>
            <p:ph type="sldNum" sz="quarter" idx="13"/>
          </p:nvPr>
        </p:nvSpPr>
        <p:spPr/>
        <p:txBody>
          <a:bodyPr/>
          <a:lstStyle/>
          <a:p>
            <a:fld id="{8C385F23-470B-B540-9492-8220B9E90E81}" type="slidenum">
              <a:rPr lang="en-US" smtClean="0"/>
              <a:pPr/>
              <a:t>8</a:t>
            </a:fld>
            <a:endParaRPr lang="en-US" dirty="0"/>
          </a:p>
        </p:txBody>
      </p:sp>
    </p:spTree>
    <p:extLst>
      <p:ext uri="{BB962C8B-B14F-4D97-AF65-F5344CB8AC3E}">
        <p14:creationId xmlns:p14="http://schemas.microsoft.com/office/powerpoint/2010/main" val="1755195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Kirby_Templates_2017-4x3">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Kirby_Templates_2017-4x3</Template>
  <TotalTime>1673</TotalTime>
  <Words>779</Words>
  <Application>Microsoft Office PowerPoint</Application>
  <PresentationFormat>On-screen Show (4:3)</PresentationFormat>
  <Paragraphs>68</Paragraphs>
  <Slides>8</Slides>
  <Notes>7</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Kirby_Templates_2017-4x3</vt:lpstr>
      <vt:lpstr>02 Contents</vt:lpstr>
      <vt:lpstr>Balancing the risks and the benefits of using HIV self-testing among gay and bisexual men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Progress Review</dc:title>
  <dc:creator>Rabiah Adawiyah</dc:creator>
  <cp:lastModifiedBy>Ye Zhang</cp:lastModifiedBy>
  <cp:revision>75</cp:revision>
  <cp:lastPrinted>2018-11-13T04:41:54Z</cp:lastPrinted>
  <dcterms:created xsi:type="dcterms:W3CDTF">2018-10-04T04:01:12Z</dcterms:created>
  <dcterms:modified xsi:type="dcterms:W3CDTF">2018-11-15T06:37:14Z</dcterms:modified>
</cp:coreProperties>
</file>