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notesSlides/notesSlide2.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3.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xml" ContentType="application/vnd.openxmlformats-officedocument.presentationml.notesSlide+xml"/>
  <Override PartName="/ppt/charts/chart3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7.xml" ContentType="application/vnd.openxmlformats-officedocument.drawingml.chart+xml"/>
  <Override PartName="/ppt/charts/style31.xml" ContentType="application/vnd.ms-office.chartstyle+xml"/>
  <Override PartName="/ppt/charts/colors3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3" r:id="rId2"/>
    <p:sldId id="260" r:id="rId3"/>
    <p:sldId id="270" r:id="rId4"/>
    <p:sldId id="271" r:id="rId5"/>
    <p:sldId id="272" r:id="rId6"/>
    <p:sldId id="273" r:id="rId7"/>
    <p:sldId id="274" r:id="rId8"/>
    <p:sldId id="275" r:id="rId9"/>
    <p:sldId id="276" r:id="rId10"/>
    <p:sldId id="277" r:id="rId11"/>
    <p:sldId id="278" r:id="rId12"/>
    <p:sldId id="280" r:id="rId13"/>
    <p:sldId id="282" r:id="rId14"/>
    <p:sldId id="284" r:id="rId15"/>
    <p:sldId id="285" r:id="rId16"/>
    <p:sldId id="286" r:id="rId17"/>
    <p:sldId id="287" r:id="rId18"/>
    <p:sldId id="291" r:id="rId19"/>
    <p:sldId id="288" r:id="rId20"/>
    <p:sldId id="293" r:id="rId21"/>
    <p:sldId id="294" r:id="rId22"/>
    <p:sldId id="295" r:id="rId23"/>
    <p:sldId id="296" r:id="rId24"/>
    <p:sldId id="300" r:id="rId25"/>
    <p:sldId id="301" r:id="rId26"/>
    <p:sldId id="302" r:id="rId27"/>
    <p:sldId id="303" r:id="rId28"/>
    <p:sldId id="304" r:id="rId29"/>
    <p:sldId id="305" r:id="rId30"/>
    <p:sldId id="306" r:id="rId31"/>
    <p:sldId id="307" r:id="rId32"/>
    <p:sldId id="308" r:id="rId33"/>
    <p:sldId id="312" r:id="rId34"/>
    <p:sldId id="309" r:id="rId35"/>
    <p:sldId id="310" r:id="rId36"/>
    <p:sldId id="31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sy Gibbs" initials="DG" lastIdx="2" clrIdx="0">
    <p:extLst>
      <p:ext uri="{19B8F6BF-5375-455C-9EA6-DF929625EA0E}">
        <p15:presenceInfo xmlns:p15="http://schemas.microsoft.com/office/powerpoint/2012/main" userId="S-1-5-21-1140405718-358989843-3445714273-3087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83" autoAdjust="0"/>
    <p:restoredTop sz="96301" autoAdjust="0"/>
  </p:normalViewPr>
  <p:slideViewPr>
    <p:cSldViewPr snapToGrid="0" showGuides="1">
      <p:cViewPr varScale="1">
        <p:scale>
          <a:sx n="103" d="100"/>
          <a:sy n="103" d="100"/>
        </p:scale>
        <p:origin x="114" y="168"/>
      </p:cViewPr>
      <p:guideLst>
        <p:guide orient="horz" pos="2160"/>
        <p:guide pos="388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1.xml"/><Relationship Id="rId1" Type="http://schemas.microsoft.com/office/2011/relationships/chartStyle" Target="style2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2.xml"/><Relationship Id="rId1" Type="http://schemas.microsoft.com/office/2011/relationships/chartStyle" Target="style2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4.xml"/><Relationship Id="rId1" Type="http://schemas.microsoft.com/office/2011/relationships/chartStyle" Target="style2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5.xml"/><Relationship Id="rId1" Type="http://schemas.microsoft.com/office/2011/relationships/chartStyle" Target="style2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6.xml"/><Relationship Id="rId1" Type="http://schemas.microsoft.com/office/2011/relationships/chartStyle" Target="style2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7.xml"/><Relationship Id="rId1" Type="http://schemas.microsoft.com/office/2011/relationships/chartStyle" Target="style2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8.xml"/><Relationship Id="rId1" Type="http://schemas.microsoft.com/office/2011/relationships/chartStyle" Target="style2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9.xml"/><Relationship Id="rId1" Type="http://schemas.microsoft.com/office/2011/relationships/chartStyle" Target="style2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0.xml"/><Relationship Id="rId1" Type="http://schemas.microsoft.com/office/2011/relationships/chartStyle" Target="style3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09074915863162"/>
          <c:y val="6.0312883574468172E-2"/>
          <c:w val="0.87953920889600989"/>
          <c:h val="0.71403393207070442"/>
        </c:manualLayout>
      </c:layout>
      <c:lineChart>
        <c:grouping val="standard"/>
        <c:varyColors val="0"/>
        <c:ser>
          <c:idx val="0"/>
          <c:order val="0"/>
          <c:tx>
            <c:strRef>
              <c:f>Sheet1!$A$2</c:f>
              <c:strCache>
                <c:ptCount val="1"/>
                <c:pt idx="0">
                  <c:v>Ecstasy </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5E-4BA0-B1E2-E8CF2D19BC4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5E-4BA0-B1E2-E8CF2D19BC4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5E-4BA0-B1E2-E8CF2D19BC4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General</c:formatCode>
                <c:ptCount val="16"/>
                <c:pt idx="0">
                  <c:v>56</c:v>
                </c:pt>
                <c:pt idx="1">
                  <c:v>47</c:v>
                </c:pt>
                <c:pt idx="2">
                  <c:v>56</c:v>
                </c:pt>
                <c:pt idx="3">
                  <c:v>50</c:v>
                </c:pt>
                <c:pt idx="4">
                  <c:v>32</c:v>
                </c:pt>
                <c:pt idx="5">
                  <c:v>24</c:v>
                </c:pt>
                <c:pt idx="6">
                  <c:v>32</c:v>
                </c:pt>
                <c:pt idx="7">
                  <c:v>36</c:v>
                </c:pt>
                <c:pt idx="8">
                  <c:v>23</c:v>
                </c:pt>
                <c:pt idx="9">
                  <c:v>29</c:v>
                </c:pt>
                <c:pt idx="10">
                  <c:v>36</c:v>
                </c:pt>
                <c:pt idx="11">
                  <c:v>50</c:v>
                </c:pt>
                <c:pt idx="12">
                  <c:v>30</c:v>
                </c:pt>
                <c:pt idx="13">
                  <c:v>36</c:v>
                </c:pt>
                <c:pt idx="14">
                  <c:v>29</c:v>
                </c:pt>
                <c:pt idx="15">
                  <c:v>41</c:v>
                </c:pt>
              </c:numCache>
            </c:numRef>
          </c:val>
          <c:smooth val="0"/>
          <c:extLst>
            <c:ext xmlns:c16="http://schemas.microsoft.com/office/drawing/2014/chart" uri="{C3380CC4-5D6E-409C-BE32-E72D297353CC}">
              <c16:uniqueId val="{00000003-A052-4DB7-B9A6-2B955228B892}"/>
            </c:ext>
          </c:extLst>
        </c:ser>
        <c:ser>
          <c:idx val="1"/>
          <c:order val="1"/>
          <c:tx>
            <c:strRef>
              <c:f>Sheet1!$A$3</c:f>
              <c:strCache>
                <c:ptCount val="1"/>
                <c:pt idx="0">
                  <c:v>Cannabis</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5E-4BA0-B1E2-E8CF2D19BC4E}"/>
                </c:ext>
              </c:extLst>
            </c:dLbl>
            <c:dLbl>
              <c:idx val="14"/>
              <c:layout>
                <c:manualLayout>
                  <c:x val="9.9587827871304587E-4"/>
                  <c:y val="-2.4201461109862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5E-4BA0-B1E2-E8CF2D19BC4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5E-4BA0-B1E2-E8CF2D19BC4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General</c:formatCode>
                <c:ptCount val="16"/>
                <c:pt idx="0">
                  <c:v>18</c:v>
                </c:pt>
                <c:pt idx="1">
                  <c:v>15</c:v>
                </c:pt>
                <c:pt idx="2">
                  <c:v>17</c:v>
                </c:pt>
                <c:pt idx="3">
                  <c:v>20</c:v>
                </c:pt>
                <c:pt idx="4">
                  <c:v>18</c:v>
                </c:pt>
                <c:pt idx="5">
                  <c:v>18</c:v>
                </c:pt>
                <c:pt idx="6">
                  <c:v>20</c:v>
                </c:pt>
                <c:pt idx="7">
                  <c:v>22</c:v>
                </c:pt>
                <c:pt idx="8">
                  <c:v>26</c:v>
                </c:pt>
                <c:pt idx="9">
                  <c:v>29</c:v>
                </c:pt>
                <c:pt idx="10">
                  <c:v>33</c:v>
                </c:pt>
                <c:pt idx="11">
                  <c:v>27</c:v>
                </c:pt>
                <c:pt idx="12">
                  <c:v>31</c:v>
                </c:pt>
                <c:pt idx="13">
                  <c:v>29</c:v>
                </c:pt>
                <c:pt idx="14">
                  <c:v>23</c:v>
                </c:pt>
                <c:pt idx="15">
                  <c:v>20</c:v>
                </c:pt>
              </c:numCache>
            </c:numRef>
          </c:val>
          <c:smooth val="0"/>
          <c:extLst>
            <c:ext xmlns:c16="http://schemas.microsoft.com/office/drawing/2014/chart" uri="{C3380CC4-5D6E-409C-BE32-E72D297353CC}">
              <c16:uniqueId val="{00000007-A052-4DB7-B9A6-2B955228B892}"/>
            </c:ext>
          </c:extLst>
        </c:ser>
        <c:ser>
          <c:idx val="2"/>
          <c:order val="2"/>
          <c:tx>
            <c:strRef>
              <c:f>Sheet1!$A$4</c:f>
              <c:strCache>
                <c:ptCount val="1"/>
                <c:pt idx="0">
                  <c:v>Alcohol</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triangle"/>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6-6B5E-4BA0-B1E2-E8CF2D19BC4E}"/>
                </c:ext>
              </c:extLst>
            </c:dLbl>
            <c:dLbl>
              <c:idx val="1"/>
              <c:delete val="1"/>
              <c:extLst>
                <c:ext xmlns:c15="http://schemas.microsoft.com/office/drawing/2012/chart" uri="{CE6537A1-D6FC-4f65-9D91-7224C49458BB}"/>
                <c:ext xmlns:c16="http://schemas.microsoft.com/office/drawing/2014/chart" uri="{C3380CC4-5D6E-409C-BE32-E72D297353CC}">
                  <c16:uniqueId val="{00000008-6B5E-4BA0-B1E2-E8CF2D19BC4E}"/>
                </c:ext>
              </c:extLst>
            </c:dLbl>
            <c:dLbl>
              <c:idx val="2"/>
              <c:delete val="1"/>
              <c:extLst>
                <c:ext xmlns:c15="http://schemas.microsoft.com/office/drawing/2012/chart" uri="{CE6537A1-D6FC-4f65-9D91-7224C49458BB}"/>
                <c:ext xmlns:c16="http://schemas.microsoft.com/office/drawing/2014/chart" uri="{C3380CC4-5D6E-409C-BE32-E72D297353CC}">
                  <c16:uniqueId val="{00000009-6B5E-4BA0-B1E2-E8CF2D19BC4E}"/>
                </c:ext>
              </c:extLst>
            </c:dLbl>
            <c:dLbl>
              <c:idx val="3"/>
              <c:delete val="1"/>
              <c:extLst>
                <c:ext xmlns:c15="http://schemas.microsoft.com/office/drawing/2012/chart" uri="{CE6537A1-D6FC-4f65-9D91-7224C49458BB}"/>
                <c:ext xmlns:c16="http://schemas.microsoft.com/office/drawing/2014/chart" uri="{C3380CC4-5D6E-409C-BE32-E72D297353CC}">
                  <c16:uniqueId val="{00000010-6B5E-4BA0-B1E2-E8CF2D19BC4E}"/>
                </c:ext>
              </c:extLst>
            </c:dLbl>
            <c:dLbl>
              <c:idx val="4"/>
              <c:delete val="1"/>
              <c:extLst>
                <c:ext xmlns:c15="http://schemas.microsoft.com/office/drawing/2012/chart" uri="{CE6537A1-D6FC-4f65-9D91-7224C49458BB}"/>
                <c:ext xmlns:c16="http://schemas.microsoft.com/office/drawing/2014/chart" uri="{C3380CC4-5D6E-409C-BE32-E72D297353CC}">
                  <c16:uniqueId val="{0000000C-6B5E-4BA0-B1E2-E8CF2D19BC4E}"/>
                </c:ext>
              </c:extLst>
            </c:dLbl>
            <c:dLbl>
              <c:idx val="5"/>
              <c:delete val="1"/>
              <c:extLst>
                <c:ext xmlns:c15="http://schemas.microsoft.com/office/drawing/2012/chart" uri="{CE6537A1-D6FC-4f65-9D91-7224C49458BB}"/>
                <c:ext xmlns:c16="http://schemas.microsoft.com/office/drawing/2014/chart" uri="{C3380CC4-5D6E-409C-BE32-E72D297353CC}">
                  <c16:uniqueId val="{0000000D-6B5E-4BA0-B1E2-E8CF2D19BC4E}"/>
                </c:ext>
              </c:extLst>
            </c:dLbl>
            <c:dLbl>
              <c:idx val="6"/>
              <c:delete val="1"/>
              <c:extLst>
                <c:ext xmlns:c15="http://schemas.microsoft.com/office/drawing/2012/chart" uri="{CE6537A1-D6FC-4f65-9D91-7224C49458BB}"/>
                <c:ext xmlns:c16="http://schemas.microsoft.com/office/drawing/2014/chart" uri="{C3380CC4-5D6E-409C-BE32-E72D297353CC}">
                  <c16:uniqueId val="{00000014-6B5E-4BA0-B1E2-E8CF2D19BC4E}"/>
                </c:ext>
              </c:extLst>
            </c:dLbl>
            <c:dLbl>
              <c:idx val="7"/>
              <c:delete val="1"/>
              <c:extLst>
                <c:ext xmlns:c15="http://schemas.microsoft.com/office/drawing/2012/chart" uri="{CE6537A1-D6FC-4f65-9D91-7224C49458BB}"/>
                <c:ext xmlns:c16="http://schemas.microsoft.com/office/drawing/2014/chart" uri="{C3380CC4-5D6E-409C-BE32-E72D297353CC}">
                  <c16:uniqueId val="{00000013-6B5E-4BA0-B1E2-E8CF2D19BC4E}"/>
                </c:ext>
              </c:extLst>
            </c:dLbl>
            <c:dLbl>
              <c:idx val="8"/>
              <c:delete val="1"/>
              <c:extLst>
                <c:ext xmlns:c15="http://schemas.microsoft.com/office/drawing/2012/chart" uri="{CE6537A1-D6FC-4f65-9D91-7224C49458BB}"/>
                <c:ext xmlns:c16="http://schemas.microsoft.com/office/drawing/2014/chart" uri="{C3380CC4-5D6E-409C-BE32-E72D297353CC}">
                  <c16:uniqueId val="{00000015-6B5E-4BA0-B1E2-E8CF2D19BC4E}"/>
                </c:ext>
              </c:extLst>
            </c:dLbl>
            <c:dLbl>
              <c:idx val="9"/>
              <c:delete val="1"/>
              <c:extLst>
                <c:ext xmlns:c15="http://schemas.microsoft.com/office/drawing/2012/chart" uri="{CE6537A1-D6FC-4f65-9D91-7224C49458BB}"/>
                <c:ext xmlns:c16="http://schemas.microsoft.com/office/drawing/2014/chart" uri="{C3380CC4-5D6E-409C-BE32-E72D297353CC}">
                  <c16:uniqueId val="{0000001A-6B5E-4BA0-B1E2-E8CF2D19BC4E}"/>
                </c:ext>
              </c:extLst>
            </c:dLbl>
            <c:dLbl>
              <c:idx val="10"/>
              <c:delete val="1"/>
              <c:extLst>
                <c:ext xmlns:c15="http://schemas.microsoft.com/office/drawing/2012/chart" uri="{CE6537A1-D6FC-4f65-9D91-7224C49458BB}"/>
                <c:ext xmlns:c16="http://schemas.microsoft.com/office/drawing/2014/chart" uri="{C3380CC4-5D6E-409C-BE32-E72D297353CC}">
                  <c16:uniqueId val="{0000001B-6B5E-4BA0-B1E2-E8CF2D19BC4E}"/>
                </c:ext>
              </c:extLst>
            </c:dLbl>
            <c:dLbl>
              <c:idx val="11"/>
              <c:delete val="1"/>
              <c:extLst>
                <c:ext xmlns:c15="http://schemas.microsoft.com/office/drawing/2012/chart" uri="{CE6537A1-D6FC-4f65-9D91-7224C49458BB}"/>
                <c:ext xmlns:c16="http://schemas.microsoft.com/office/drawing/2014/chart" uri="{C3380CC4-5D6E-409C-BE32-E72D297353CC}">
                  <c16:uniqueId val="{0000001C-6B5E-4BA0-B1E2-E8CF2D19BC4E}"/>
                </c:ext>
              </c:extLst>
            </c:dLbl>
            <c:dLbl>
              <c:idx val="12"/>
              <c:delete val="1"/>
              <c:extLst>
                <c:ext xmlns:c15="http://schemas.microsoft.com/office/drawing/2012/chart" uri="{CE6537A1-D6FC-4f65-9D91-7224C49458BB}"/>
                <c:ext xmlns:c16="http://schemas.microsoft.com/office/drawing/2014/chart" uri="{C3380CC4-5D6E-409C-BE32-E72D297353CC}">
                  <c16:uniqueId val="{0000001F-6B5E-4BA0-B1E2-E8CF2D19BC4E}"/>
                </c:ext>
              </c:extLst>
            </c:dLbl>
            <c:dLbl>
              <c:idx val="13"/>
              <c:delete val="1"/>
              <c:extLst>
                <c:ext xmlns:c15="http://schemas.microsoft.com/office/drawing/2012/chart" uri="{CE6537A1-D6FC-4f65-9D91-7224C49458BB}"/>
                <c:ext xmlns:c16="http://schemas.microsoft.com/office/drawing/2014/chart" uri="{C3380CC4-5D6E-409C-BE32-E72D297353CC}">
                  <c16:uniqueId val="{00000020-6B5E-4BA0-B1E2-E8CF2D19BC4E}"/>
                </c:ext>
              </c:extLst>
            </c:dLbl>
            <c:dLbl>
              <c:idx val="14"/>
              <c:layout>
                <c:manualLayout>
                  <c:x val="-3.6215483839814639E-3"/>
                  <c:y val="-2.8049422198467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B5E-4BA0-B1E2-E8CF2D19BC4E}"/>
                </c:ext>
              </c:extLst>
            </c:dLbl>
            <c:dLbl>
              <c:idx val="15"/>
              <c:layout>
                <c:manualLayout>
                  <c:x val="-1.207182794660488E-3"/>
                  <c:y val="-3.50617777480854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B5E-4BA0-B1E2-E8CF2D19BC4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Sheet1!$B$4:$Q$4</c:f>
              <c:numCache>
                <c:formatCode>General</c:formatCode>
                <c:ptCount val="16"/>
                <c:pt idx="0">
                  <c:v>5</c:v>
                </c:pt>
                <c:pt idx="1">
                  <c:v>17</c:v>
                </c:pt>
                <c:pt idx="2">
                  <c:v>5</c:v>
                </c:pt>
                <c:pt idx="3">
                  <c:v>5</c:v>
                </c:pt>
                <c:pt idx="4">
                  <c:v>18</c:v>
                </c:pt>
                <c:pt idx="5">
                  <c:v>18</c:v>
                </c:pt>
                <c:pt idx="6">
                  <c:v>17</c:v>
                </c:pt>
                <c:pt idx="7">
                  <c:v>8</c:v>
                </c:pt>
                <c:pt idx="8">
                  <c:v>14</c:v>
                </c:pt>
                <c:pt idx="9">
                  <c:v>14</c:v>
                </c:pt>
                <c:pt idx="10">
                  <c:v>5</c:v>
                </c:pt>
                <c:pt idx="11">
                  <c:v>5</c:v>
                </c:pt>
                <c:pt idx="12">
                  <c:v>21</c:v>
                </c:pt>
                <c:pt idx="13">
                  <c:v>13</c:v>
                </c:pt>
                <c:pt idx="14">
                  <c:v>13</c:v>
                </c:pt>
                <c:pt idx="15">
                  <c:v>13</c:v>
                </c:pt>
              </c:numCache>
            </c:numRef>
          </c:val>
          <c:smooth val="0"/>
          <c:extLst>
            <c:ext xmlns:c16="http://schemas.microsoft.com/office/drawing/2014/chart" uri="{C3380CC4-5D6E-409C-BE32-E72D297353CC}">
              <c16:uniqueId val="{0000000B-A052-4DB7-B9A6-2B955228B892}"/>
            </c:ext>
          </c:extLst>
        </c:ser>
        <c:ser>
          <c:idx val="3"/>
          <c:order val="3"/>
          <c:tx>
            <c:strRef>
              <c:f>Sheet1!$A$5</c:f>
              <c:strCache>
                <c:ptCount val="1"/>
                <c:pt idx="0">
                  <c:v>Cocaine</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circle"/>
            <c:size val="5"/>
            <c:spPr>
              <a:solidFill>
                <a:schemeClr val="accent4"/>
              </a:solidFill>
              <a:ln w="25400" cap="flat" cmpd="sng" algn="ctr">
                <a:solidFill>
                  <a:schemeClr val="accent4"/>
                </a:solidFill>
                <a:prstDash val="solid"/>
                <a:round/>
              </a:ln>
              <a:effectLst>
                <a:outerShdw blurRad="50800" dist="38100" dir="2700000" algn="tl" rotWithShape="0">
                  <a:prstClr val="black">
                    <a:alpha val="40000"/>
                  </a:prstClr>
                </a:outerShdw>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7-6B5E-4BA0-B1E2-E8CF2D19BC4E}"/>
                </c:ext>
              </c:extLst>
            </c:dLbl>
            <c:dLbl>
              <c:idx val="1"/>
              <c:delete val="1"/>
              <c:extLst>
                <c:ext xmlns:c15="http://schemas.microsoft.com/office/drawing/2012/chart" uri="{CE6537A1-D6FC-4f65-9D91-7224C49458BB}"/>
                <c:ext xmlns:c16="http://schemas.microsoft.com/office/drawing/2014/chart" uri="{C3380CC4-5D6E-409C-BE32-E72D297353CC}">
                  <c16:uniqueId val="{0000000A-6B5E-4BA0-B1E2-E8CF2D19BC4E}"/>
                </c:ext>
              </c:extLst>
            </c:dLbl>
            <c:dLbl>
              <c:idx val="2"/>
              <c:delete val="1"/>
              <c:extLst>
                <c:ext xmlns:c15="http://schemas.microsoft.com/office/drawing/2012/chart" uri="{CE6537A1-D6FC-4f65-9D91-7224C49458BB}"/>
                <c:ext xmlns:c16="http://schemas.microsoft.com/office/drawing/2014/chart" uri="{C3380CC4-5D6E-409C-BE32-E72D297353CC}">
                  <c16:uniqueId val="{0000000B-6B5E-4BA0-B1E2-E8CF2D19BC4E}"/>
                </c:ext>
              </c:extLst>
            </c:dLbl>
            <c:dLbl>
              <c:idx val="3"/>
              <c:delete val="1"/>
              <c:extLst>
                <c:ext xmlns:c15="http://schemas.microsoft.com/office/drawing/2012/chart" uri="{CE6537A1-D6FC-4f65-9D91-7224C49458BB}"/>
                <c:ext xmlns:c16="http://schemas.microsoft.com/office/drawing/2014/chart" uri="{C3380CC4-5D6E-409C-BE32-E72D297353CC}">
                  <c16:uniqueId val="{00000011-6B5E-4BA0-B1E2-E8CF2D19BC4E}"/>
                </c:ext>
              </c:extLst>
            </c:dLbl>
            <c:dLbl>
              <c:idx val="4"/>
              <c:delete val="1"/>
              <c:extLst>
                <c:ext xmlns:c15="http://schemas.microsoft.com/office/drawing/2012/chart" uri="{CE6537A1-D6FC-4f65-9D91-7224C49458BB}"/>
                <c:ext xmlns:c16="http://schemas.microsoft.com/office/drawing/2014/chart" uri="{C3380CC4-5D6E-409C-BE32-E72D297353CC}">
                  <c16:uniqueId val="{0000000F-6B5E-4BA0-B1E2-E8CF2D19BC4E}"/>
                </c:ext>
              </c:extLst>
            </c:dLbl>
            <c:dLbl>
              <c:idx val="5"/>
              <c:delete val="1"/>
              <c:extLst>
                <c:ext xmlns:c15="http://schemas.microsoft.com/office/drawing/2012/chart" uri="{CE6537A1-D6FC-4f65-9D91-7224C49458BB}"/>
                <c:ext xmlns:c16="http://schemas.microsoft.com/office/drawing/2014/chart" uri="{C3380CC4-5D6E-409C-BE32-E72D297353CC}">
                  <c16:uniqueId val="{0000000E-6B5E-4BA0-B1E2-E8CF2D19BC4E}"/>
                </c:ext>
              </c:extLst>
            </c:dLbl>
            <c:dLbl>
              <c:idx val="6"/>
              <c:delete val="1"/>
              <c:extLst>
                <c:ext xmlns:c15="http://schemas.microsoft.com/office/drawing/2012/chart" uri="{CE6537A1-D6FC-4f65-9D91-7224C49458BB}"/>
                <c:ext xmlns:c16="http://schemas.microsoft.com/office/drawing/2014/chart" uri="{C3380CC4-5D6E-409C-BE32-E72D297353CC}">
                  <c16:uniqueId val="{00000012-6B5E-4BA0-B1E2-E8CF2D19BC4E}"/>
                </c:ext>
              </c:extLst>
            </c:dLbl>
            <c:dLbl>
              <c:idx val="7"/>
              <c:delete val="1"/>
              <c:extLst>
                <c:ext xmlns:c15="http://schemas.microsoft.com/office/drawing/2012/chart" uri="{CE6537A1-D6FC-4f65-9D91-7224C49458BB}"/>
                <c:ext xmlns:c16="http://schemas.microsoft.com/office/drawing/2014/chart" uri="{C3380CC4-5D6E-409C-BE32-E72D297353CC}">
                  <c16:uniqueId val="{00000017-6B5E-4BA0-B1E2-E8CF2D19BC4E}"/>
                </c:ext>
              </c:extLst>
            </c:dLbl>
            <c:dLbl>
              <c:idx val="8"/>
              <c:delete val="1"/>
              <c:extLst>
                <c:ext xmlns:c15="http://schemas.microsoft.com/office/drawing/2012/chart" uri="{CE6537A1-D6FC-4f65-9D91-7224C49458BB}"/>
                <c:ext xmlns:c16="http://schemas.microsoft.com/office/drawing/2014/chart" uri="{C3380CC4-5D6E-409C-BE32-E72D297353CC}">
                  <c16:uniqueId val="{00000016-6B5E-4BA0-B1E2-E8CF2D19BC4E}"/>
                </c:ext>
              </c:extLst>
            </c:dLbl>
            <c:dLbl>
              <c:idx val="9"/>
              <c:delete val="1"/>
              <c:extLst>
                <c:ext xmlns:c15="http://schemas.microsoft.com/office/drawing/2012/chart" uri="{CE6537A1-D6FC-4f65-9D91-7224C49458BB}"/>
                <c:ext xmlns:c16="http://schemas.microsoft.com/office/drawing/2014/chart" uri="{C3380CC4-5D6E-409C-BE32-E72D297353CC}">
                  <c16:uniqueId val="{00000018-6B5E-4BA0-B1E2-E8CF2D19BC4E}"/>
                </c:ext>
              </c:extLst>
            </c:dLbl>
            <c:dLbl>
              <c:idx val="10"/>
              <c:delete val="1"/>
              <c:extLst>
                <c:ext xmlns:c15="http://schemas.microsoft.com/office/drawing/2012/chart" uri="{CE6537A1-D6FC-4f65-9D91-7224C49458BB}"/>
                <c:ext xmlns:c16="http://schemas.microsoft.com/office/drawing/2014/chart" uri="{C3380CC4-5D6E-409C-BE32-E72D297353CC}">
                  <c16:uniqueId val="{00000019-6B5E-4BA0-B1E2-E8CF2D19BC4E}"/>
                </c:ext>
              </c:extLst>
            </c:dLbl>
            <c:dLbl>
              <c:idx val="11"/>
              <c:delete val="1"/>
              <c:extLst>
                <c:ext xmlns:c15="http://schemas.microsoft.com/office/drawing/2012/chart" uri="{CE6537A1-D6FC-4f65-9D91-7224C49458BB}"/>
                <c:ext xmlns:c16="http://schemas.microsoft.com/office/drawing/2014/chart" uri="{C3380CC4-5D6E-409C-BE32-E72D297353CC}">
                  <c16:uniqueId val="{0000001D-6B5E-4BA0-B1E2-E8CF2D19BC4E}"/>
                </c:ext>
              </c:extLst>
            </c:dLbl>
            <c:dLbl>
              <c:idx val="12"/>
              <c:delete val="1"/>
              <c:extLst>
                <c:ext xmlns:c15="http://schemas.microsoft.com/office/drawing/2012/chart" uri="{CE6537A1-D6FC-4f65-9D91-7224C49458BB}"/>
                <c:ext xmlns:c16="http://schemas.microsoft.com/office/drawing/2014/chart" uri="{C3380CC4-5D6E-409C-BE32-E72D297353CC}">
                  <c16:uniqueId val="{0000001E-6B5E-4BA0-B1E2-E8CF2D19BC4E}"/>
                </c:ext>
              </c:extLst>
            </c:dLbl>
            <c:dLbl>
              <c:idx val="13"/>
              <c:delete val="1"/>
              <c:extLst>
                <c:ext xmlns:c15="http://schemas.microsoft.com/office/drawing/2012/chart" uri="{CE6537A1-D6FC-4f65-9D91-7224C49458BB}"/>
                <c:ext xmlns:c16="http://schemas.microsoft.com/office/drawing/2014/chart" uri="{C3380CC4-5D6E-409C-BE32-E72D297353CC}">
                  <c16:uniqueId val="{00000021-6B5E-4BA0-B1E2-E8CF2D19BC4E}"/>
                </c:ext>
              </c:extLst>
            </c:dLbl>
            <c:dLbl>
              <c:idx val="14"/>
              <c:layout>
                <c:manualLayout>
                  <c:x val="-2.5350838687870247E-2"/>
                  <c:y val="2.804942219846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B5E-4BA0-B1E2-E8CF2D19BC4E}"/>
                </c:ext>
              </c:extLst>
            </c:dLbl>
            <c:dLbl>
              <c:idx val="15"/>
              <c:layout>
                <c:manualLayout>
                  <c:x val="-1.207182794660488E-2"/>
                  <c:y val="3.8567955522892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B5E-4BA0-B1E2-E8CF2D19BC4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Sheet1!$B$5:$Q$5</c:f>
              <c:numCache>
                <c:formatCode>General</c:formatCode>
                <c:ptCount val="16"/>
                <c:pt idx="0">
                  <c:v>5</c:v>
                </c:pt>
                <c:pt idx="1">
                  <c:v>10</c:v>
                </c:pt>
                <c:pt idx="2">
                  <c:v>13</c:v>
                </c:pt>
                <c:pt idx="3">
                  <c:v>2</c:v>
                </c:pt>
                <c:pt idx="4">
                  <c:v>11</c:v>
                </c:pt>
                <c:pt idx="5">
                  <c:v>15</c:v>
                </c:pt>
                <c:pt idx="6">
                  <c:v>7</c:v>
                </c:pt>
                <c:pt idx="7">
                  <c:v>8</c:v>
                </c:pt>
                <c:pt idx="8">
                  <c:v>15</c:v>
                </c:pt>
                <c:pt idx="9">
                  <c:v>0</c:v>
                </c:pt>
                <c:pt idx="10">
                  <c:v>8</c:v>
                </c:pt>
                <c:pt idx="11">
                  <c:v>9</c:v>
                </c:pt>
                <c:pt idx="12">
                  <c:v>7</c:v>
                </c:pt>
                <c:pt idx="13">
                  <c:v>9</c:v>
                </c:pt>
                <c:pt idx="14">
                  <c:v>8</c:v>
                </c:pt>
                <c:pt idx="15">
                  <c:v>11</c:v>
                </c:pt>
              </c:numCache>
            </c:numRef>
          </c:val>
          <c:smooth val="0"/>
          <c:extLst>
            <c:ext xmlns:c16="http://schemas.microsoft.com/office/drawing/2014/chart" uri="{C3380CC4-5D6E-409C-BE32-E72D297353CC}">
              <c16:uniqueId val="{0000000E-A052-4DB7-B9A6-2B955228B892}"/>
            </c:ext>
          </c:extLst>
        </c:ser>
        <c:dLbls>
          <c:showLegendKey val="0"/>
          <c:showVal val="0"/>
          <c:showCatName val="0"/>
          <c:showSerName val="0"/>
          <c:showPercent val="0"/>
          <c:showBubbleSize val="0"/>
        </c:dLbls>
        <c:marker val="1"/>
        <c:smooth val="0"/>
        <c:axId val="200601600"/>
        <c:axId val="200603136"/>
      </c:lineChart>
      <c:catAx>
        <c:axId val="20060160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3136"/>
        <c:crosses val="autoZero"/>
        <c:auto val="1"/>
        <c:lblAlgn val="ctr"/>
        <c:lblOffset val="100"/>
        <c:noMultiLvlLbl val="0"/>
      </c:catAx>
      <c:valAx>
        <c:axId val="20060313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dirty="0"/>
                  <a:t>% ACT EDRS participants</a:t>
                </a:r>
              </a:p>
            </c:rich>
          </c:tx>
          <c:layout>
            <c:manualLayout>
              <c:xMode val="edge"/>
              <c:yMode val="edge"/>
              <c:x val="1.9191544929727702E-2"/>
              <c:y val="4.6556243232662789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Point</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7-55A2-49D5-B76F-9B08563C357E}"/>
                </c:ext>
              </c:extLst>
            </c:dLbl>
            <c:dLbl>
              <c:idx val="12"/>
              <c:delete val="1"/>
              <c:extLst>
                <c:ext xmlns:c15="http://schemas.microsoft.com/office/drawing/2012/chart" uri="{CE6537A1-D6FC-4f65-9D91-7224C49458BB}"/>
                <c:ext xmlns:c16="http://schemas.microsoft.com/office/drawing/2014/chart" uri="{C3380CC4-5D6E-409C-BE32-E72D297353CC}">
                  <c16:uniqueId val="{00000006-55A2-49D5-B76F-9B08563C357E}"/>
                </c:ext>
              </c:extLst>
            </c:dLbl>
            <c:dLbl>
              <c:idx val="13"/>
              <c:delete val="1"/>
              <c:extLst>
                <c:ext xmlns:c15="http://schemas.microsoft.com/office/drawing/2012/chart" uri="{CE6537A1-D6FC-4f65-9D91-7224C49458BB}"/>
                <c:ext xmlns:c16="http://schemas.microsoft.com/office/drawing/2014/chart" uri="{C3380CC4-5D6E-409C-BE32-E72D297353CC}">
                  <c16:uniqueId val="{00000005-55A2-49D5-B76F-9B08563C357E}"/>
                </c:ext>
              </c:extLst>
            </c:dLbl>
            <c:dLbl>
              <c:idx val="14"/>
              <c:delete val="1"/>
              <c:extLst>
                <c:ext xmlns:c15="http://schemas.microsoft.com/office/drawing/2012/chart" uri="{CE6537A1-D6FC-4f65-9D91-7224C49458BB}"/>
                <c:ext xmlns:c16="http://schemas.microsoft.com/office/drawing/2014/chart" uri="{C3380CC4-5D6E-409C-BE32-E72D297353CC}">
                  <c16:uniqueId val="{00000004-55A2-49D5-B76F-9B08563C357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40</c:v>
                </c:pt>
                <c:pt idx="1">
                  <c:v>30</c:v>
                </c:pt>
                <c:pt idx="2">
                  <c:v>35</c:v>
                </c:pt>
                <c:pt idx="3">
                  <c:v>40</c:v>
                </c:pt>
                <c:pt idx="4">
                  <c:v>30</c:v>
                </c:pt>
                <c:pt idx="5">
                  <c:v>30</c:v>
                </c:pt>
                <c:pt idx="6">
                  <c:v>30</c:v>
                </c:pt>
                <c:pt idx="7">
                  <c:v>30</c:v>
                </c:pt>
                <c:pt idx="8">
                  <c:v>23</c:v>
                </c:pt>
                <c:pt idx="9">
                  <c:v>40</c:v>
                </c:pt>
                <c:pt idx="10">
                  <c:v>25</c:v>
                </c:pt>
                <c:pt idx="11">
                  <c:v>35</c:v>
                </c:pt>
                <c:pt idx="12">
                  <c:v>25</c:v>
                </c:pt>
                <c:pt idx="13">
                  <c:v>25</c:v>
                </c:pt>
                <c:pt idx="14">
                  <c:v>25</c:v>
                </c:pt>
                <c:pt idx="15">
                  <c:v>40</c:v>
                </c:pt>
              </c:numCache>
            </c:numRef>
          </c:val>
          <c:extLst>
            <c:ext xmlns:c16="http://schemas.microsoft.com/office/drawing/2014/chart" uri="{C3380CC4-5D6E-409C-BE32-E72D297353CC}">
              <c16:uniqueId val="{00000000-0620-4CB1-8B2A-816895C48DBA}"/>
            </c:ext>
          </c:extLst>
        </c:ser>
        <c:ser>
          <c:idx val="1"/>
          <c:order val="1"/>
          <c:tx>
            <c:strRef>
              <c:f>Sheet1!$C$1</c:f>
              <c:strCache>
                <c:ptCount val="1"/>
                <c:pt idx="0">
                  <c:v>Gram</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12"/>
              <c:delete val="1"/>
              <c:extLst>
                <c:ext xmlns:c15="http://schemas.microsoft.com/office/drawing/2012/chart" uri="{CE6537A1-D6FC-4f65-9D91-7224C49458BB}"/>
                <c:ext xmlns:c16="http://schemas.microsoft.com/office/drawing/2014/chart" uri="{C3380CC4-5D6E-409C-BE32-E72D297353CC}">
                  <c16:uniqueId val="{00000003-55A2-49D5-B76F-9B08563C357E}"/>
                </c:ext>
              </c:extLst>
            </c:dLbl>
            <c:dLbl>
              <c:idx val="13"/>
              <c:delete val="1"/>
              <c:extLst>
                <c:ext xmlns:c15="http://schemas.microsoft.com/office/drawing/2012/chart" uri="{CE6537A1-D6FC-4f65-9D91-7224C49458BB}"/>
                <c:ext xmlns:c16="http://schemas.microsoft.com/office/drawing/2014/chart" uri="{C3380CC4-5D6E-409C-BE32-E72D297353CC}">
                  <c16:uniqueId val="{00000002-55A2-49D5-B76F-9B08563C357E}"/>
                </c:ext>
              </c:extLst>
            </c:dLbl>
            <c:dLbl>
              <c:idx val="14"/>
              <c:delete val="1"/>
              <c:extLst>
                <c:ext xmlns:c15="http://schemas.microsoft.com/office/drawing/2012/chart" uri="{CE6537A1-D6FC-4f65-9D91-7224C49458BB}"/>
                <c:ext xmlns:c16="http://schemas.microsoft.com/office/drawing/2014/chart" uri="{C3380CC4-5D6E-409C-BE32-E72D297353CC}">
                  <c16:uniqueId val="{00000001-55A2-49D5-B76F-9B08563C357E}"/>
                </c:ext>
              </c:extLst>
            </c:dLbl>
            <c:dLbl>
              <c:idx val="15"/>
              <c:delete val="1"/>
              <c:extLst>
                <c:ext xmlns:c15="http://schemas.microsoft.com/office/drawing/2012/chart" uri="{CE6537A1-D6FC-4f65-9D91-7224C49458BB}"/>
                <c:ext xmlns:c16="http://schemas.microsoft.com/office/drawing/2014/chart" uri="{C3380CC4-5D6E-409C-BE32-E72D297353CC}">
                  <c16:uniqueId val="{00000000-55A2-49D5-B76F-9B08563C357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175</c:v>
                </c:pt>
                <c:pt idx="1">
                  <c:v>80</c:v>
                </c:pt>
                <c:pt idx="2">
                  <c:v>80</c:v>
                </c:pt>
                <c:pt idx="3">
                  <c:v>175</c:v>
                </c:pt>
                <c:pt idx="4">
                  <c:v>200</c:v>
                </c:pt>
                <c:pt idx="5">
                  <c:v>225</c:v>
                </c:pt>
                <c:pt idx="6">
                  <c:v>200</c:v>
                </c:pt>
                <c:pt idx="7">
                  <c:v>200</c:v>
                </c:pt>
                <c:pt idx="8">
                  <c:v>200</c:v>
                </c:pt>
                <c:pt idx="9">
                  <c:v>200</c:v>
                </c:pt>
                <c:pt idx="10">
                  <c:v>200</c:v>
                </c:pt>
                <c:pt idx="11">
                  <c:v>200</c:v>
                </c:pt>
                <c:pt idx="12">
                  <c:v>222.5</c:v>
                </c:pt>
                <c:pt idx="13">
                  <c:v>175</c:v>
                </c:pt>
                <c:pt idx="14">
                  <c:v>180</c:v>
                </c:pt>
                <c:pt idx="15">
                  <c:v>160</c:v>
                </c:pt>
              </c:numCache>
            </c:numRef>
          </c:val>
          <c:extLst>
            <c:ext xmlns:c16="http://schemas.microsoft.com/office/drawing/2014/chart" uri="{C3380CC4-5D6E-409C-BE32-E72D297353CC}">
              <c16:uniqueId val="{00000001-0620-4CB1-8B2A-816895C48DBA}"/>
            </c:ext>
          </c:extLst>
        </c:ser>
        <c:dLbls>
          <c:dLblPos val="outEnd"/>
          <c:showLegendKey val="0"/>
          <c:showVal val="1"/>
          <c:showCatName val="0"/>
          <c:showSerName val="0"/>
          <c:showPercent val="0"/>
          <c:showBubbleSize val="0"/>
        </c:dLbls>
        <c:gapWidth val="150"/>
        <c:axId val="211508224"/>
        <c:axId val="211522304"/>
      </c:barChart>
      <c:catAx>
        <c:axId val="21150822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22304"/>
        <c:crosses val="autoZero"/>
        <c:auto val="1"/>
        <c:lblAlgn val="ctr"/>
        <c:lblOffset val="100"/>
        <c:noMultiLvlLbl val="0"/>
      </c:catAx>
      <c:valAx>
        <c:axId val="211522304"/>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dirty="0"/>
                  <a:t>Median price ($)</a:t>
                </a:r>
              </a:p>
            </c:rich>
          </c:tx>
          <c:layout>
            <c:manualLayout>
              <c:xMode val="edge"/>
              <c:yMode val="edge"/>
              <c:x val="1.8094434393037045E-3"/>
              <c:y val="0.2703425374995546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150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Low</c:v>
                </c:pt>
              </c:strCache>
            </c:strRef>
          </c:tx>
          <c:spPr>
            <a:effectLst>
              <a:outerShdw blurRad="50800" dist="38100" dir="2700000" algn="tl" rotWithShape="0">
                <a:prstClr val="black">
                  <a:alpha val="40000"/>
                </a:prstClr>
              </a:outerShdw>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14-3850-4037-B4D9-A1552118DCEC}"/>
                </c:ext>
              </c:extLst>
            </c:dLbl>
            <c:dLbl>
              <c:idx val="8"/>
              <c:delete val="1"/>
              <c:extLst>
                <c:ext xmlns:c15="http://schemas.microsoft.com/office/drawing/2012/chart" uri="{CE6537A1-D6FC-4f65-9D91-7224C49458BB}"/>
                <c:ext xmlns:c16="http://schemas.microsoft.com/office/drawing/2014/chart" uri="{C3380CC4-5D6E-409C-BE32-E72D297353CC}">
                  <c16:uniqueId val="{00000015-3850-4037-B4D9-A1552118DCEC}"/>
                </c:ext>
              </c:extLst>
            </c:dLbl>
            <c:dLbl>
              <c:idx val="9"/>
              <c:delete val="1"/>
              <c:extLst>
                <c:ext xmlns:c15="http://schemas.microsoft.com/office/drawing/2012/chart" uri="{CE6537A1-D6FC-4f65-9D91-7224C49458BB}"/>
                <c:ext xmlns:c16="http://schemas.microsoft.com/office/drawing/2014/chart" uri="{C3380CC4-5D6E-409C-BE32-E72D297353CC}">
                  <c16:uniqueId val="{00000016-3850-4037-B4D9-A1552118DCEC}"/>
                </c:ext>
              </c:extLst>
            </c:dLbl>
            <c:dLbl>
              <c:idx val="12"/>
              <c:delete val="1"/>
              <c:extLst>
                <c:ext xmlns:c15="http://schemas.microsoft.com/office/drawing/2012/chart" uri="{CE6537A1-D6FC-4f65-9D91-7224C49458BB}"/>
                <c:ext xmlns:c16="http://schemas.microsoft.com/office/drawing/2014/chart" uri="{C3380CC4-5D6E-409C-BE32-E72D297353CC}">
                  <c16:uniqueId val="{00000003-3850-4037-B4D9-A1552118DCEC}"/>
                </c:ext>
              </c:extLst>
            </c:dLbl>
            <c:dLbl>
              <c:idx val="13"/>
              <c:delete val="1"/>
              <c:extLst>
                <c:ext xmlns:c15="http://schemas.microsoft.com/office/drawing/2012/chart" uri="{CE6537A1-D6FC-4f65-9D91-7224C49458BB}"/>
                <c:ext xmlns:c16="http://schemas.microsoft.com/office/drawing/2014/chart" uri="{C3380CC4-5D6E-409C-BE32-E72D297353CC}">
                  <c16:uniqueId val="{00000002-3850-4037-B4D9-A1552118DCEC}"/>
                </c:ext>
              </c:extLst>
            </c:dLbl>
            <c:dLbl>
              <c:idx val="14"/>
              <c:delete val="1"/>
              <c:extLst>
                <c:ext xmlns:c15="http://schemas.microsoft.com/office/drawing/2012/chart" uri="{CE6537A1-D6FC-4f65-9D91-7224C49458BB}"/>
                <c:ext xmlns:c16="http://schemas.microsoft.com/office/drawing/2014/chart" uri="{C3380CC4-5D6E-409C-BE32-E72D297353CC}">
                  <c16:uniqueId val="{00000001-3850-4037-B4D9-A1552118DCEC}"/>
                </c:ext>
              </c:extLst>
            </c:dLbl>
            <c:dLbl>
              <c:idx val="15"/>
              <c:delete val="1"/>
              <c:extLst>
                <c:ext xmlns:c15="http://schemas.microsoft.com/office/drawing/2012/chart" uri="{CE6537A1-D6FC-4f65-9D91-7224C49458BB}"/>
                <c:ext xmlns:c16="http://schemas.microsoft.com/office/drawing/2014/chart" uri="{C3380CC4-5D6E-409C-BE32-E72D297353CC}">
                  <c16:uniqueId val="{00000000-3850-4037-B4D9-A1552118DCEC}"/>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17</c:v>
                </c:pt>
                <c:pt idx="1">
                  <c:v>21</c:v>
                </c:pt>
                <c:pt idx="2">
                  <c:v>14</c:v>
                </c:pt>
                <c:pt idx="3">
                  <c:v>17</c:v>
                </c:pt>
                <c:pt idx="4">
                  <c:v>27</c:v>
                </c:pt>
                <c:pt idx="5">
                  <c:v>20</c:v>
                </c:pt>
                <c:pt idx="6">
                  <c:v>28</c:v>
                </c:pt>
                <c:pt idx="7">
                  <c:v>35</c:v>
                </c:pt>
                <c:pt idx="8">
                  <c:v>20</c:v>
                </c:pt>
                <c:pt idx="9">
                  <c:v>12</c:v>
                </c:pt>
                <c:pt idx="10">
                  <c:v>16</c:v>
                </c:pt>
                <c:pt idx="11">
                  <c:v>33</c:v>
                </c:pt>
                <c:pt idx="12">
                  <c:v>6</c:v>
                </c:pt>
                <c:pt idx="13">
                  <c:v>11</c:v>
                </c:pt>
                <c:pt idx="14">
                  <c:v>15</c:v>
                </c:pt>
                <c:pt idx="15">
                  <c:v>8</c:v>
                </c:pt>
              </c:numCache>
            </c:numRef>
          </c:val>
          <c:extLst>
            <c:ext xmlns:c16="http://schemas.microsoft.com/office/drawing/2014/chart" uri="{C3380CC4-5D6E-409C-BE32-E72D297353CC}">
              <c16:uniqueId val="{00000000-1262-40F7-B4DC-E50D05906EB4}"/>
            </c:ext>
          </c:extLst>
        </c:ser>
        <c:ser>
          <c:idx val="1"/>
          <c:order val="1"/>
          <c:tx>
            <c:strRef>
              <c:f>Sheet1!$C$1</c:f>
              <c:strCache>
                <c:ptCount val="1"/>
                <c:pt idx="0">
                  <c:v>Medium</c:v>
                </c:pt>
              </c:strCache>
            </c:strRef>
          </c:tx>
          <c:spPr>
            <a:effectLst>
              <a:outerShdw blurRad="50800" dist="38100" dir="2700000" algn="tl" rotWithShape="0">
                <a:prstClr val="black">
                  <a:alpha val="40000"/>
                </a:prstClr>
              </a:outerShdw>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5-3850-4037-B4D9-A1552118DCEC}"/>
                </c:ext>
              </c:extLst>
            </c:dLbl>
            <c:dLbl>
              <c:idx val="14"/>
              <c:delete val="1"/>
              <c:extLst>
                <c:ext xmlns:c15="http://schemas.microsoft.com/office/drawing/2012/chart" uri="{CE6537A1-D6FC-4f65-9D91-7224C49458BB}"/>
                <c:ext xmlns:c16="http://schemas.microsoft.com/office/drawing/2014/chart" uri="{C3380CC4-5D6E-409C-BE32-E72D297353CC}">
                  <c16:uniqueId val="{00000004-3850-4037-B4D9-A1552118DCEC}"/>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38</c:v>
                </c:pt>
                <c:pt idx="1">
                  <c:v>47</c:v>
                </c:pt>
                <c:pt idx="2">
                  <c:v>41</c:v>
                </c:pt>
                <c:pt idx="3">
                  <c:v>39</c:v>
                </c:pt>
                <c:pt idx="4">
                  <c:v>36</c:v>
                </c:pt>
                <c:pt idx="5">
                  <c:v>44</c:v>
                </c:pt>
                <c:pt idx="6">
                  <c:v>45</c:v>
                </c:pt>
                <c:pt idx="7">
                  <c:v>50</c:v>
                </c:pt>
                <c:pt idx="8">
                  <c:v>32</c:v>
                </c:pt>
                <c:pt idx="9">
                  <c:v>27</c:v>
                </c:pt>
                <c:pt idx="10">
                  <c:v>32</c:v>
                </c:pt>
                <c:pt idx="11">
                  <c:v>43</c:v>
                </c:pt>
                <c:pt idx="12">
                  <c:v>56</c:v>
                </c:pt>
                <c:pt idx="13">
                  <c:v>33</c:v>
                </c:pt>
                <c:pt idx="14">
                  <c:v>31</c:v>
                </c:pt>
                <c:pt idx="15">
                  <c:v>46</c:v>
                </c:pt>
              </c:numCache>
            </c:numRef>
          </c:val>
          <c:extLst>
            <c:ext xmlns:c16="http://schemas.microsoft.com/office/drawing/2014/chart" uri="{C3380CC4-5D6E-409C-BE32-E72D297353CC}">
              <c16:uniqueId val="{00000001-1262-40F7-B4DC-E50D05906EB4}"/>
            </c:ext>
          </c:extLst>
        </c:ser>
        <c:ser>
          <c:idx val="2"/>
          <c:order val="2"/>
          <c:tx>
            <c:strRef>
              <c:f>Sheet1!$D$1</c:f>
              <c:strCache>
                <c:ptCount val="1"/>
                <c:pt idx="0">
                  <c:v>High</c:v>
                </c:pt>
              </c:strCache>
            </c:strRef>
          </c:tx>
          <c:spPr>
            <a:effectLst>
              <a:outerShdw blurRad="50800" dist="38100" dir="2700000" algn="tl" rotWithShape="0">
                <a:prstClr val="black">
                  <a:alpha val="40000"/>
                </a:prstClr>
              </a:outerShdw>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13-3850-4037-B4D9-A1552118DCEC}"/>
                </c:ext>
              </c:extLst>
            </c:dLbl>
            <c:dLbl>
              <c:idx val="7"/>
              <c:delete val="1"/>
              <c:extLst>
                <c:ext xmlns:c15="http://schemas.microsoft.com/office/drawing/2012/chart" uri="{CE6537A1-D6FC-4f65-9D91-7224C49458BB}"/>
                <c:ext xmlns:c16="http://schemas.microsoft.com/office/drawing/2014/chart" uri="{C3380CC4-5D6E-409C-BE32-E72D297353CC}">
                  <c16:uniqueId val="{0000000D-3850-4037-B4D9-A1552118DCEC}"/>
                </c:ext>
              </c:extLst>
            </c:dLbl>
            <c:dLbl>
              <c:idx val="11"/>
              <c:delete val="1"/>
              <c:extLst>
                <c:ext xmlns:c15="http://schemas.microsoft.com/office/drawing/2012/chart" uri="{CE6537A1-D6FC-4f65-9D91-7224C49458BB}"/>
                <c:ext xmlns:c16="http://schemas.microsoft.com/office/drawing/2014/chart" uri="{C3380CC4-5D6E-409C-BE32-E72D297353CC}">
                  <c16:uniqueId val="{00000008-3850-4037-B4D9-A1552118DCEC}"/>
                </c:ext>
              </c:extLst>
            </c:dLbl>
            <c:dLbl>
              <c:idx val="13"/>
              <c:delete val="1"/>
              <c:extLst>
                <c:ext xmlns:c15="http://schemas.microsoft.com/office/drawing/2012/chart" uri="{CE6537A1-D6FC-4f65-9D91-7224C49458BB}"/>
                <c:ext xmlns:c16="http://schemas.microsoft.com/office/drawing/2014/chart" uri="{C3380CC4-5D6E-409C-BE32-E72D297353CC}">
                  <c16:uniqueId val="{00000007-3850-4037-B4D9-A1552118DCEC}"/>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38</c:v>
                </c:pt>
                <c:pt idx="1">
                  <c:v>26</c:v>
                </c:pt>
                <c:pt idx="2">
                  <c:v>33</c:v>
                </c:pt>
                <c:pt idx="3">
                  <c:v>35</c:v>
                </c:pt>
                <c:pt idx="4">
                  <c:v>36</c:v>
                </c:pt>
                <c:pt idx="5">
                  <c:v>20</c:v>
                </c:pt>
                <c:pt idx="6">
                  <c:v>21</c:v>
                </c:pt>
                <c:pt idx="7">
                  <c:v>15</c:v>
                </c:pt>
                <c:pt idx="8">
                  <c:v>36</c:v>
                </c:pt>
                <c:pt idx="9">
                  <c:v>46</c:v>
                </c:pt>
                <c:pt idx="10">
                  <c:v>38</c:v>
                </c:pt>
                <c:pt idx="11">
                  <c:v>14</c:v>
                </c:pt>
                <c:pt idx="12">
                  <c:v>38</c:v>
                </c:pt>
                <c:pt idx="13">
                  <c:v>56</c:v>
                </c:pt>
                <c:pt idx="14">
                  <c:v>46</c:v>
                </c:pt>
                <c:pt idx="15">
                  <c:v>46</c:v>
                </c:pt>
              </c:numCache>
            </c:numRef>
          </c:val>
          <c:extLst>
            <c:ext xmlns:c16="http://schemas.microsoft.com/office/drawing/2014/chart" uri="{C3380CC4-5D6E-409C-BE32-E72D297353CC}">
              <c16:uniqueId val="{00000002-1262-40F7-B4DC-E50D05906EB4}"/>
            </c:ext>
          </c:extLst>
        </c:ser>
        <c:ser>
          <c:idx val="3"/>
          <c:order val="3"/>
          <c:tx>
            <c:strRef>
              <c:f>Sheet1!$E$1</c:f>
              <c:strCache>
                <c:ptCount val="1"/>
                <c:pt idx="0">
                  <c:v>Fluctuates</c:v>
                </c:pt>
              </c:strCache>
            </c:strRef>
          </c:tx>
          <c:spPr>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2-3850-4037-B4D9-A1552118DCEC}"/>
                </c:ext>
              </c:extLst>
            </c:dLbl>
            <c:dLbl>
              <c:idx val="1"/>
              <c:delete val="1"/>
              <c:extLst>
                <c:ext xmlns:c15="http://schemas.microsoft.com/office/drawing/2012/chart" uri="{CE6537A1-D6FC-4f65-9D91-7224C49458BB}"/>
                <c:ext xmlns:c16="http://schemas.microsoft.com/office/drawing/2014/chart" uri="{C3380CC4-5D6E-409C-BE32-E72D297353CC}">
                  <c16:uniqueId val="{00000011-3850-4037-B4D9-A1552118DCEC}"/>
                </c:ext>
              </c:extLst>
            </c:dLbl>
            <c:dLbl>
              <c:idx val="3"/>
              <c:delete val="1"/>
              <c:extLst>
                <c:ext xmlns:c15="http://schemas.microsoft.com/office/drawing/2012/chart" uri="{CE6537A1-D6FC-4f65-9D91-7224C49458BB}"/>
                <c:ext xmlns:c16="http://schemas.microsoft.com/office/drawing/2014/chart" uri="{C3380CC4-5D6E-409C-BE32-E72D297353CC}">
                  <c16:uniqueId val="{00000010-3850-4037-B4D9-A1552118DCEC}"/>
                </c:ext>
              </c:extLst>
            </c:dLbl>
            <c:dLbl>
              <c:idx val="4"/>
              <c:delete val="1"/>
              <c:extLst>
                <c:ext xmlns:c15="http://schemas.microsoft.com/office/drawing/2012/chart" uri="{CE6537A1-D6FC-4f65-9D91-7224C49458BB}"/>
                <c:ext xmlns:c16="http://schemas.microsoft.com/office/drawing/2014/chart" uri="{C3380CC4-5D6E-409C-BE32-E72D297353CC}">
                  <c16:uniqueId val="{00000001-6B27-4C73-8220-BC10965DC95A}"/>
                </c:ext>
              </c:extLst>
            </c:dLbl>
            <c:dLbl>
              <c:idx val="5"/>
              <c:delete val="1"/>
              <c:extLst>
                <c:ext xmlns:c15="http://schemas.microsoft.com/office/drawing/2012/chart" uri="{CE6537A1-D6FC-4f65-9D91-7224C49458BB}"/>
                <c:ext xmlns:c16="http://schemas.microsoft.com/office/drawing/2014/chart" uri="{C3380CC4-5D6E-409C-BE32-E72D297353CC}">
                  <c16:uniqueId val="{0000000F-3850-4037-B4D9-A1552118DCEC}"/>
                </c:ext>
              </c:extLst>
            </c:dLbl>
            <c:dLbl>
              <c:idx val="6"/>
              <c:delete val="1"/>
              <c:extLst>
                <c:ext xmlns:c15="http://schemas.microsoft.com/office/drawing/2012/chart" uri="{CE6537A1-D6FC-4f65-9D91-7224C49458BB}"/>
                <c:ext xmlns:c16="http://schemas.microsoft.com/office/drawing/2014/chart" uri="{C3380CC4-5D6E-409C-BE32-E72D297353CC}">
                  <c16:uniqueId val="{0000000E-3850-4037-B4D9-A1552118DCEC}"/>
                </c:ext>
              </c:extLst>
            </c:dLbl>
            <c:dLbl>
              <c:idx val="7"/>
              <c:delete val="1"/>
              <c:extLst>
                <c:ext xmlns:c15="http://schemas.microsoft.com/office/drawing/2012/chart" uri="{CE6537A1-D6FC-4f65-9D91-7224C49458BB}"/>
                <c:ext xmlns:c16="http://schemas.microsoft.com/office/drawing/2014/chart" uri="{C3380CC4-5D6E-409C-BE32-E72D297353CC}">
                  <c16:uniqueId val="{00000002-6B27-4C73-8220-BC10965DC95A}"/>
                </c:ext>
              </c:extLst>
            </c:dLbl>
            <c:dLbl>
              <c:idx val="8"/>
              <c:delete val="1"/>
              <c:extLst>
                <c:ext xmlns:c15="http://schemas.microsoft.com/office/drawing/2012/chart" uri="{CE6537A1-D6FC-4f65-9D91-7224C49458BB}"/>
                <c:ext xmlns:c16="http://schemas.microsoft.com/office/drawing/2014/chart" uri="{C3380CC4-5D6E-409C-BE32-E72D297353CC}">
                  <c16:uniqueId val="{0000000C-3850-4037-B4D9-A1552118DCEC}"/>
                </c:ext>
              </c:extLst>
            </c:dLbl>
            <c:dLbl>
              <c:idx val="9"/>
              <c:delete val="1"/>
              <c:extLst>
                <c:ext xmlns:c15="http://schemas.microsoft.com/office/drawing/2012/chart" uri="{CE6537A1-D6FC-4f65-9D91-7224C49458BB}"/>
                <c:ext xmlns:c16="http://schemas.microsoft.com/office/drawing/2014/chart" uri="{C3380CC4-5D6E-409C-BE32-E72D297353CC}">
                  <c16:uniqueId val="{0000000B-3850-4037-B4D9-A1552118DCEC}"/>
                </c:ext>
              </c:extLst>
            </c:dLbl>
            <c:dLbl>
              <c:idx val="10"/>
              <c:delete val="1"/>
              <c:extLst>
                <c:ext xmlns:c15="http://schemas.microsoft.com/office/drawing/2012/chart" uri="{CE6537A1-D6FC-4f65-9D91-7224C49458BB}"/>
                <c:ext xmlns:c16="http://schemas.microsoft.com/office/drawing/2014/chart" uri="{C3380CC4-5D6E-409C-BE32-E72D297353CC}">
                  <c16:uniqueId val="{0000000A-3850-4037-B4D9-A1552118DCEC}"/>
                </c:ext>
              </c:extLst>
            </c:dLbl>
            <c:dLbl>
              <c:idx val="11"/>
              <c:delete val="1"/>
              <c:extLst>
                <c:ext xmlns:c15="http://schemas.microsoft.com/office/drawing/2012/chart" uri="{CE6537A1-D6FC-4f65-9D91-7224C49458BB}"/>
                <c:ext xmlns:c16="http://schemas.microsoft.com/office/drawing/2014/chart" uri="{C3380CC4-5D6E-409C-BE32-E72D297353CC}">
                  <c16:uniqueId val="{00000009-3850-4037-B4D9-A1552118DCEC}"/>
                </c:ext>
              </c:extLst>
            </c:dLbl>
            <c:dLbl>
              <c:idx val="12"/>
              <c:delete val="1"/>
              <c:extLst>
                <c:ext xmlns:c15="http://schemas.microsoft.com/office/drawing/2012/chart" uri="{CE6537A1-D6FC-4f65-9D91-7224C49458BB}"/>
                <c:ext xmlns:c16="http://schemas.microsoft.com/office/drawing/2014/chart" uri="{C3380CC4-5D6E-409C-BE32-E72D297353CC}">
                  <c16:uniqueId val="{00000003-6B27-4C73-8220-BC10965DC95A}"/>
                </c:ext>
              </c:extLst>
            </c:dLbl>
            <c:dLbl>
              <c:idx val="13"/>
              <c:delete val="1"/>
              <c:extLst>
                <c:ext xmlns:c15="http://schemas.microsoft.com/office/drawing/2012/chart" uri="{CE6537A1-D6FC-4f65-9D91-7224C49458BB}"/>
                <c:ext xmlns:c16="http://schemas.microsoft.com/office/drawing/2014/chart" uri="{C3380CC4-5D6E-409C-BE32-E72D297353CC}">
                  <c16:uniqueId val="{00000004-6B27-4C73-8220-BC10965DC95A}"/>
                </c:ext>
              </c:extLst>
            </c:dLbl>
            <c:dLbl>
              <c:idx val="14"/>
              <c:delete val="1"/>
              <c:extLst>
                <c:ext xmlns:c15="http://schemas.microsoft.com/office/drawing/2012/chart" uri="{CE6537A1-D6FC-4f65-9D91-7224C49458BB}"/>
                <c:ext xmlns:c16="http://schemas.microsoft.com/office/drawing/2014/chart" uri="{C3380CC4-5D6E-409C-BE32-E72D297353CC}">
                  <c16:uniqueId val="{00000006-3850-4037-B4D9-A1552118DCEC}"/>
                </c:ext>
              </c:extLst>
            </c:dLbl>
            <c:dLbl>
              <c:idx val="15"/>
              <c:delete val="1"/>
              <c:extLst>
                <c:ext xmlns:c15="http://schemas.microsoft.com/office/drawing/2012/chart" uri="{CE6537A1-D6FC-4f65-9D91-7224C49458BB}"/>
                <c:ext xmlns:c16="http://schemas.microsoft.com/office/drawing/2014/chart" uri="{C3380CC4-5D6E-409C-BE32-E72D297353CC}">
                  <c16:uniqueId val="{00000005-6B27-4C73-8220-BC10965DC95A}"/>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8</c:v>
                </c:pt>
                <c:pt idx="1">
                  <c:v>6</c:v>
                </c:pt>
                <c:pt idx="2">
                  <c:v>12</c:v>
                </c:pt>
                <c:pt idx="3">
                  <c:v>9</c:v>
                </c:pt>
                <c:pt idx="4">
                  <c:v>0</c:v>
                </c:pt>
                <c:pt idx="5">
                  <c:v>16</c:v>
                </c:pt>
                <c:pt idx="6">
                  <c:v>7</c:v>
                </c:pt>
                <c:pt idx="7">
                  <c:v>0</c:v>
                </c:pt>
                <c:pt idx="8">
                  <c:v>12</c:v>
                </c:pt>
                <c:pt idx="9">
                  <c:v>15</c:v>
                </c:pt>
                <c:pt idx="10">
                  <c:v>14</c:v>
                </c:pt>
                <c:pt idx="11">
                  <c:v>10</c:v>
                </c:pt>
                <c:pt idx="12">
                  <c:v>0</c:v>
                </c:pt>
                <c:pt idx="13">
                  <c:v>0</c:v>
                </c:pt>
                <c:pt idx="14">
                  <c:v>8</c:v>
                </c:pt>
                <c:pt idx="15">
                  <c:v>0</c:v>
                </c:pt>
              </c:numCache>
            </c:numRef>
          </c:val>
          <c:extLst>
            <c:ext xmlns:c16="http://schemas.microsoft.com/office/drawing/2014/chart" uri="{C3380CC4-5D6E-409C-BE32-E72D297353CC}">
              <c16:uniqueId val="{00000003-1262-40F7-B4DC-E50D05906EB4}"/>
            </c:ext>
          </c:extLst>
        </c:ser>
        <c:dLbls>
          <c:showLegendKey val="0"/>
          <c:showVal val="0"/>
          <c:showCatName val="0"/>
          <c:showSerName val="0"/>
          <c:showPercent val="0"/>
          <c:showBubbleSize val="0"/>
        </c:dLbls>
        <c:gapWidth val="150"/>
        <c:overlap val="100"/>
        <c:axId val="211775872"/>
        <c:axId val="211777408"/>
      </c:barChart>
      <c:catAx>
        <c:axId val="211775872"/>
        <c:scaling>
          <c:orientation val="minMax"/>
        </c:scaling>
        <c:delete val="0"/>
        <c:axPos val="b"/>
        <c:numFmt formatCode="General" sourceLinked="1"/>
        <c:majorTickMark val="out"/>
        <c:minorTickMark val="none"/>
        <c:tickLblPos val="nextTo"/>
        <c:crossAx val="211777408"/>
        <c:crosses val="autoZero"/>
        <c:auto val="1"/>
        <c:lblAlgn val="ctr"/>
        <c:lblOffset val="100"/>
        <c:noMultiLvlLbl val="0"/>
      </c:catAx>
      <c:valAx>
        <c:axId val="211777408"/>
        <c:scaling>
          <c:orientation val="minMax"/>
          <c:max val="1"/>
        </c:scaling>
        <c:delete val="0"/>
        <c:axPos val="l"/>
        <c:title>
          <c:tx>
            <c:rich>
              <a:bodyPr rot="-5400000" vert="horz"/>
              <a:lstStyle/>
              <a:p>
                <a:pPr>
                  <a:defRPr/>
                </a:pPr>
                <a:r>
                  <a:rPr lang="en-AU"/>
                  <a:t>% of those who commented </a:t>
                </a:r>
              </a:p>
            </c:rich>
          </c:tx>
          <c:layout>
            <c:manualLayout>
              <c:xMode val="edge"/>
              <c:yMode val="edge"/>
              <c:x val="1.051579784041651E-3"/>
              <c:y val="6.7547511312217201E-2"/>
            </c:manualLayout>
          </c:layout>
          <c:overlay val="0"/>
        </c:title>
        <c:numFmt formatCode="0%" sourceLinked="1"/>
        <c:majorTickMark val="out"/>
        <c:minorTickMark val="none"/>
        <c:tickLblPos val="nextTo"/>
        <c:crossAx val="211775872"/>
        <c:crosses val="autoZero"/>
        <c:crossBetween val="between"/>
      </c:valAx>
    </c:plotArea>
    <c:legend>
      <c:legendPos val="b"/>
      <c:layout>
        <c:manualLayout>
          <c:xMode val="edge"/>
          <c:yMode val="edge"/>
          <c:x val="0.38802810938955218"/>
          <c:y val="0.90838944835159696"/>
          <c:w val="0.31620611939636578"/>
          <c:h val="5.8736263308332752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Very easy</c:v>
                </c:pt>
              </c:strCache>
            </c:strRef>
          </c:tx>
          <c:spPr>
            <a:effectLst>
              <a:outerShdw blurRad="50800" dist="38100" dir="2700000" algn="tl" rotWithShape="0">
                <a:prstClr val="black">
                  <a:alpha val="40000"/>
                </a:prstClr>
              </a:outerShdw>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D-8AB5-4F86-9DFF-C666D8F08D2A}"/>
                </c:ext>
              </c:extLst>
            </c:dLbl>
            <c:dLbl>
              <c:idx val="6"/>
              <c:delete val="1"/>
              <c:extLst>
                <c:ext xmlns:c15="http://schemas.microsoft.com/office/drawing/2012/chart" uri="{CE6537A1-D6FC-4f65-9D91-7224C49458BB}"/>
                <c:ext xmlns:c16="http://schemas.microsoft.com/office/drawing/2014/chart" uri="{C3380CC4-5D6E-409C-BE32-E72D297353CC}">
                  <c16:uniqueId val="{0000000E-8AB5-4F86-9DFF-C666D8F08D2A}"/>
                </c:ext>
              </c:extLst>
            </c:dLbl>
            <c:dLbl>
              <c:idx val="11"/>
              <c:delete val="1"/>
              <c:extLst>
                <c:ext xmlns:c15="http://schemas.microsoft.com/office/drawing/2012/chart" uri="{CE6537A1-D6FC-4f65-9D91-7224C49458BB}"/>
                <c:ext xmlns:c16="http://schemas.microsoft.com/office/drawing/2014/chart" uri="{C3380CC4-5D6E-409C-BE32-E72D297353CC}">
                  <c16:uniqueId val="{0000000F-8AB5-4F86-9DFF-C666D8F08D2A}"/>
                </c:ext>
              </c:extLst>
            </c:dLbl>
            <c:dLbl>
              <c:idx val="12"/>
              <c:delete val="1"/>
              <c:extLst>
                <c:ext xmlns:c15="http://schemas.microsoft.com/office/drawing/2012/chart" uri="{CE6537A1-D6FC-4f65-9D91-7224C49458BB}"/>
                <c:ext xmlns:c16="http://schemas.microsoft.com/office/drawing/2014/chart" uri="{C3380CC4-5D6E-409C-BE32-E72D297353CC}">
                  <c16:uniqueId val="{00000010-8AB5-4F86-9DFF-C666D8F08D2A}"/>
                </c:ext>
              </c:extLst>
            </c:dLbl>
            <c:dLbl>
              <c:idx val="13"/>
              <c:delete val="1"/>
              <c:extLst>
                <c:ext xmlns:c15="http://schemas.microsoft.com/office/drawing/2012/chart" uri="{CE6537A1-D6FC-4f65-9D91-7224C49458BB}"/>
                <c:ext xmlns:c16="http://schemas.microsoft.com/office/drawing/2014/chart" uri="{C3380CC4-5D6E-409C-BE32-E72D297353CC}">
                  <c16:uniqueId val="{0000000F-3A2A-47F7-80DF-A36559B3BE7B}"/>
                </c:ext>
              </c:extLst>
            </c:dLbl>
            <c:dLbl>
              <c:idx val="14"/>
              <c:delete val="1"/>
              <c:extLst>
                <c:ext xmlns:c15="http://schemas.microsoft.com/office/drawing/2012/chart" uri="{CE6537A1-D6FC-4f65-9D91-7224C49458BB}"/>
                <c:ext xmlns:c16="http://schemas.microsoft.com/office/drawing/2014/chart" uri="{C3380CC4-5D6E-409C-BE32-E72D297353CC}">
                  <c16:uniqueId val="{00000004-8AB5-4F86-9DFF-C666D8F08D2A}"/>
                </c:ext>
              </c:extLst>
            </c:dLbl>
            <c:dLbl>
              <c:idx val="15"/>
              <c:delete val="1"/>
              <c:extLst>
                <c:ext xmlns:c15="http://schemas.microsoft.com/office/drawing/2012/chart" uri="{CE6537A1-D6FC-4f65-9D91-7224C49458BB}"/>
                <c:ext xmlns:c16="http://schemas.microsoft.com/office/drawing/2014/chart" uri="{C3380CC4-5D6E-409C-BE32-E72D297353CC}">
                  <c16:uniqueId val="{00000003-8AB5-4F86-9DFF-C666D8F08D2A}"/>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21</c:v>
                </c:pt>
                <c:pt idx="1">
                  <c:v>38</c:v>
                </c:pt>
                <c:pt idx="2">
                  <c:v>31</c:v>
                </c:pt>
                <c:pt idx="3">
                  <c:v>28</c:v>
                </c:pt>
                <c:pt idx="4">
                  <c:v>41</c:v>
                </c:pt>
                <c:pt idx="5">
                  <c:v>20</c:v>
                </c:pt>
                <c:pt idx="6">
                  <c:v>16</c:v>
                </c:pt>
                <c:pt idx="7">
                  <c:v>39</c:v>
                </c:pt>
                <c:pt idx="8">
                  <c:v>39</c:v>
                </c:pt>
                <c:pt idx="9">
                  <c:v>58</c:v>
                </c:pt>
                <c:pt idx="10">
                  <c:v>34</c:v>
                </c:pt>
                <c:pt idx="11">
                  <c:v>14</c:v>
                </c:pt>
                <c:pt idx="12">
                  <c:v>19</c:v>
                </c:pt>
                <c:pt idx="13">
                  <c:v>0</c:v>
                </c:pt>
                <c:pt idx="14">
                  <c:v>7</c:v>
                </c:pt>
                <c:pt idx="15">
                  <c:v>23</c:v>
                </c:pt>
              </c:numCache>
            </c:numRef>
          </c:val>
          <c:extLst>
            <c:ext xmlns:c16="http://schemas.microsoft.com/office/drawing/2014/chart" uri="{C3380CC4-5D6E-409C-BE32-E72D297353CC}">
              <c16:uniqueId val="{00000000-4CB0-4B05-8EC0-CDED0DEE823D}"/>
            </c:ext>
          </c:extLst>
        </c:ser>
        <c:ser>
          <c:idx val="1"/>
          <c:order val="1"/>
          <c:tx>
            <c:strRef>
              <c:f>Sheet1!$C$1</c:f>
              <c:strCache>
                <c:ptCount val="1"/>
                <c:pt idx="0">
                  <c:v>Easy</c:v>
                </c:pt>
              </c:strCache>
            </c:strRef>
          </c:tx>
          <c:spPr>
            <a:effectLst>
              <a:outerShdw blurRad="50800" dist="38100" dir="2700000" algn="tl" rotWithShape="0">
                <a:prstClr val="black">
                  <a:alpha val="40000"/>
                </a:prstClr>
              </a:outerShdw>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8-8AB5-4F86-9DFF-C666D8F08D2A}"/>
                </c:ext>
              </c:extLst>
            </c:dLbl>
            <c:dLbl>
              <c:idx val="15"/>
              <c:delete val="1"/>
              <c:extLst>
                <c:ext xmlns:c15="http://schemas.microsoft.com/office/drawing/2012/chart" uri="{CE6537A1-D6FC-4f65-9D91-7224C49458BB}"/>
                <c:ext xmlns:c16="http://schemas.microsoft.com/office/drawing/2014/chart" uri="{C3380CC4-5D6E-409C-BE32-E72D297353CC}">
                  <c16:uniqueId val="{00000002-8AB5-4F86-9DFF-C666D8F08D2A}"/>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64</c:v>
                </c:pt>
                <c:pt idx="1">
                  <c:v>51</c:v>
                </c:pt>
                <c:pt idx="2">
                  <c:v>52</c:v>
                </c:pt>
                <c:pt idx="3">
                  <c:v>53</c:v>
                </c:pt>
                <c:pt idx="4">
                  <c:v>32</c:v>
                </c:pt>
                <c:pt idx="5">
                  <c:v>48</c:v>
                </c:pt>
                <c:pt idx="6">
                  <c:v>53</c:v>
                </c:pt>
                <c:pt idx="7">
                  <c:v>39</c:v>
                </c:pt>
                <c:pt idx="8">
                  <c:v>54</c:v>
                </c:pt>
                <c:pt idx="9">
                  <c:v>39</c:v>
                </c:pt>
                <c:pt idx="10">
                  <c:v>50</c:v>
                </c:pt>
                <c:pt idx="11">
                  <c:v>73</c:v>
                </c:pt>
                <c:pt idx="12">
                  <c:v>38</c:v>
                </c:pt>
                <c:pt idx="13">
                  <c:v>56</c:v>
                </c:pt>
                <c:pt idx="14">
                  <c:v>60</c:v>
                </c:pt>
                <c:pt idx="15">
                  <c:v>39</c:v>
                </c:pt>
              </c:numCache>
            </c:numRef>
          </c:val>
          <c:extLst>
            <c:ext xmlns:c16="http://schemas.microsoft.com/office/drawing/2014/chart" uri="{C3380CC4-5D6E-409C-BE32-E72D297353CC}">
              <c16:uniqueId val="{00000001-4CB0-4B05-8EC0-CDED0DEE823D}"/>
            </c:ext>
          </c:extLst>
        </c:ser>
        <c:ser>
          <c:idx val="2"/>
          <c:order val="2"/>
          <c:tx>
            <c:strRef>
              <c:f>Sheet1!$D$1</c:f>
              <c:strCache>
                <c:ptCount val="1"/>
                <c:pt idx="0">
                  <c:v>Difficult</c:v>
                </c:pt>
              </c:strCache>
            </c:strRef>
          </c:tx>
          <c:spPr>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8AB5-4F86-9DFF-C666D8F08D2A}"/>
                </c:ext>
              </c:extLst>
            </c:dLbl>
            <c:dLbl>
              <c:idx val="1"/>
              <c:delete val="1"/>
              <c:extLst>
                <c:ext xmlns:c15="http://schemas.microsoft.com/office/drawing/2012/chart" uri="{CE6537A1-D6FC-4f65-9D91-7224C49458BB}"/>
                <c:ext xmlns:c16="http://schemas.microsoft.com/office/drawing/2014/chart" uri="{C3380CC4-5D6E-409C-BE32-E72D297353CC}">
                  <c16:uniqueId val="{0000000B-8AB5-4F86-9DFF-C666D8F08D2A}"/>
                </c:ext>
              </c:extLst>
            </c:dLbl>
            <c:dLbl>
              <c:idx val="7"/>
              <c:delete val="1"/>
              <c:extLst>
                <c:ext xmlns:c15="http://schemas.microsoft.com/office/drawing/2012/chart" uri="{CE6537A1-D6FC-4f65-9D91-7224C49458BB}"/>
                <c:ext xmlns:c16="http://schemas.microsoft.com/office/drawing/2014/chart" uri="{C3380CC4-5D6E-409C-BE32-E72D297353CC}">
                  <c16:uniqueId val="{0000000A-8AB5-4F86-9DFF-C666D8F08D2A}"/>
                </c:ext>
              </c:extLst>
            </c:dLbl>
            <c:dLbl>
              <c:idx val="8"/>
              <c:delete val="1"/>
              <c:extLst>
                <c:ext xmlns:c15="http://schemas.microsoft.com/office/drawing/2012/chart" uri="{CE6537A1-D6FC-4f65-9D91-7224C49458BB}"/>
                <c:ext xmlns:c16="http://schemas.microsoft.com/office/drawing/2014/chart" uri="{C3380CC4-5D6E-409C-BE32-E72D297353CC}">
                  <c16:uniqueId val="{00000008-3A2A-47F7-80DF-A36559B3BE7B}"/>
                </c:ext>
              </c:extLst>
            </c:dLbl>
            <c:dLbl>
              <c:idx val="9"/>
              <c:delete val="1"/>
              <c:extLst>
                <c:ext xmlns:c15="http://schemas.microsoft.com/office/drawing/2012/chart" uri="{CE6537A1-D6FC-4f65-9D91-7224C49458BB}"/>
                <c:ext xmlns:c16="http://schemas.microsoft.com/office/drawing/2014/chart" uri="{C3380CC4-5D6E-409C-BE32-E72D297353CC}">
                  <c16:uniqueId val="{00000009-3A2A-47F7-80DF-A36559B3BE7B}"/>
                </c:ext>
              </c:extLst>
            </c:dLbl>
            <c:dLbl>
              <c:idx val="11"/>
              <c:delete val="1"/>
              <c:extLst>
                <c:ext xmlns:c15="http://schemas.microsoft.com/office/drawing/2012/chart" uri="{CE6537A1-D6FC-4f65-9D91-7224C49458BB}"/>
                <c:ext xmlns:c16="http://schemas.microsoft.com/office/drawing/2014/chart" uri="{C3380CC4-5D6E-409C-BE32-E72D297353CC}">
                  <c16:uniqueId val="{00000009-8AB5-4F86-9DFF-C666D8F08D2A}"/>
                </c:ext>
              </c:extLst>
            </c:dLbl>
            <c:dLbl>
              <c:idx val="13"/>
              <c:delete val="1"/>
              <c:extLst>
                <c:ext xmlns:c15="http://schemas.microsoft.com/office/drawing/2012/chart" uri="{CE6537A1-D6FC-4f65-9D91-7224C49458BB}"/>
                <c:ext xmlns:c16="http://schemas.microsoft.com/office/drawing/2014/chart" uri="{C3380CC4-5D6E-409C-BE32-E72D297353CC}">
                  <c16:uniqueId val="{00000007-8AB5-4F86-9DFF-C666D8F08D2A}"/>
                </c:ext>
              </c:extLst>
            </c:dLbl>
            <c:dLbl>
              <c:idx val="14"/>
              <c:delete val="1"/>
              <c:extLst>
                <c:ext xmlns:c15="http://schemas.microsoft.com/office/drawing/2012/chart" uri="{CE6537A1-D6FC-4f65-9D91-7224C49458BB}"/>
                <c:ext xmlns:c16="http://schemas.microsoft.com/office/drawing/2014/chart" uri="{C3380CC4-5D6E-409C-BE32-E72D297353CC}">
                  <c16:uniqueId val="{00000005-8AB5-4F86-9DFF-C666D8F08D2A}"/>
                </c:ext>
              </c:extLst>
            </c:dLbl>
            <c:dLbl>
              <c:idx val="15"/>
              <c:delete val="1"/>
              <c:extLst>
                <c:ext xmlns:c15="http://schemas.microsoft.com/office/drawing/2012/chart" uri="{CE6537A1-D6FC-4f65-9D91-7224C49458BB}"/>
                <c:ext xmlns:c16="http://schemas.microsoft.com/office/drawing/2014/chart" uri="{C3380CC4-5D6E-409C-BE32-E72D297353CC}">
                  <c16:uniqueId val="{00000001-8AB5-4F86-9DFF-C666D8F08D2A}"/>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9</c:v>
                </c:pt>
                <c:pt idx="1">
                  <c:v>11</c:v>
                </c:pt>
                <c:pt idx="2">
                  <c:v>16</c:v>
                </c:pt>
                <c:pt idx="3">
                  <c:v>16</c:v>
                </c:pt>
                <c:pt idx="4">
                  <c:v>27</c:v>
                </c:pt>
                <c:pt idx="5">
                  <c:v>32</c:v>
                </c:pt>
                <c:pt idx="6">
                  <c:v>28</c:v>
                </c:pt>
                <c:pt idx="7">
                  <c:v>22</c:v>
                </c:pt>
                <c:pt idx="8">
                  <c:v>4</c:v>
                </c:pt>
                <c:pt idx="9">
                  <c:v>4</c:v>
                </c:pt>
                <c:pt idx="10">
                  <c:v>16</c:v>
                </c:pt>
                <c:pt idx="11">
                  <c:v>14</c:v>
                </c:pt>
                <c:pt idx="12">
                  <c:v>44</c:v>
                </c:pt>
                <c:pt idx="13">
                  <c:v>22</c:v>
                </c:pt>
                <c:pt idx="14">
                  <c:v>33</c:v>
                </c:pt>
                <c:pt idx="15">
                  <c:v>23</c:v>
                </c:pt>
              </c:numCache>
            </c:numRef>
          </c:val>
          <c:extLst>
            <c:ext xmlns:c16="http://schemas.microsoft.com/office/drawing/2014/chart" uri="{C3380CC4-5D6E-409C-BE32-E72D297353CC}">
              <c16:uniqueId val="{00000002-4CB0-4B05-8EC0-CDED0DEE823D}"/>
            </c:ext>
          </c:extLst>
        </c:ser>
        <c:ser>
          <c:idx val="3"/>
          <c:order val="3"/>
          <c:tx>
            <c:strRef>
              <c:f>Sheet1!$E$1</c:f>
              <c:strCache>
                <c:ptCount val="1"/>
                <c:pt idx="0">
                  <c:v>Very difficult</c:v>
                </c:pt>
              </c:strCache>
            </c:strRef>
          </c:tx>
          <c:spPr>
            <a:effectLst>
              <a:outerShdw blurRad="50800" dist="38100" dir="2700000" algn="tl" rotWithShape="0">
                <a:prstClr val="black">
                  <a:alpha val="40000"/>
                </a:prstClr>
              </a:outerShdw>
            </a:effectLst>
          </c:spPr>
          <c:invertIfNegative val="0"/>
          <c:dLbls>
            <c:delete val="1"/>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6</c:v>
                </c:pt>
                <c:pt idx="1">
                  <c:v>0</c:v>
                </c:pt>
                <c:pt idx="2">
                  <c:v>2</c:v>
                </c:pt>
                <c:pt idx="3">
                  <c:v>3</c:v>
                </c:pt>
                <c:pt idx="4">
                  <c:v>0</c:v>
                </c:pt>
                <c:pt idx="5">
                  <c:v>0</c:v>
                </c:pt>
                <c:pt idx="6">
                  <c:v>3</c:v>
                </c:pt>
                <c:pt idx="7">
                  <c:v>0</c:v>
                </c:pt>
                <c:pt idx="8">
                  <c:v>4</c:v>
                </c:pt>
                <c:pt idx="9">
                  <c:v>0</c:v>
                </c:pt>
                <c:pt idx="10">
                  <c:v>0</c:v>
                </c:pt>
                <c:pt idx="11">
                  <c:v>0</c:v>
                </c:pt>
                <c:pt idx="12">
                  <c:v>0</c:v>
                </c:pt>
                <c:pt idx="13">
                  <c:v>22</c:v>
                </c:pt>
                <c:pt idx="14">
                  <c:v>0</c:v>
                </c:pt>
                <c:pt idx="15">
                  <c:v>15</c:v>
                </c:pt>
              </c:numCache>
            </c:numRef>
          </c:val>
          <c:extLst>
            <c:ext xmlns:c16="http://schemas.microsoft.com/office/drawing/2014/chart" uri="{C3380CC4-5D6E-409C-BE32-E72D297353CC}">
              <c16:uniqueId val="{00000005-4CB0-4B05-8EC0-CDED0DEE823D}"/>
            </c:ext>
          </c:extLst>
        </c:ser>
        <c:dLbls>
          <c:showLegendKey val="0"/>
          <c:showVal val="1"/>
          <c:showCatName val="0"/>
          <c:showSerName val="0"/>
          <c:showPercent val="0"/>
          <c:showBubbleSize val="0"/>
        </c:dLbls>
        <c:gapWidth val="150"/>
        <c:overlap val="100"/>
        <c:axId val="213132800"/>
        <c:axId val="213134336"/>
      </c:barChart>
      <c:catAx>
        <c:axId val="213132800"/>
        <c:scaling>
          <c:orientation val="minMax"/>
        </c:scaling>
        <c:delete val="0"/>
        <c:axPos val="b"/>
        <c:numFmt formatCode="General" sourceLinked="1"/>
        <c:majorTickMark val="none"/>
        <c:minorTickMark val="none"/>
        <c:tickLblPos val="nextTo"/>
        <c:crossAx val="213134336"/>
        <c:crosses val="autoZero"/>
        <c:auto val="1"/>
        <c:lblAlgn val="ctr"/>
        <c:lblOffset val="100"/>
        <c:noMultiLvlLbl val="0"/>
      </c:catAx>
      <c:valAx>
        <c:axId val="213134336"/>
        <c:scaling>
          <c:orientation val="minMax"/>
          <c:max val="1"/>
        </c:scaling>
        <c:delete val="0"/>
        <c:axPos val="l"/>
        <c:title>
          <c:tx>
            <c:rich>
              <a:bodyPr rot="-5400000" vert="horz"/>
              <a:lstStyle/>
              <a:p>
                <a:pPr>
                  <a:defRPr/>
                </a:pPr>
                <a:r>
                  <a:rPr lang="en-AU"/>
                  <a:t>% of those who commented</a:t>
                </a:r>
              </a:p>
            </c:rich>
          </c:tx>
          <c:layout>
            <c:manualLayout>
              <c:xMode val="edge"/>
              <c:yMode val="edge"/>
              <c:x val="6.5833207358811461E-3"/>
              <c:y val="5.2381574334403422E-2"/>
            </c:manualLayout>
          </c:layout>
          <c:overlay val="0"/>
        </c:title>
        <c:numFmt formatCode="0%" sourceLinked="1"/>
        <c:majorTickMark val="none"/>
        <c:minorTickMark val="none"/>
        <c:tickLblPos val="nextTo"/>
        <c:crossAx val="213132800"/>
        <c:crosses val="autoZero"/>
        <c:crossBetween val="between"/>
      </c:valAx>
    </c:plotArea>
    <c:legend>
      <c:legendPos val="b"/>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0820699651351E-2"/>
          <c:y val="9.2436974789915902E-2"/>
          <c:w val="0.83848521173659263"/>
          <c:h val="0.62184873949584396"/>
        </c:manualLayout>
      </c:layout>
      <c:barChart>
        <c:barDir val="col"/>
        <c:grouping val="clustered"/>
        <c:varyColors val="0"/>
        <c:ser>
          <c:idx val="1"/>
          <c:order val="1"/>
          <c:tx>
            <c:strRef>
              <c:f>Sheet1!$A$2</c:f>
              <c:strCache>
                <c:ptCount val="1"/>
                <c:pt idx="0">
                  <c:v>% Used</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15"/>
              <c:tx>
                <c:rich>
                  <a:bodyPr/>
                  <a:lstStyle/>
                  <a:p>
                    <a:fld id="{AC357445-B300-40E0-9168-1DC5EB2950C4}"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5A-4E53-B45B-C1209446E67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Sheet1!$B$2:$Q$2</c:f>
              <c:numCache>
                <c:formatCode>General</c:formatCode>
                <c:ptCount val="16"/>
                <c:pt idx="0">
                  <c:v>26</c:v>
                </c:pt>
                <c:pt idx="1">
                  <c:v>34</c:v>
                </c:pt>
                <c:pt idx="2">
                  <c:v>44</c:v>
                </c:pt>
                <c:pt idx="3">
                  <c:v>44</c:v>
                </c:pt>
                <c:pt idx="4">
                  <c:v>46</c:v>
                </c:pt>
                <c:pt idx="5">
                  <c:v>45</c:v>
                </c:pt>
                <c:pt idx="6">
                  <c:v>44</c:v>
                </c:pt>
                <c:pt idx="7">
                  <c:v>58</c:v>
                </c:pt>
                <c:pt idx="8">
                  <c:v>43</c:v>
                </c:pt>
                <c:pt idx="9">
                  <c:v>37</c:v>
                </c:pt>
                <c:pt idx="10">
                  <c:v>38</c:v>
                </c:pt>
                <c:pt idx="11">
                  <c:v>51</c:v>
                </c:pt>
                <c:pt idx="12">
                  <c:v>41</c:v>
                </c:pt>
                <c:pt idx="13">
                  <c:v>44</c:v>
                </c:pt>
                <c:pt idx="14">
                  <c:v>48</c:v>
                </c:pt>
                <c:pt idx="15">
                  <c:v>75</c:v>
                </c:pt>
              </c:numCache>
            </c:numRef>
          </c:val>
          <c:extLst>
            <c:ext xmlns:c16="http://schemas.microsoft.com/office/drawing/2014/chart" uri="{C3380CC4-5D6E-409C-BE32-E72D297353CC}">
              <c16:uniqueId val="{00000003-C4F2-4C5F-A7A8-836720CDB751}"/>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square"/>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elete val="1"/>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Sheet1!$B$3:$Q$3</c:f>
              <c:numCache>
                <c:formatCode>General</c:formatCode>
                <c:ptCount val="16"/>
                <c:pt idx="0">
                  <c:v>1</c:v>
                </c:pt>
                <c:pt idx="1">
                  <c:v>2</c:v>
                </c:pt>
                <c:pt idx="2">
                  <c:v>3</c:v>
                </c:pt>
                <c:pt idx="3">
                  <c:v>2</c:v>
                </c:pt>
                <c:pt idx="4">
                  <c:v>3</c:v>
                </c:pt>
                <c:pt idx="5">
                  <c:v>4</c:v>
                </c:pt>
                <c:pt idx="6">
                  <c:v>2</c:v>
                </c:pt>
                <c:pt idx="7">
                  <c:v>3</c:v>
                </c:pt>
                <c:pt idx="8">
                  <c:v>4</c:v>
                </c:pt>
                <c:pt idx="9">
                  <c:v>4</c:v>
                </c:pt>
                <c:pt idx="10">
                  <c:v>2</c:v>
                </c:pt>
                <c:pt idx="11">
                  <c:v>6</c:v>
                </c:pt>
                <c:pt idx="12">
                  <c:v>3</c:v>
                </c:pt>
                <c:pt idx="13">
                  <c:v>2</c:v>
                </c:pt>
                <c:pt idx="14">
                  <c:v>4</c:v>
                </c:pt>
                <c:pt idx="15">
                  <c:v>3</c:v>
                </c:pt>
              </c:numCache>
            </c:numRef>
          </c:val>
          <c:smooth val="0"/>
          <c:extLst>
            <c:ext xmlns:c16="http://schemas.microsoft.com/office/drawing/2014/chart" uri="{C3380CC4-5D6E-409C-BE32-E72D297353CC}">
              <c16:uniqueId val="{00000007-C4F2-4C5F-A7A8-836720CDB751}"/>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 ACT EDRS participants</a:t>
                </a:r>
              </a:p>
            </c:rich>
          </c:tx>
          <c:layout>
            <c:manualLayout>
              <c:xMode val="edge"/>
              <c:yMode val="edge"/>
              <c:x val="5.0628485977954E-3"/>
              <c:y val="2.6630562582392138E-2"/>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out"/>
        <c:minorTickMark val="none"/>
        <c:tickLblPos val="none"/>
        <c:crossAx val="-2101183640"/>
        <c:crosses val="autoZero"/>
        <c:auto val="0"/>
        <c:lblAlgn val="ctr"/>
        <c:lblOffset val="100"/>
        <c:noMultiLvlLbl val="0"/>
      </c:catAx>
      <c:valAx>
        <c:axId val="-2101183640"/>
        <c:scaling>
          <c:orientation val="minMax"/>
          <c:max val="1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Median days</a:t>
                </a:r>
              </a:p>
            </c:rich>
          </c:tx>
          <c:layout>
            <c:manualLayout>
              <c:xMode val="edge"/>
              <c:yMode val="edge"/>
              <c:x val="0.96554006411566451"/>
              <c:y val="0.23950233370149998"/>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spPr>
        <a:noFill/>
        <a:ln w="25399">
          <a:noFill/>
        </a:ln>
        <a:effectLst/>
      </c:spPr>
    </c:plotArea>
    <c:legend>
      <c:legendPos val="b"/>
      <c:layout>
        <c:manualLayout>
          <c:xMode val="edge"/>
          <c:yMode val="edge"/>
          <c:x val="0.35153583617747403"/>
          <c:y val="0.88655462184873901"/>
          <c:w val="0.307167235494894"/>
          <c:h val="0.100840336134449"/>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56343036832469E-2"/>
          <c:y val="3.6199095022624438E-2"/>
          <c:w val="0.89868619552386164"/>
          <c:h val="0.81137649196565365"/>
        </c:manualLayout>
      </c:layout>
      <c:barChart>
        <c:barDir val="col"/>
        <c:grouping val="clustered"/>
        <c:varyColors val="0"/>
        <c:ser>
          <c:idx val="0"/>
          <c:order val="0"/>
          <c:tx>
            <c:strRef>
              <c:f>Sheet1!$B$1</c:f>
              <c:strCache>
                <c:ptCount val="1"/>
                <c:pt idx="0">
                  <c:v>Gram</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250</c:v>
                </c:pt>
                <c:pt idx="1">
                  <c:v>250</c:v>
                </c:pt>
                <c:pt idx="2">
                  <c:v>250</c:v>
                </c:pt>
                <c:pt idx="3">
                  <c:v>300</c:v>
                </c:pt>
                <c:pt idx="4">
                  <c:v>300</c:v>
                </c:pt>
                <c:pt idx="5">
                  <c:v>300</c:v>
                </c:pt>
                <c:pt idx="6">
                  <c:v>300</c:v>
                </c:pt>
                <c:pt idx="7">
                  <c:v>300</c:v>
                </c:pt>
                <c:pt idx="8">
                  <c:v>300</c:v>
                </c:pt>
                <c:pt idx="9">
                  <c:v>300</c:v>
                </c:pt>
                <c:pt idx="10">
                  <c:v>300</c:v>
                </c:pt>
                <c:pt idx="11">
                  <c:v>300</c:v>
                </c:pt>
                <c:pt idx="12">
                  <c:v>300</c:v>
                </c:pt>
                <c:pt idx="13">
                  <c:v>300</c:v>
                </c:pt>
                <c:pt idx="14">
                  <c:v>300</c:v>
                </c:pt>
                <c:pt idx="15">
                  <c:v>300</c:v>
                </c:pt>
              </c:numCache>
            </c:numRef>
          </c:val>
          <c:extLst>
            <c:ext xmlns:c16="http://schemas.microsoft.com/office/drawing/2014/chart" uri="{C3380CC4-5D6E-409C-BE32-E72D297353CC}">
              <c16:uniqueId val="{00000000-54C6-4B28-AB3D-C44EFEB91C03}"/>
            </c:ext>
          </c:extLst>
        </c:ser>
        <c:dLbls>
          <c:showLegendKey val="0"/>
          <c:showVal val="0"/>
          <c:showCatName val="0"/>
          <c:showSerName val="0"/>
          <c:showPercent val="0"/>
          <c:showBubbleSize val="0"/>
        </c:dLbls>
        <c:gapWidth val="150"/>
        <c:axId val="213381120"/>
        <c:axId val="213382656"/>
      </c:barChart>
      <c:catAx>
        <c:axId val="21338112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3382656"/>
        <c:crosses val="autoZero"/>
        <c:auto val="1"/>
        <c:lblAlgn val="ctr"/>
        <c:lblOffset val="100"/>
        <c:noMultiLvlLbl val="0"/>
      </c:catAx>
      <c:valAx>
        <c:axId val="21338265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Median price ($)</a:t>
                </a:r>
              </a:p>
            </c:rich>
          </c:tx>
          <c:layout>
            <c:manualLayout>
              <c:xMode val="edge"/>
              <c:yMode val="edge"/>
              <c:x val="1.8272183193678777E-3"/>
              <c:y val="0.2321550575408843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3381120"/>
        <c:crosses val="autoZero"/>
        <c:crossBetween val="between"/>
      </c:valAx>
      <c:spPr>
        <a:noFill/>
        <a:ln>
          <a:noFill/>
        </a:ln>
        <a:effectLst/>
      </c:spPr>
    </c:plotArea>
    <c:legend>
      <c:legendPos val="b"/>
      <c:layout>
        <c:manualLayout>
          <c:xMode val="edge"/>
          <c:yMode val="edge"/>
          <c:x val="0.45937160153123996"/>
          <c:y val="0.92331089044846215"/>
          <c:w val="8.1256701883765797E-2"/>
          <c:h val="7.668910955153784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Low</c:v>
                </c:pt>
              </c:strCache>
            </c:strRef>
          </c:tx>
          <c:spPr>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FB5D-4600-A14C-D4C6E38C12AB}"/>
                </c:ext>
              </c:extLst>
            </c:dLbl>
            <c:dLbl>
              <c:idx val="1"/>
              <c:delete val="1"/>
              <c:extLst>
                <c:ext xmlns:c15="http://schemas.microsoft.com/office/drawing/2012/chart" uri="{CE6537A1-D6FC-4f65-9D91-7224C49458BB}"/>
                <c:ext xmlns:c16="http://schemas.microsoft.com/office/drawing/2014/chart" uri="{C3380CC4-5D6E-409C-BE32-E72D297353CC}">
                  <c16:uniqueId val="{00000002-FB5D-4600-A14C-D4C6E38C12AB}"/>
                </c:ext>
              </c:extLst>
            </c:dLbl>
            <c:dLbl>
              <c:idx val="2"/>
              <c:delete val="1"/>
              <c:extLst>
                <c:ext xmlns:c15="http://schemas.microsoft.com/office/drawing/2012/chart" uri="{CE6537A1-D6FC-4f65-9D91-7224C49458BB}"/>
                <c:ext xmlns:c16="http://schemas.microsoft.com/office/drawing/2014/chart" uri="{C3380CC4-5D6E-409C-BE32-E72D297353CC}">
                  <c16:uniqueId val="{00000003-2B7D-4089-8D8C-AEA23F983A9A}"/>
                </c:ext>
              </c:extLst>
            </c:dLbl>
            <c:dLbl>
              <c:idx val="4"/>
              <c:delete val="1"/>
              <c:extLst>
                <c:ext xmlns:c15="http://schemas.microsoft.com/office/drawing/2012/chart" uri="{CE6537A1-D6FC-4f65-9D91-7224C49458BB}"/>
                <c:ext xmlns:c16="http://schemas.microsoft.com/office/drawing/2014/chart" uri="{C3380CC4-5D6E-409C-BE32-E72D297353CC}">
                  <c16:uniqueId val="{00000004-FB5D-4600-A14C-D4C6E38C12AB}"/>
                </c:ext>
              </c:extLst>
            </c:dLbl>
            <c:dLbl>
              <c:idx val="6"/>
              <c:delete val="1"/>
              <c:extLst>
                <c:ext xmlns:c15="http://schemas.microsoft.com/office/drawing/2012/chart" uri="{CE6537A1-D6FC-4f65-9D91-7224C49458BB}"/>
                <c:ext xmlns:c16="http://schemas.microsoft.com/office/drawing/2014/chart" uri="{C3380CC4-5D6E-409C-BE32-E72D297353CC}">
                  <c16:uniqueId val="{00000005-FB5D-4600-A14C-D4C6E38C12AB}"/>
                </c:ext>
              </c:extLst>
            </c:dLbl>
            <c:dLbl>
              <c:idx val="7"/>
              <c:delete val="1"/>
              <c:extLst>
                <c:ext xmlns:c15="http://schemas.microsoft.com/office/drawing/2012/chart" uri="{CE6537A1-D6FC-4f65-9D91-7224C49458BB}"/>
                <c:ext xmlns:c16="http://schemas.microsoft.com/office/drawing/2014/chart" uri="{C3380CC4-5D6E-409C-BE32-E72D297353CC}">
                  <c16:uniqueId val="{00000006-FB5D-4600-A14C-D4C6E38C12AB}"/>
                </c:ext>
              </c:extLst>
            </c:dLbl>
            <c:dLbl>
              <c:idx val="13"/>
              <c:delete val="1"/>
              <c:extLst>
                <c:ext xmlns:c15="http://schemas.microsoft.com/office/drawing/2012/chart" uri="{CE6537A1-D6FC-4f65-9D91-7224C49458BB}"/>
                <c:ext xmlns:c16="http://schemas.microsoft.com/office/drawing/2014/chart" uri="{C3380CC4-5D6E-409C-BE32-E72D297353CC}">
                  <c16:uniqueId val="{00000007-FB5D-4600-A14C-D4C6E38C12AB}"/>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17</c:v>
                </c:pt>
                <c:pt idx="1">
                  <c:v>20</c:v>
                </c:pt>
                <c:pt idx="2">
                  <c:v>3</c:v>
                </c:pt>
                <c:pt idx="3">
                  <c:v>21</c:v>
                </c:pt>
                <c:pt idx="4">
                  <c:v>21</c:v>
                </c:pt>
                <c:pt idx="5">
                  <c:v>35</c:v>
                </c:pt>
                <c:pt idx="6">
                  <c:v>24</c:v>
                </c:pt>
                <c:pt idx="7">
                  <c:v>23</c:v>
                </c:pt>
                <c:pt idx="8">
                  <c:v>39</c:v>
                </c:pt>
                <c:pt idx="9">
                  <c:v>40</c:v>
                </c:pt>
                <c:pt idx="10">
                  <c:v>38</c:v>
                </c:pt>
                <c:pt idx="11">
                  <c:v>19</c:v>
                </c:pt>
                <c:pt idx="12">
                  <c:v>33</c:v>
                </c:pt>
                <c:pt idx="13">
                  <c:v>19</c:v>
                </c:pt>
                <c:pt idx="14">
                  <c:v>22</c:v>
                </c:pt>
                <c:pt idx="15">
                  <c:v>30</c:v>
                </c:pt>
              </c:numCache>
            </c:numRef>
          </c:val>
          <c:extLst>
            <c:ext xmlns:c16="http://schemas.microsoft.com/office/drawing/2014/chart" uri="{C3380CC4-5D6E-409C-BE32-E72D297353CC}">
              <c16:uniqueId val="{00000000-E115-4258-BE49-9F3F6BF3950B}"/>
            </c:ext>
          </c:extLst>
        </c:ser>
        <c:ser>
          <c:idx val="1"/>
          <c:order val="1"/>
          <c:tx>
            <c:strRef>
              <c:f>Sheet1!$C$1</c:f>
              <c:strCache>
                <c:ptCount val="1"/>
                <c:pt idx="0">
                  <c:v>Medium</c:v>
                </c:pt>
              </c:strCache>
            </c:strRef>
          </c:tx>
          <c:spPr>
            <a:effectLst>
              <a:outerShdw blurRad="50800" dist="38100" dir="2700000" algn="tl" rotWithShape="0">
                <a:prstClr val="black">
                  <a:alpha val="40000"/>
                </a:prstClr>
              </a:outerShdw>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10-FB5D-4600-A14C-D4C6E38C12AB}"/>
                </c:ext>
              </c:extLst>
            </c:dLbl>
            <c:dLbl>
              <c:idx val="13"/>
              <c:delete val="1"/>
              <c:extLst>
                <c:ext xmlns:c15="http://schemas.microsoft.com/office/drawing/2012/chart" uri="{CE6537A1-D6FC-4f65-9D91-7224C49458BB}"/>
                <c:ext xmlns:c16="http://schemas.microsoft.com/office/drawing/2014/chart" uri="{C3380CC4-5D6E-409C-BE32-E72D297353CC}">
                  <c16:uniqueId val="{00000009-FB5D-4600-A14C-D4C6E38C12AB}"/>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50</c:v>
                </c:pt>
                <c:pt idx="1">
                  <c:v>32</c:v>
                </c:pt>
                <c:pt idx="2">
                  <c:v>46</c:v>
                </c:pt>
                <c:pt idx="3">
                  <c:v>36</c:v>
                </c:pt>
                <c:pt idx="4">
                  <c:v>38</c:v>
                </c:pt>
                <c:pt idx="5">
                  <c:v>39</c:v>
                </c:pt>
                <c:pt idx="6">
                  <c:v>29</c:v>
                </c:pt>
                <c:pt idx="7">
                  <c:v>36</c:v>
                </c:pt>
                <c:pt idx="8">
                  <c:v>31</c:v>
                </c:pt>
                <c:pt idx="9">
                  <c:v>27</c:v>
                </c:pt>
                <c:pt idx="10">
                  <c:v>38</c:v>
                </c:pt>
                <c:pt idx="11">
                  <c:v>43</c:v>
                </c:pt>
                <c:pt idx="12">
                  <c:v>46</c:v>
                </c:pt>
                <c:pt idx="13">
                  <c:v>31</c:v>
                </c:pt>
                <c:pt idx="14">
                  <c:v>44</c:v>
                </c:pt>
                <c:pt idx="15">
                  <c:v>38</c:v>
                </c:pt>
              </c:numCache>
            </c:numRef>
          </c:val>
          <c:extLst>
            <c:ext xmlns:c16="http://schemas.microsoft.com/office/drawing/2014/chart" uri="{C3380CC4-5D6E-409C-BE32-E72D297353CC}">
              <c16:uniqueId val="{00000001-E115-4258-BE49-9F3F6BF3950B}"/>
            </c:ext>
          </c:extLst>
        </c:ser>
        <c:ser>
          <c:idx val="2"/>
          <c:order val="2"/>
          <c:tx>
            <c:strRef>
              <c:f>Sheet1!$D$1</c:f>
              <c:strCache>
                <c:ptCount val="1"/>
                <c:pt idx="0">
                  <c:v>High</c:v>
                </c:pt>
              </c:strCache>
            </c:strRef>
          </c:tx>
          <c:spPr>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FB5D-4600-A14C-D4C6E38C12AB}"/>
                </c:ext>
              </c:extLst>
            </c:dLbl>
            <c:dLbl>
              <c:idx val="5"/>
              <c:delete val="1"/>
              <c:extLst>
                <c:ext xmlns:c15="http://schemas.microsoft.com/office/drawing/2012/chart" uri="{CE6537A1-D6FC-4f65-9D91-7224C49458BB}"/>
                <c:ext xmlns:c16="http://schemas.microsoft.com/office/drawing/2014/chart" uri="{C3380CC4-5D6E-409C-BE32-E72D297353CC}">
                  <c16:uniqueId val="{0000000E-FB5D-4600-A14C-D4C6E38C12AB}"/>
                </c:ext>
              </c:extLst>
            </c:dLbl>
            <c:dLbl>
              <c:idx val="8"/>
              <c:delete val="1"/>
              <c:extLst>
                <c:ext xmlns:c15="http://schemas.microsoft.com/office/drawing/2012/chart" uri="{CE6537A1-D6FC-4f65-9D91-7224C49458BB}"/>
                <c:ext xmlns:c16="http://schemas.microsoft.com/office/drawing/2014/chart" uri="{C3380CC4-5D6E-409C-BE32-E72D297353CC}">
                  <c16:uniqueId val="{0000000D-FB5D-4600-A14C-D4C6E38C12AB}"/>
                </c:ext>
              </c:extLst>
            </c:dLbl>
            <c:dLbl>
              <c:idx val="9"/>
              <c:delete val="1"/>
              <c:extLst>
                <c:ext xmlns:c15="http://schemas.microsoft.com/office/drawing/2012/chart" uri="{CE6537A1-D6FC-4f65-9D91-7224C49458BB}"/>
                <c:ext xmlns:c16="http://schemas.microsoft.com/office/drawing/2014/chart" uri="{C3380CC4-5D6E-409C-BE32-E72D297353CC}">
                  <c16:uniqueId val="{0000000C-FB5D-4600-A14C-D4C6E38C12AB}"/>
                </c:ext>
              </c:extLst>
            </c:dLbl>
            <c:dLbl>
              <c:idx val="10"/>
              <c:delete val="1"/>
              <c:extLst>
                <c:ext xmlns:c15="http://schemas.microsoft.com/office/drawing/2012/chart" uri="{CE6537A1-D6FC-4f65-9D91-7224C49458BB}"/>
                <c:ext xmlns:c16="http://schemas.microsoft.com/office/drawing/2014/chart" uri="{C3380CC4-5D6E-409C-BE32-E72D297353CC}">
                  <c16:uniqueId val="{0000000B-FB5D-4600-A14C-D4C6E38C12AB}"/>
                </c:ext>
              </c:extLst>
            </c:dLbl>
            <c:dLbl>
              <c:idx val="12"/>
              <c:delete val="1"/>
              <c:extLst>
                <c:ext xmlns:c15="http://schemas.microsoft.com/office/drawing/2012/chart" uri="{CE6537A1-D6FC-4f65-9D91-7224C49458BB}"/>
                <c:ext xmlns:c16="http://schemas.microsoft.com/office/drawing/2014/chart" uri="{C3380CC4-5D6E-409C-BE32-E72D297353CC}">
                  <c16:uniqueId val="{0000000A-FB5D-4600-A14C-D4C6E38C12AB}"/>
                </c:ext>
              </c:extLst>
            </c:dLbl>
            <c:dLbl>
              <c:idx val="13"/>
              <c:delete val="1"/>
              <c:extLst>
                <c:ext xmlns:c15="http://schemas.microsoft.com/office/drawing/2012/chart" uri="{CE6537A1-D6FC-4f65-9D91-7224C49458BB}"/>
                <c:ext xmlns:c16="http://schemas.microsoft.com/office/drawing/2014/chart" uri="{C3380CC4-5D6E-409C-BE32-E72D297353CC}">
                  <c16:uniqueId val="{00000008-FB5D-4600-A14C-D4C6E38C12AB}"/>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17</c:v>
                </c:pt>
                <c:pt idx="1">
                  <c:v>32</c:v>
                </c:pt>
                <c:pt idx="2">
                  <c:v>46</c:v>
                </c:pt>
                <c:pt idx="3">
                  <c:v>32</c:v>
                </c:pt>
                <c:pt idx="4">
                  <c:v>25</c:v>
                </c:pt>
                <c:pt idx="5">
                  <c:v>22</c:v>
                </c:pt>
                <c:pt idx="6">
                  <c:v>38</c:v>
                </c:pt>
                <c:pt idx="7">
                  <c:v>27</c:v>
                </c:pt>
                <c:pt idx="8">
                  <c:v>12</c:v>
                </c:pt>
                <c:pt idx="9">
                  <c:v>27</c:v>
                </c:pt>
                <c:pt idx="10">
                  <c:v>25</c:v>
                </c:pt>
                <c:pt idx="11">
                  <c:v>19</c:v>
                </c:pt>
                <c:pt idx="12">
                  <c:v>21</c:v>
                </c:pt>
                <c:pt idx="13">
                  <c:v>19</c:v>
                </c:pt>
                <c:pt idx="14">
                  <c:v>28</c:v>
                </c:pt>
                <c:pt idx="15">
                  <c:v>25</c:v>
                </c:pt>
              </c:numCache>
            </c:numRef>
          </c:val>
          <c:extLst>
            <c:ext xmlns:c16="http://schemas.microsoft.com/office/drawing/2014/chart" uri="{C3380CC4-5D6E-409C-BE32-E72D297353CC}">
              <c16:uniqueId val="{00000002-E115-4258-BE49-9F3F6BF3950B}"/>
            </c:ext>
          </c:extLst>
        </c:ser>
        <c:ser>
          <c:idx val="3"/>
          <c:order val="3"/>
          <c:tx>
            <c:strRef>
              <c:f>Sheet1!$E$1</c:f>
              <c:strCache>
                <c:ptCount val="1"/>
                <c:pt idx="0">
                  <c:v>Fluctuates</c:v>
                </c:pt>
              </c:strCache>
            </c:strRef>
          </c:tx>
          <c:spPr>
            <a:effectLst>
              <a:outerShdw blurRad="50800" dist="38100" dir="2700000" algn="tl" rotWithShape="0">
                <a:prstClr val="black">
                  <a:alpha val="40000"/>
                </a:prstClr>
              </a:outerShdw>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5D-4600-A14C-D4C6E38C12AB}"/>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17</c:v>
                </c:pt>
                <c:pt idx="1">
                  <c:v>16</c:v>
                </c:pt>
                <c:pt idx="2">
                  <c:v>6</c:v>
                </c:pt>
                <c:pt idx="3">
                  <c:v>11</c:v>
                </c:pt>
                <c:pt idx="4">
                  <c:v>17</c:v>
                </c:pt>
                <c:pt idx="5">
                  <c:v>4</c:v>
                </c:pt>
                <c:pt idx="6">
                  <c:v>10</c:v>
                </c:pt>
                <c:pt idx="7">
                  <c:v>14</c:v>
                </c:pt>
                <c:pt idx="8">
                  <c:v>19</c:v>
                </c:pt>
                <c:pt idx="9">
                  <c:v>7</c:v>
                </c:pt>
                <c:pt idx="10">
                  <c:v>0</c:v>
                </c:pt>
                <c:pt idx="11">
                  <c:v>19</c:v>
                </c:pt>
                <c:pt idx="12">
                  <c:v>0</c:v>
                </c:pt>
                <c:pt idx="13">
                  <c:v>31</c:v>
                </c:pt>
                <c:pt idx="14">
                  <c:v>6</c:v>
                </c:pt>
                <c:pt idx="15">
                  <c:v>8</c:v>
                </c:pt>
              </c:numCache>
            </c:numRef>
          </c:val>
          <c:extLst>
            <c:ext xmlns:c16="http://schemas.microsoft.com/office/drawing/2014/chart" uri="{C3380CC4-5D6E-409C-BE32-E72D297353CC}">
              <c16:uniqueId val="{00000004-E115-4258-BE49-9F3F6BF3950B}"/>
            </c:ext>
          </c:extLst>
        </c:ser>
        <c:dLbls>
          <c:showLegendKey val="0"/>
          <c:showVal val="1"/>
          <c:showCatName val="0"/>
          <c:showSerName val="0"/>
          <c:showPercent val="0"/>
          <c:showBubbleSize val="0"/>
        </c:dLbls>
        <c:gapWidth val="150"/>
        <c:overlap val="100"/>
        <c:axId val="213607552"/>
        <c:axId val="213609088"/>
      </c:barChart>
      <c:catAx>
        <c:axId val="213607552"/>
        <c:scaling>
          <c:orientation val="minMax"/>
        </c:scaling>
        <c:delete val="0"/>
        <c:axPos val="b"/>
        <c:numFmt formatCode="General" sourceLinked="1"/>
        <c:majorTickMark val="none"/>
        <c:minorTickMark val="none"/>
        <c:tickLblPos val="nextTo"/>
        <c:crossAx val="213609088"/>
        <c:crosses val="autoZero"/>
        <c:auto val="1"/>
        <c:lblAlgn val="ctr"/>
        <c:lblOffset val="100"/>
        <c:noMultiLvlLbl val="0"/>
      </c:catAx>
      <c:valAx>
        <c:axId val="213609088"/>
        <c:scaling>
          <c:orientation val="minMax"/>
          <c:max val="1"/>
        </c:scaling>
        <c:delete val="0"/>
        <c:axPos val="l"/>
        <c:title>
          <c:tx>
            <c:rich>
              <a:bodyPr/>
              <a:lstStyle/>
              <a:p>
                <a:pPr>
                  <a:defRPr/>
                </a:pPr>
                <a:r>
                  <a:rPr lang="en-AU"/>
                  <a:t>% of those who commented</a:t>
                </a:r>
              </a:p>
            </c:rich>
          </c:tx>
          <c:overlay val="0"/>
        </c:title>
        <c:numFmt formatCode="0%" sourceLinked="1"/>
        <c:majorTickMark val="none"/>
        <c:minorTickMark val="none"/>
        <c:tickLblPos val="nextTo"/>
        <c:crossAx val="213607552"/>
        <c:crosses val="autoZero"/>
        <c:crossBetween val="between"/>
      </c:valAx>
    </c:plotArea>
    <c:legend>
      <c:legendPos val="b"/>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4536937036958"/>
          <c:y val="5.0452417429721737E-2"/>
          <c:w val="0.87977561988836506"/>
          <c:h val="0.70437852282039415"/>
        </c:manualLayout>
      </c:layout>
      <c:barChart>
        <c:barDir val="col"/>
        <c:grouping val="percentStacked"/>
        <c:varyColors val="0"/>
        <c:ser>
          <c:idx val="0"/>
          <c:order val="0"/>
          <c:tx>
            <c:strRef>
              <c:f>Sheet1!$B$1</c:f>
              <c:strCache>
                <c:ptCount val="1"/>
                <c:pt idx="0">
                  <c:v>Very easy</c:v>
                </c:pt>
              </c:strCache>
            </c:strRef>
          </c:tx>
          <c:spPr>
            <a:effectLst>
              <a:outerShdw blurRad="50800" dist="38100" dir="2700000" algn="tl" rotWithShape="0">
                <a:prstClr val="black">
                  <a:alpha val="40000"/>
                </a:prstClr>
              </a:outerShdw>
            </a:effectLst>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A1-478B-BE2D-F4ACE798753A}"/>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A1-478B-BE2D-F4ACE798753A}"/>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A1-478B-BE2D-F4ACE798753A}"/>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A1-478B-BE2D-F4ACE798753A}"/>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0</c:v>
                </c:pt>
                <c:pt idx="1">
                  <c:v>6</c:v>
                </c:pt>
                <c:pt idx="2">
                  <c:v>8</c:v>
                </c:pt>
                <c:pt idx="3">
                  <c:v>13</c:v>
                </c:pt>
                <c:pt idx="4">
                  <c:v>20</c:v>
                </c:pt>
                <c:pt idx="5">
                  <c:v>4</c:v>
                </c:pt>
                <c:pt idx="6">
                  <c:v>8</c:v>
                </c:pt>
                <c:pt idx="7">
                  <c:v>23</c:v>
                </c:pt>
                <c:pt idx="8">
                  <c:v>7</c:v>
                </c:pt>
                <c:pt idx="9">
                  <c:v>27</c:v>
                </c:pt>
                <c:pt idx="10">
                  <c:v>17</c:v>
                </c:pt>
                <c:pt idx="11">
                  <c:v>32</c:v>
                </c:pt>
                <c:pt idx="12">
                  <c:v>20</c:v>
                </c:pt>
                <c:pt idx="13">
                  <c:v>11</c:v>
                </c:pt>
                <c:pt idx="14">
                  <c:v>21</c:v>
                </c:pt>
                <c:pt idx="15">
                  <c:v>24</c:v>
                </c:pt>
              </c:numCache>
            </c:numRef>
          </c:val>
          <c:extLst>
            <c:ext xmlns:c16="http://schemas.microsoft.com/office/drawing/2014/chart" uri="{C3380CC4-5D6E-409C-BE32-E72D297353CC}">
              <c16:uniqueId val="{00000000-05E8-4277-BF78-BA67BEB22997}"/>
            </c:ext>
          </c:extLst>
        </c:ser>
        <c:ser>
          <c:idx val="1"/>
          <c:order val="1"/>
          <c:tx>
            <c:strRef>
              <c:f>Sheet1!$C$1</c:f>
              <c:strCache>
                <c:ptCount val="1"/>
                <c:pt idx="0">
                  <c:v>Easy</c:v>
                </c:pt>
              </c:strCache>
            </c:strRef>
          </c:tx>
          <c:spPr>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F1A1-478B-BE2D-F4ACE798753A}"/>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42</c:v>
                </c:pt>
                <c:pt idx="1">
                  <c:v>52</c:v>
                </c:pt>
                <c:pt idx="2">
                  <c:v>34</c:v>
                </c:pt>
                <c:pt idx="3">
                  <c:v>36</c:v>
                </c:pt>
                <c:pt idx="4">
                  <c:v>32</c:v>
                </c:pt>
                <c:pt idx="5">
                  <c:v>39</c:v>
                </c:pt>
                <c:pt idx="6">
                  <c:v>44</c:v>
                </c:pt>
                <c:pt idx="7">
                  <c:v>42</c:v>
                </c:pt>
                <c:pt idx="8">
                  <c:v>38</c:v>
                </c:pt>
                <c:pt idx="9">
                  <c:v>40</c:v>
                </c:pt>
                <c:pt idx="10">
                  <c:v>39</c:v>
                </c:pt>
                <c:pt idx="11">
                  <c:v>32</c:v>
                </c:pt>
                <c:pt idx="12">
                  <c:v>52</c:v>
                </c:pt>
                <c:pt idx="13">
                  <c:v>58</c:v>
                </c:pt>
                <c:pt idx="14">
                  <c:v>47</c:v>
                </c:pt>
                <c:pt idx="15">
                  <c:v>47</c:v>
                </c:pt>
              </c:numCache>
            </c:numRef>
          </c:val>
          <c:extLst>
            <c:ext xmlns:c16="http://schemas.microsoft.com/office/drawing/2014/chart" uri="{C3380CC4-5D6E-409C-BE32-E72D297353CC}">
              <c16:uniqueId val="{00000001-05E8-4277-BF78-BA67BEB22997}"/>
            </c:ext>
          </c:extLst>
        </c:ser>
        <c:ser>
          <c:idx val="2"/>
          <c:order val="2"/>
          <c:tx>
            <c:strRef>
              <c:f>Sheet1!$D$1</c:f>
              <c:strCache>
                <c:ptCount val="1"/>
                <c:pt idx="0">
                  <c:v>Difficult</c:v>
                </c:pt>
              </c:strCache>
            </c:strRef>
          </c:tx>
          <c:spPr>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F1A1-478B-BE2D-F4ACE798753A}"/>
                </c:ext>
              </c:extLst>
            </c:dLbl>
            <c:dLbl>
              <c:idx val="9"/>
              <c:delete val="1"/>
              <c:extLst>
                <c:ext xmlns:c15="http://schemas.microsoft.com/office/drawing/2012/chart" uri="{CE6537A1-D6FC-4f65-9D91-7224C49458BB}"/>
                <c:ext xmlns:c16="http://schemas.microsoft.com/office/drawing/2014/chart" uri="{C3380CC4-5D6E-409C-BE32-E72D297353CC}">
                  <c16:uniqueId val="{00000006-F1A1-478B-BE2D-F4ACE798753A}"/>
                </c:ext>
              </c:extLst>
            </c:dLbl>
            <c:dLbl>
              <c:idx val="13"/>
              <c:delete val="1"/>
              <c:extLst>
                <c:ext xmlns:c15="http://schemas.microsoft.com/office/drawing/2012/chart" uri="{CE6537A1-D6FC-4f65-9D91-7224C49458BB}"/>
                <c:ext xmlns:c16="http://schemas.microsoft.com/office/drawing/2014/chart" uri="{C3380CC4-5D6E-409C-BE32-E72D297353CC}">
                  <c16:uniqueId val="{00000007-F1A1-478B-BE2D-F4ACE798753A}"/>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42</c:v>
                </c:pt>
                <c:pt idx="1">
                  <c:v>33</c:v>
                </c:pt>
                <c:pt idx="2">
                  <c:v>55</c:v>
                </c:pt>
                <c:pt idx="3">
                  <c:v>48</c:v>
                </c:pt>
                <c:pt idx="4">
                  <c:v>44</c:v>
                </c:pt>
                <c:pt idx="5">
                  <c:v>42</c:v>
                </c:pt>
                <c:pt idx="6">
                  <c:v>44</c:v>
                </c:pt>
                <c:pt idx="7">
                  <c:v>35</c:v>
                </c:pt>
                <c:pt idx="8">
                  <c:v>48</c:v>
                </c:pt>
                <c:pt idx="9">
                  <c:v>27</c:v>
                </c:pt>
                <c:pt idx="10">
                  <c:v>39</c:v>
                </c:pt>
                <c:pt idx="11">
                  <c:v>32</c:v>
                </c:pt>
                <c:pt idx="12">
                  <c:v>24</c:v>
                </c:pt>
                <c:pt idx="13">
                  <c:v>26</c:v>
                </c:pt>
                <c:pt idx="14">
                  <c:v>26</c:v>
                </c:pt>
                <c:pt idx="15">
                  <c:v>29</c:v>
                </c:pt>
              </c:numCache>
            </c:numRef>
          </c:val>
          <c:extLst>
            <c:ext xmlns:c16="http://schemas.microsoft.com/office/drawing/2014/chart" uri="{C3380CC4-5D6E-409C-BE32-E72D297353CC}">
              <c16:uniqueId val="{00000002-05E8-4277-BF78-BA67BEB22997}"/>
            </c:ext>
          </c:extLst>
        </c:ser>
        <c:ser>
          <c:idx val="3"/>
          <c:order val="3"/>
          <c:tx>
            <c:strRef>
              <c:f>Sheet1!$E$1</c:f>
              <c:strCache>
                <c:ptCount val="1"/>
                <c:pt idx="0">
                  <c:v>Very difficult</c:v>
                </c:pt>
              </c:strCache>
            </c:strRef>
          </c:tx>
          <c:spPr>
            <a:effectLst>
              <a:outerShdw blurRad="50800" dist="38100" dir="2700000" algn="tl" rotWithShape="0">
                <a:prstClr val="black">
                  <a:alpha val="40000"/>
                </a:prstClr>
              </a:outerShdw>
            </a:effectLst>
          </c:spPr>
          <c:invertIfNegative val="0"/>
          <c:dLbls>
            <c:delete val="1"/>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17</c:v>
                </c:pt>
                <c:pt idx="1">
                  <c:v>9</c:v>
                </c:pt>
                <c:pt idx="2">
                  <c:v>3</c:v>
                </c:pt>
                <c:pt idx="3">
                  <c:v>3</c:v>
                </c:pt>
                <c:pt idx="4">
                  <c:v>4</c:v>
                </c:pt>
                <c:pt idx="5">
                  <c:v>15</c:v>
                </c:pt>
                <c:pt idx="6">
                  <c:v>4</c:v>
                </c:pt>
                <c:pt idx="7">
                  <c:v>0</c:v>
                </c:pt>
                <c:pt idx="8">
                  <c:v>7</c:v>
                </c:pt>
                <c:pt idx="9">
                  <c:v>7</c:v>
                </c:pt>
                <c:pt idx="10">
                  <c:v>6</c:v>
                </c:pt>
                <c:pt idx="11">
                  <c:v>8</c:v>
                </c:pt>
                <c:pt idx="12">
                  <c:v>4</c:v>
                </c:pt>
                <c:pt idx="13">
                  <c:v>5</c:v>
                </c:pt>
                <c:pt idx="14">
                  <c:v>5</c:v>
                </c:pt>
                <c:pt idx="15">
                  <c:v>0</c:v>
                </c:pt>
              </c:numCache>
            </c:numRef>
          </c:val>
          <c:extLst>
            <c:ext xmlns:c16="http://schemas.microsoft.com/office/drawing/2014/chart" uri="{C3380CC4-5D6E-409C-BE32-E72D297353CC}">
              <c16:uniqueId val="{00000004-05E8-4277-BF78-BA67BEB22997}"/>
            </c:ext>
          </c:extLst>
        </c:ser>
        <c:dLbls>
          <c:showLegendKey val="0"/>
          <c:showVal val="1"/>
          <c:showCatName val="0"/>
          <c:showSerName val="0"/>
          <c:showPercent val="0"/>
          <c:showBubbleSize val="0"/>
        </c:dLbls>
        <c:gapWidth val="150"/>
        <c:overlap val="100"/>
        <c:axId val="213607552"/>
        <c:axId val="213609088"/>
      </c:barChart>
      <c:catAx>
        <c:axId val="213607552"/>
        <c:scaling>
          <c:orientation val="minMax"/>
        </c:scaling>
        <c:delete val="0"/>
        <c:axPos val="b"/>
        <c:numFmt formatCode="General" sourceLinked="1"/>
        <c:majorTickMark val="none"/>
        <c:minorTickMark val="none"/>
        <c:tickLblPos val="nextTo"/>
        <c:crossAx val="213609088"/>
        <c:crosses val="autoZero"/>
        <c:auto val="1"/>
        <c:lblAlgn val="ctr"/>
        <c:lblOffset val="100"/>
        <c:noMultiLvlLbl val="0"/>
      </c:catAx>
      <c:valAx>
        <c:axId val="213609088"/>
        <c:scaling>
          <c:orientation val="minMax"/>
          <c:max val="1"/>
        </c:scaling>
        <c:delete val="0"/>
        <c:axPos val="l"/>
        <c:title>
          <c:tx>
            <c:rich>
              <a:bodyPr/>
              <a:lstStyle/>
              <a:p>
                <a:pPr>
                  <a:defRPr/>
                </a:pPr>
                <a:r>
                  <a:rPr lang="en-AU"/>
                  <a:t>% of those who commented</a:t>
                </a:r>
              </a:p>
            </c:rich>
          </c:tx>
          <c:overlay val="0"/>
        </c:title>
        <c:numFmt formatCode="0%" sourceLinked="1"/>
        <c:majorTickMark val="none"/>
        <c:minorTickMark val="none"/>
        <c:tickLblPos val="nextTo"/>
        <c:crossAx val="213607552"/>
        <c:crosses val="autoZero"/>
        <c:crossBetween val="between"/>
      </c:valAx>
    </c:plotArea>
    <c:legend>
      <c:legendPos val="b"/>
      <c:layout>
        <c:manualLayout>
          <c:xMode val="edge"/>
          <c:yMode val="edge"/>
          <c:x val="0.27498198255915535"/>
          <c:y val="0.91060191684184277"/>
          <c:w val="0.45003603488168942"/>
          <c:h val="8.5778173655894824E-2"/>
        </c:manualLayout>
      </c:layout>
      <c:overlay val="0"/>
      <c:spPr>
        <a:ln>
          <a:noFill/>
        </a:ln>
      </c:spPr>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0820699651351E-2"/>
          <c:y val="9.2436974789915902E-2"/>
          <c:w val="0.83848521173659263"/>
          <c:h val="0.62184873949584396"/>
        </c:manualLayout>
      </c:layout>
      <c:barChart>
        <c:barDir val="col"/>
        <c:grouping val="clustered"/>
        <c:varyColors val="0"/>
        <c:ser>
          <c:idx val="1"/>
          <c:order val="1"/>
          <c:tx>
            <c:strRef>
              <c:f>Sheet1!$A$2</c:f>
              <c:strCache>
                <c:ptCount val="1"/>
                <c:pt idx="0">
                  <c:v>% Used</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15"/>
              <c:tx>
                <c:rich>
                  <a:bodyPr/>
                  <a:lstStyle/>
                  <a:p>
                    <a:fld id="{AC357445-B300-40E0-9168-1DC5EB2950C4}"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72-409F-A78B-CD50839C85B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Sheet1!$B$2:$Q$2</c:f>
              <c:numCache>
                <c:formatCode>General</c:formatCode>
                <c:ptCount val="16"/>
                <c:pt idx="0">
                  <c:v>82</c:v>
                </c:pt>
                <c:pt idx="1">
                  <c:v>83</c:v>
                </c:pt>
                <c:pt idx="2">
                  <c:v>81</c:v>
                </c:pt>
                <c:pt idx="3">
                  <c:v>83</c:v>
                </c:pt>
                <c:pt idx="4">
                  <c:v>85</c:v>
                </c:pt>
                <c:pt idx="5">
                  <c:v>86</c:v>
                </c:pt>
                <c:pt idx="6">
                  <c:v>89</c:v>
                </c:pt>
                <c:pt idx="7">
                  <c:v>89</c:v>
                </c:pt>
                <c:pt idx="8">
                  <c:v>89</c:v>
                </c:pt>
                <c:pt idx="9">
                  <c:v>92</c:v>
                </c:pt>
                <c:pt idx="10">
                  <c:v>87</c:v>
                </c:pt>
                <c:pt idx="11">
                  <c:v>74</c:v>
                </c:pt>
                <c:pt idx="12">
                  <c:v>82</c:v>
                </c:pt>
                <c:pt idx="13">
                  <c:v>85</c:v>
                </c:pt>
                <c:pt idx="14">
                  <c:v>95</c:v>
                </c:pt>
                <c:pt idx="15">
                  <c:v>88</c:v>
                </c:pt>
              </c:numCache>
            </c:numRef>
          </c:val>
          <c:extLst>
            <c:ext xmlns:c16="http://schemas.microsoft.com/office/drawing/2014/chart" uri="{C3380CC4-5D6E-409C-BE32-E72D297353CC}">
              <c16:uniqueId val="{00000001-2E72-409F-A78B-CD50839C85BB}"/>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square"/>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72-409F-A78B-CD50839C85BB}"/>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72-409F-A78B-CD50839C85BB}"/>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72-409F-A78B-CD50839C85B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Sheet1!$B$3:$Q$3</c:f>
              <c:numCache>
                <c:formatCode>General</c:formatCode>
                <c:ptCount val="16"/>
                <c:pt idx="0">
                  <c:v>28</c:v>
                </c:pt>
                <c:pt idx="1">
                  <c:v>27</c:v>
                </c:pt>
                <c:pt idx="2">
                  <c:v>39</c:v>
                </c:pt>
                <c:pt idx="3">
                  <c:v>50</c:v>
                </c:pt>
                <c:pt idx="4">
                  <c:v>48</c:v>
                </c:pt>
                <c:pt idx="5">
                  <c:v>60</c:v>
                </c:pt>
                <c:pt idx="6">
                  <c:v>35</c:v>
                </c:pt>
                <c:pt idx="7">
                  <c:v>24</c:v>
                </c:pt>
                <c:pt idx="8">
                  <c:v>48</c:v>
                </c:pt>
                <c:pt idx="9">
                  <c:v>120</c:v>
                </c:pt>
                <c:pt idx="10">
                  <c:v>90</c:v>
                </c:pt>
                <c:pt idx="11">
                  <c:v>60</c:v>
                </c:pt>
                <c:pt idx="12">
                  <c:v>40</c:v>
                </c:pt>
                <c:pt idx="13">
                  <c:v>50</c:v>
                </c:pt>
                <c:pt idx="14">
                  <c:v>50</c:v>
                </c:pt>
                <c:pt idx="15">
                  <c:v>35</c:v>
                </c:pt>
              </c:numCache>
            </c:numRef>
          </c:val>
          <c:smooth val="0"/>
          <c:extLst>
            <c:ext xmlns:c16="http://schemas.microsoft.com/office/drawing/2014/chart" uri="{C3380CC4-5D6E-409C-BE32-E72D297353CC}">
              <c16:uniqueId val="{00000002-2E72-409F-A78B-CD50839C85BB}"/>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 ACT EDRS participants</a:t>
                </a:r>
              </a:p>
            </c:rich>
          </c:tx>
          <c:layout>
            <c:manualLayout>
              <c:xMode val="edge"/>
              <c:yMode val="edge"/>
              <c:x val="5.0628485977954E-3"/>
              <c:y val="2.6630562582392138E-2"/>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out"/>
        <c:minorTickMark val="none"/>
        <c:tickLblPos val="none"/>
        <c:crossAx val="-2101183640"/>
        <c:crosses val="autoZero"/>
        <c:auto val="0"/>
        <c:lblAlgn val="ctr"/>
        <c:lblOffset val="100"/>
        <c:noMultiLvlLbl val="0"/>
      </c:catAx>
      <c:valAx>
        <c:axId val="-2101183640"/>
        <c:scaling>
          <c:orientation val="minMax"/>
          <c:max val="140"/>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Median days</a:t>
                </a:r>
              </a:p>
            </c:rich>
          </c:tx>
          <c:layout>
            <c:manualLayout>
              <c:xMode val="edge"/>
              <c:yMode val="edge"/>
              <c:x val="0.96554006411566451"/>
              <c:y val="0.23950233370149998"/>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spPr>
        <a:noFill/>
        <a:ln w="25399">
          <a:noFill/>
        </a:ln>
        <a:effectLst/>
      </c:spPr>
    </c:plotArea>
    <c:legend>
      <c:legendPos val="b"/>
      <c:layout>
        <c:manualLayout>
          <c:xMode val="edge"/>
          <c:yMode val="edge"/>
          <c:x val="0.35153583617747403"/>
          <c:y val="0.88655462184873901"/>
          <c:w val="0.307167235494894"/>
          <c:h val="0.100840336134449"/>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Gram</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3-B6C5-4B94-B52D-0CD55F1EF6E1}"/>
                </c:ext>
              </c:extLst>
            </c:dLbl>
            <c:dLbl>
              <c:idx val="12"/>
              <c:delete val="1"/>
              <c:extLst>
                <c:ext xmlns:c15="http://schemas.microsoft.com/office/drawing/2012/chart" uri="{CE6537A1-D6FC-4f65-9D91-7224C49458BB}"/>
                <c:ext xmlns:c16="http://schemas.microsoft.com/office/drawing/2014/chart" uri="{C3380CC4-5D6E-409C-BE32-E72D297353CC}">
                  <c16:uniqueId val="{00000002-B6C5-4B94-B52D-0CD55F1EF6E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General</c:formatCode>
                <c:ptCount val="13"/>
                <c:pt idx="0">
                  <c:v>20</c:v>
                </c:pt>
                <c:pt idx="1">
                  <c:v>17.5</c:v>
                </c:pt>
                <c:pt idx="2">
                  <c:v>17.5</c:v>
                </c:pt>
                <c:pt idx="3">
                  <c:v>20</c:v>
                </c:pt>
                <c:pt idx="4">
                  <c:v>20</c:v>
                </c:pt>
                <c:pt idx="5">
                  <c:v>15</c:v>
                </c:pt>
                <c:pt idx="6">
                  <c:v>20</c:v>
                </c:pt>
                <c:pt idx="7">
                  <c:v>15</c:v>
                </c:pt>
                <c:pt idx="8">
                  <c:v>17.5</c:v>
                </c:pt>
                <c:pt idx="9">
                  <c:v>17.5</c:v>
                </c:pt>
                <c:pt idx="10">
                  <c:v>17.5</c:v>
                </c:pt>
                <c:pt idx="11">
                  <c:v>15</c:v>
                </c:pt>
                <c:pt idx="12">
                  <c:v>15</c:v>
                </c:pt>
              </c:numCache>
            </c:numRef>
          </c:val>
          <c:extLst>
            <c:ext xmlns:c16="http://schemas.microsoft.com/office/drawing/2014/chart" uri="{C3380CC4-5D6E-409C-BE32-E72D297353CC}">
              <c16:uniqueId val="{00000000-FA72-4368-A310-6B01D2CA11E0}"/>
            </c:ext>
          </c:extLst>
        </c:ser>
        <c:ser>
          <c:idx val="1"/>
          <c:order val="1"/>
          <c:tx>
            <c:strRef>
              <c:f>Sheet1!$C$1</c:f>
              <c:strCache>
                <c:ptCount val="1"/>
                <c:pt idx="0">
                  <c:v>Ounce</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1-B6C5-4B94-B52D-0CD55F1EF6E1}"/>
                </c:ext>
              </c:extLst>
            </c:dLbl>
            <c:dLbl>
              <c:idx val="12"/>
              <c:delete val="1"/>
              <c:extLst>
                <c:ext xmlns:c15="http://schemas.microsoft.com/office/drawing/2012/chart" uri="{CE6537A1-D6FC-4f65-9D91-7224C49458BB}"/>
                <c:ext xmlns:c16="http://schemas.microsoft.com/office/drawing/2014/chart" uri="{C3380CC4-5D6E-409C-BE32-E72D297353CC}">
                  <c16:uniqueId val="{00000000-B6C5-4B94-B52D-0CD55F1EF6E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Sheet1!$C$2:$C$14</c:f>
              <c:numCache>
                <c:formatCode>General</c:formatCode>
                <c:ptCount val="13"/>
                <c:pt idx="0">
                  <c:v>200</c:v>
                </c:pt>
                <c:pt idx="1">
                  <c:v>220</c:v>
                </c:pt>
                <c:pt idx="2">
                  <c:v>250</c:v>
                </c:pt>
                <c:pt idx="3">
                  <c:v>250</c:v>
                </c:pt>
                <c:pt idx="4">
                  <c:v>280</c:v>
                </c:pt>
                <c:pt idx="5">
                  <c:v>200</c:v>
                </c:pt>
                <c:pt idx="6">
                  <c:v>240</c:v>
                </c:pt>
                <c:pt idx="7">
                  <c:v>280</c:v>
                </c:pt>
                <c:pt idx="8">
                  <c:v>280</c:v>
                </c:pt>
                <c:pt idx="9">
                  <c:v>160</c:v>
                </c:pt>
                <c:pt idx="10">
                  <c:v>240</c:v>
                </c:pt>
                <c:pt idx="11">
                  <c:v>250</c:v>
                </c:pt>
                <c:pt idx="12">
                  <c:v>260</c:v>
                </c:pt>
              </c:numCache>
            </c:numRef>
          </c:val>
          <c:extLst>
            <c:ext xmlns:c16="http://schemas.microsoft.com/office/drawing/2014/chart" uri="{C3380CC4-5D6E-409C-BE32-E72D297353CC}">
              <c16:uniqueId val="{00000001-FA72-4368-A310-6B01D2CA11E0}"/>
            </c:ext>
          </c:extLst>
        </c:ser>
        <c:dLbls>
          <c:showLegendKey val="0"/>
          <c:showVal val="0"/>
          <c:showCatName val="0"/>
          <c:showSerName val="0"/>
          <c:showPercent val="0"/>
          <c:showBubbleSize val="0"/>
        </c:dLbls>
        <c:gapWidth val="150"/>
        <c:axId val="214670336"/>
        <c:axId val="214684416"/>
      </c:barChart>
      <c:catAx>
        <c:axId val="214670336"/>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684416"/>
        <c:crosses val="autoZero"/>
        <c:auto val="1"/>
        <c:lblAlgn val="ctr"/>
        <c:lblOffset val="100"/>
        <c:noMultiLvlLbl val="0"/>
      </c:catAx>
      <c:valAx>
        <c:axId val="21468441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r>
                  <a:rPr lang="en-AU" dirty="0"/>
                  <a:t>Median price ($)</a:t>
                </a:r>
              </a:p>
            </c:rich>
          </c:tx>
          <c:layout>
            <c:manualLayout>
              <c:xMode val="edge"/>
              <c:yMode val="edge"/>
              <c:x val="1.2591193203928253E-2"/>
              <c:y val="0.1740000466051538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67033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itchFamily="34" charset="0"/>
          <a:cs typeface="Arial"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Gram</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2-6FF5-4D87-8E19-0BF56A69978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General</c:formatCode>
                <c:ptCount val="13"/>
                <c:pt idx="0">
                  <c:v>20</c:v>
                </c:pt>
                <c:pt idx="1">
                  <c:v>20</c:v>
                </c:pt>
                <c:pt idx="2">
                  <c:v>20</c:v>
                </c:pt>
                <c:pt idx="3">
                  <c:v>20</c:v>
                </c:pt>
                <c:pt idx="4">
                  <c:v>20</c:v>
                </c:pt>
                <c:pt idx="5">
                  <c:v>20</c:v>
                </c:pt>
                <c:pt idx="6">
                  <c:v>20</c:v>
                </c:pt>
                <c:pt idx="7">
                  <c:v>20</c:v>
                </c:pt>
                <c:pt idx="8">
                  <c:v>20</c:v>
                </c:pt>
                <c:pt idx="9">
                  <c:v>20</c:v>
                </c:pt>
                <c:pt idx="10">
                  <c:v>20</c:v>
                </c:pt>
                <c:pt idx="11">
                  <c:v>15</c:v>
                </c:pt>
                <c:pt idx="12">
                  <c:v>20</c:v>
                </c:pt>
              </c:numCache>
            </c:numRef>
          </c:val>
          <c:extLst>
            <c:ext xmlns:c16="http://schemas.microsoft.com/office/drawing/2014/chart" uri="{C3380CC4-5D6E-409C-BE32-E72D297353CC}">
              <c16:uniqueId val="{00000000-3162-4E8B-B76A-74D166E8975A}"/>
            </c:ext>
          </c:extLst>
        </c:ser>
        <c:ser>
          <c:idx val="1"/>
          <c:order val="1"/>
          <c:tx>
            <c:strRef>
              <c:f>Sheet1!$C$1</c:f>
              <c:strCache>
                <c:ptCount val="1"/>
                <c:pt idx="0">
                  <c:v>Ounce</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1-6FF5-4D87-8E19-0BF56A69978E}"/>
                </c:ext>
              </c:extLst>
            </c:dLbl>
            <c:dLbl>
              <c:idx val="10"/>
              <c:delete val="1"/>
              <c:extLst>
                <c:ext xmlns:c15="http://schemas.microsoft.com/office/drawing/2012/chart" uri="{CE6537A1-D6FC-4f65-9D91-7224C49458BB}"/>
                <c:ext xmlns:c16="http://schemas.microsoft.com/office/drawing/2014/chart" uri="{C3380CC4-5D6E-409C-BE32-E72D297353CC}">
                  <c16:uniqueId val="{00000000-6FF5-4D87-8E19-0BF56A69978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Sheet1!$C$2:$C$14</c:f>
              <c:numCache>
                <c:formatCode>General</c:formatCode>
                <c:ptCount val="13"/>
                <c:pt idx="0">
                  <c:v>300</c:v>
                </c:pt>
                <c:pt idx="1">
                  <c:v>280</c:v>
                </c:pt>
                <c:pt idx="2">
                  <c:v>300</c:v>
                </c:pt>
                <c:pt idx="3">
                  <c:v>300</c:v>
                </c:pt>
                <c:pt idx="4">
                  <c:v>300</c:v>
                </c:pt>
                <c:pt idx="5">
                  <c:v>280</c:v>
                </c:pt>
                <c:pt idx="6">
                  <c:v>280</c:v>
                </c:pt>
                <c:pt idx="7">
                  <c:v>280</c:v>
                </c:pt>
                <c:pt idx="8">
                  <c:v>280</c:v>
                </c:pt>
                <c:pt idx="9">
                  <c:v>280</c:v>
                </c:pt>
                <c:pt idx="10">
                  <c:v>245</c:v>
                </c:pt>
                <c:pt idx="11">
                  <c:v>250</c:v>
                </c:pt>
                <c:pt idx="12">
                  <c:v>250</c:v>
                </c:pt>
              </c:numCache>
            </c:numRef>
          </c:val>
          <c:extLst>
            <c:ext xmlns:c16="http://schemas.microsoft.com/office/drawing/2014/chart" uri="{C3380CC4-5D6E-409C-BE32-E72D297353CC}">
              <c16:uniqueId val="{00000001-3162-4E8B-B76A-74D166E8975A}"/>
            </c:ext>
          </c:extLst>
        </c:ser>
        <c:dLbls>
          <c:showLegendKey val="0"/>
          <c:showVal val="0"/>
          <c:showCatName val="0"/>
          <c:showSerName val="0"/>
          <c:showPercent val="0"/>
          <c:showBubbleSize val="0"/>
        </c:dLbls>
        <c:gapWidth val="150"/>
        <c:axId val="214551168"/>
        <c:axId val="214557056"/>
      </c:barChart>
      <c:catAx>
        <c:axId val="214551168"/>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557056"/>
        <c:crosses val="autoZero"/>
        <c:auto val="1"/>
        <c:lblAlgn val="ctr"/>
        <c:lblOffset val="100"/>
        <c:noMultiLvlLbl val="0"/>
      </c:catAx>
      <c:valAx>
        <c:axId val="21455705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r>
                  <a:rPr lang="en-AU" dirty="0"/>
                  <a:t>Median price ($)</a:t>
                </a:r>
              </a:p>
            </c:rich>
          </c:tx>
          <c:layout>
            <c:manualLayout>
              <c:xMode val="edge"/>
              <c:yMode val="edge"/>
              <c:x val="1.0492661003273545E-2"/>
              <c:y val="0.1739999952804921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crossAx val="21455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itchFamily="34" charset="0"/>
          <a:cs typeface="Arial"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190190033384795E-2"/>
          <c:y val="5.3300533005330102E-2"/>
          <c:w val="0.90739301556353302"/>
          <c:h val="0.72810166749111993"/>
        </c:manualLayout>
      </c:layout>
      <c:lineChart>
        <c:grouping val="standard"/>
        <c:varyColors val="0"/>
        <c:ser>
          <c:idx val="0"/>
          <c:order val="0"/>
          <c:tx>
            <c:strRef>
              <c:f>Sheet1!$A$2</c:f>
              <c:strCache>
                <c:ptCount val="1"/>
                <c:pt idx="0">
                  <c:v>Ecstasy </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2.6558021482530735E-2"/>
                  <c:y val="-2.8014865525888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91-44CC-8BD3-7208ABD01FFE}"/>
                </c:ext>
              </c:extLst>
            </c:dLbl>
            <c:dLbl>
              <c:idx val="6"/>
              <c:layout>
                <c:manualLayout>
                  <c:x val="-6.0359139733024399E-3"/>
                  <c:y val="-3.8520440098096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91-44CC-8BD3-7208ABD01FFE}"/>
                </c:ext>
              </c:extLst>
            </c:dLbl>
            <c:dLbl>
              <c:idx val="7"/>
              <c:layout>
                <c:manualLayout>
                  <c:x val="-1.207182794660488E-2"/>
                  <c:y val="-2.8014865525888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91-44CC-8BD3-7208ABD01FF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Sheet1!$B$1:$I$1</c:f>
              <c:strCache>
                <c:ptCount val="8"/>
                <c:pt idx="0">
                  <c:v>2011</c:v>
                </c:pt>
                <c:pt idx="1">
                  <c:v>2012</c:v>
                </c:pt>
                <c:pt idx="2">
                  <c:v>2013</c:v>
                </c:pt>
                <c:pt idx="3">
                  <c:v>2014</c:v>
                </c:pt>
                <c:pt idx="4">
                  <c:v>2015</c:v>
                </c:pt>
                <c:pt idx="5">
                  <c:v>2016</c:v>
                </c:pt>
                <c:pt idx="6">
                  <c:v>2017</c:v>
                </c:pt>
                <c:pt idx="7">
                  <c:v>2018</c:v>
                </c:pt>
              </c:strCache>
            </c:strRef>
          </c:cat>
          <c:val>
            <c:numRef>
              <c:f>Sheet1!$B$2:$I$2</c:f>
              <c:numCache>
                <c:formatCode>General</c:formatCode>
                <c:ptCount val="8"/>
                <c:pt idx="0">
                  <c:v>14</c:v>
                </c:pt>
                <c:pt idx="1">
                  <c:v>24</c:v>
                </c:pt>
                <c:pt idx="2">
                  <c:v>18</c:v>
                </c:pt>
                <c:pt idx="3">
                  <c:v>39</c:v>
                </c:pt>
                <c:pt idx="4">
                  <c:v>27</c:v>
                </c:pt>
                <c:pt idx="5">
                  <c:v>19</c:v>
                </c:pt>
                <c:pt idx="6">
                  <c:v>14</c:v>
                </c:pt>
                <c:pt idx="7">
                  <c:v>13</c:v>
                </c:pt>
              </c:numCache>
            </c:numRef>
          </c:val>
          <c:smooth val="0"/>
          <c:extLst>
            <c:ext xmlns:c16="http://schemas.microsoft.com/office/drawing/2014/chart" uri="{C3380CC4-5D6E-409C-BE32-E72D297353CC}">
              <c16:uniqueId val="{0000000E-D6AE-45A1-9938-94B4E592703B}"/>
            </c:ext>
          </c:extLst>
        </c:ser>
        <c:ser>
          <c:idx val="1"/>
          <c:order val="1"/>
          <c:tx>
            <c:strRef>
              <c:f>Sheet1!$A$3</c:f>
              <c:strCache>
                <c:ptCount val="1"/>
                <c:pt idx="0">
                  <c:v>Cannabis</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layout>
                <c:manualLayout>
                  <c:x val="-2.414365589320976E-2"/>
                  <c:y val="-3.1516723716624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B91-44CC-8BD3-7208ABD01FFE}"/>
                </c:ext>
              </c:extLst>
            </c:dLbl>
            <c:dLbl>
              <c:idx val="1"/>
              <c:delete val="1"/>
              <c:extLst>
                <c:ext xmlns:c15="http://schemas.microsoft.com/office/drawing/2012/chart" uri="{CE6537A1-D6FC-4f65-9D91-7224C49458BB}"/>
                <c:ext xmlns:c16="http://schemas.microsoft.com/office/drawing/2014/chart" uri="{C3380CC4-5D6E-409C-BE32-E72D297353CC}">
                  <c16:uniqueId val="{00000005-6B91-44CC-8BD3-7208ABD01FFE}"/>
                </c:ext>
              </c:extLst>
            </c:dLbl>
            <c:dLbl>
              <c:idx val="2"/>
              <c:delete val="1"/>
              <c:extLst>
                <c:ext xmlns:c15="http://schemas.microsoft.com/office/drawing/2012/chart" uri="{CE6537A1-D6FC-4f65-9D91-7224C49458BB}"/>
                <c:ext xmlns:c16="http://schemas.microsoft.com/office/drawing/2014/chart" uri="{C3380CC4-5D6E-409C-BE32-E72D297353CC}">
                  <c16:uniqueId val="{00000006-6B91-44CC-8BD3-7208ABD01FFE}"/>
                </c:ext>
              </c:extLst>
            </c:dLbl>
            <c:dLbl>
              <c:idx val="3"/>
              <c:delete val="1"/>
              <c:extLst>
                <c:ext xmlns:c15="http://schemas.microsoft.com/office/drawing/2012/chart" uri="{CE6537A1-D6FC-4f65-9D91-7224C49458BB}"/>
                <c:ext xmlns:c16="http://schemas.microsoft.com/office/drawing/2014/chart" uri="{C3380CC4-5D6E-409C-BE32-E72D297353CC}">
                  <c16:uniqueId val="{00000007-6B91-44CC-8BD3-7208ABD01FFE}"/>
                </c:ext>
              </c:extLst>
            </c:dLbl>
            <c:dLbl>
              <c:idx val="4"/>
              <c:delete val="1"/>
              <c:extLst>
                <c:ext xmlns:c15="http://schemas.microsoft.com/office/drawing/2012/chart" uri="{CE6537A1-D6FC-4f65-9D91-7224C49458BB}"/>
                <c:ext xmlns:c16="http://schemas.microsoft.com/office/drawing/2014/chart" uri="{C3380CC4-5D6E-409C-BE32-E72D297353CC}">
                  <c16:uniqueId val="{00000008-6B91-44CC-8BD3-7208ABD01FFE}"/>
                </c:ext>
              </c:extLst>
            </c:dLbl>
            <c:dLbl>
              <c:idx val="5"/>
              <c:delete val="1"/>
              <c:extLst>
                <c:ext xmlns:c15="http://schemas.microsoft.com/office/drawing/2012/chart" uri="{CE6537A1-D6FC-4f65-9D91-7224C49458BB}"/>
                <c:ext xmlns:c16="http://schemas.microsoft.com/office/drawing/2014/chart" uri="{C3380CC4-5D6E-409C-BE32-E72D297353CC}">
                  <c16:uniqueId val="{00000009-6B91-44CC-8BD3-7208ABD01FFE}"/>
                </c:ext>
              </c:extLst>
            </c:dLbl>
            <c:dLbl>
              <c:idx val="6"/>
              <c:layout>
                <c:manualLayout>
                  <c:x val="-3.6215483839814639E-3"/>
                  <c:y val="-4.2022298288832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B91-44CC-8BD3-7208ABD01FFE}"/>
                </c:ext>
              </c:extLst>
            </c:dLbl>
            <c:dLbl>
              <c:idx val="7"/>
              <c:layout>
                <c:manualLayout>
                  <c:x val="-6.0359139733024399E-3"/>
                  <c:y val="-2.8014865525888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91-44CC-8BD3-7208ABD01FF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Sheet1!$B$1:$I$1</c:f>
              <c:strCache>
                <c:ptCount val="8"/>
                <c:pt idx="0">
                  <c:v>2011</c:v>
                </c:pt>
                <c:pt idx="1">
                  <c:v>2012</c:v>
                </c:pt>
                <c:pt idx="2">
                  <c:v>2013</c:v>
                </c:pt>
                <c:pt idx="3">
                  <c:v>2014</c:v>
                </c:pt>
                <c:pt idx="4">
                  <c:v>2015</c:v>
                </c:pt>
                <c:pt idx="5">
                  <c:v>2016</c:v>
                </c:pt>
                <c:pt idx="6">
                  <c:v>2017</c:v>
                </c:pt>
                <c:pt idx="7">
                  <c:v>2018</c:v>
                </c:pt>
              </c:strCache>
            </c:strRef>
          </c:cat>
          <c:val>
            <c:numRef>
              <c:f>Sheet1!$B$3:$I$3</c:f>
              <c:numCache>
                <c:formatCode>General</c:formatCode>
                <c:ptCount val="8"/>
                <c:pt idx="0">
                  <c:v>36</c:v>
                </c:pt>
                <c:pt idx="1">
                  <c:v>31</c:v>
                </c:pt>
                <c:pt idx="2">
                  <c:v>48</c:v>
                </c:pt>
                <c:pt idx="3">
                  <c:v>37</c:v>
                </c:pt>
                <c:pt idx="4">
                  <c:v>39</c:v>
                </c:pt>
                <c:pt idx="5">
                  <c:v>40</c:v>
                </c:pt>
                <c:pt idx="6">
                  <c:v>44</c:v>
                </c:pt>
                <c:pt idx="7">
                  <c:v>34</c:v>
                </c:pt>
              </c:numCache>
            </c:numRef>
          </c:val>
          <c:smooth val="0"/>
          <c:extLst>
            <c:ext xmlns:c16="http://schemas.microsoft.com/office/drawing/2014/chart" uri="{C3380CC4-5D6E-409C-BE32-E72D297353CC}">
              <c16:uniqueId val="{0000001C-D6AE-45A1-9938-94B4E592703B}"/>
            </c:ext>
          </c:extLst>
        </c:ser>
        <c:ser>
          <c:idx val="2"/>
          <c:order val="2"/>
          <c:tx>
            <c:strRef>
              <c:f>Sheet1!$A$4</c:f>
              <c:strCache>
                <c:ptCount val="1"/>
                <c:pt idx="0">
                  <c:v>Alcohol</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triangle"/>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dLbls>
            <c:dLbl>
              <c:idx val="0"/>
              <c:layout>
                <c:manualLayout>
                  <c:x val="-3.6215483839814639E-3"/>
                  <c:y val="-3.1516723716624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B91-44CC-8BD3-7208ABD01FFE}"/>
                </c:ext>
              </c:extLst>
            </c:dLbl>
            <c:dLbl>
              <c:idx val="1"/>
              <c:delete val="1"/>
              <c:extLst>
                <c:ext xmlns:c15="http://schemas.microsoft.com/office/drawing/2012/chart" uri="{CE6537A1-D6FC-4f65-9D91-7224C49458BB}"/>
                <c:ext xmlns:c16="http://schemas.microsoft.com/office/drawing/2014/chart" uri="{C3380CC4-5D6E-409C-BE32-E72D297353CC}">
                  <c16:uniqueId val="{0000000E-6B91-44CC-8BD3-7208ABD01FFE}"/>
                </c:ext>
              </c:extLst>
            </c:dLbl>
            <c:dLbl>
              <c:idx val="2"/>
              <c:delete val="1"/>
              <c:extLst>
                <c:ext xmlns:c15="http://schemas.microsoft.com/office/drawing/2012/chart" uri="{CE6537A1-D6FC-4f65-9D91-7224C49458BB}"/>
                <c:ext xmlns:c16="http://schemas.microsoft.com/office/drawing/2014/chart" uri="{C3380CC4-5D6E-409C-BE32-E72D297353CC}">
                  <c16:uniqueId val="{0000000D-6B91-44CC-8BD3-7208ABD01FFE}"/>
                </c:ext>
              </c:extLst>
            </c:dLbl>
            <c:dLbl>
              <c:idx val="3"/>
              <c:delete val="1"/>
              <c:extLst>
                <c:ext xmlns:c15="http://schemas.microsoft.com/office/drawing/2012/chart" uri="{CE6537A1-D6FC-4f65-9D91-7224C49458BB}"/>
                <c:ext xmlns:c16="http://schemas.microsoft.com/office/drawing/2014/chart" uri="{C3380CC4-5D6E-409C-BE32-E72D297353CC}">
                  <c16:uniqueId val="{0000000C-6B91-44CC-8BD3-7208ABD01FFE}"/>
                </c:ext>
              </c:extLst>
            </c:dLbl>
            <c:dLbl>
              <c:idx val="4"/>
              <c:delete val="1"/>
              <c:extLst>
                <c:ext xmlns:c15="http://schemas.microsoft.com/office/drawing/2012/chart" uri="{CE6537A1-D6FC-4f65-9D91-7224C49458BB}"/>
                <c:ext xmlns:c16="http://schemas.microsoft.com/office/drawing/2014/chart" uri="{C3380CC4-5D6E-409C-BE32-E72D297353CC}">
                  <c16:uniqueId val="{0000000B-6B91-44CC-8BD3-7208ABD01FFE}"/>
                </c:ext>
              </c:extLst>
            </c:dLbl>
            <c:dLbl>
              <c:idx val="5"/>
              <c:delete val="1"/>
              <c:extLst>
                <c:ext xmlns:c15="http://schemas.microsoft.com/office/drawing/2012/chart" uri="{CE6537A1-D6FC-4f65-9D91-7224C49458BB}"/>
                <c:ext xmlns:c16="http://schemas.microsoft.com/office/drawing/2014/chart" uri="{C3380CC4-5D6E-409C-BE32-E72D297353CC}">
                  <c16:uniqueId val="{0000000A-6B91-44CC-8BD3-7208ABD01FFE}"/>
                </c:ext>
              </c:extLst>
            </c:dLbl>
            <c:dLbl>
              <c:idx val="6"/>
              <c:layout>
                <c:manualLayout>
                  <c:x val="-7.2430967679629277E-3"/>
                  <c:y val="-3.8520440098096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B91-44CC-8BD3-7208ABD01FF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Sheet1!$B$1:$I$1</c:f>
              <c:strCache>
                <c:ptCount val="8"/>
                <c:pt idx="0">
                  <c:v>2011</c:v>
                </c:pt>
                <c:pt idx="1">
                  <c:v>2012</c:v>
                </c:pt>
                <c:pt idx="2">
                  <c:v>2013</c:v>
                </c:pt>
                <c:pt idx="3">
                  <c:v>2014</c:v>
                </c:pt>
                <c:pt idx="4">
                  <c:v>2015</c:v>
                </c:pt>
                <c:pt idx="5">
                  <c:v>2016</c:v>
                </c:pt>
                <c:pt idx="6">
                  <c:v>2017</c:v>
                </c:pt>
                <c:pt idx="7">
                  <c:v>2018</c:v>
                </c:pt>
              </c:strCache>
            </c:strRef>
          </c:cat>
          <c:val>
            <c:numRef>
              <c:f>Sheet1!$B$4:$I$4</c:f>
              <c:numCache>
                <c:formatCode>General</c:formatCode>
                <c:ptCount val="8"/>
                <c:pt idx="0">
                  <c:v>36</c:v>
                </c:pt>
                <c:pt idx="1">
                  <c:v>16</c:v>
                </c:pt>
                <c:pt idx="2">
                  <c:v>18</c:v>
                </c:pt>
                <c:pt idx="3">
                  <c:v>10</c:v>
                </c:pt>
                <c:pt idx="4">
                  <c:v>24</c:v>
                </c:pt>
                <c:pt idx="5">
                  <c:v>27</c:v>
                </c:pt>
                <c:pt idx="6">
                  <c:v>30</c:v>
                </c:pt>
                <c:pt idx="7">
                  <c:v>33</c:v>
                </c:pt>
              </c:numCache>
            </c:numRef>
          </c:val>
          <c:smooth val="0"/>
          <c:extLst>
            <c:ext xmlns:c16="http://schemas.microsoft.com/office/drawing/2014/chart" uri="{C3380CC4-5D6E-409C-BE32-E72D297353CC}">
              <c16:uniqueId val="{00000021-D6AE-45A1-9938-94B4E592703B}"/>
            </c:ext>
          </c:extLst>
        </c:ser>
        <c:ser>
          <c:idx val="3"/>
          <c:order val="3"/>
          <c:tx>
            <c:strRef>
              <c:f>Sheet1!$A$5</c:f>
              <c:strCache>
                <c:ptCount val="1"/>
                <c:pt idx="0">
                  <c:v>Cocaine</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circle"/>
            <c:size val="5"/>
            <c:spPr>
              <a:solidFill>
                <a:schemeClr val="accent4"/>
              </a:solidFill>
              <a:ln w="25400" cap="flat" cmpd="sng" algn="ctr">
                <a:solidFill>
                  <a:schemeClr val="accent4"/>
                </a:solidFill>
                <a:prstDash val="solid"/>
                <a:round/>
              </a:ln>
              <a:effectLst>
                <a:outerShdw blurRad="50800" dist="38100" dir="2700000" algn="tl" rotWithShape="0">
                  <a:prstClr val="black">
                    <a:alpha val="40000"/>
                  </a:prstClr>
                </a:outerShdw>
              </a:effectLst>
            </c:spPr>
          </c:marker>
          <c:dLbls>
            <c:dLbl>
              <c:idx val="7"/>
              <c:layout>
                <c:manualLayout>
                  <c:x val="-6.0359139733024399E-3"/>
                  <c:y val="1.40074327629439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91-44CC-8BD3-7208ABD01FF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Sheet1!$B$1:$I$1</c:f>
              <c:strCache>
                <c:ptCount val="8"/>
                <c:pt idx="0">
                  <c:v>2011</c:v>
                </c:pt>
                <c:pt idx="1">
                  <c:v>2012</c:v>
                </c:pt>
                <c:pt idx="2">
                  <c:v>2013</c:v>
                </c:pt>
                <c:pt idx="3">
                  <c:v>2014</c:v>
                </c:pt>
                <c:pt idx="4">
                  <c:v>2015</c:v>
                </c:pt>
                <c:pt idx="5">
                  <c:v>2016</c:v>
                </c:pt>
                <c:pt idx="6">
                  <c:v>2017</c:v>
                </c:pt>
                <c:pt idx="7">
                  <c:v>2018</c:v>
                </c:pt>
              </c:strCache>
            </c:strRef>
          </c:cat>
          <c:val>
            <c:numRef>
              <c:f>Sheet1!$B$5:$I$5</c:f>
              <c:numCache>
                <c:formatCode>General</c:formatCode>
                <c:ptCount val="8"/>
                <c:pt idx="0">
                  <c:v>1</c:v>
                </c:pt>
                <c:pt idx="1">
                  <c:v>0</c:v>
                </c:pt>
                <c:pt idx="2">
                  <c:v>0</c:v>
                </c:pt>
                <c:pt idx="3">
                  <c:v>9</c:v>
                </c:pt>
                <c:pt idx="4">
                  <c:v>3</c:v>
                </c:pt>
                <c:pt idx="5">
                  <c:v>2</c:v>
                </c:pt>
                <c:pt idx="6">
                  <c:v>4</c:v>
                </c:pt>
                <c:pt idx="7">
                  <c:v>10</c:v>
                </c:pt>
              </c:numCache>
            </c:numRef>
          </c:val>
          <c:smooth val="0"/>
          <c:extLst>
            <c:ext xmlns:c16="http://schemas.microsoft.com/office/drawing/2014/chart" uri="{C3380CC4-5D6E-409C-BE32-E72D297353CC}">
              <c16:uniqueId val="{00000026-D6AE-45A1-9938-94B4E592703B}"/>
            </c:ext>
          </c:extLst>
        </c:ser>
        <c:dLbls>
          <c:showLegendKey val="0"/>
          <c:showVal val="0"/>
          <c:showCatName val="0"/>
          <c:showSerName val="0"/>
          <c:showPercent val="0"/>
          <c:showBubbleSize val="0"/>
        </c:dLbls>
        <c:marker val="1"/>
        <c:smooth val="0"/>
        <c:axId val="200601600"/>
        <c:axId val="200603136"/>
      </c:lineChart>
      <c:catAx>
        <c:axId val="20060160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3136"/>
        <c:crosses val="autoZero"/>
        <c:auto val="1"/>
        <c:lblAlgn val="ctr"/>
        <c:lblOffset val="100"/>
        <c:noMultiLvlLbl val="0"/>
      </c:catAx>
      <c:valAx>
        <c:axId val="20060313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dirty="0"/>
                  <a:t>% ACT EDRS participants</a:t>
                </a:r>
              </a:p>
            </c:rich>
          </c:tx>
          <c:layout>
            <c:manualLayout>
              <c:xMode val="edge"/>
              <c:yMode val="edge"/>
              <c:x val="7.1197169831228226E-3"/>
              <c:y val="0.1075332414578097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1600"/>
        <c:crosses val="autoZero"/>
        <c:crossBetween val="between"/>
      </c:valAx>
      <c:spPr>
        <a:noFill/>
        <a:ln>
          <a:noFill/>
        </a:ln>
        <a:effectLst/>
      </c:spPr>
    </c:plotArea>
    <c:legend>
      <c:legendPos val="b"/>
      <c:layout>
        <c:manualLayout>
          <c:xMode val="edge"/>
          <c:yMode val="edge"/>
          <c:x val="0.25716767160673748"/>
          <c:y val="0.9142218263441052"/>
          <c:w val="0.48566456173276168"/>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1797148534461"/>
          <c:y val="8.8353413654618504E-2"/>
          <c:w val="0.84878439305942732"/>
          <c:h val="0.72132320738014255"/>
        </c:manualLayout>
      </c:layout>
      <c:barChart>
        <c:barDir val="col"/>
        <c:grouping val="percentStacked"/>
        <c:varyColors val="0"/>
        <c:ser>
          <c:idx val="0"/>
          <c:order val="0"/>
          <c:tx>
            <c:strRef>
              <c:f>Sheet1!$A$2</c:f>
              <c:strCache>
                <c:ptCount val="1"/>
                <c:pt idx="0">
                  <c:v>Low</c:v>
                </c:pt>
              </c:strCache>
            </c:strRef>
          </c:tx>
          <c:spPr>
            <a:solidFill>
              <a:schemeClr val="accent1"/>
            </a:solidFill>
            <a:ln>
              <a:noFill/>
            </a:ln>
            <a:effectLst>
              <a:outerShdw blurRad="50800" dist="38100" dir="2700000" algn="tl" rotWithShape="0">
                <a:prstClr val="black">
                  <a:alpha val="40000"/>
                </a:prstClr>
              </a:outerShdw>
            </a:effectLst>
          </c:spPr>
          <c:invertIfNegative val="0"/>
          <c:dLbls>
            <c:delete val="1"/>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Sheet1!$B$2:$N$2</c:f>
              <c:numCache>
                <c:formatCode>General</c:formatCode>
                <c:ptCount val="13"/>
                <c:pt idx="0">
                  <c:v>8</c:v>
                </c:pt>
                <c:pt idx="1">
                  <c:v>0</c:v>
                </c:pt>
                <c:pt idx="2">
                  <c:v>0</c:v>
                </c:pt>
                <c:pt idx="3">
                  <c:v>0</c:v>
                </c:pt>
                <c:pt idx="4">
                  <c:v>0</c:v>
                </c:pt>
                <c:pt idx="5">
                  <c:v>0</c:v>
                </c:pt>
                <c:pt idx="6">
                  <c:v>6</c:v>
                </c:pt>
                <c:pt idx="7">
                  <c:v>4</c:v>
                </c:pt>
                <c:pt idx="8">
                  <c:v>11</c:v>
                </c:pt>
                <c:pt idx="9">
                  <c:v>0</c:v>
                </c:pt>
                <c:pt idx="10">
                  <c:v>2</c:v>
                </c:pt>
                <c:pt idx="11">
                  <c:v>12</c:v>
                </c:pt>
                <c:pt idx="12">
                  <c:v>8</c:v>
                </c:pt>
              </c:numCache>
            </c:numRef>
          </c:val>
          <c:extLst>
            <c:ext xmlns:c16="http://schemas.microsoft.com/office/drawing/2014/chart" uri="{C3380CC4-5D6E-409C-BE32-E72D297353CC}">
              <c16:uniqueId val="{00000000-2E7F-47DB-8768-239E5AC6CBB6}"/>
            </c:ext>
          </c:extLst>
        </c:ser>
        <c:ser>
          <c:idx val="1"/>
          <c:order val="1"/>
          <c:tx>
            <c:strRef>
              <c:f>Sheet1!$A$3</c:f>
              <c:strCache>
                <c:ptCount val="1"/>
                <c:pt idx="0">
                  <c:v>Medium</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Sheet1!$B$3:$N$3</c:f>
              <c:numCache>
                <c:formatCode>General</c:formatCode>
                <c:ptCount val="13"/>
                <c:pt idx="0">
                  <c:v>24</c:v>
                </c:pt>
                <c:pt idx="1">
                  <c:v>28</c:v>
                </c:pt>
                <c:pt idx="2">
                  <c:v>23</c:v>
                </c:pt>
                <c:pt idx="3">
                  <c:v>30</c:v>
                </c:pt>
                <c:pt idx="4">
                  <c:v>27</c:v>
                </c:pt>
                <c:pt idx="5">
                  <c:v>43</c:v>
                </c:pt>
                <c:pt idx="6">
                  <c:v>39</c:v>
                </c:pt>
                <c:pt idx="7">
                  <c:v>32</c:v>
                </c:pt>
                <c:pt idx="8">
                  <c:v>25</c:v>
                </c:pt>
                <c:pt idx="9">
                  <c:v>39</c:v>
                </c:pt>
                <c:pt idx="10">
                  <c:v>49</c:v>
                </c:pt>
                <c:pt idx="11">
                  <c:v>29</c:v>
                </c:pt>
                <c:pt idx="12">
                  <c:v>40</c:v>
                </c:pt>
              </c:numCache>
            </c:numRef>
          </c:val>
          <c:extLst>
            <c:ext xmlns:c16="http://schemas.microsoft.com/office/drawing/2014/chart" uri="{C3380CC4-5D6E-409C-BE32-E72D297353CC}">
              <c16:uniqueId val="{00000001-2E7F-47DB-8768-239E5AC6CBB6}"/>
            </c:ext>
          </c:extLst>
        </c:ser>
        <c:ser>
          <c:idx val="2"/>
          <c:order val="2"/>
          <c:tx>
            <c:strRef>
              <c:f>Sheet1!$A$4</c:f>
              <c:strCache>
                <c:ptCount val="1"/>
                <c:pt idx="0">
                  <c:v>High</c:v>
                </c:pt>
              </c:strCache>
            </c:strRef>
          </c:tx>
          <c:spPr>
            <a:solidFill>
              <a:schemeClr val="accent3"/>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Sheet1!$B$4:$N$4</c:f>
              <c:numCache>
                <c:formatCode>General</c:formatCode>
                <c:ptCount val="13"/>
                <c:pt idx="0">
                  <c:v>60</c:v>
                </c:pt>
                <c:pt idx="1">
                  <c:v>70</c:v>
                </c:pt>
                <c:pt idx="2">
                  <c:v>67</c:v>
                </c:pt>
                <c:pt idx="3">
                  <c:v>61</c:v>
                </c:pt>
                <c:pt idx="4">
                  <c:v>68</c:v>
                </c:pt>
                <c:pt idx="5">
                  <c:v>43</c:v>
                </c:pt>
                <c:pt idx="6">
                  <c:v>47</c:v>
                </c:pt>
                <c:pt idx="7">
                  <c:v>52</c:v>
                </c:pt>
                <c:pt idx="8">
                  <c:v>52</c:v>
                </c:pt>
                <c:pt idx="9">
                  <c:v>53</c:v>
                </c:pt>
                <c:pt idx="10">
                  <c:v>40</c:v>
                </c:pt>
                <c:pt idx="11">
                  <c:v>45</c:v>
                </c:pt>
                <c:pt idx="12">
                  <c:v>42</c:v>
                </c:pt>
              </c:numCache>
            </c:numRef>
          </c:val>
          <c:extLst>
            <c:ext xmlns:c16="http://schemas.microsoft.com/office/drawing/2014/chart" uri="{C3380CC4-5D6E-409C-BE32-E72D297353CC}">
              <c16:uniqueId val="{00000002-2E7F-47DB-8768-239E5AC6CBB6}"/>
            </c:ext>
          </c:extLst>
        </c:ser>
        <c:ser>
          <c:idx val="3"/>
          <c:order val="3"/>
          <c:tx>
            <c:strRef>
              <c:f>Sheet1!$A$5</c:f>
              <c:strCache>
                <c:ptCount val="1"/>
                <c:pt idx="0">
                  <c:v>Fluctuates</c:v>
                </c:pt>
              </c:strCache>
            </c:strRef>
          </c:tx>
          <c:spPr>
            <a:solidFill>
              <a:schemeClr val="accent4"/>
            </a:solidFill>
            <a:ln>
              <a:noFill/>
            </a:ln>
            <a:effectLst>
              <a:outerShdw blurRad="50800" dist="38100" dir="2700000" algn="tl" rotWithShape="0">
                <a:prstClr val="black">
                  <a:alpha val="40000"/>
                </a:prstClr>
              </a:outerShdw>
            </a:effectLst>
          </c:spPr>
          <c:invertIfNegative val="0"/>
          <c:dLbls>
            <c:delete val="1"/>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Sheet1!$B$5:$N$5</c:f>
              <c:numCache>
                <c:formatCode>General</c:formatCode>
                <c:ptCount val="13"/>
                <c:pt idx="0">
                  <c:v>8</c:v>
                </c:pt>
                <c:pt idx="1">
                  <c:v>3</c:v>
                </c:pt>
                <c:pt idx="2">
                  <c:v>9</c:v>
                </c:pt>
                <c:pt idx="3">
                  <c:v>9</c:v>
                </c:pt>
                <c:pt idx="4">
                  <c:v>6</c:v>
                </c:pt>
                <c:pt idx="5">
                  <c:v>14</c:v>
                </c:pt>
                <c:pt idx="6">
                  <c:v>8</c:v>
                </c:pt>
                <c:pt idx="7">
                  <c:v>12</c:v>
                </c:pt>
                <c:pt idx="8">
                  <c:v>0</c:v>
                </c:pt>
                <c:pt idx="9">
                  <c:v>8</c:v>
                </c:pt>
                <c:pt idx="10">
                  <c:v>9</c:v>
                </c:pt>
                <c:pt idx="11">
                  <c:v>14</c:v>
                </c:pt>
                <c:pt idx="12">
                  <c:v>11</c:v>
                </c:pt>
              </c:numCache>
            </c:numRef>
          </c:val>
          <c:extLst>
            <c:ext xmlns:c16="http://schemas.microsoft.com/office/drawing/2014/chart" uri="{C3380CC4-5D6E-409C-BE32-E72D297353CC}">
              <c16:uniqueId val="{00000003-2E7F-47DB-8768-239E5AC6CBB6}"/>
            </c:ext>
          </c:extLst>
        </c:ser>
        <c:dLbls>
          <c:showLegendKey val="0"/>
          <c:showVal val="1"/>
          <c:showCatName val="0"/>
          <c:showSerName val="0"/>
          <c:showPercent val="0"/>
          <c:showBubbleSize val="0"/>
        </c:dLbls>
        <c:gapWidth val="150"/>
        <c:overlap val="100"/>
        <c:axId val="214819584"/>
        <c:axId val="214821120"/>
      </c:barChart>
      <c:catAx>
        <c:axId val="21481958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821120"/>
        <c:crosses val="autoZero"/>
        <c:auto val="1"/>
        <c:lblAlgn val="ctr"/>
        <c:lblOffset val="100"/>
        <c:noMultiLvlLbl val="0"/>
      </c:catAx>
      <c:valAx>
        <c:axId val="214821120"/>
        <c:scaling>
          <c:orientation val="minMax"/>
          <c:max val="1"/>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6401902072768967E-3"/>
              <c:y val="0.13993685294712546"/>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819584"/>
        <c:crosses val="autoZero"/>
        <c:crossBetween val="between"/>
        <c:majorUnit val="0.1"/>
      </c:valAx>
      <c:spPr>
        <a:noFill/>
        <a:ln>
          <a:noFill/>
        </a:ln>
        <a:effectLst/>
      </c:spPr>
    </c:plotArea>
    <c:legend>
      <c:legendPos val="b"/>
      <c:layout>
        <c:manualLayout>
          <c:xMode val="edge"/>
          <c:yMode val="edge"/>
          <c:x val="0.24020493538867654"/>
          <c:y val="0.92071571596536861"/>
          <c:w val="0.54815276574077532"/>
          <c:h val="7.92844099078615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104168442935"/>
          <c:y val="8.8353413654618504E-2"/>
          <c:w val="0.83615303102276461"/>
          <c:h val="0.72573428321459821"/>
        </c:manualLayout>
      </c:layout>
      <c:barChart>
        <c:barDir val="col"/>
        <c:grouping val="percentStacked"/>
        <c:varyColors val="0"/>
        <c:ser>
          <c:idx val="0"/>
          <c:order val="0"/>
          <c:tx>
            <c:strRef>
              <c:f>Sheet1!$A$2</c:f>
              <c:strCache>
                <c:ptCount val="1"/>
                <c:pt idx="0">
                  <c:v>Low</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C13B-40FB-A000-D47F8A488CDD}"/>
                </c:ext>
              </c:extLst>
            </c:dLbl>
            <c:dLbl>
              <c:idx val="2"/>
              <c:delete val="1"/>
              <c:extLst>
                <c:ext xmlns:c15="http://schemas.microsoft.com/office/drawing/2012/chart" uri="{CE6537A1-D6FC-4f65-9D91-7224C49458BB}"/>
                <c:ext xmlns:c16="http://schemas.microsoft.com/office/drawing/2014/chart" uri="{C3380CC4-5D6E-409C-BE32-E72D297353CC}">
                  <c16:uniqueId val="{00000006-886F-4343-A42D-1F48753903AC}"/>
                </c:ext>
              </c:extLst>
            </c:dLbl>
            <c:dLbl>
              <c:idx val="3"/>
              <c:delete val="1"/>
              <c:extLst>
                <c:ext xmlns:c15="http://schemas.microsoft.com/office/drawing/2012/chart" uri="{CE6537A1-D6FC-4f65-9D91-7224C49458BB}"/>
                <c:ext xmlns:c16="http://schemas.microsoft.com/office/drawing/2014/chart" uri="{C3380CC4-5D6E-409C-BE32-E72D297353CC}">
                  <c16:uniqueId val="{00000008-C13B-40FB-A000-D47F8A488CDD}"/>
                </c:ext>
              </c:extLst>
            </c:dLbl>
            <c:dLbl>
              <c:idx val="4"/>
              <c:delete val="1"/>
              <c:extLst>
                <c:ext xmlns:c15="http://schemas.microsoft.com/office/drawing/2012/chart" uri="{CE6537A1-D6FC-4f65-9D91-7224C49458BB}"/>
                <c:ext xmlns:c16="http://schemas.microsoft.com/office/drawing/2014/chart" uri="{C3380CC4-5D6E-409C-BE32-E72D297353CC}">
                  <c16:uniqueId val="{00000009-C13B-40FB-A000-D47F8A488CDD}"/>
                </c:ext>
              </c:extLst>
            </c:dLbl>
            <c:dLbl>
              <c:idx val="9"/>
              <c:delete val="1"/>
              <c:extLst>
                <c:ext xmlns:c15="http://schemas.microsoft.com/office/drawing/2012/chart" uri="{CE6537A1-D6FC-4f65-9D91-7224C49458BB}"/>
                <c:ext xmlns:c16="http://schemas.microsoft.com/office/drawing/2014/chart" uri="{C3380CC4-5D6E-409C-BE32-E72D297353CC}">
                  <c16:uniqueId val="{0000000A-C13B-40FB-A000-D47F8A488CD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Sheet1!$B$2:$N$2</c:f>
              <c:numCache>
                <c:formatCode>General</c:formatCode>
                <c:ptCount val="13"/>
                <c:pt idx="0">
                  <c:v>38</c:v>
                </c:pt>
                <c:pt idx="1">
                  <c:v>9</c:v>
                </c:pt>
                <c:pt idx="2">
                  <c:v>4</c:v>
                </c:pt>
                <c:pt idx="3">
                  <c:v>14</c:v>
                </c:pt>
                <c:pt idx="4">
                  <c:v>14</c:v>
                </c:pt>
                <c:pt idx="5">
                  <c:v>21</c:v>
                </c:pt>
                <c:pt idx="6">
                  <c:v>24</c:v>
                </c:pt>
                <c:pt idx="7">
                  <c:v>20</c:v>
                </c:pt>
                <c:pt idx="8">
                  <c:v>25</c:v>
                </c:pt>
                <c:pt idx="9">
                  <c:v>8</c:v>
                </c:pt>
                <c:pt idx="10">
                  <c:v>26</c:v>
                </c:pt>
                <c:pt idx="11">
                  <c:v>25</c:v>
                </c:pt>
                <c:pt idx="12">
                  <c:v>30</c:v>
                </c:pt>
              </c:numCache>
            </c:numRef>
          </c:val>
          <c:extLst>
            <c:ext xmlns:c16="http://schemas.microsoft.com/office/drawing/2014/chart" uri="{C3380CC4-5D6E-409C-BE32-E72D297353CC}">
              <c16:uniqueId val="{00000000-62DD-4D04-BE4D-72183BBAED25}"/>
            </c:ext>
          </c:extLst>
        </c:ser>
        <c:ser>
          <c:idx val="1"/>
          <c:order val="1"/>
          <c:tx>
            <c:strRef>
              <c:f>Sheet1!$A$3</c:f>
              <c:strCache>
                <c:ptCount val="1"/>
                <c:pt idx="0">
                  <c:v>Medium</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Sheet1!$B$3:$N$3</c:f>
              <c:numCache>
                <c:formatCode>General</c:formatCode>
                <c:ptCount val="13"/>
                <c:pt idx="0">
                  <c:v>44</c:v>
                </c:pt>
                <c:pt idx="1">
                  <c:v>50</c:v>
                </c:pt>
                <c:pt idx="2">
                  <c:v>68</c:v>
                </c:pt>
                <c:pt idx="3">
                  <c:v>55</c:v>
                </c:pt>
                <c:pt idx="4">
                  <c:v>48</c:v>
                </c:pt>
                <c:pt idx="5">
                  <c:v>53</c:v>
                </c:pt>
                <c:pt idx="6">
                  <c:v>48</c:v>
                </c:pt>
                <c:pt idx="7">
                  <c:v>63</c:v>
                </c:pt>
                <c:pt idx="8">
                  <c:v>33</c:v>
                </c:pt>
                <c:pt idx="9">
                  <c:v>56</c:v>
                </c:pt>
                <c:pt idx="10">
                  <c:v>45</c:v>
                </c:pt>
                <c:pt idx="11">
                  <c:v>50</c:v>
                </c:pt>
                <c:pt idx="12">
                  <c:v>30</c:v>
                </c:pt>
              </c:numCache>
            </c:numRef>
          </c:val>
          <c:extLst>
            <c:ext xmlns:c16="http://schemas.microsoft.com/office/drawing/2014/chart" uri="{C3380CC4-5D6E-409C-BE32-E72D297353CC}">
              <c16:uniqueId val="{00000001-62DD-4D04-BE4D-72183BBAED25}"/>
            </c:ext>
          </c:extLst>
        </c:ser>
        <c:ser>
          <c:idx val="2"/>
          <c:order val="2"/>
          <c:tx>
            <c:strRef>
              <c:f>Sheet1!$A$4</c:f>
              <c:strCache>
                <c:ptCount val="1"/>
                <c:pt idx="0">
                  <c:v>High</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C13B-40FB-A000-D47F8A488CDD}"/>
                </c:ext>
              </c:extLst>
            </c:dLbl>
            <c:dLbl>
              <c:idx val="6"/>
              <c:delete val="1"/>
              <c:extLst>
                <c:ext xmlns:c15="http://schemas.microsoft.com/office/drawing/2012/chart" uri="{CE6537A1-D6FC-4f65-9D91-7224C49458BB}"/>
                <c:ext xmlns:c16="http://schemas.microsoft.com/office/drawing/2014/chart" uri="{C3380CC4-5D6E-409C-BE32-E72D297353CC}">
                  <c16:uniqueId val="{00000006-C13B-40FB-A000-D47F8A488CD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Sheet1!$B$4:$N$4</c:f>
              <c:numCache>
                <c:formatCode>General</c:formatCode>
                <c:ptCount val="13"/>
                <c:pt idx="0">
                  <c:v>16</c:v>
                </c:pt>
                <c:pt idx="1">
                  <c:v>38</c:v>
                </c:pt>
                <c:pt idx="2">
                  <c:v>29</c:v>
                </c:pt>
                <c:pt idx="3">
                  <c:v>25</c:v>
                </c:pt>
                <c:pt idx="4">
                  <c:v>33</c:v>
                </c:pt>
                <c:pt idx="5">
                  <c:v>18</c:v>
                </c:pt>
                <c:pt idx="6">
                  <c:v>14</c:v>
                </c:pt>
                <c:pt idx="7">
                  <c:v>12</c:v>
                </c:pt>
                <c:pt idx="8">
                  <c:v>33</c:v>
                </c:pt>
                <c:pt idx="9">
                  <c:v>32</c:v>
                </c:pt>
                <c:pt idx="10">
                  <c:v>18</c:v>
                </c:pt>
                <c:pt idx="11">
                  <c:v>25</c:v>
                </c:pt>
                <c:pt idx="12">
                  <c:v>26</c:v>
                </c:pt>
              </c:numCache>
            </c:numRef>
          </c:val>
          <c:extLst>
            <c:ext xmlns:c16="http://schemas.microsoft.com/office/drawing/2014/chart" uri="{C3380CC4-5D6E-409C-BE32-E72D297353CC}">
              <c16:uniqueId val="{00000003-62DD-4D04-BE4D-72183BBAED25}"/>
            </c:ext>
          </c:extLst>
        </c:ser>
        <c:ser>
          <c:idx val="3"/>
          <c:order val="3"/>
          <c:tx>
            <c:strRef>
              <c:f>Sheet1!$A$5</c:f>
              <c:strCache>
                <c:ptCount val="1"/>
                <c:pt idx="0">
                  <c:v>Fluctuates</c:v>
                </c:pt>
              </c:strCache>
            </c:strRef>
          </c:tx>
          <c:spPr>
            <a:solidFill>
              <a:schemeClr val="accent4"/>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86F-4343-A42D-1F48753903AC}"/>
                </c:ext>
              </c:extLst>
            </c:dLbl>
            <c:dLbl>
              <c:idx val="1"/>
              <c:delete val="1"/>
              <c:extLst>
                <c:ext xmlns:c15="http://schemas.microsoft.com/office/drawing/2012/chart" uri="{CE6537A1-D6FC-4f65-9D91-7224C49458BB}"/>
                <c:ext xmlns:c16="http://schemas.microsoft.com/office/drawing/2014/chart" uri="{C3380CC4-5D6E-409C-BE32-E72D297353CC}">
                  <c16:uniqueId val="{00000001-886F-4343-A42D-1F48753903AC}"/>
                </c:ext>
              </c:extLst>
            </c:dLbl>
            <c:dLbl>
              <c:idx val="2"/>
              <c:delete val="1"/>
              <c:extLst>
                <c:ext xmlns:c15="http://schemas.microsoft.com/office/drawing/2012/chart" uri="{CE6537A1-D6FC-4f65-9D91-7224C49458BB}"/>
                <c:ext xmlns:c16="http://schemas.microsoft.com/office/drawing/2014/chart" uri="{C3380CC4-5D6E-409C-BE32-E72D297353CC}">
                  <c16:uniqueId val="{00000002-886F-4343-A42D-1F48753903AC}"/>
                </c:ext>
              </c:extLst>
            </c:dLbl>
            <c:dLbl>
              <c:idx val="3"/>
              <c:delete val="1"/>
              <c:extLst>
                <c:ext xmlns:c15="http://schemas.microsoft.com/office/drawing/2012/chart" uri="{CE6537A1-D6FC-4f65-9D91-7224C49458BB}"/>
                <c:ext xmlns:c16="http://schemas.microsoft.com/office/drawing/2014/chart" uri="{C3380CC4-5D6E-409C-BE32-E72D297353CC}">
                  <c16:uniqueId val="{00000000-C13B-40FB-A000-D47F8A488CDD}"/>
                </c:ext>
              </c:extLst>
            </c:dLbl>
            <c:dLbl>
              <c:idx val="4"/>
              <c:delete val="1"/>
              <c:extLst>
                <c:ext xmlns:c15="http://schemas.microsoft.com/office/drawing/2012/chart" uri="{CE6537A1-D6FC-4f65-9D91-7224C49458BB}"/>
                <c:ext xmlns:c16="http://schemas.microsoft.com/office/drawing/2014/chart" uri="{C3380CC4-5D6E-409C-BE32-E72D297353CC}">
                  <c16:uniqueId val="{00000007-886F-4343-A42D-1F48753903AC}"/>
                </c:ext>
              </c:extLst>
            </c:dLbl>
            <c:dLbl>
              <c:idx val="5"/>
              <c:delete val="1"/>
              <c:extLst>
                <c:ext xmlns:c15="http://schemas.microsoft.com/office/drawing/2012/chart" uri="{CE6537A1-D6FC-4f65-9D91-7224C49458BB}"/>
                <c:ext xmlns:c16="http://schemas.microsoft.com/office/drawing/2014/chart" uri="{C3380CC4-5D6E-409C-BE32-E72D297353CC}">
                  <c16:uniqueId val="{00000001-C13B-40FB-A000-D47F8A488CDD}"/>
                </c:ext>
              </c:extLst>
            </c:dLbl>
            <c:dLbl>
              <c:idx val="6"/>
              <c:delete val="1"/>
              <c:extLst>
                <c:ext xmlns:c15="http://schemas.microsoft.com/office/drawing/2012/chart" uri="{CE6537A1-D6FC-4f65-9D91-7224C49458BB}"/>
                <c:ext xmlns:c16="http://schemas.microsoft.com/office/drawing/2014/chart" uri="{C3380CC4-5D6E-409C-BE32-E72D297353CC}">
                  <c16:uniqueId val="{00000002-C13B-40FB-A000-D47F8A488CDD}"/>
                </c:ext>
              </c:extLst>
            </c:dLbl>
            <c:dLbl>
              <c:idx val="7"/>
              <c:delete val="1"/>
              <c:extLst>
                <c:ext xmlns:c15="http://schemas.microsoft.com/office/drawing/2012/chart" uri="{CE6537A1-D6FC-4f65-9D91-7224C49458BB}"/>
                <c:ext xmlns:c16="http://schemas.microsoft.com/office/drawing/2014/chart" uri="{C3380CC4-5D6E-409C-BE32-E72D297353CC}">
                  <c16:uniqueId val="{00000003-886F-4343-A42D-1F48753903AC}"/>
                </c:ext>
              </c:extLst>
            </c:dLbl>
            <c:dLbl>
              <c:idx val="8"/>
              <c:delete val="1"/>
              <c:extLst>
                <c:ext xmlns:c15="http://schemas.microsoft.com/office/drawing/2012/chart" uri="{CE6537A1-D6FC-4f65-9D91-7224C49458BB}"/>
                <c:ext xmlns:c16="http://schemas.microsoft.com/office/drawing/2014/chart" uri="{C3380CC4-5D6E-409C-BE32-E72D297353CC}">
                  <c16:uniqueId val="{00000003-C13B-40FB-A000-D47F8A488CDD}"/>
                </c:ext>
              </c:extLst>
            </c:dLbl>
            <c:dLbl>
              <c:idx val="9"/>
              <c:delete val="1"/>
              <c:extLst>
                <c:ext xmlns:c15="http://schemas.microsoft.com/office/drawing/2012/chart" uri="{CE6537A1-D6FC-4f65-9D91-7224C49458BB}"/>
                <c:ext xmlns:c16="http://schemas.microsoft.com/office/drawing/2014/chart" uri="{C3380CC4-5D6E-409C-BE32-E72D297353CC}">
                  <c16:uniqueId val="{00000004-886F-4343-A42D-1F48753903AC}"/>
                </c:ext>
              </c:extLst>
            </c:dLbl>
            <c:dLbl>
              <c:idx val="10"/>
              <c:delete val="1"/>
              <c:extLst>
                <c:ext xmlns:c15="http://schemas.microsoft.com/office/drawing/2012/chart" uri="{CE6537A1-D6FC-4f65-9D91-7224C49458BB}"/>
                <c:ext xmlns:c16="http://schemas.microsoft.com/office/drawing/2014/chart" uri="{C3380CC4-5D6E-409C-BE32-E72D297353CC}">
                  <c16:uniqueId val="{00000004-C13B-40FB-A000-D47F8A488CDD}"/>
                </c:ext>
              </c:extLst>
            </c:dLbl>
            <c:dLbl>
              <c:idx val="11"/>
              <c:delete val="1"/>
              <c:extLst>
                <c:ext xmlns:c15="http://schemas.microsoft.com/office/drawing/2012/chart" uri="{CE6537A1-D6FC-4f65-9D91-7224C49458BB}"/>
                <c:ext xmlns:c16="http://schemas.microsoft.com/office/drawing/2014/chart" uri="{C3380CC4-5D6E-409C-BE32-E72D297353CC}">
                  <c16:uniqueId val="{00000005-886F-4343-A42D-1F48753903AC}"/>
                </c:ext>
              </c:extLst>
            </c:dLbl>
            <c:dLbl>
              <c:idx val="12"/>
              <c:tx>
                <c:rich>
                  <a:bodyPr/>
                  <a:lstStyle/>
                  <a:p>
                    <a:fld id="{17FCAC44-735A-464D-93FF-B9238635B770}"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86F-4343-A42D-1F48753903A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Sheet1!$B$5:$N$5</c:f>
              <c:numCache>
                <c:formatCode>General</c:formatCode>
                <c:ptCount val="13"/>
                <c:pt idx="0">
                  <c:v>3</c:v>
                </c:pt>
                <c:pt idx="1">
                  <c:v>3</c:v>
                </c:pt>
                <c:pt idx="2">
                  <c:v>0</c:v>
                </c:pt>
                <c:pt idx="3">
                  <c:v>7</c:v>
                </c:pt>
                <c:pt idx="4">
                  <c:v>5</c:v>
                </c:pt>
                <c:pt idx="5">
                  <c:v>9</c:v>
                </c:pt>
                <c:pt idx="6">
                  <c:v>14</c:v>
                </c:pt>
                <c:pt idx="7">
                  <c:v>4</c:v>
                </c:pt>
                <c:pt idx="8">
                  <c:v>10</c:v>
                </c:pt>
                <c:pt idx="9">
                  <c:v>4</c:v>
                </c:pt>
                <c:pt idx="10">
                  <c:v>11</c:v>
                </c:pt>
                <c:pt idx="11">
                  <c:v>0</c:v>
                </c:pt>
                <c:pt idx="12">
                  <c:v>15</c:v>
                </c:pt>
              </c:numCache>
            </c:numRef>
          </c:val>
          <c:extLst>
            <c:ext xmlns:c16="http://schemas.microsoft.com/office/drawing/2014/chart" uri="{C3380CC4-5D6E-409C-BE32-E72D297353CC}">
              <c16:uniqueId val="{00000004-62DD-4D04-BE4D-72183BBAED25}"/>
            </c:ext>
          </c:extLst>
        </c:ser>
        <c:dLbls>
          <c:showLegendKey val="0"/>
          <c:showVal val="1"/>
          <c:showCatName val="0"/>
          <c:showSerName val="0"/>
          <c:showPercent val="0"/>
          <c:showBubbleSize val="0"/>
        </c:dLbls>
        <c:gapWidth val="150"/>
        <c:overlap val="100"/>
        <c:axId val="275282560"/>
        <c:axId val="282534272"/>
      </c:barChart>
      <c:catAx>
        <c:axId val="27528256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534272"/>
        <c:crosses val="autoZero"/>
        <c:auto val="1"/>
        <c:lblAlgn val="ctr"/>
        <c:lblOffset val="100"/>
        <c:noMultiLvlLbl val="0"/>
      </c:catAx>
      <c:valAx>
        <c:axId val="282534272"/>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0"/>
              <c:y val="0.1278945380696191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5282560"/>
        <c:crosses val="autoZero"/>
        <c:crossBetween val="between"/>
      </c:valAx>
      <c:spPr>
        <a:noFill/>
        <a:ln>
          <a:noFill/>
        </a:ln>
        <a:effectLst/>
      </c:spPr>
    </c:plotArea>
    <c:legend>
      <c:legendPos val="b"/>
      <c:layout>
        <c:manualLayout>
          <c:xMode val="edge"/>
          <c:yMode val="edge"/>
          <c:x val="0.21088473005471584"/>
          <c:y val="0.93957956342413718"/>
          <c:w val="0.61457737014977498"/>
          <c:h val="5.873626330833275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46420929801374"/>
          <c:y val="8.8353413654618504E-2"/>
          <c:w val="0.82577140237634927"/>
          <c:h val="0.70462212329605722"/>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2"/>
              <c:tx>
                <c:rich>
                  <a:bodyPr/>
                  <a:lstStyle/>
                  <a:p>
                    <a:fld id="{514383F1-74F8-44A7-881F-F92AEDE12EE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B1B-4A36-93DE-CC9D0CCC2D2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Sheet1!$B$2:$N$2</c:f>
              <c:numCache>
                <c:formatCode>General</c:formatCode>
                <c:ptCount val="13"/>
                <c:pt idx="0">
                  <c:v>81</c:v>
                </c:pt>
                <c:pt idx="1">
                  <c:v>43</c:v>
                </c:pt>
                <c:pt idx="2">
                  <c:v>47</c:v>
                </c:pt>
                <c:pt idx="3">
                  <c:v>46</c:v>
                </c:pt>
                <c:pt idx="4">
                  <c:v>62</c:v>
                </c:pt>
                <c:pt idx="5">
                  <c:v>62</c:v>
                </c:pt>
                <c:pt idx="6">
                  <c:v>64</c:v>
                </c:pt>
                <c:pt idx="7">
                  <c:v>62</c:v>
                </c:pt>
                <c:pt idx="8">
                  <c:v>55</c:v>
                </c:pt>
                <c:pt idx="9">
                  <c:v>51</c:v>
                </c:pt>
                <c:pt idx="10">
                  <c:v>68</c:v>
                </c:pt>
                <c:pt idx="11">
                  <c:v>79</c:v>
                </c:pt>
                <c:pt idx="12">
                  <c:v>56</c:v>
                </c:pt>
              </c:numCache>
            </c:numRef>
          </c:val>
          <c:extLst>
            <c:ext xmlns:c16="http://schemas.microsoft.com/office/drawing/2014/chart" uri="{C3380CC4-5D6E-409C-BE32-E72D297353CC}">
              <c16:uniqueId val="{00000001-FC8D-4C4F-BF2E-89D46C933FEA}"/>
            </c:ext>
          </c:extLst>
        </c:ser>
        <c:ser>
          <c:idx val="1"/>
          <c:order val="1"/>
          <c:tx>
            <c:strRef>
              <c:f>Sheet1!$A$3</c:f>
              <c:strCache>
                <c:ptCount val="1"/>
                <c:pt idx="0">
                  <c:v>Easy</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11"/>
              <c:delete val="1"/>
              <c:extLst>
                <c:ext xmlns:c15="http://schemas.microsoft.com/office/drawing/2012/chart" uri="{CE6537A1-D6FC-4f65-9D91-7224C49458BB}"/>
                <c:ext xmlns:c16="http://schemas.microsoft.com/office/drawing/2014/chart" uri="{C3380CC4-5D6E-409C-BE32-E72D297353CC}">
                  <c16:uniqueId val="{00000005-4A0A-4E64-87DF-C9A160C38CF7}"/>
                </c:ext>
              </c:extLst>
            </c:dLbl>
            <c:dLbl>
              <c:idx val="12"/>
              <c:tx>
                <c:rich>
                  <a:bodyPr/>
                  <a:lstStyle/>
                  <a:p>
                    <a:fld id="{E7941BA6-B520-483D-892D-ABB68BDB127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B1B-4A36-93DE-CC9D0CCC2D2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Sheet1!$B$3:$N$3</c:f>
              <c:numCache>
                <c:formatCode>General</c:formatCode>
                <c:ptCount val="13"/>
                <c:pt idx="0">
                  <c:v>16</c:v>
                </c:pt>
                <c:pt idx="1">
                  <c:v>36</c:v>
                </c:pt>
                <c:pt idx="2">
                  <c:v>47</c:v>
                </c:pt>
                <c:pt idx="3">
                  <c:v>41</c:v>
                </c:pt>
                <c:pt idx="4">
                  <c:v>35</c:v>
                </c:pt>
                <c:pt idx="5">
                  <c:v>33</c:v>
                </c:pt>
                <c:pt idx="6">
                  <c:v>36</c:v>
                </c:pt>
                <c:pt idx="7">
                  <c:v>28</c:v>
                </c:pt>
                <c:pt idx="8">
                  <c:v>38</c:v>
                </c:pt>
                <c:pt idx="9">
                  <c:v>44</c:v>
                </c:pt>
                <c:pt idx="10">
                  <c:v>25</c:v>
                </c:pt>
                <c:pt idx="11">
                  <c:v>9</c:v>
                </c:pt>
                <c:pt idx="12">
                  <c:v>31</c:v>
                </c:pt>
              </c:numCache>
            </c:numRef>
          </c:val>
          <c:extLst>
            <c:ext xmlns:c16="http://schemas.microsoft.com/office/drawing/2014/chart" uri="{C3380CC4-5D6E-409C-BE32-E72D297353CC}">
              <c16:uniqueId val="{00000003-FC8D-4C4F-BF2E-89D46C933FEA}"/>
            </c:ext>
          </c:extLst>
        </c:ser>
        <c:ser>
          <c:idx val="2"/>
          <c:order val="2"/>
          <c:tx>
            <c:strRef>
              <c:f>Sheet1!$A$4</c:f>
              <c:strCache>
                <c:ptCount val="1"/>
                <c:pt idx="0">
                  <c:v>Difficult</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B1B-4A36-93DE-CC9D0CCC2D25}"/>
                </c:ext>
              </c:extLst>
            </c:dLbl>
            <c:dLbl>
              <c:idx val="2"/>
              <c:delete val="1"/>
              <c:extLst>
                <c:ext xmlns:c15="http://schemas.microsoft.com/office/drawing/2012/chart" uri="{CE6537A1-D6FC-4f65-9D91-7224C49458BB}"/>
                <c:ext xmlns:c16="http://schemas.microsoft.com/office/drawing/2014/chart" uri="{C3380CC4-5D6E-409C-BE32-E72D297353CC}">
                  <c16:uniqueId val="{00000001-9B1B-4A36-93DE-CC9D0CCC2D25}"/>
                </c:ext>
              </c:extLst>
            </c:dLbl>
            <c:dLbl>
              <c:idx val="4"/>
              <c:delete val="1"/>
              <c:extLst>
                <c:ext xmlns:c15="http://schemas.microsoft.com/office/drawing/2012/chart" uri="{CE6537A1-D6FC-4f65-9D91-7224C49458BB}"/>
                <c:ext xmlns:c16="http://schemas.microsoft.com/office/drawing/2014/chart" uri="{C3380CC4-5D6E-409C-BE32-E72D297353CC}">
                  <c16:uniqueId val="{00000002-9B1B-4A36-93DE-CC9D0CCC2D25}"/>
                </c:ext>
              </c:extLst>
            </c:dLbl>
            <c:dLbl>
              <c:idx val="5"/>
              <c:delete val="1"/>
              <c:extLst>
                <c:ext xmlns:c15="http://schemas.microsoft.com/office/drawing/2012/chart" uri="{CE6537A1-D6FC-4f65-9D91-7224C49458BB}"/>
                <c:ext xmlns:c16="http://schemas.microsoft.com/office/drawing/2014/chart" uri="{C3380CC4-5D6E-409C-BE32-E72D297353CC}">
                  <c16:uniqueId val="{00000004-9B1B-4A36-93DE-CC9D0CCC2D25}"/>
                </c:ext>
              </c:extLst>
            </c:dLbl>
            <c:dLbl>
              <c:idx val="6"/>
              <c:delete val="1"/>
              <c:extLst>
                <c:ext xmlns:c15="http://schemas.microsoft.com/office/drawing/2012/chart" uri="{CE6537A1-D6FC-4f65-9D91-7224C49458BB}"/>
                <c:ext xmlns:c16="http://schemas.microsoft.com/office/drawing/2014/chart" uri="{C3380CC4-5D6E-409C-BE32-E72D297353CC}">
                  <c16:uniqueId val="{00000003-9B1B-4A36-93DE-CC9D0CCC2D25}"/>
                </c:ext>
              </c:extLst>
            </c:dLbl>
            <c:dLbl>
              <c:idx val="7"/>
              <c:delete val="1"/>
              <c:extLst>
                <c:ext xmlns:c15="http://schemas.microsoft.com/office/drawing/2012/chart" uri="{CE6537A1-D6FC-4f65-9D91-7224C49458BB}"/>
                <c:ext xmlns:c16="http://schemas.microsoft.com/office/drawing/2014/chart" uri="{C3380CC4-5D6E-409C-BE32-E72D297353CC}">
                  <c16:uniqueId val="{00000000-4A0A-4E64-87DF-C9A160C38CF7}"/>
                </c:ext>
              </c:extLst>
            </c:dLbl>
            <c:dLbl>
              <c:idx val="8"/>
              <c:delete val="1"/>
              <c:extLst>
                <c:ext xmlns:c15="http://schemas.microsoft.com/office/drawing/2012/chart" uri="{CE6537A1-D6FC-4f65-9D91-7224C49458BB}"/>
                <c:ext xmlns:c16="http://schemas.microsoft.com/office/drawing/2014/chart" uri="{C3380CC4-5D6E-409C-BE32-E72D297353CC}">
                  <c16:uniqueId val="{00000001-4A0A-4E64-87DF-C9A160C38CF7}"/>
                </c:ext>
              </c:extLst>
            </c:dLbl>
            <c:dLbl>
              <c:idx val="9"/>
              <c:delete val="1"/>
              <c:extLst>
                <c:ext xmlns:c15="http://schemas.microsoft.com/office/drawing/2012/chart" uri="{CE6537A1-D6FC-4f65-9D91-7224C49458BB}"/>
                <c:ext xmlns:c16="http://schemas.microsoft.com/office/drawing/2014/chart" uri="{C3380CC4-5D6E-409C-BE32-E72D297353CC}">
                  <c16:uniqueId val="{00000005-9B1B-4A36-93DE-CC9D0CCC2D25}"/>
                </c:ext>
              </c:extLst>
            </c:dLbl>
            <c:dLbl>
              <c:idx val="10"/>
              <c:delete val="1"/>
              <c:extLst>
                <c:ext xmlns:c15="http://schemas.microsoft.com/office/drawing/2012/chart" uri="{CE6537A1-D6FC-4f65-9D91-7224C49458BB}"/>
                <c:ext xmlns:c16="http://schemas.microsoft.com/office/drawing/2014/chart" uri="{C3380CC4-5D6E-409C-BE32-E72D297353CC}">
                  <c16:uniqueId val="{00000002-4A0A-4E64-87DF-C9A160C38CF7}"/>
                </c:ext>
              </c:extLst>
            </c:dLbl>
            <c:dLbl>
              <c:idx val="11"/>
              <c:delete val="1"/>
              <c:extLst>
                <c:ext xmlns:c15="http://schemas.microsoft.com/office/drawing/2012/chart" uri="{CE6537A1-D6FC-4f65-9D91-7224C49458BB}"/>
                <c:ext xmlns:c16="http://schemas.microsoft.com/office/drawing/2014/chart" uri="{C3380CC4-5D6E-409C-BE32-E72D297353CC}">
                  <c16:uniqueId val="{00000003-4A0A-4E64-87DF-C9A160C38CF7}"/>
                </c:ext>
              </c:extLst>
            </c:dLbl>
            <c:dLbl>
              <c:idx val="12"/>
              <c:delete val="1"/>
              <c:extLst>
                <c:ext xmlns:c15="http://schemas.microsoft.com/office/drawing/2012/chart" uri="{CE6537A1-D6FC-4f65-9D91-7224C49458BB}"/>
                <c:ext xmlns:c16="http://schemas.microsoft.com/office/drawing/2014/chart" uri="{C3380CC4-5D6E-409C-BE32-E72D297353CC}">
                  <c16:uniqueId val="{00000004-4A0A-4E64-87DF-C9A160C38CF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Sheet1!$B$4:$N$4</c:f>
              <c:numCache>
                <c:formatCode>General</c:formatCode>
                <c:ptCount val="13"/>
                <c:pt idx="0">
                  <c:v>2</c:v>
                </c:pt>
                <c:pt idx="1">
                  <c:v>17</c:v>
                </c:pt>
                <c:pt idx="2">
                  <c:v>2</c:v>
                </c:pt>
                <c:pt idx="3">
                  <c:v>13</c:v>
                </c:pt>
                <c:pt idx="4">
                  <c:v>3</c:v>
                </c:pt>
                <c:pt idx="5">
                  <c:v>5</c:v>
                </c:pt>
                <c:pt idx="6">
                  <c:v>0</c:v>
                </c:pt>
                <c:pt idx="7">
                  <c:v>10</c:v>
                </c:pt>
                <c:pt idx="8">
                  <c:v>7</c:v>
                </c:pt>
                <c:pt idx="9">
                  <c:v>5</c:v>
                </c:pt>
                <c:pt idx="10">
                  <c:v>7</c:v>
                </c:pt>
                <c:pt idx="11">
                  <c:v>9</c:v>
                </c:pt>
                <c:pt idx="12">
                  <c:v>13</c:v>
                </c:pt>
              </c:numCache>
            </c:numRef>
          </c:val>
          <c:extLst>
            <c:ext xmlns:c16="http://schemas.microsoft.com/office/drawing/2014/chart" uri="{C3380CC4-5D6E-409C-BE32-E72D297353CC}">
              <c16:uniqueId val="{00000005-FC8D-4C4F-BF2E-89D46C933FEA}"/>
            </c:ext>
          </c:extLst>
        </c:ser>
        <c:ser>
          <c:idx val="3"/>
          <c:order val="3"/>
          <c:tx>
            <c:strRef>
              <c:f>Sheet1!$A$5</c:f>
              <c:strCache>
                <c:ptCount val="1"/>
                <c:pt idx="0">
                  <c:v>Very difficult</c:v>
                </c:pt>
              </c:strCache>
            </c:strRef>
          </c:tx>
          <c:spPr>
            <a:solidFill>
              <a:schemeClr val="accent4"/>
            </a:solidFill>
            <a:ln>
              <a:noFill/>
            </a:ln>
            <a:effectLst/>
          </c:spPr>
          <c:invertIfNegative val="0"/>
          <c:dLbls>
            <c:delete val="1"/>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Sheet1!$B$5:$N$5</c:f>
              <c:numCache>
                <c:formatCode>General</c:formatCode>
                <c:ptCount val="13"/>
                <c:pt idx="0">
                  <c:v>2</c:v>
                </c:pt>
                <c:pt idx="1">
                  <c:v>5</c:v>
                </c:pt>
                <c:pt idx="2">
                  <c:v>0</c:v>
                </c:pt>
                <c:pt idx="3">
                  <c:v>0</c:v>
                </c:pt>
                <c:pt idx="4">
                  <c:v>0</c:v>
                </c:pt>
                <c:pt idx="5">
                  <c:v>0</c:v>
                </c:pt>
                <c:pt idx="6">
                  <c:v>0</c:v>
                </c:pt>
                <c:pt idx="7">
                  <c:v>0</c:v>
                </c:pt>
                <c:pt idx="8">
                  <c:v>0</c:v>
                </c:pt>
                <c:pt idx="9">
                  <c:v>0</c:v>
                </c:pt>
                <c:pt idx="10">
                  <c:v>0</c:v>
                </c:pt>
                <c:pt idx="11">
                  <c:v>2</c:v>
                </c:pt>
                <c:pt idx="12">
                  <c:v>0</c:v>
                </c:pt>
              </c:numCache>
            </c:numRef>
          </c:val>
          <c:extLst>
            <c:ext xmlns:c16="http://schemas.microsoft.com/office/drawing/2014/chart" uri="{C3380CC4-5D6E-409C-BE32-E72D297353CC}">
              <c16:uniqueId val="{00000006-FC8D-4C4F-BF2E-89D46C933FEA}"/>
            </c:ext>
          </c:extLst>
        </c:ser>
        <c:dLbls>
          <c:showLegendKey val="0"/>
          <c:showVal val="1"/>
          <c:showCatName val="0"/>
          <c:showSerName val="0"/>
          <c:showPercent val="0"/>
          <c:showBubbleSize val="0"/>
        </c:dLbls>
        <c:gapWidth val="150"/>
        <c:overlap val="100"/>
        <c:axId val="282636672"/>
        <c:axId val="282638208"/>
      </c:barChart>
      <c:catAx>
        <c:axId val="28263667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638208"/>
        <c:crosses val="autoZero"/>
        <c:auto val="1"/>
        <c:lblAlgn val="ctr"/>
        <c:lblOffset val="100"/>
        <c:noMultiLvlLbl val="0"/>
      </c:catAx>
      <c:valAx>
        <c:axId val="282638208"/>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AU" sz="1400"/>
                  <a:t>% of those who commented</a:t>
                </a:r>
              </a:p>
            </c:rich>
          </c:tx>
          <c:layout>
            <c:manualLayout>
              <c:xMode val="edge"/>
              <c:yMode val="edge"/>
              <c:x val="0"/>
              <c:y val="6.7535824990202012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636672"/>
        <c:crosses val="autoZero"/>
        <c:crossBetween val="between"/>
      </c:valAx>
      <c:spPr>
        <a:noFill/>
        <a:ln>
          <a:noFill/>
        </a:ln>
        <a:effectLst/>
      </c:spPr>
    </c:plotArea>
    <c:legend>
      <c:legendPos val="b"/>
      <c:layout>
        <c:manualLayout>
          <c:xMode val="edge"/>
          <c:yMode val="edge"/>
          <c:x val="0.20495740201089105"/>
          <c:y val="0.92650825334941944"/>
          <c:w val="0.70011658820146172"/>
          <c:h val="5.821800216149451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52493079826155"/>
          <c:y val="8.8353413654618504E-2"/>
          <c:w val="0.81369855258787782"/>
          <c:h val="0.69755446632834284"/>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Sheet1!$B$2:$N$2</c:f>
              <c:numCache>
                <c:formatCode>General</c:formatCode>
                <c:ptCount val="13"/>
                <c:pt idx="0">
                  <c:v>49</c:v>
                </c:pt>
                <c:pt idx="1">
                  <c:v>24</c:v>
                </c:pt>
                <c:pt idx="2">
                  <c:v>37</c:v>
                </c:pt>
                <c:pt idx="3">
                  <c:v>52</c:v>
                </c:pt>
                <c:pt idx="4">
                  <c:v>59</c:v>
                </c:pt>
                <c:pt idx="5">
                  <c:v>46</c:v>
                </c:pt>
                <c:pt idx="6">
                  <c:v>38</c:v>
                </c:pt>
                <c:pt idx="7">
                  <c:v>33</c:v>
                </c:pt>
                <c:pt idx="8">
                  <c:v>46</c:v>
                </c:pt>
                <c:pt idx="9">
                  <c:v>50</c:v>
                </c:pt>
                <c:pt idx="10">
                  <c:v>53</c:v>
                </c:pt>
                <c:pt idx="11">
                  <c:v>40</c:v>
                </c:pt>
                <c:pt idx="12">
                  <c:v>58</c:v>
                </c:pt>
              </c:numCache>
            </c:numRef>
          </c:val>
          <c:extLst>
            <c:ext xmlns:c16="http://schemas.microsoft.com/office/drawing/2014/chart" uri="{C3380CC4-5D6E-409C-BE32-E72D297353CC}">
              <c16:uniqueId val="{00000000-D358-499D-BE70-D60CCFC8C0E2}"/>
            </c:ext>
          </c:extLst>
        </c:ser>
        <c:ser>
          <c:idx val="1"/>
          <c:order val="1"/>
          <c:tx>
            <c:strRef>
              <c:f>Sheet1!$A$3</c:f>
              <c:strCache>
                <c:ptCount val="1"/>
                <c:pt idx="0">
                  <c:v>Easy</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Sheet1!$B$3:$N$3</c:f>
              <c:numCache>
                <c:formatCode>General</c:formatCode>
                <c:ptCount val="13"/>
                <c:pt idx="0">
                  <c:v>36</c:v>
                </c:pt>
                <c:pt idx="1">
                  <c:v>32</c:v>
                </c:pt>
                <c:pt idx="2">
                  <c:v>44</c:v>
                </c:pt>
                <c:pt idx="3">
                  <c:v>34</c:v>
                </c:pt>
                <c:pt idx="4">
                  <c:v>36</c:v>
                </c:pt>
                <c:pt idx="5">
                  <c:v>51</c:v>
                </c:pt>
                <c:pt idx="6">
                  <c:v>55</c:v>
                </c:pt>
                <c:pt idx="7">
                  <c:v>46</c:v>
                </c:pt>
                <c:pt idx="8">
                  <c:v>36</c:v>
                </c:pt>
                <c:pt idx="9">
                  <c:v>29</c:v>
                </c:pt>
                <c:pt idx="10">
                  <c:v>29</c:v>
                </c:pt>
                <c:pt idx="11">
                  <c:v>28</c:v>
                </c:pt>
                <c:pt idx="12">
                  <c:v>23</c:v>
                </c:pt>
              </c:numCache>
            </c:numRef>
          </c:val>
          <c:extLst>
            <c:ext xmlns:c16="http://schemas.microsoft.com/office/drawing/2014/chart" uri="{C3380CC4-5D6E-409C-BE32-E72D297353CC}">
              <c16:uniqueId val="{00000002-D358-499D-BE70-D60CCFC8C0E2}"/>
            </c:ext>
          </c:extLst>
        </c:ser>
        <c:ser>
          <c:idx val="2"/>
          <c:order val="2"/>
          <c:tx>
            <c:strRef>
              <c:f>Sheet1!$A$4</c:f>
              <c:strCache>
                <c:ptCount val="1"/>
                <c:pt idx="0">
                  <c:v>Difficult</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D58-4E42-AA3C-EFF8FF2E62D6}"/>
                </c:ext>
              </c:extLst>
            </c:dLbl>
            <c:dLbl>
              <c:idx val="2"/>
              <c:delete val="1"/>
              <c:extLst>
                <c:ext xmlns:c15="http://schemas.microsoft.com/office/drawing/2012/chart" uri="{CE6537A1-D6FC-4f65-9D91-7224C49458BB}"/>
                <c:ext xmlns:c16="http://schemas.microsoft.com/office/drawing/2014/chart" uri="{C3380CC4-5D6E-409C-BE32-E72D297353CC}">
                  <c16:uniqueId val="{00000001-CD58-4E42-AA3C-EFF8FF2E62D6}"/>
                </c:ext>
              </c:extLst>
            </c:dLbl>
            <c:dLbl>
              <c:idx val="4"/>
              <c:delete val="1"/>
              <c:extLst>
                <c:ext xmlns:c15="http://schemas.microsoft.com/office/drawing/2012/chart" uri="{CE6537A1-D6FC-4f65-9D91-7224C49458BB}"/>
                <c:ext xmlns:c16="http://schemas.microsoft.com/office/drawing/2014/chart" uri="{C3380CC4-5D6E-409C-BE32-E72D297353CC}">
                  <c16:uniqueId val="{00000004-9869-4F7F-B5DC-43BBB5C49A6B}"/>
                </c:ext>
              </c:extLst>
            </c:dLbl>
            <c:dLbl>
              <c:idx val="5"/>
              <c:delete val="1"/>
              <c:extLst>
                <c:ext xmlns:c15="http://schemas.microsoft.com/office/drawing/2012/chart" uri="{CE6537A1-D6FC-4f65-9D91-7224C49458BB}"/>
                <c:ext xmlns:c16="http://schemas.microsoft.com/office/drawing/2014/chart" uri="{C3380CC4-5D6E-409C-BE32-E72D297353CC}">
                  <c16:uniqueId val="{00000006-9869-4F7F-B5DC-43BBB5C49A6B}"/>
                </c:ext>
              </c:extLst>
            </c:dLbl>
            <c:dLbl>
              <c:idx val="6"/>
              <c:delete val="1"/>
              <c:extLst>
                <c:ext xmlns:c15="http://schemas.microsoft.com/office/drawing/2012/chart" uri="{CE6537A1-D6FC-4f65-9D91-7224C49458BB}"/>
                <c:ext xmlns:c16="http://schemas.microsoft.com/office/drawing/2014/chart" uri="{C3380CC4-5D6E-409C-BE32-E72D297353CC}">
                  <c16:uniqueId val="{00000002-CD58-4E42-AA3C-EFF8FF2E62D6}"/>
                </c:ext>
              </c:extLst>
            </c:dLbl>
            <c:dLbl>
              <c:idx val="9"/>
              <c:delete val="1"/>
              <c:extLst>
                <c:ext xmlns:c15="http://schemas.microsoft.com/office/drawing/2012/chart" uri="{CE6537A1-D6FC-4f65-9D91-7224C49458BB}"/>
                <c:ext xmlns:c16="http://schemas.microsoft.com/office/drawing/2014/chart" uri="{C3380CC4-5D6E-409C-BE32-E72D297353CC}">
                  <c16:uniqueId val="{00000003-CD58-4E42-AA3C-EFF8FF2E62D6}"/>
                </c:ext>
              </c:extLst>
            </c:dLbl>
            <c:dLbl>
              <c:idx val="12"/>
              <c:delete val="1"/>
              <c:extLst>
                <c:ext xmlns:c15="http://schemas.microsoft.com/office/drawing/2012/chart" uri="{CE6537A1-D6FC-4f65-9D91-7224C49458BB}"/>
                <c:ext xmlns:c16="http://schemas.microsoft.com/office/drawing/2014/chart" uri="{C3380CC4-5D6E-409C-BE32-E72D297353CC}">
                  <c16:uniqueId val="{00000004-CD58-4E42-AA3C-EFF8FF2E62D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Sheet1!$B$4:$N$4</c:f>
              <c:numCache>
                <c:formatCode>General</c:formatCode>
                <c:ptCount val="13"/>
                <c:pt idx="0">
                  <c:v>15</c:v>
                </c:pt>
                <c:pt idx="1">
                  <c:v>32</c:v>
                </c:pt>
                <c:pt idx="2">
                  <c:v>19</c:v>
                </c:pt>
                <c:pt idx="3">
                  <c:v>14</c:v>
                </c:pt>
                <c:pt idx="4">
                  <c:v>5</c:v>
                </c:pt>
                <c:pt idx="5">
                  <c:v>3</c:v>
                </c:pt>
                <c:pt idx="6">
                  <c:v>7</c:v>
                </c:pt>
                <c:pt idx="7">
                  <c:v>17</c:v>
                </c:pt>
                <c:pt idx="8">
                  <c:v>15</c:v>
                </c:pt>
                <c:pt idx="9">
                  <c:v>21</c:v>
                </c:pt>
                <c:pt idx="10">
                  <c:v>18</c:v>
                </c:pt>
                <c:pt idx="11">
                  <c:v>30</c:v>
                </c:pt>
                <c:pt idx="12">
                  <c:v>15</c:v>
                </c:pt>
              </c:numCache>
            </c:numRef>
          </c:val>
          <c:extLst>
            <c:ext xmlns:c16="http://schemas.microsoft.com/office/drawing/2014/chart" uri="{C3380CC4-5D6E-409C-BE32-E72D297353CC}">
              <c16:uniqueId val="{00000003-D358-499D-BE70-D60CCFC8C0E2}"/>
            </c:ext>
          </c:extLst>
        </c:ser>
        <c:ser>
          <c:idx val="3"/>
          <c:order val="3"/>
          <c:tx>
            <c:strRef>
              <c:f>Sheet1!$A$5</c:f>
              <c:strCache>
                <c:ptCount val="1"/>
                <c:pt idx="0">
                  <c:v>Very difficult</c:v>
                </c:pt>
              </c:strCache>
            </c:strRef>
          </c:tx>
          <c:spPr>
            <a:solidFill>
              <a:schemeClr val="accent4"/>
            </a:solidFill>
            <a:ln>
              <a:noFill/>
            </a:ln>
            <a:effectLst>
              <a:outerShdw blurRad="50800" dist="38100" dir="2700000" algn="tl" rotWithShape="0">
                <a:prstClr val="black">
                  <a:alpha val="40000"/>
                </a:prstClr>
              </a:outerShdw>
            </a:effectLst>
          </c:spPr>
          <c:invertIfNegative val="0"/>
          <c:dLbls>
            <c:delete val="1"/>
          </c:dLbls>
          <c:cat>
            <c:numRef>
              <c:f>Sheet1!$B$1:$N$1</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Sheet1!$B$5:$N$5</c:f>
              <c:numCache>
                <c:formatCode>General</c:formatCode>
                <c:ptCount val="13"/>
                <c:pt idx="0">
                  <c:v>0</c:v>
                </c:pt>
                <c:pt idx="1">
                  <c:v>12</c:v>
                </c:pt>
                <c:pt idx="2">
                  <c:v>0</c:v>
                </c:pt>
                <c:pt idx="3">
                  <c:v>0</c:v>
                </c:pt>
                <c:pt idx="4">
                  <c:v>0</c:v>
                </c:pt>
                <c:pt idx="5">
                  <c:v>0</c:v>
                </c:pt>
                <c:pt idx="6">
                  <c:v>0</c:v>
                </c:pt>
                <c:pt idx="7">
                  <c:v>4</c:v>
                </c:pt>
                <c:pt idx="8">
                  <c:v>3</c:v>
                </c:pt>
                <c:pt idx="9">
                  <c:v>0</c:v>
                </c:pt>
                <c:pt idx="10">
                  <c:v>0</c:v>
                </c:pt>
                <c:pt idx="11">
                  <c:v>2</c:v>
                </c:pt>
                <c:pt idx="12">
                  <c:v>4</c:v>
                </c:pt>
              </c:numCache>
            </c:numRef>
          </c:val>
          <c:extLst>
            <c:ext xmlns:c16="http://schemas.microsoft.com/office/drawing/2014/chart" uri="{C3380CC4-5D6E-409C-BE32-E72D297353CC}">
              <c16:uniqueId val="{00000007-D358-499D-BE70-D60CCFC8C0E2}"/>
            </c:ext>
          </c:extLst>
        </c:ser>
        <c:dLbls>
          <c:showLegendKey val="0"/>
          <c:showVal val="1"/>
          <c:showCatName val="0"/>
          <c:showSerName val="0"/>
          <c:showPercent val="0"/>
          <c:showBubbleSize val="0"/>
        </c:dLbls>
        <c:gapWidth val="150"/>
        <c:overlap val="100"/>
        <c:axId val="282822528"/>
        <c:axId val="282824064"/>
      </c:barChart>
      <c:catAx>
        <c:axId val="282822528"/>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824064"/>
        <c:crosses val="autoZero"/>
        <c:auto val="1"/>
        <c:lblAlgn val="ctr"/>
        <c:lblOffset val="100"/>
        <c:noMultiLvlLbl val="0"/>
      </c:catAx>
      <c:valAx>
        <c:axId val="282824064"/>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AU" sz="1400"/>
                  <a:t>% of those who commented</a:t>
                </a:r>
              </a:p>
            </c:rich>
          </c:tx>
          <c:layout>
            <c:manualLayout>
              <c:xMode val="edge"/>
              <c:yMode val="edge"/>
              <c:x val="0"/>
              <c:y val="7.8407239819004521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2822528"/>
        <c:crosses val="autoZero"/>
        <c:crossBetween val="between"/>
      </c:valAx>
      <c:spPr>
        <a:noFill/>
        <a:ln>
          <a:noFill/>
        </a:ln>
        <a:effectLst/>
      </c:spPr>
    </c:plotArea>
    <c:legend>
      <c:legendPos val="b"/>
      <c:layout>
        <c:manualLayout>
          <c:xMode val="edge"/>
          <c:yMode val="edge"/>
          <c:x val="0.17696323634381589"/>
          <c:y val="0.92666948221048617"/>
          <c:w val="0.72628865172623069"/>
          <c:h val="5.236526882103537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89775155814506E-2"/>
          <c:y val="4.0823977647955298E-2"/>
          <c:w val="0.8394401241640459"/>
          <c:h val="0.67346168825670982"/>
        </c:manualLayout>
      </c:layout>
      <c:barChart>
        <c:barDir val="col"/>
        <c:grouping val="clustered"/>
        <c:varyColors val="0"/>
        <c:ser>
          <c:idx val="1"/>
          <c:order val="1"/>
          <c:tx>
            <c:strRef>
              <c:f>Sheet1!$A$2</c:f>
              <c:strCache>
                <c:ptCount val="1"/>
                <c:pt idx="0">
                  <c:v>% Used Ketamine</c:v>
                </c:pt>
              </c:strCache>
            </c:strRef>
          </c:tx>
          <c:spPr>
            <a:solidFill>
              <a:schemeClr val="accent2"/>
            </a:solidFill>
            <a:ln w="25400">
              <a:noFill/>
            </a:ln>
            <a:effectLst>
              <a:outerShdw blurRad="50800" dist="38100" dir="2700000" algn="tl" rotWithShape="0">
                <a:prstClr val="black">
                  <a:alpha val="40000"/>
                </a:prstClr>
              </a:outerShdw>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1B71-4DC5-AD1C-7CFA9BB9B793}"/>
                </c:ext>
              </c:extLst>
            </c:dLbl>
            <c:dLbl>
              <c:idx val="15"/>
              <c:tx>
                <c:rich>
                  <a:bodyPr/>
                  <a:lstStyle/>
                  <a:p>
                    <a:fld id="{2D9D3FDA-5F4E-40E8-8B60-E19F4BB9E59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71-4DC5-AD1C-7CFA9BB9B79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Sheet1!$B$2:$Q$2</c:f>
              <c:numCache>
                <c:formatCode>General</c:formatCode>
                <c:ptCount val="16"/>
                <c:pt idx="0">
                  <c:v>21</c:v>
                </c:pt>
                <c:pt idx="1">
                  <c:v>15</c:v>
                </c:pt>
                <c:pt idx="2">
                  <c:v>17</c:v>
                </c:pt>
                <c:pt idx="3">
                  <c:v>15</c:v>
                </c:pt>
                <c:pt idx="4">
                  <c:v>10</c:v>
                </c:pt>
                <c:pt idx="5">
                  <c:v>6</c:v>
                </c:pt>
                <c:pt idx="6">
                  <c:v>2</c:v>
                </c:pt>
                <c:pt idx="7">
                  <c:v>6</c:v>
                </c:pt>
                <c:pt idx="8">
                  <c:v>14</c:v>
                </c:pt>
                <c:pt idx="9">
                  <c:v>14</c:v>
                </c:pt>
                <c:pt idx="10">
                  <c:v>33</c:v>
                </c:pt>
                <c:pt idx="11">
                  <c:v>6</c:v>
                </c:pt>
                <c:pt idx="12">
                  <c:v>9</c:v>
                </c:pt>
                <c:pt idx="13">
                  <c:v>20</c:v>
                </c:pt>
                <c:pt idx="14">
                  <c:v>49</c:v>
                </c:pt>
                <c:pt idx="15">
                  <c:v>29</c:v>
                </c:pt>
              </c:numCache>
            </c:numRef>
          </c:val>
          <c:extLst>
            <c:ext xmlns:c16="http://schemas.microsoft.com/office/drawing/2014/chart" uri="{C3380CC4-5D6E-409C-BE32-E72D297353CC}">
              <c16:uniqueId val="{00000000-30DF-4380-8678-7E5F87F67EED}"/>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 ketamine</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pPr>
              <a:solidFill>
                <a:schemeClr val="accent1"/>
              </a:solidFill>
              <a:ln w="6350" cap="flat" cmpd="sng" algn="ctr">
                <a:solidFill>
                  <a:schemeClr val="accent1"/>
                </a:solidFill>
                <a:prstDash val="solid"/>
                <a:round/>
              </a:ln>
              <a:effectLst>
                <a:outerShdw blurRad="50800" dist="38100" dir="2700000" algn="tl" rotWithShape="0">
                  <a:prstClr val="black">
                    <a:alpha val="40000"/>
                  </a:prstClr>
                </a:outerShdw>
              </a:effectLst>
            </c:spPr>
          </c:marker>
          <c:dLbls>
            <c:delete val="1"/>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Sheet1!$B$3:$Q$3</c:f>
              <c:numCache>
                <c:formatCode>General</c:formatCode>
                <c:ptCount val="16"/>
                <c:pt idx="0">
                  <c:v>2</c:v>
                </c:pt>
                <c:pt idx="1">
                  <c:v>2</c:v>
                </c:pt>
                <c:pt idx="2">
                  <c:v>2</c:v>
                </c:pt>
                <c:pt idx="3">
                  <c:v>2</c:v>
                </c:pt>
                <c:pt idx="4">
                  <c:v>2</c:v>
                </c:pt>
                <c:pt idx="5">
                  <c:v>1</c:v>
                </c:pt>
                <c:pt idx="6">
                  <c:v>5</c:v>
                </c:pt>
                <c:pt idx="7">
                  <c:v>2</c:v>
                </c:pt>
                <c:pt idx="8">
                  <c:v>1</c:v>
                </c:pt>
                <c:pt idx="9">
                  <c:v>1</c:v>
                </c:pt>
                <c:pt idx="10">
                  <c:v>2</c:v>
                </c:pt>
                <c:pt idx="11">
                  <c:v>2</c:v>
                </c:pt>
                <c:pt idx="12">
                  <c:v>1</c:v>
                </c:pt>
                <c:pt idx="13">
                  <c:v>2</c:v>
                </c:pt>
                <c:pt idx="14">
                  <c:v>2</c:v>
                </c:pt>
                <c:pt idx="15">
                  <c:v>4</c:v>
                </c:pt>
              </c:numCache>
            </c:numRef>
          </c:val>
          <c:smooth val="0"/>
          <c:extLst>
            <c:ext xmlns:c16="http://schemas.microsoft.com/office/drawing/2014/chart" uri="{C3380CC4-5D6E-409C-BE32-E72D297353CC}">
              <c16:uniqueId val="{00000001-30DF-4380-8678-7E5F87F67EED}"/>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270000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 ACT EDRS participants</a:t>
                </a:r>
              </a:p>
            </c:rich>
          </c:tx>
          <c:layout>
            <c:manualLayout>
              <c:xMode val="edge"/>
              <c:yMode val="edge"/>
              <c:x val="0"/>
              <c:y val="8.8340230714583717E-2"/>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out"/>
        <c:minorTickMark val="none"/>
        <c:tickLblPos val="none"/>
        <c:crossAx val="-2101183640"/>
        <c:crosses val="autoZero"/>
        <c:auto val="0"/>
        <c:lblAlgn val="ctr"/>
        <c:lblOffset val="100"/>
        <c:noMultiLvlLbl val="0"/>
      </c:catAx>
      <c:valAx>
        <c:axId val="-2101183640"/>
        <c:scaling>
          <c:orientation val="minMax"/>
          <c:max val="7"/>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Median days</a:t>
                </a:r>
              </a:p>
            </c:rich>
          </c:tx>
          <c:layout>
            <c:manualLayout>
              <c:xMode val="edge"/>
              <c:yMode val="edge"/>
              <c:x val="0.97444932984723087"/>
              <c:y val="0.23517974537950628"/>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spPr>
        <a:noFill/>
        <a:ln w="25399">
          <a:noFill/>
        </a:ln>
        <a:effectLst/>
      </c:spPr>
    </c:plotArea>
    <c:legend>
      <c:legendPos val="b"/>
      <c:layout>
        <c:manualLayout>
          <c:xMode val="edge"/>
          <c:yMode val="edge"/>
          <c:x val="0.21944093675597051"/>
          <c:y val="0.9110556881747246"/>
          <c:w val="0.56103719233238258"/>
          <c:h val="8.8944362377510397E-2"/>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89775155814506E-2"/>
          <c:y val="9.2436974789915902E-2"/>
          <c:w val="0.8394401241640459"/>
          <c:h val="0.62184873949584396"/>
        </c:manualLayout>
      </c:layout>
      <c:barChart>
        <c:barDir val="col"/>
        <c:grouping val="clustered"/>
        <c:varyColors val="0"/>
        <c:ser>
          <c:idx val="1"/>
          <c:order val="1"/>
          <c:tx>
            <c:strRef>
              <c:f>Sheet1!$A$2</c:f>
              <c:strCache>
                <c:ptCount val="1"/>
                <c:pt idx="0">
                  <c:v>% Used LSD</c:v>
                </c:pt>
              </c:strCache>
            </c:strRef>
          </c:tx>
          <c:spPr>
            <a:solidFill>
              <a:schemeClr val="accent2"/>
            </a:solidFill>
            <a:ln w="25400">
              <a:noFill/>
            </a:ln>
            <a:effectLst>
              <a:outerShdw blurRad="50800" dist="38100" dir="2700000" algn="tl" rotWithShape="0">
                <a:prstClr val="black">
                  <a:alpha val="40000"/>
                </a:prstClr>
              </a:outerShdw>
            </a:effectLst>
          </c:spPr>
          <c:invertIfNegative val="0"/>
          <c:dLbls>
            <c:dLbl>
              <c:idx val="15"/>
              <c:tx>
                <c:rich>
                  <a:bodyPr/>
                  <a:lstStyle/>
                  <a:p>
                    <a:fld id="{6360AEAD-9B4A-4E67-A9DC-7BD224ABD91F}"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8AB-4EBF-8CC9-50F85C35A33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mn-lt"/>
                    <a:ea typeface="Calibri"/>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Sheet1!$B$2:$Q$2</c:f>
              <c:numCache>
                <c:formatCode>General</c:formatCode>
                <c:ptCount val="16"/>
                <c:pt idx="0">
                  <c:v>44</c:v>
                </c:pt>
                <c:pt idx="1">
                  <c:v>23</c:v>
                </c:pt>
                <c:pt idx="2">
                  <c:v>30</c:v>
                </c:pt>
                <c:pt idx="3">
                  <c:v>18</c:v>
                </c:pt>
                <c:pt idx="4">
                  <c:v>24</c:v>
                </c:pt>
                <c:pt idx="5">
                  <c:v>37</c:v>
                </c:pt>
                <c:pt idx="6">
                  <c:v>35</c:v>
                </c:pt>
                <c:pt idx="7">
                  <c:v>41</c:v>
                </c:pt>
                <c:pt idx="8">
                  <c:v>39</c:v>
                </c:pt>
                <c:pt idx="9">
                  <c:v>38</c:v>
                </c:pt>
                <c:pt idx="10">
                  <c:v>53</c:v>
                </c:pt>
                <c:pt idx="11">
                  <c:v>19</c:v>
                </c:pt>
                <c:pt idx="12">
                  <c:v>37</c:v>
                </c:pt>
                <c:pt idx="13">
                  <c:v>40</c:v>
                </c:pt>
                <c:pt idx="14">
                  <c:v>64</c:v>
                </c:pt>
                <c:pt idx="15">
                  <c:v>43</c:v>
                </c:pt>
              </c:numCache>
            </c:numRef>
          </c:val>
          <c:extLst>
            <c:ext xmlns:c16="http://schemas.microsoft.com/office/drawing/2014/chart" uri="{C3380CC4-5D6E-409C-BE32-E72D297353CC}">
              <c16:uniqueId val="{00000000-E62F-4385-89C8-622C2119E15C}"/>
            </c:ext>
          </c:extLst>
        </c:ser>
        <c:dLbls>
          <c:showLegendKey val="0"/>
          <c:showVal val="1"/>
          <c:showCatName val="0"/>
          <c:showSerName val="0"/>
          <c:showPercent val="0"/>
          <c:showBubbleSize val="0"/>
        </c:dLbls>
        <c:gapWidth val="150"/>
        <c:axId val="-2101155768"/>
        <c:axId val="-2101152552"/>
      </c:barChart>
      <c:lineChart>
        <c:grouping val="standard"/>
        <c:varyColors val="0"/>
        <c:ser>
          <c:idx val="0"/>
          <c:order val="0"/>
          <c:tx>
            <c:strRef>
              <c:f>Sheet1!$A$3</c:f>
              <c:strCache>
                <c:ptCount val="1"/>
                <c:pt idx="0">
                  <c:v>Median days LSD</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pPr>
              <a:solidFill>
                <a:schemeClr val="accent1"/>
              </a:solidFill>
              <a:ln w="6350" cap="flat" cmpd="sng" algn="ctr">
                <a:solidFill>
                  <a:schemeClr val="accent1"/>
                </a:solidFill>
                <a:prstDash val="solid"/>
                <a:round/>
              </a:ln>
              <a:effectLst>
                <a:outerShdw blurRad="50800" dist="38100" dir="2700000" algn="tl" rotWithShape="0">
                  <a:prstClr val="black">
                    <a:alpha val="40000"/>
                  </a:prstClr>
                </a:outerShdw>
              </a:effectLst>
            </c:spPr>
          </c:marker>
          <c:dLbls>
            <c:delete val="1"/>
          </c:dLbls>
          <c:cat>
            <c:numRef>
              <c:f>Sheet1!$B$1:$Q$1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Sheet1!$B$3:$Q$3</c:f>
              <c:numCache>
                <c:formatCode>General</c:formatCode>
                <c:ptCount val="16"/>
                <c:pt idx="0">
                  <c:v>2</c:v>
                </c:pt>
                <c:pt idx="1">
                  <c:v>1</c:v>
                </c:pt>
                <c:pt idx="2">
                  <c:v>2</c:v>
                </c:pt>
                <c:pt idx="3">
                  <c:v>2</c:v>
                </c:pt>
                <c:pt idx="4">
                  <c:v>2</c:v>
                </c:pt>
                <c:pt idx="5">
                  <c:v>4</c:v>
                </c:pt>
                <c:pt idx="6">
                  <c:v>2</c:v>
                </c:pt>
                <c:pt idx="7">
                  <c:v>3</c:v>
                </c:pt>
                <c:pt idx="8">
                  <c:v>4</c:v>
                </c:pt>
                <c:pt idx="9">
                  <c:v>5</c:v>
                </c:pt>
                <c:pt idx="10">
                  <c:v>4</c:v>
                </c:pt>
                <c:pt idx="11">
                  <c:v>4</c:v>
                </c:pt>
                <c:pt idx="12">
                  <c:v>2</c:v>
                </c:pt>
                <c:pt idx="13">
                  <c:v>3</c:v>
                </c:pt>
                <c:pt idx="14">
                  <c:v>3</c:v>
                </c:pt>
                <c:pt idx="15">
                  <c:v>3</c:v>
                </c:pt>
              </c:numCache>
            </c:numRef>
          </c:val>
          <c:smooth val="0"/>
          <c:extLst>
            <c:ext xmlns:c16="http://schemas.microsoft.com/office/drawing/2014/chart" uri="{C3380CC4-5D6E-409C-BE32-E72D297353CC}">
              <c16:uniqueId val="{00000001-E62F-4385-89C8-622C2119E15C}"/>
            </c:ext>
          </c:extLst>
        </c:ser>
        <c:dLbls>
          <c:showLegendKey val="0"/>
          <c:showVal val="1"/>
          <c:showCatName val="0"/>
          <c:showSerName val="0"/>
          <c:showPercent val="0"/>
          <c:showBubbleSize val="0"/>
        </c:dLbls>
        <c:marker val="1"/>
        <c:smooth val="0"/>
        <c:axId val="-2101145992"/>
        <c:axId val="-2101183640"/>
      </c:lineChart>
      <c:catAx>
        <c:axId val="-2101155768"/>
        <c:scaling>
          <c:orientation val="minMax"/>
        </c:scaling>
        <c:delete val="0"/>
        <c:axPos val="b"/>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2552"/>
        <c:crosses val="autoZero"/>
        <c:auto val="0"/>
        <c:lblAlgn val="ctr"/>
        <c:lblOffset val="100"/>
        <c:tickLblSkip val="1"/>
        <c:tickMarkSkip val="1"/>
        <c:noMultiLvlLbl val="0"/>
      </c:catAx>
      <c:valAx>
        <c:axId val="-2101152552"/>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 ACT EDRS participants</a:t>
                </a:r>
              </a:p>
            </c:rich>
          </c:tx>
          <c:layout>
            <c:manualLayout>
              <c:xMode val="edge"/>
              <c:yMode val="edge"/>
              <c:x val="6.3875042173741573E-3"/>
              <c:y val="6.1929810809847857E-2"/>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55768"/>
        <c:crosses val="autoZero"/>
        <c:crossBetween val="between"/>
        <c:majorUnit val="10"/>
      </c:valAx>
      <c:catAx>
        <c:axId val="-2101145992"/>
        <c:scaling>
          <c:orientation val="minMax"/>
        </c:scaling>
        <c:delete val="1"/>
        <c:axPos val="b"/>
        <c:numFmt formatCode="General" sourceLinked="1"/>
        <c:majorTickMark val="out"/>
        <c:minorTickMark val="none"/>
        <c:tickLblPos val="none"/>
        <c:crossAx val="-2101183640"/>
        <c:crosses val="autoZero"/>
        <c:auto val="0"/>
        <c:lblAlgn val="ctr"/>
        <c:lblOffset val="100"/>
        <c:noMultiLvlLbl val="0"/>
      </c:catAx>
      <c:valAx>
        <c:axId val="-2101183640"/>
        <c:scaling>
          <c:orientation val="minMax"/>
          <c:max val="5"/>
        </c:scaling>
        <c:delete val="0"/>
        <c:axPos val="r"/>
        <c:title>
          <c:tx>
            <c:rich>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r>
                  <a:rPr lang="en-AU" b="1" dirty="0"/>
                  <a:t>Median days</a:t>
                </a:r>
              </a:p>
            </c:rich>
          </c:tx>
          <c:layout>
            <c:manualLayout>
              <c:xMode val="edge"/>
              <c:yMode val="edge"/>
              <c:x val="0.97398923203398613"/>
              <c:y val="0.23856172729540032"/>
            </c:manualLayout>
          </c:layout>
          <c:overlay val="0"/>
          <c:spPr>
            <a:noFill/>
            <a:ln w="25399">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Calibri"/>
                  <a:cs typeface="Arial" panose="020B0604020202020204" pitchFamily="34" charset="0"/>
                </a:defRPr>
              </a:pPr>
              <a:endParaRPr lang="en-US"/>
            </a:p>
          </c:txPr>
        </c:title>
        <c:numFmt formatCode="General" sourceLinked="1"/>
        <c:majorTickMark val="cross"/>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crossAx val="-2101145992"/>
        <c:crosses val="max"/>
        <c:crossBetween val="between"/>
      </c:valAx>
      <c:spPr>
        <a:noFill/>
        <a:ln w="25399">
          <a:noFill/>
        </a:ln>
        <a:effectLst/>
      </c:spPr>
    </c:plotArea>
    <c:legend>
      <c:legendPos val="b"/>
      <c:layout>
        <c:manualLayout>
          <c:xMode val="edge"/>
          <c:yMode val="edge"/>
          <c:x val="0.21944093675597051"/>
          <c:y val="0.8277976778326438"/>
          <c:w val="0.56103719233238258"/>
          <c:h val="0.16863703901419105"/>
        </c:manualLayout>
      </c:layout>
      <c:overlay val="0"/>
      <c:spPr>
        <a:solidFill>
          <a:srgbClr val="FFFFFF"/>
        </a:solid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mn-lt"/>
              <a:ea typeface="Calibri"/>
              <a:cs typeface="Arial" panose="020B0604020202020204"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Tab</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15</c:v>
                </c:pt>
                <c:pt idx="1">
                  <c:v>20</c:v>
                </c:pt>
                <c:pt idx="2">
                  <c:v>20</c:v>
                </c:pt>
                <c:pt idx="3">
                  <c:v>20</c:v>
                </c:pt>
                <c:pt idx="4">
                  <c:v>20</c:v>
                </c:pt>
                <c:pt idx="5">
                  <c:v>20</c:v>
                </c:pt>
                <c:pt idx="6">
                  <c:v>25</c:v>
                </c:pt>
                <c:pt idx="7">
                  <c:v>20</c:v>
                </c:pt>
                <c:pt idx="8">
                  <c:v>20</c:v>
                </c:pt>
                <c:pt idx="9">
                  <c:v>22.5</c:v>
                </c:pt>
                <c:pt idx="10">
                  <c:v>20</c:v>
                </c:pt>
                <c:pt idx="11">
                  <c:v>20</c:v>
                </c:pt>
                <c:pt idx="12">
                  <c:v>25</c:v>
                </c:pt>
                <c:pt idx="13">
                  <c:v>20</c:v>
                </c:pt>
                <c:pt idx="14">
                  <c:v>20</c:v>
                </c:pt>
                <c:pt idx="15">
                  <c:v>20</c:v>
                </c:pt>
              </c:numCache>
            </c:numRef>
          </c:val>
          <c:extLst>
            <c:ext xmlns:c16="http://schemas.microsoft.com/office/drawing/2014/chart" uri="{C3380CC4-5D6E-409C-BE32-E72D297353CC}">
              <c16:uniqueId val="{00000000-11ED-40F9-8E70-CFD79E4319AB}"/>
            </c:ext>
          </c:extLst>
        </c:ser>
        <c:dLbls>
          <c:showLegendKey val="0"/>
          <c:showVal val="0"/>
          <c:showCatName val="0"/>
          <c:showSerName val="0"/>
          <c:showPercent val="0"/>
          <c:showBubbleSize val="0"/>
        </c:dLbls>
        <c:gapWidth val="150"/>
        <c:axId val="214241280"/>
        <c:axId val="214242816"/>
      </c:barChart>
      <c:catAx>
        <c:axId val="214241280"/>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4242816"/>
        <c:crosses val="autoZero"/>
        <c:auto val="1"/>
        <c:lblAlgn val="ctr"/>
        <c:lblOffset val="100"/>
        <c:noMultiLvlLbl val="0"/>
      </c:catAx>
      <c:valAx>
        <c:axId val="214242816"/>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Median price ($)</a:t>
                </a:r>
              </a:p>
            </c:rich>
          </c:tx>
          <c:layout>
            <c:manualLayout>
              <c:xMode val="edge"/>
              <c:yMode val="edge"/>
              <c:x val="6.038647342995169E-3"/>
              <c:y val="0.225695878269545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4241280"/>
        <c:crosses val="autoZero"/>
        <c:crossBetween val="between"/>
      </c:valAx>
      <c:spPr>
        <a:noFill/>
        <a:ln>
          <a:noFill/>
        </a:ln>
        <a:effectLst/>
      </c:spPr>
    </c:plotArea>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947937837714196E-2"/>
          <c:y val="5.55555555555554E-2"/>
          <c:w val="0.88062744206826604"/>
          <c:h val="0.70353112195817147"/>
        </c:manualLayout>
      </c:layout>
      <c:barChart>
        <c:barDir val="col"/>
        <c:grouping val="percentStacked"/>
        <c:varyColors val="0"/>
        <c:ser>
          <c:idx val="0"/>
          <c:order val="0"/>
          <c:tx>
            <c:strRef>
              <c:f>Sheet1!$B$1</c:f>
              <c:strCache>
                <c:ptCount val="1"/>
                <c:pt idx="0">
                  <c:v>Low</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B1-44D8-9EE0-7D090578CC1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13</c:v>
                </c:pt>
                <c:pt idx="1">
                  <c:v>23</c:v>
                </c:pt>
                <c:pt idx="2">
                  <c:v>6</c:v>
                </c:pt>
                <c:pt idx="3">
                  <c:v>5</c:v>
                </c:pt>
                <c:pt idx="4">
                  <c:v>13</c:v>
                </c:pt>
                <c:pt idx="5">
                  <c:v>10</c:v>
                </c:pt>
                <c:pt idx="6">
                  <c:v>0</c:v>
                </c:pt>
                <c:pt idx="7">
                  <c:v>0</c:v>
                </c:pt>
                <c:pt idx="8">
                  <c:v>12</c:v>
                </c:pt>
                <c:pt idx="9">
                  <c:v>10</c:v>
                </c:pt>
                <c:pt idx="10">
                  <c:v>40</c:v>
                </c:pt>
                <c:pt idx="11">
                  <c:v>0</c:v>
                </c:pt>
                <c:pt idx="12">
                  <c:v>8</c:v>
                </c:pt>
                <c:pt idx="13">
                  <c:v>6</c:v>
                </c:pt>
                <c:pt idx="14">
                  <c:v>0</c:v>
                </c:pt>
                <c:pt idx="15">
                  <c:v>0</c:v>
                </c:pt>
              </c:numCache>
            </c:numRef>
          </c:val>
          <c:extLst>
            <c:ext xmlns:c16="http://schemas.microsoft.com/office/drawing/2014/chart" uri="{C3380CC4-5D6E-409C-BE32-E72D297353CC}">
              <c16:uniqueId val="{00000000-9C0E-4677-BEC2-4794C0D8D9A8}"/>
            </c:ext>
          </c:extLst>
        </c:ser>
        <c:ser>
          <c:idx val="1"/>
          <c:order val="1"/>
          <c:tx>
            <c:strRef>
              <c:f>Sheet1!$C$1</c:f>
              <c:strCache>
                <c:ptCount val="1"/>
                <c:pt idx="0">
                  <c:v>Medium</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A-C6B1-44D8-9EE0-7D090578CC11}"/>
                </c:ext>
              </c:extLst>
            </c:dLbl>
            <c:dLbl>
              <c:idx val="4"/>
              <c:delete val="1"/>
              <c:extLst>
                <c:ext xmlns:c15="http://schemas.microsoft.com/office/drawing/2012/chart" uri="{CE6537A1-D6FC-4f65-9D91-7224C49458BB}"/>
                <c:ext xmlns:c16="http://schemas.microsoft.com/office/drawing/2014/chart" uri="{C3380CC4-5D6E-409C-BE32-E72D297353CC}">
                  <c16:uniqueId val="{00000009-C6B1-44D8-9EE0-7D090578CC11}"/>
                </c:ext>
              </c:extLst>
            </c:dLbl>
            <c:dLbl>
              <c:idx val="6"/>
              <c:delete val="1"/>
              <c:extLst>
                <c:ext xmlns:c15="http://schemas.microsoft.com/office/drawing/2012/chart" uri="{CE6537A1-D6FC-4f65-9D91-7224C49458BB}"/>
                <c:ext xmlns:c16="http://schemas.microsoft.com/office/drawing/2014/chart" uri="{C3380CC4-5D6E-409C-BE32-E72D297353CC}">
                  <c16:uniqueId val="{00000008-C6B1-44D8-9EE0-7D090578CC11}"/>
                </c:ext>
              </c:extLst>
            </c:dLbl>
            <c:dLbl>
              <c:idx val="10"/>
              <c:delete val="1"/>
              <c:extLst>
                <c:ext xmlns:c15="http://schemas.microsoft.com/office/drawing/2012/chart" uri="{CE6537A1-D6FC-4f65-9D91-7224C49458BB}"/>
                <c:ext xmlns:c16="http://schemas.microsoft.com/office/drawing/2014/chart" uri="{C3380CC4-5D6E-409C-BE32-E72D297353CC}">
                  <c16:uniqueId val="{00000007-C6B1-44D8-9EE0-7D090578CC11}"/>
                </c:ext>
              </c:extLst>
            </c:dLbl>
            <c:dLbl>
              <c:idx val="12"/>
              <c:delete val="1"/>
              <c:extLst>
                <c:ext xmlns:c15="http://schemas.microsoft.com/office/drawing/2012/chart" uri="{CE6537A1-D6FC-4f65-9D91-7224C49458BB}"/>
                <c:ext xmlns:c16="http://schemas.microsoft.com/office/drawing/2014/chart" uri="{C3380CC4-5D6E-409C-BE32-E72D297353CC}">
                  <c16:uniqueId val="{00000006-C6B1-44D8-9EE0-7D090578CC1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43</c:v>
                </c:pt>
                <c:pt idx="1">
                  <c:v>32</c:v>
                </c:pt>
                <c:pt idx="2">
                  <c:v>49</c:v>
                </c:pt>
                <c:pt idx="3">
                  <c:v>25</c:v>
                </c:pt>
                <c:pt idx="4">
                  <c:v>33</c:v>
                </c:pt>
                <c:pt idx="5">
                  <c:v>35</c:v>
                </c:pt>
                <c:pt idx="6">
                  <c:v>17</c:v>
                </c:pt>
                <c:pt idx="7">
                  <c:v>43</c:v>
                </c:pt>
                <c:pt idx="8">
                  <c:v>50</c:v>
                </c:pt>
                <c:pt idx="9">
                  <c:v>33</c:v>
                </c:pt>
                <c:pt idx="10">
                  <c:v>31</c:v>
                </c:pt>
                <c:pt idx="11">
                  <c:v>31</c:v>
                </c:pt>
                <c:pt idx="12">
                  <c:v>19</c:v>
                </c:pt>
                <c:pt idx="13">
                  <c:v>32</c:v>
                </c:pt>
                <c:pt idx="14">
                  <c:v>29</c:v>
                </c:pt>
                <c:pt idx="15">
                  <c:v>35</c:v>
                </c:pt>
              </c:numCache>
            </c:numRef>
          </c:val>
          <c:extLst>
            <c:ext xmlns:c16="http://schemas.microsoft.com/office/drawing/2014/chart" uri="{C3380CC4-5D6E-409C-BE32-E72D297353CC}">
              <c16:uniqueId val="{00000001-9C0E-4677-BEC2-4794C0D8D9A8}"/>
            </c:ext>
          </c:extLst>
        </c:ser>
        <c:ser>
          <c:idx val="2"/>
          <c:order val="2"/>
          <c:tx>
            <c:strRef>
              <c:f>Sheet1!$D$1</c:f>
              <c:strCache>
                <c:ptCount val="1"/>
                <c:pt idx="0">
                  <c:v>High</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3-C6B1-44D8-9EE0-7D090578CC11}"/>
                </c:ext>
              </c:extLst>
            </c:dLbl>
            <c:dLbl>
              <c:idx val="8"/>
              <c:delete val="1"/>
              <c:extLst>
                <c:ext xmlns:c15="http://schemas.microsoft.com/office/drawing/2012/chart" uri="{CE6537A1-D6FC-4f65-9D91-7224C49458BB}"/>
                <c:ext xmlns:c16="http://schemas.microsoft.com/office/drawing/2014/chart" uri="{C3380CC4-5D6E-409C-BE32-E72D297353CC}">
                  <c16:uniqueId val="{00000004-C6B1-44D8-9EE0-7D090578CC11}"/>
                </c:ext>
              </c:extLst>
            </c:dLbl>
            <c:dLbl>
              <c:idx val="10"/>
              <c:delete val="1"/>
              <c:extLst>
                <c:ext xmlns:c15="http://schemas.microsoft.com/office/drawing/2012/chart" uri="{CE6537A1-D6FC-4f65-9D91-7224C49458BB}"/>
                <c:ext xmlns:c16="http://schemas.microsoft.com/office/drawing/2014/chart" uri="{C3380CC4-5D6E-409C-BE32-E72D297353CC}">
                  <c16:uniqueId val="{00000005-C6B1-44D8-9EE0-7D090578CC1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33</c:v>
                </c:pt>
                <c:pt idx="1">
                  <c:v>41</c:v>
                </c:pt>
                <c:pt idx="2">
                  <c:v>31</c:v>
                </c:pt>
                <c:pt idx="3">
                  <c:v>60</c:v>
                </c:pt>
                <c:pt idx="4">
                  <c:v>33</c:v>
                </c:pt>
                <c:pt idx="5">
                  <c:v>35</c:v>
                </c:pt>
                <c:pt idx="6">
                  <c:v>70</c:v>
                </c:pt>
                <c:pt idx="7">
                  <c:v>57</c:v>
                </c:pt>
                <c:pt idx="8">
                  <c:v>19</c:v>
                </c:pt>
                <c:pt idx="9">
                  <c:v>48</c:v>
                </c:pt>
                <c:pt idx="10">
                  <c:v>14</c:v>
                </c:pt>
                <c:pt idx="11">
                  <c:v>50</c:v>
                </c:pt>
                <c:pt idx="12">
                  <c:v>65</c:v>
                </c:pt>
                <c:pt idx="13">
                  <c:v>47</c:v>
                </c:pt>
                <c:pt idx="14">
                  <c:v>58</c:v>
                </c:pt>
                <c:pt idx="15">
                  <c:v>59</c:v>
                </c:pt>
              </c:numCache>
            </c:numRef>
          </c:val>
          <c:extLst>
            <c:ext xmlns:c16="http://schemas.microsoft.com/office/drawing/2014/chart" uri="{C3380CC4-5D6E-409C-BE32-E72D297353CC}">
              <c16:uniqueId val="{00000002-9C0E-4677-BEC2-4794C0D8D9A8}"/>
            </c:ext>
          </c:extLst>
        </c:ser>
        <c:ser>
          <c:idx val="3"/>
          <c:order val="3"/>
          <c:tx>
            <c:strRef>
              <c:f>Sheet1!$E$1</c:f>
              <c:strCache>
                <c:ptCount val="1"/>
                <c:pt idx="0">
                  <c:v>Fluctuates</c:v>
                </c:pt>
              </c:strCache>
            </c:strRef>
          </c:tx>
          <c:spPr>
            <a:solidFill>
              <a:schemeClr val="accent4"/>
            </a:solidFill>
            <a:ln>
              <a:noFill/>
            </a:ln>
            <a:effectLst>
              <a:outerShdw blurRad="50800" dist="38100" dir="2700000" algn="tl" rotWithShape="0">
                <a:prstClr val="black">
                  <a:alpha val="40000"/>
                </a:prstClr>
              </a:outerShdw>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B1-44D8-9EE0-7D090578CC11}"/>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B1-44D8-9EE0-7D090578CC1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10</c:v>
                </c:pt>
                <c:pt idx="1">
                  <c:v>5</c:v>
                </c:pt>
                <c:pt idx="2">
                  <c:v>14</c:v>
                </c:pt>
                <c:pt idx="3">
                  <c:v>10</c:v>
                </c:pt>
                <c:pt idx="4">
                  <c:v>20</c:v>
                </c:pt>
                <c:pt idx="5">
                  <c:v>20</c:v>
                </c:pt>
                <c:pt idx="6">
                  <c:v>13</c:v>
                </c:pt>
                <c:pt idx="7">
                  <c:v>0</c:v>
                </c:pt>
                <c:pt idx="8">
                  <c:v>19</c:v>
                </c:pt>
                <c:pt idx="9">
                  <c:v>10</c:v>
                </c:pt>
                <c:pt idx="10">
                  <c:v>14</c:v>
                </c:pt>
                <c:pt idx="11">
                  <c:v>19</c:v>
                </c:pt>
                <c:pt idx="12">
                  <c:v>8</c:v>
                </c:pt>
                <c:pt idx="13">
                  <c:v>15</c:v>
                </c:pt>
                <c:pt idx="14">
                  <c:v>14</c:v>
                </c:pt>
                <c:pt idx="15">
                  <c:v>6</c:v>
                </c:pt>
              </c:numCache>
            </c:numRef>
          </c:val>
          <c:extLst>
            <c:ext xmlns:c16="http://schemas.microsoft.com/office/drawing/2014/chart" uri="{C3380CC4-5D6E-409C-BE32-E72D297353CC}">
              <c16:uniqueId val="{00000003-9C0E-4677-BEC2-4794C0D8D9A8}"/>
            </c:ext>
          </c:extLst>
        </c:ser>
        <c:dLbls>
          <c:showLegendKey val="0"/>
          <c:showVal val="0"/>
          <c:showCatName val="0"/>
          <c:showSerName val="0"/>
          <c:showPercent val="0"/>
          <c:showBubbleSize val="0"/>
        </c:dLbls>
        <c:gapWidth val="150"/>
        <c:overlap val="100"/>
        <c:axId val="214316160"/>
        <c:axId val="214317696"/>
      </c:barChart>
      <c:catAx>
        <c:axId val="214316160"/>
        <c:scaling>
          <c:orientation val="minMax"/>
        </c:scaling>
        <c:delete val="0"/>
        <c:axPos val="b"/>
        <c:numFmt formatCode="General" sourceLinked="1"/>
        <c:majorTickMark val="none"/>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317696"/>
        <c:crosses val="autoZero"/>
        <c:auto val="1"/>
        <c:lblAlgn val="ctr"/>
        <c:lblOffset val="100"/>
        <c:noMultiLvlLbl val="0"/>
      </c:catAx>
      <c:valAx>
        <c:axId val="214317696"/>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a:t>% of those who commented</a:t>
                </a:r>
              </a:p>
            </c:rich>
          </c:tx>
          <c:layout>
            <c:manualLayout>
              <c:xMode val="edge"/>
              <c:yMode val="edge"/>
              <c:x val="5.6157763392552487E-4"/>
              <c:y val="6.0166601346777364E-2"/>
            </c:manualLayout>
          </c:layout>
          <c:overlay val="0"/>
          <c:spPr>
            <a:noFill/>
            <a:ln w="25029">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0%" sourceLinked="1"/>
        <c:majorTickMark val="out"/>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316160"/>
        <c:crosses val="autoZero"/>
        <c:crossBetween val="between"/>
      </c:valAx>
      <c:spPr>
        <a:noFill/>
        <a:ln w="25350">
          <a:noFill/>
        </a:ln>
        <a:effectLst/>
      </c:spPr>
    </c:plotArea>
    <c:legend>
      <c:legendPos val="b"/>
      <c:layout>
        <c:manualLayout>
          <c:xMode val="edge"/>
          <c:yMode val="edge"/>
          <c:x val="0.31359871456894728"/>
          <c:y val="0.9142218263441052"/>
          <c:w val="0.37280247580834197"/>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947937837714196E-2"/>
          <c:y val="5.55555555555554E-2"/>
          <c:w val="0.88062744206826604"/>
          <c:h val="0.72065129867816302"/>
        </c:manualLayout>
      </c:layout>
      <c:barChart>
        <c:barDir val="col"/>
        <c:grouping val="percentStacked"/>
        <c:varyColors val="0"/>
        <c:ser>
          <c:idx val="0"/>
          <c:order val="0"/>
          <c:tx>
            <c:strRef>
              <c:f>Sheet1!$B$1</c:f>
              <c:strCache>
                <c:ptCount val="1"/>
                <c:pt idx="0">
                  <c:v>Very easy</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322E-484A-B2C6-C73F8D87F511}"/>
                </c:ext>
              </c:extLst>
            </c:dLbl>
            <c:dLbl>
              <c:idx val="2"/>
              <c:delete val="1"/>
              <c:extLst>
                <c:ext xmlns:c15="http://schemas.microsoft.com/office/drawing/2012/chart" uri="{CE6537A1-D6FC-4f65-9D91-7224C49458BB}"/>
                <c:ext xmlns:c16="http://schemas.microsoft.com/office/drawing/2014/chart" uri="{C3380CC4-5D6E-409C-BE32-E72D297353CC}">
                  <c16:uniqueId val="{00000004-322E-484A-B2C6-C73F8D87F511}"/>
                </c:ext>
              </c:extLst>
            </c:dLbl>
            <c:dLbl>
              <c:idx val="3"/>
              <c:delete val="1"/>
              <c:extLst>
                <c:ext xmlns:c15="http://schemas.microsoft.com/office/drawing/2012/chart" uri="{CE6537A1-D6FC-4f65-9D91-7224C49458BB}"/>
                <c:ext xmlns:c16="http://schemas.microsoft.com/office/drawing/2014/chart" uri="{C3380CC4-5D6E-409C-BE32-E72D297353CC}">
                  <c16:uniqueId val="{00000003-322E-484A-B2C6-C73F8D87F511}"/>
                </c:ext>
              </c:extLst>
            </c:dLbl>
            <c:dLbl>
              <c:idx val="10"/>
              <c:delete val="1"/>
              <c:extLst>
                <c:ext xmlns:c15="http://schemas.microsoft.com/office/drawing/2012/chart" uri="{CE6537A1-D6FC-4f65-9D91-7224C49458BB}"/>
                <c:ext xmlns:c16="http://schemas.microsoft.com/office/drawing/2014/chart" uri="{C3380CC4-5D6E-409C-BE32-E72D297353CC}">
                  <c16:uniqueId val="{00000005-322E-484A-B2C6-C73F8D87F51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Sheet1!$A$3:$A$17</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Sheet1!$B$3:$B$17</c:f>
              <c:numCache>
                <c:formatCode>General</c:formatCode>
                <c:ptCount val="15"/>
                <c:pt idx="0">
                  <c:v>8</c:v>
                </c:pt>
                <c:pt idx="1">
                  <c:v>16</c:v>
                </c:pt>
                <c:pt idx="2">
                  <c:v>14</c:v>
                </c:pt>
                <c:pt idx="3">
                  <c:v>28</c:v>
                </c:pt>
                <c:pt idx="4">
                  <c:v>25</c:v>
                </c:pt>
                <c:pt idx="5">
                  <c:v>18</c:v>
                </c:pt>
                <c:pt idx="6">
                  <c:v>30</c:v>
                </c:pt>
                <c:pt idx="7">
                  <c:v>25</c:v>
                </c:pt>
                <c:pt idx="8">
                  <c:v>24</c:v>
                </c:pt>
                <c:pt idx="9">
                  <c:v>32</c:v>
                </c:pt>
                <c:pt idx="10">
                  <c:v>25</c:v>
                </c:pt>
                <c:pt idx="11">
                  <c:v>22</c:v>
                </c:pt>
                <c:pt idx="12">
                  <c:v>19</c:v>
                </c:pt>
                <c:pt idx="13">
                  <c:v>30</c:v>
                </c:pt>
                <c:pt idx="14">
                  <c:v>21</c:v>
                </c:pt>
              </c:numCache>
            </c:numRef>
          </c:val>
          <c:extLst>
            <c:ext xmlns:c16="http://schemas.microsoft.com/office/drawing/2014/chart" uri="{C3380CC4-5D6E-409C-BE32-E72D297353CC}">
              <c16:uniqueId val="{00000000-94BC-4C4A-8639-B7930CA8DF19}"/>
            </c:ext>
          </c:extLst>
        </c:ser>
        <c:ser>
          <c:idx val="1"/>
          <c:order val="1"/>
          <c:tx>
            <c:strRef>
              <c:f>Sheet1!$C$1</c:f>
              <c:strCache>
                <c:ptCount val="1"/>
                <c:pt idx="0">
                  <c:v>Easy</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7-322E-484A-B2C6-C73F8D87F51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Sheet1!$A$3:$A$17</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Sheet1!$C$3:$C$17</c:f>
              <c:numCache>
                <c:formatCode>General</c:formatCode>
                <c:ptCount val="15"/>
                <c:pt idx="0">
                  <c:v>28</c:v>
                </c:pt>
                <c:pt idx="1">
                  <c:v>21</c:v>
                </c:pt>
                <c:pt idx="2">
                  <c:v>41</c:v>
                </c:pt>
                <c:pt idx="3">
                  <c:v>28</c:v>
                </c:pt>
                <c:pt idx="4">
                  <c:v>42</c:v>
                </c:pt>
                <c:pt idx="5">
                  <c:v>52</c:v>
                </c:pt>
                <c:pt idx="6">
                  <c:v>39</c:v>
                </c:pt>
                <c:pt idx="7">
                  <c:v>50</c:v>
                </c:pt>
                <c:pt idx="8">
                  <c:v>32</c:v>
                </c:pt>
                <c:pt idx="9">
                  <c:v>32</c:v>
                </c:pt>
                <c:pt idx="10">
                  <c:v>44</c:v>
                </c:pt>
                <c:pt idx="11">
                  <c:v>26</c:v>
                </c:pt>
                <c:pt idx="12">
                  <c:v>28</c:v>
                </c:pt>
                <c:pt idx="13">
                  <c:v>38</c:v>
                </c:pt>
                <c:pt idx="14">
                  <c:v>50</c:v>
                </c:pt>
              </c:numCache>
            </c:numRef>
          </c:val>
          <c:extLst>
            <c:ext xmlns:c16="http://schemas.microsoft.com/office/drawing/2014/chart" uri="{C3380CC4-5D6E-409C-BE32-E72D297353CC}">
              <c16:uniqueId val="{00000001-94BC-4C4A-8639-B7930CA8DF19}"/>
            </c:ext>
          </c:extLst>
        </c:ser>
        <c:ser>
          <c:idx val="2"/>
          <c:order val="2"/>
          <c:tx>
            <c:strRef>
              <c:f>Sheet1!$D$1</c:f>
              <c:strCache>
                <c:ptCount val="1"/>
                <c:pt idx="0">
                  <c:v>Difficult</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6-322E-484A-B2C6-C73F8D87F51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Sheet1!$A$3:$A$17</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Sheet1!$D$3:$D$17</c:f>
              <c:numCache>
                <c:formatCode>General</c:formatCode>
                <c:ptCount val="15"/>
                <c:pt idx="0">
                  <c:v>48</c:v>
                </c:pt>
                <c:pt idx="1">
                  <c:v>63</c:v>
                </c:pt>
                <c:pt idx="2">
                  <c:v>41</c:v>
                </c:pt>
                <c:pt idx="3">
                  <c:v>33</c:v>
                </c:pt>
                <c:pt idx="4">
                  <c:v>25</c:v>
                </c:pt>
                <c:pt idx="5">
                  <c:v>30</c:v>
                </c:pt>
                <c:pt idx="6">
                  <c:v>30</c:v>
                </c:pt>
                <c:pt idx="7">
                  <c:v>25</c:v>
                </c:pt>
                <c:pt idx="8">
                  <c:v>40</c:v>
                </c:pt>
                <c:pt idx="9">
                  <c:v>27</c:v>
                </c:pt>
                <c:pt idx="10">
                  <c:v>25</c:v>
                </c:pt>
                <c:pt idx="11">
                  <c:v>44</c:v>
                </c:pt>
                <c:pt idx="12">
                  <c:v>36</c:v>
                </c:pt>
                <c:pt idx="13">
                  <c:v>33</c:v>
                </c:pt>
                <c:pt idx="14">
                  <c:v>27</c:v>
                </c:pt>
              </c:numCache>
            </c:numRef>
          </c:val>
          <c:extLst>
            <c:ext xmlns:c16="http://schemas.microsoft.com/office/drawing/2014/chart" uri="{C3380CC4-5D6E-409C-BE32-E72D297353CC}">
              <c16:uniqueId val="{00000002-94BC-4C4A-8639-B7930CA8DF19}"/>
            </c:ext>
          </c:extLst>
        </c:ser>
        <c:ser>
          <c:idx val="3"/>
          <c:order val="3"/>
          <c:tx>
            <c:strRef>
              <c:f>Sheet1!$E$1</c:f>
              <c:strCache>
                <c:ptCount val="1"/>
                <c:pt idx="0">
                  <c:v>Very difficult</c:v>
                </c:pt>
              </c:strCache>
            </c:strRef>
          </c:tx>
          <c:spPr>
            <a:solidFill>
              <a:schemeClr val="accent4"/>
            </a:solidFill>
            <a:ln>
              <a:noFill/>
            </a:ln>
            <a:effectLst>
              <a:outerShdw blurRad="50800" dist="38100" dir="2700000" algn="tl" rotWithShape="0">
                <a:prstClr val="black">
                  <a:alpha val="40000"/>
                </a:prstClr>
              </a:outerShdw>
            </a:effectLst>
          </c:spPr>
          <c:invertIfNegative val="0"/>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2E-484A-B2C6-C73F8D87F51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Sheet1!$A$3:$A$17</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Sheet1!$E$3:$E$17</c:f>
              <c:numCache>
                <c:formatCode>General</c:formatCode>
                <c:ptCount val="15"/>
                <c:pt idx="0">
                  <c:v>16</c:v>
                </c:pt>
                <c:pt idx="1">
                  <c:v>0</c:v>
                </c:pt>
                <c:pt idx="2">
                  <c:v>5</c:v>
                </c:pt>
                <c:pt idx="3">
                  <c:v>11</c:v>
                </c:pt>
                <c:pt idx="4">
                  <c:v>8</c:v>
                </c:pt>
                <c:pt idx="5">
                  <c:v>0</c:v>
                </c:pt>
                <c:pt idx="6">
                  <c:v>0</c:v>
                </c:pt>
                <c:pt idx="7">
                  <c:v>0</c:v>
                </c:pt>
                <c:pt idx="8">
                  <c:v>4</c:v>
                </c:pt>
                <c:pt idx="9">
                  <c:v>8</c:v>
                </c:pt>
                <c:pt idx="10">
                  <c:v>0</c:v>
                </c:pt>
                <c:pt idx="11">
                  <c:v>7</c:v>
                </c:pt>
                <c:pt idx="12">
                  <c:v>17</c:v>
                </c:pt>
                <c:pt idx="13">
                  <c:v>0</c:v>
                </c:pt>
                <c:pt idx="14">
                  <c:v>3</c:v>
                </c:pt>
              </c:numCache>
            </c:numRef>
          </c:val>
          <c:extLst>
            <c:ext xmlns:c16="http://schemas.microsoft.com/office/drawing/2014/chart" uri="{C3380CC4-5D6E-409C-BE32-E72D297353CC}">
              <c16:uniqueId val="{00000003-94BC-4C4A-8639-B7930CA8DF19}"/>
            </c:ext>
          </c:extLst>
        </c:ser>
        <c:dLbls>
          <c:showLegendKey val="0"/>
          <c:showVal val="0"/>
          <c:showCatName val="0"/>
          <c:showSerName val="0"/>
          <c:showPercent val="0"/>
          <c:showBubbleSize val="0"/>
        </c:dLbls>
        <c:gapWidth val="150"/>
        <c:overlap val="100"/>
        <c:axId val="214473344"/>
        <c:axId val="214516096"/>
      </c:barChart>
      <c:catAx>
        <c:axId val="214473344"/>
        <c:scaling>
          <c:orientation val="minMax"/>
        </c:scaling>
        <c:delete val="0"/>
        <c:axPos val="b"/>
        <c:numFmt formatCode="General" sourceLinked="1"/>
        <c:majorTickMark val="none"/>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516096"/>
        <c:crosses val="autoZero"/>
        <c:auto val="1"/>
        <c:lblAlgn val="ctr"/>
        <c:lblOffset val="100"/>
        <c:noMultiLvlLbl val="0"/>
      </c:catAx>
      <c:valAx>
        <c:axId val="214516096"/>
        <c:scaling>
          <c:orientation val="minMax"/>
          <c:max val="1"/>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a:t>% of those who commented</a:t>
                </a:r>
              </a:p>
            </c:rich>
          </c:tx>
          <c:layout>
            <c:manualLayout>
              <c:xMode val="edge"/>
              <c:yMode val="edge"/>
              <c:x val="1.8392901461670161E-4"/>
              <c:y val="7.1167420814479618E-2"/>
            </c:manualLayout>
          </c:layout>
          <c:overlay val="0"/>
          <c:spPr>
            <a:noFill/>
            <a:ln w="25029">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0%" sourceLinked="1"/>
        <c:majorTickMark val="out"/>
        <c:minorTickMark val="none"/>
        <c:tickLblPos val="nextTo"/>
        <c:spPr>
          <a:noFill/>
          <a:ln w="3129"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14473344"/>
        <c:crosses val="autoZero"/>
        <c:crossBetween val="between"/>
      </c:valAx>
      <c:spPr>
        <a:noFill/>
        <a:ln w="25350">
          <a:noFill/>
        </a:ln>
        <a:effectLst/>
      </c:spPr>
    </c:plotArea>
    <c:legend>
      <c:legendPos val="b"/>
      <c:layout>
        <c:manualLayout>
          <c:xMode val="edge"/>
          <c:yMode val="edge"/>
          <c:x val="0.27498195642108553"/>
          <c:y val="0.9142218263441052"/>
          <c:w val="0.45003599210407474"/>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noFill/>
    <a:ln w="6350"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43300144995026E-2"/>
          <c:y val="4.1666666666666699E-2"/>
          <c:w val="0.89766397772243955"/>
          <c:h val="0.68053038344915495"/>
        </c:manualLayout>
      </c:layout>
      <c:lineChart>
        <c:grouping val="standard"/>
        <c:varyColors val="0"/>
        <c:ser>
          <c:idx val="0"/>
          <c:order val="0"/>
          <c:tx>
            <c:strRef>
              <c:f>Sheet1!$B$1</c:f>
              <c:strCache>
                <c:ptCount val="1"/>
                <c:pt idx="0">
                  <c:v>Prescription opioids</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triangle"/>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7"/>
              <c:delete val="1"/>
              <c:extLst>
                <c:ext xmlns:c15="http://schemas.microsoft.com/office/drawing/2012/chart" uri="{CE6537A1-D6FC-4f65-9D91-7224C49458BB}"/>
                <c:ext xmlns:c16="http://schemas.microsoft.com/office/drawing/2014/chart" uri="{C3380CC4-5D6E-409C-BE32-E72D297353CC}">
                  <c16:uniqueId val="{00000007-9565-43A9-9597-AEB3AFBCF560}"/>
                </c:ext>
              </c:extLst>
            </c:dLbl>
            <c:dLbl>
              <c:idx val="8"/>
              <c:delete val="1"/>
              <c:extLst>
                <c:ext xmlns:c15="http://schemas.microsoft.com/office/drawing/2012/chart" uri="{CE6537A1-D6FC-4f65-9D91-7224C49458BB}"/>
                <c:ext xmlns:c16="http://schemas.microsoft.com/office/drawing/2014/chart" uri="{C3380CC4-5D6E-409C-BE32-E72D297353CC}">
                  <c16:uniqueId val="{00000008-9565-43A9-9597-AEB3AFBCF560}"/>
                </c:ext>
              </c:extLst>
            </c:dLbl>
            <c:dLbl>
              <c:idx val="9"/>
              <c:delete val="1"/>
              <c:extLst>
                <c:ext xmlns:c15="http://schemas.microsoft.com/office/drawing/2012/chart" uri="{CE6537A1-D6FC-4f65-9D91-7224C49458BB}"/>
                <c:ext xmlns:c16="http://schemas.microsoft.com/office/drawing/2014/chart" uri="{C3380CC4-5D6E-409C-BE32-E72D297353CC}">
                  <c16:uniqueId val="{00000009-9565-43A9-9597-AEB3AFBCF560}"/>
                </c:ext>
              </c:extLst>
            </c:dLbl>
            <c:dLbl>
              <c:idx val="10"/>
              <c:layout>
                <c:manualLayout>
                  <c:x val="-1.5693376330586341E-2"/>
                  <c:y val="-2.0377186536295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65-43A9-9597-AEB3AFBCF56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Sheet1!$B$2:$B$13</c:f>
              <c:numCache>
                <c:formatCode>General</c:formatCode>
                <c:ptCount val="12"/>
                <c:pt idx="6">
                  <c:v>16</c:v>
                </c:pt>
                <c:pt idx="7">
                  <c:v>5</c:v>
                </c:pt>
                <c:pt idx="8">
                  <c:v>5</c:v>
                </c:pt>
                <c:pt idx="9">
                  <c:v>8</c:v>
                </c:pt>
                <c:pt idx="10">
                  <c:v>13</c:v>
                </c:pt>
                <c:pt idx="11">
                  <c:v>11</c:v>
                </c:pt>
              </c:numCache>
            </c:numRef>
          </c:val>
          <c:smooth val="0"/>
          <c:extLst>
            <c:ext xmlns:c16="http://schemas.microsoft.com/office/drawing/2014/chart" uri="{C3380CC4-5D6E-409C-BE32-E72D297353CC}">
              <c16:uniqueId val="{0000000D-9565-43A9-9597-AEB3AFBCF560}"/>
            </c:ext>
          </c:extLst>
        </c:ser>
        <c:ser>
          <c:idx val="1"/>
          <c:order val="1"/>
          <c:tx>
            <c:strRef>
              <c:f>Sheet1!$C$1</c:f>
              <c:strCache>
                <c:ptCount val="1"/>
                <c:pt idx="0">
                  <c:v>Codeine OTC</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565-43A9-9597-AEB3AFBCF560}"/>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04-419D-BA47-66399073CC5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Sheet1!$C$2:$C$13</c:f>
              <c:numCache>
                <c:formatCode>General</c:formatCode>
                <c:ptCount val="12"/>
                <c:pt idx="3">
                  <c:v>34</c:v>
                </c:pt>
                <c:pt idx="4">
                  <c:v>40</c:v>
                </c:pt>
                <c:pt idx="5">
                  <c:v>8</c:v>
                </c:pt>
                <c:pt idx="6">
                  <c:v>9</c:v>
                </c:pt>
                <c:pt idx="7">
                  <c:v>8</c:v>
                </c:pt>
                <c:pt idx="8">
                  <c:v>17</c:v>
                </c:pt>
                <c:pt idx="9">
                  <c:v>21</c:v>
                </c:pt>
                <c:pt idx="10">
                  <c:v>25</c:v>
                </c:pt>
                <c:pt idx="11">
                  <c:v>4</c:v>
                </c:pt>
              </c:numCache>
            </c:numRef>
          </c:val>
          <c:smooth val="0"/>
          <c:extLst>
            <c:ext xmlns:c16="http://schemas.microsoft.com/office/drawing/2014/chart" uri="{C3380CC4-5D6E-409C-BE32-E72D297353CC}">
              <c16:uniqueId val="{0000001A-9565-43A9-9597-AEB3AFBCF560}"/>
            </c:ext>
          </c:extLst>
        </c:ser>
        <c:ser>
          <c:idx val="2"/>
          <c:order val="2"/>
          <c:tx>
            <c:strRef>
              <c:f>Sheet1!$D$1</c:f>
              <c:strCache>
                <c:ptCount val="1"/>
                <c:pt idx="0">
                  <c:v>Benzodiazepines</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circle"/>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dLbls>
            <c:dLbl>
              <c:idx val="0"/>
              <c:layout>
                <c:manualLayout>
                  <c:x val="-1.6900559125246829E-2"/>
                  <c:y val="-2.7169582048393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565-43A9-9597-AEB3AFBCF560}"/>
                </c:ext>
              </c:extLst>
            </c:dLbl>
            <c:dLbl>
              <c:idx val="10"/>
              <c:layout>
                <c:manualLayout>
                  <c:x val="-7.2430967679631046E-3"/>
                  <c:y val="2.7169582048393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9565-43A9-9597-AEB3AFBCF560}"/>
                </c:ext>
              </c:extLst>
            </c:dLbl>
            <c:dLbl>
              <c:idx val="11"/>
              <c:layout>
                <c:manualLayout>
                  <c:x val="-7.2430967679629277E-3"/>
                  <c:y val="2.0377186536295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565-43A9-9597-AEB3AFBCF56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Sheet1!$D$2:$D$13</c:f>
              <c:numCache>
                <c:formatCode>General</c:formatCode>
                <c:ptCount val="12"/>
                <c:pt idx="0">
                  <c:v>19</c:v>
                </c:pt>
                <c:pt idx="1">
                  <c:v>21</c:v>
                </c:pt>
                <c:pt idx="2">
                  <c:v>24</c:v>
                </c:pt>
                <c:pt idx="3">
                  <c:v>28</c:v>
                </c:pt>
                <c:pt idx="4">
                  <c:v>25</c:v>
                </c:pt>
                <c:pt idx="5">
                  <c:v>16</c:v>
                </c:pt>
                <c:pt idx="6">
                  <c:v>12</c:v>
                </c:pt>
                <c:pt idx="7">
                  <c:v>9</c:v>
                </c:pt>
                <c:pt idx="8">
                  <c:v>15</c:v>
                </c:pt>
                <c:pt idx="9">
                  <c:v>23</c:v>
                </c:pt>
                <c:pt idx="10">
                  <c:v>32</c:v>
                </c:pt>
                <c:pt idx="11">
                  <c:v>32</c:v>
                </c:pt>
              </c:numCache>
            </c:numRef>
          </c:val>
          <c:smooth val="0"/>
          <c:extLst>
            <c:ext xmlns:c16="http://schemas.microsoft.com/office/drawing/2014/chart" uri="{C3380CC4-5D6E-409C-BE32-E72D297353CC}">
              <c16:uniqueId val="{00000028-9565-43A9-9597-AEB3AFBCF560}"/>
            </c:ext>
          </c:extLst>
        </c:ser>
        <c:ser>
          <c:idx val="3"/>
          <c:order val="3"/>
          <c:tx>
            <c:strRef>
              <c:f>Sheet1!$E$1</c:f>
              <c:strCache>
                <c:ptCount val="1"/>
                <c:pt idx="0">
                  <c:v>Pharmaceutical stimulants</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pPr>
              <a:noFill/>
              <a:ln w="25400" cap="flat" cmpd="sng" algn="ctr">
                <a:solidFill>
                  <a:schemeClr val="accent4"/>
                </a:solidFill>
                <a:prstDash val="solid"/>
                <a:round/>
              </a:ln>
              <a:effectLst>
                <a:outerShdw blurRad="50800" dist="38100" dir="2700000" algn="tl" rotWithShape="0">
                  <a:prstClr val="black">
                    <a:alpha val="40000"/>
                  </a:prstClr>
                </a:outerShdw>
              </a:effectLst>
            </c:spPr>
          </c:marker>
          <c:dLbls>
            <c:dLbl>
              <c:idx val="0"/>
              <c:layout>
                <c:manualLayout>
                  <c:x val="-2.0522107509228296E-2"/>
                  <c:y val="2.0377186536295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9565-43A9-9597-AEB3AFBCF560}"/>
                </c:ext>
              </c:extLst>
            </c:dLbl>
            <c:dLbl>
              <c:idx val="1"/>
              <c:delete val="1"/>
              <c:extLst>
                <c:ext xmlns:c15="http://schemas.microsoft.com/office/drawing/2012/chart" uri="{CE6537A1-D6FC-4f65-9D91-7224C49458BB}"/>
                <c:ext xmlns:c16="http://schemas.microsoft.com/office/drawing/2014/chart" uri="{C3380CC4-5D6E-409C-BE32-E72D297353CC}">
                  <c16:uniqueId val="{00000013-8804-419D-BA47-66399073CC5A}"/>
                </c:ext>
              </c:extLst>
            </c:dLbl>
            <c:dLbl>
              <c:idx val="2"/>
              <c:delete val="1"/>
              <c:extLst>
                <c:ext xmlns:c15="http://schemas.microsoft.com/office/drawing/2012/chart" uri="{CE6537A1-D6FC-4f65-9D91-7224C49458BB}"/>
                <c:ext xmlns:c16="http://schemas.microsoft.com/office/drawing/2014/chart" uri="{C3380CC4-5D6E-409C-BE32-E72D297353CC}">
                  <c16:uniqueId val="{00000012-8804-419D-BA47-66399073CC5A}"/>
                </c:ext>
              </c:extLst>
            </c:dLbl>
            <c:dLbl>
              <c:idx val="3"/>
              <c:delete val="1"/>
              <c:extLst>
                <c:ext xmlns:c15="http://schemas.microsoft.com/office/drawing/2012/chart" uri="{CE6537A1-D6FC-4f65-9D91-7224C49458BB}"/>
                <c:ext xmlns:c16="http://schemas.microsoft.com/office/drawing/2014/chart" uri="{C3380CC4-5D6E-409C-BE32-E72D297353CC}">
                  <c16:uniqueId val="{00000011-8804-419D-BA47-66399073CC5A}"/>
                </c:ext>
              </c:extLst>
            </c:dLbl>
            <c:dLbl>
              <c:idx val="4"/>
              <c:delete val="1"/>
              <c:extLst>
                <c:ext xmlns:c15="http://schemas.microsoft.com/office/drawing/2012/chart" uri="{CE6537A1-D6FC-4f65-9D91-7224C49458BB}"/>
                <c:ext xmlns:c16="http://schemas.microsoft.com/office/drawing/2014/chart" uri="{C3380CC4-5D6E-409C-BE32-E72D297353CC}">
                  <c16:uniqueId val="{00000010-8804-419D-BA47-66399073CC5A}"/>
                </c:ext>
              </c:extLst>
            </c:dLbl>
            <c:dLbl>
              <c:idx val="5"/>
              <c:delete val="1"/>
              <c:extLst>
                <c:ext xmlns:c15="http://schemas.microsoft.com/office/drawing/2012/chart" uri="{CE6537A1-D6FC-4f65-9D91-7224C49458BB}"/>
                <c:ext xmlns:c16="http://schemas.microsoft.com/office/drawing/2014/chart" uri="{C3380CC4-5D6E-409C-BE32-E72D297353CC}">
                  <c16:uniqueId val="{0000000F-8804-419D-BA47-66399073CC5A}"/>
                </c:ext>
              </c:extLst>
            </c:dLbl>
            <c:dLbl>
              <c:idx val="6"/>
              <c:delete val="1"/>
              <c:extLst>
                <c:ext xmlns:c15="http://schemas.microsoft.com/office/drawing/2012/chart" uri="{CE6537A1-D6FC-4f65-9D91-7224C49458BB}"/>
                <c:ext xmlns:c16="http://schemas.microsoft.com/office/drawing/2014/chart" uri="{C3380CC4-5D6E-409C-BE32-E72D297353CC}">
                  <c16:uniqueId val="{0000000E-8804-419D-BA47-66399073CC5A}"/>
                </c:ext>
              </c:extLst>
            </c:dLbl>
            <c:dLbl>
              <c:idx val="7"/>
              <c:delete val="1"/>
              <c:extLst>
                <c:ext xmlns:c15="http://schemas.microsoft.com/office/drawing/2012/chart" uri="{CE6537A1-D6FC-4f65-9D91-7224C49458BB}"/>
                <c:ext xmlns:c16="http://schemas.microsoft.com/office/drawing/2014/chart" uri="{C3380CC4-5D6E-409C-BE32-E72D297353CC}">
                  <c16:uniqueId val="{0000000D-8804-419D-BA47-66399073CC5A}"/>
                </c:ext>
              </c:extLst>
            </c:dLbl>
            <c:dLbl>
              <c:idx val="8"/>
              <c:delete val="1"/>
              <c:extLst>
                <c:ext xmlns:c15="http://schemas.microsoft.com/office/drawing/2012/chart" uri="{CE6537A1-D6FC-4f65-9D91-7224C49458BB}"/>
                <c:ext xmlns:c16="http://schemas.microsoft.com/office/drawing/2014/chart" uri="{C3380CC4-5D6E-409C-BE32-E72D297353CC}">
                  <c16:uniqueId val="{0000000C-8804-419D-BA47-66399073CC5A}"/>
                </c:ext>
              </c:extLst>
            </c:dLbl>
            <c:dLbl>
              <c:idx val="9"/>
              <c:delete val="1"/>
              <c:extLst>
                <c:ext xmlns:c15="http://schemas.microsoft.com/office/drawing/2012/chart" uri="{CE6537A1-D6FC-4f65-9D91-7224C49458BB}"/>
                <c:ext xmlns:c16="http://schemas.microsoft.com/office/drawing/2014/chart" uri="{C3380CC4-5D6E-409C-BE32-E72D297353CC}">
                  <c16:uniqueId val="{0000000B-8804-419D-BA47-66399073CC5A}"/>
                </c:ext>
              </c:extLst>
            </c:dLbl>
            <c:dLbl>
              <c:idx val="10"/>
              <c:layout>
                <c:manualLayout>
                  <c:x val="-8.4502795626235933E-3"/>
                  <c:y val="-2.7169582048393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9565-43A9-9597-AEB3AFBCF560}"/>
                </c:ext>
              </c:extLst>
            </c:dLbl>
            <c:dLbl>
              <c:idx val="11"/>
              <c:layout>
                <c:manualLayout>
                  <c:x val="-1.3279010741265368E-2"/>
                  <c:y val="-2.3773384292344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9565-43A9-9597-AEB3AFBCF56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Sheet1!$E$2:$E$13</c:f>
              <c:numCache>
                <c:formatCode>General</c:formatCode>
                <c:ptCount val="12"/>
                <c:pt idx="0">
                  <c:v>16</c:v>
                </c:pt>
                <c:pt idx="1">
                  <c:v>22</c:v>
                </c:pt>
                <c:pt idx="2">
                  <c:v>34</c:v>
                </c:pt>
                <c:pt idx="3">
                  <c:v>36</c:v>
                </c:pt>
                <c:pt idx="4">
                  <c:v>43</c:v>
                </c:pt>
                <c:pt idx="5">
                  <c:v>33</c:v>
                </c:pt>
                <c:pt idx="6">
                  <c:v>16</c:v>
                </c:pt>
                <c:pt idx="7">
                  <c:v>6</c:v>
                </c:pt>
                <c:pt idx="8">
                  <c:v>18</c:v>
                </c:pt>
                <c:pt idx="9">
                  <c:v>26</c:v>
                </c:pt>
                <c:pt idx="10">
                  <c:v>38</c:v>
                </c:pt>
                <c:pt idx="11">
                  <c:v>34</c:v>
                </c:pt>
              </c:numCache>
            </c:numRef>
          </c:val>
          <c:smooth val="0"/>
          <c:extLst>
            <c:ext xmlns:c16="http://schemas.microsoft.com/office/drawing/2014/chart" uri="{C3380CC4-5D6E-409C-BE32-E72D297353CC}">
              <c16:uniqueId val="{0000002D-9565-43A9-9597-AEB3AFBCF560}"/>
            </c:ext>
          </c:extLst>
        </c:ser>
        <c:ser>
          <c:idx val="4"/>
          <c:order val="4"/>
          <c:tx>
            <c:strRef>
              <c:f>Sheet1!$F$1</c:f>
              <c:strCache>
                <c:ptCount val="1"/>
                <c:pt idx="0">
                  <c:v>Antipsychotics</c:v>
                </c:pt>
              </c:strCache>
            </c:strRef>
          </c:tx>
          <c:spPr>
            <a:ln w="25400" cap="rnd" cmpd="sng" algn="ctr">
              <a:solidFill>
                <a:schemeClr val="accent5"/>
              </a:solidFill>
              <a:prstDash val="solid"/>
              <a:round/>
            </a:ln>
            <a:effectLst>
              <a:outerShdw blurRad="50800" dist="38100" dir="2700000" algn="tl" rotWithShape="0">
                <a:prstClr val="black">
                  <a:alpha val="40000"/>
                </a:prstClr>
              </a:outerShdw>
            </a:effectLst>
          </c:spPr>
          <c:marker>
            <c:spPr>
              <a:solidFill>
                <a:schemeClr val="accent5"/>
              </a:solidFill>
              <a:ln w="25400" cap="flat" cmpd="sng" algn="ctr">
                <a:solidFill>
                  <a:schemeClr val="accent5"/>
                </a:solidFill>
                <a:prstDash val="solid"/>
                <a:round/>
              </a:ln>
              <a:effectLst>
                <a:outerShdw blurRad="50800" dist="38100" dir="2700000" algn="tl" rotWithShape="0">
                  <a:prstClr val="black">
                    <a:alpha val="40000"/>
                  </a:prstClr>
                </a:outerShdw>
              </a:effectLst>
            </c:spPr>
          </c:marker>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Sheet1!$F$2:$F$13</c:f>
              <c:numCache>
                <c:formatCode>General</c:formatCode>
                <c:ptCount val="12"/>
                <c:pt idx="6">
                  <c:v>4</c:v>
                </c:pt>
                <c:pt idx="7">
                  <c:v>1</c:v>
                </c:pt>
                <c:pt idx="8">
                  <c:v>3</c:v>
                </c:pt>
                <c:pt idx="9">
                  <c:v>0</c:v>
                </c:pt>
                <c:pt idx="10">
                  <c:v>5</c:v>
                </c:pt>
                <c:pt idx="11">
                  <c:v>5</c:v>
                </c:pt>
              </c:numCache>
            </c:numRef>
          </c:val>
          <c:smooth val="0"/>
          <c:extLst>
            <c:ext xmlns:c16="http://schemas.microsoft.com/office/drawing/2014/chart" uri="{C3380CC4-5D6E-409C-BE32-E72D297353CC}">
              <c16:uniqueId val="{00000031-9565-43A9-9597-AEB3AFBCF560}"/>
            </c:ext>
          </c:extLst>
        </c:ser>
        <c:ser>
          <c:idx val="5"/>
          <c:order val="5"/>
          <c:tx>
            <c:strRef>
              <c:f>Sheet1!$G$1</c:f>
              <c:strCache>
                <c:ptCount val="1"/>
                <c:pt idx="0">
                  <c:v>Antidepressants</c:v>
                </c:pt>
              </c:strCache>
            </c:strRef>
          </c:tx>
          <c:spPr>
            <a:ln w="25400" cap="rnd" cmpd="sng" algn="ctr">
              <a:solidFill>
                <a:schemeClr val="accent6"/>
              </a:solidFill>
              <a:prstDash val="solid"/>
              <a:round/>
            </a:ln>
            <a:effectLst>
              <a:outerShdw blurRad="50800" dist="38100" dir="2700000" algn="tl" rotWithShape="0">
                <a:prstClr val="black">
                  <a:alpha val="40000"/>
                </a:prstClr>
              </a:outerShdw>
            </a:effectLst>
          </c:spPr>
          <c:marker>
            <c:spPr>
              <a:noFill/>
              <a:ln w="25400" cap="flat" cmpd="sng" algn="ctr">
                <a:solidFill>
                  <a:schemeClr val="accent6"/>
                </a:solidFill>
                <a:prstDash val="solid"/>
                <a:round/>
              </a:ln>
              <a:effectLst>
                <a:outerShdw blurRad="50800" dist="38100" dir="2700000" algn="tl" rotWithShape="0">
                  <a:prstClr val="black">
                    <a:alpha val="40000"/>
                  </a:prstClr>
                </a:outerShdw>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1-77E2-4D23-9F95-C0F018AC453A}"/>
                </c:ext>
              </c:extLst>
            </c:dLbl>
            <c:dLbl>
              <c:idx val="1"/>
              <c:delete val="1"/>
              <c:extLst>
                <c:ext xmlns:c15="http://schemas.microsoft.com/office/drawing/2012/chart" uri="{CE6537A1-D6FC-4f65-9D91-7224C49458BB}"/>
                <c:ext xmlns:c16="http://schemas.microsoft.com/office/drawing/2014/chart" uri="{C3380CC4-5D6E-409C-BE32-E72D297353CC}">
                  <c16:uniqueId val="{00000009-8804-419D-BA47-66399073CC5A}"/>
                </c:ext>
              </c:extLst>
            </c:dLbl>
            <c:dLbl>
              <c:idx val="2"/>
              <c:delete val="1"/>
              <c:extLst>
                <c:ext xmlns:c15="http://schemas.microsoft.com/office/drawing/2012/chart" uri="{CE6537A1-D6FC-4f65-9D91-7224C49458BB}"/>
                <c:ext xmlns:c16="http://schemas.microsoft.com/office/drawing/2014/chart" uri="{C3380CC4-5D6E-409C-BE32-E72D297353CC}">
                  <c16:uniqueId val="{00000008-8804-419D-BA47-66399073CC5A}"/>
                </c:ext>
              </c:extLst>
            </c:dLbl>
            <c:dLbl>
              <c:idx val="3"/>
              <c:delete val="1"/>
              <c:extLst>
                <c:ext xmlns:c15="http://schemas.microsoft.com/office/drawing/2012/chart" uri="{CE6537A1-D6FC-4f65-9D91-7224C49458BB}"/>
                <c:ext xmlns:c16="http://schemas.microsoft.com/office/drawing/2014/chart" uri="{C3380CC4-5D6E-409C-BE32-E72D297353CC}">
                  <c16:uniqueId val="{00000007-8804-419D-BA47-66399073CC5A}"/>
                </c:ext>
              </c:extLst>
            </c:dLbl>
            <c:dLbl>
              <c:idx val="4"/>
              <c:delete val="1"/>
              <c:extLst>
                <c:ext xmlns:c15="http://schemas.microsoft.com/office/drawing/2012/chart" uri="{CE6537A1-D6FC-4f65-9D91-7224C49458BB}"/>
                <c:ext xmlns:c16="http://schemas.microsoft.com/office/drawing/2014/chart" uri="{C3380CC4-5D6E-409C-BE32-E72D297353CC}">
                  <c16:uniqueId val="{00000006-8804-419D-BA47-66399073CC5A}"/>
                </c:ext>
              </c:extLst>
            </c:dLbl>
            <c:dLbl>
              <c:idx val="5"/>
              <c:delete val="1"/>
              <c:extLst>
                <c:ext xmlns:c15="http://schemas.microsoft.com/office/drawing/2012/chart" uri="{CE6537A1-D6FC-4f65-9D91-7224C49458BB}"/>
                <c:ext xmlns:c16="http://schemas.microsoft.com/office/drawing/2014/chart" uri="{C3380CC4-5D6E-409C-BE32-E72D297353CC}">
                  <c16:uniqueId val="{00000005-8804-419D-BA47-66399073CC5A}"/>
                </c:ext>
              </c:extLst>
            </c:dLbl>
            <c:dLbl>
              <c:idx val="6"/>
              <c:delete val="1"/>
              <c:extLst>
                <c:ext xmlns:c15="http://schemas.microsoft.com/office/drawing/2012/chart" uri="{CE6537A1-D6FC-4f65-9D91-7224C49458BB}"/>
                <c:ext xmlns:c16="http://schemas.microsoft.com/office/drawing/2014/chart" uri="{C3380CC4-5D6E-409C-BE32-E72D297353CC}">
                  <c16:uniqueId val="{00000004-8804-419D-BA47-66399073CC5A}"/>
                </c:ext>
              </c:extLst>
            </c:dLbl>
            <c:dLbl>
              <c:idx val="7"/>
              <c:delete val="1"/>
              <c:extLst>
                <c:ext xmlns:c15="http://schemas.microsoft.com/office/drawing/2012/chart" uri="{CE6537A1-D6FC-4f65-9D91-7224C49458BB}"/>
                <c:ext xmlns:c16="http://schemas.microsoft.com/office/drawing/2014/chart" uri="{C3380CC4-5D6E-409C-BE32-E72D297353CC}">
                  <c16:uniqueId val="{00000003-8804-419D-BA47-66399073CC5A}"/>
                </c:ext>
              </c:extLst>
            </c:dLbl>
            <c:dLbl>
              <c:idx val="8"/>
              <c:delete val="1"/>
              <c:extLst>
                <c:ext xmlns:c15="http://schemas.microsoft.com/office/drawing/2012/chart" uri="{CE6537A1-D6FC-4f65-9D91-7224C49458BB}"/>
                <c:ext xmlns:c16="http://schemas.microsoft.com/office/drawing/2014/chart" uri="{C3380CC4-5D6E-409C-BE32-E72D297353CC}">
                  <c16:uniqueId val="{00000002-8804-419D-BA47-66399073CC5A}"/>
                </c:ext>
              </c:extLst>
            </c:dLbl>
            <c:dLbl>
              <c:idx val="9"/>
              <c:delete val="1"/>
              <c:extLst>
                <c:ext xmlns:c15="http://schemas.microsoft.com/office/drawing/2012/chart" uri="{CE6537A1-D6FC-4f65-9D91-7224C49458BB}"/>
                <c:ext xmlns:c16="http://schemas.microsoft.com/office/drawing/2014/chart" uri="{C3380CC4-5D6E-409C-BE32-E72D297353CC}">
                  <c16:uniqueId val="{00000001-8804-419D-BA47-66399073CC5A}"/>
                </c:ext>
              </c:extLst>
            </c:dLbl>
            <c:dLbl>
              <c:idx val="10"/>
              <c:delete val="1"/>
              <c:extLst>
                <c:ext xmlns:c15="http://schemas.microsoft.com/office/drawing/2012/chart" uri="{CE6537A1-D6FC-4f65-9D91-7224C49458BB}"/>
                <c:ext xmlns:c16="http://schemas.microsoft.com/office/drawing/2014/chart" uri="{C3380CC4-5D6E-409C-BE32-E72D297353CC}">
                  <c16:uniqueId val="{00000000-8804-419D-BA47-66399073CC5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Sheet1!$G$2:$G$13</c:f>
              <c:numCache>
                <c:formatCode>General</c:formatCode>
                <c:ptCount val="12"/>
                <c:pt idx="0">
                  <c:v>1</c:v>
                </c:pt>
                <c:pt idx="1">
                  <c:v>1</c:v>
                </c:pt>
                <c:pt idx="2">
                  <c:v>1</c:v>
                </c:pt>
                <c:pt idx="3">
                  <c:v>7</c:v>
                </c:pt>
                <c:pt idx="4">
                  <c:v>1</c:v>
                </c:pt>
                <c:pt idx="5">
                  <c:v>0</c:v>
                </c:pt>
                <c:pt idx="6">
                  <c:v>0</c:v>
                </c:pt>
                <c:pt idx="7">
                  <c:v>1</c:v>
                </c:pt>
                <c:pt idx="8">
                  <c:v>1</c:v>
                </c:pt>
                <c:pt idx="9">
                  <c:v>1</c:v>
                </c:pt>
                <c:pt idx="10">
                  <c:v>3</c:v>
                </c:pt>
                <c:pt idx="11">
                  <c:v>7</c:v>
                </c:pt>
              </c:numCache>
            </c:numRef>
          </c:val>
          <c:smooth val="0"/>
          <c:extLst>
            <c:ext xmlns:c16="http://schemas.microsoft.com/office/drawing/2014/chart" uri="{C3380CC4-5D6E-409C-BE32-E72D297353CC}">
              <c16:uniqueId val="{00000035-9565-43A9-9597-AEB3AFBCF560}"/>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1288"/>
        <c:crosses val="autoZero"/>
        <c:auto val="1"/>
        <c:lblAlgn val="ctr"/>
        <c:lblOffset val="100"/>
        <c:noMultiLvlLbl val="0"/>
      </c:catAx>
      <c:valAx>
        <c:axId val="-2097441288"/>
        <c:scaling>
          <c:orientation val="minMax"/>
          <c:max val="5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 ACT EDRS participants</a:t>
                </a:r>
              </a:p>
            </c:rich>
          </c:tx>
          <c:layout>
            <c:manualLayout>
              <c:xMode val="edge"/>
              <c:yMode val="edge"/>
              <c:x val="8.449994401333337E-3"/>
              <c:y val="8.2616655381663101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4712"/>
        <c:crosses val="autoZero"/>
        <c:crossBetween val="between"/>
      </c:valAx>
      <c:spPr>
        <a:noFill/>
        <a:ln>
          <a:noFill/>
        </a:ln>
        <a:effectLst/>
      </c:spPr>
    </c:plotArea>
    <c:legend>
      <c:legendPos val="b"/>
      <c:layout>
        <c:manualLayout>
          <c:xMode val="edge"/>
          <c:yMode val="edge"/>
          <c:x val="0.13259268074615682"/>
          <c:y val="0.83232891453241042"/>
          <c:w val="0.78088794172931508"/>
          <c:h val="0.1676709918627666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619895357163141E-2"/>
          <c:y val="5.3300533005330102E-2"/>
          <c:w val="0.89996334795727839"/>
          <c:h val="0.65979140061857511"/>
        </c:manualLayout>
      </c:layout>
      <c:lineChart>
        <c:grouping val="standard"/>
        <c:varyColors val="0"/>
        <c:ser>
          <c:idx val="0"/>
          <c:order val="0"/>
          <c:tx>
            <c:strRef>
              <c:f>Sheet1!$A$2</c:f>
              <c:strCache>
                <c:ptCount val="1"/>
                <c:pt idx="0">
                  <c:v>Ecstasy (weekly or more)</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3.0693645718176003E-2"/>
                  <c:y val="2.3573098348345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B08-4FC4-AE16-7A7ECF3F5A7D}"/>
                </c:ext>
              </c:extLst>
            </c:dLbl>
            <c:dLbl>
              <c:idx val="1"/>
              <c:delete val="1"/>
              <c:extLst>
                <c:ext xmlns:c15="http://schemas.microsoft.com/office/drawing/2012/chart" uri="{CE6537A1-D6FC-4f65-9D91-7224C49458BB}"/>
                <c:ext xmlns:c16="http://schemas.microsoft.com/office/drawing/2014/chart" uri="{C3380CC4-5D6E-409C-BE32-E72D297353CC}">
                  <c16:uniqueId val="{00000002-5B08-4FC4-AE16-7A7ECF3F5A7D}"/>
                </c:ext>
              </c:extLst>
            </c:dLbl>
            <c:dLbl>
              <c:idx val="2"/>
              <c:delete val="1"/>
              <c:extLst>
                <c:ext xmlns:c15="http://schemas.microsoft.com/office/drawing/2012/chart" uri="{CE6537A1-D6FC-4f65-9D91-7224C49458BB}"/>
                <c:ext xmlns:c16="http://schemas.microsoft.com/office/drawing/2014/chart" uri="{C3380CC4-5D6E-409C-BE32-E72D297353CC}">
                  <c16:uniqueId val="{00000003-5B08-4FC4-AE16-7A7ECF3F5A7D}"/>
                </c:ext>
              </c:extLst>
            </c:dLbl>
            <c:dLbl>
              <c:idx val="3"/>
              <c:delete val="1"/>
              <c:extLst>
                <c:ext xmlns:c15="http://schemas.microsoft.com/office/drawing/2012/chart" uri="{CE6537A1-D6FC-4f65-9D91-7224C49458BB}"/>
                <c:ext xmlns:c16="http://schemas.microsoft.com/office/drawing/2014/chart" uri="{C3380CC4-5D6E-409C-BE32-E72D297353CC}">
                  <c16:uniqueId val="{00000004-5B08-4FC4-AE16-7A7ECF3F5A7D}"/>
                </c:ext>
              </c:extLst>
            </c:dLbl>
            <c:dLbl>
              <c:idx val="4"/>
              <c:delete val="1"/>
              <c:extLst>
                <c:ext xmlns:c15="http://schemas.microsoft.com/office/drawing/2012/chart" uri="{CE6537A1-D6FC-4f65-9D91-7224C49458BB}"/>
                <c:ext xmlns:c16="http://schemas.microsoft.com/office/drawing/2014/chart" uri="{C3380CC4-5D6E-409C-BE32-E72D297353CC}">
                  <c16:uniqueId val="{00000005-5B08-4FC4-AE16-7A7ECF3F5A7D}"/>
                </c:ext>
              </c:extLst>
            </c:dLbl>
            <c:dLbl>
              <c:idx val="5"/>
              <c:delete val="1"/>
              <c:extLst>
                <c:ext xmlns:c15="http://schemas.microsoft.com/office/drawing/2012/chart" uri="{CE6537A1-D6FC-4f65-9D91-7224C49458BB}"/>
                <c:ext xmlns:c16="http://schemas.microsoft.com/office/drawing/2014/chart" uri="{C3380CC4-5D6E-409C-BE32-E72D297353CC}">
                  <c16:uniqueId val="{00000006-5B08-4FC4-AE16-7A7ECF3F5A7D}"/>
                </c:ext>
              </c:extLst>
            </c:dLbl>
            <c:dLbl>
              <c:idx val="6"/>
              <c:delete val="1"/>
              <c:extLst>
                <c:ext xmlns:c15="http://schemas.microsoft.com/office/drawing/2012/chart" uri="{CE6537A1-D6FC-4f65-9D91-7224C49458BB}"/>
                <c:ext xmlns:c16="http://schemas.microsoft.com/office/drawing/2014/chart" uri="{C3380CC4-5D6E-409C-BE32-E72D297353CC}">
                  <c16:uniqueId val="{00000007-5B08-4FC4-AE16-7A7ECF3F5A7D}"/>
                </c:ext>
              </c:extLst>
            </c:dLbl>
            <c:dLbl>
              <c:idx val="7"/>
              <c:delete val="1"/>
              <c:extLst>
                <c:ext xmlns:c15="http://schemas.microsoft.com/office/drawing/2012/chart" uri="{CE6537A1-D6FC-4f65-9D91-7224C49458BB}"/>
                <c:ext xmlns:c16="http://schemas.microsoft.com/office/drawing/2014/chart" uri="{C3380CC4-5D6E-409C-BE32-E72D297353CC}">
                  <c16:uniqueId val="{00000008-5B08-4FC4-AE16-7A7ECF3F5A7D}"/>
                </c:ext>
              </c:extLst>
            </c:dLbl>
            <c:dLbl>
              <c:idx val="8"/>
              <c:delete val="1"/>
              <c:extLst>
                <c:ext xmlns:c15="http://schemas.microsoft.com/office/drawing/2012/chart" uri="{CE6537A1-D6FC-4f65-9D91-7224C49458BB}"/>
                <c:ext xmlns:c16="http://schemas.microsoft.com/office/drawing/2014/chart" uri="{C3380CC4-5D6E-409C-BE32-E72D297353CC}">
                  <c16:uniqueId val="{00000009-5B08-4FC4-AE16-7A7ECF3F5A7D}"/>
                </c:ext>
              </c:extLst>
            </c:dLbl>
            <c:dLbl>
              <c:idx val="9"/>
              <c:delete val="1"/>
              <c:extLst>
                <c:ext xmlns:c15="http://schemas.microsoft.com/office/drawing/2012/chart" uri="{CE6537A1-D6FC-4f65-9D91-7224C49458BB}"/>
                <c:ext xmlns:c16="http://schemas.microsoft.com/office/drawing/2014/chart" uri="{C3380CC4-5D6E-409C-BE32-E72D297353CC}">
                  <c16:uniqueId val="{0000000A-5B08-4FC4-AE16-7A7ECF3F5A7D}"/>
                </c:ext>
              </c:extLst>
            </c:dLbl>
            <c:dLbl>
              <c:idx val="10"/>
              <c:delete val="1"/>
              <c:extLst>
                <c:ext xmlns:c15="http://schemas.microsoft.com/office/drawing/2012/chart" uri="{CE6537A1-D6FC-4f65-9D91-7224C49458BB}"/>
                <c:ext xmlns:c16="http://schemas.microsoft.com/office/drawing/2014/chart" uri="{C3380CC4-5D6E-409C-BE32-E72D297353CC}">
                  <c16:uniqueId val="{0000000B-5B08-4FC4-AE16-7A7ECF3F5A7D}"/>
                </c:ext>
              </c:extLst>
            </c:dLbl>
            <c:dLbl>
              <c:idx val="11"/>
              <c:delete val="1"/>
              <c:extLst>
                <c:ext xmlns:c15="http://schemas.microsoft.com/office/drawing/2012/chart" uri="{CE6537A1-D6FC-4f65-9D91-7224C49458BB}"/>
                <c:ext xmlns:c16="http://schemas.microsoft.com/office/drawing/2014/chart" uri="{C3380CC4-5D6E-409C-BE32-E72D297353CC}">
                  <c16:uniqueId val="{0000000C-5B08-4FC4-AE16-7A7ECF3F5A7D}"/>
                </c:ext>
              </c:extLst>
            </c:dLbl>
            <c:dLbl>
              <c:idx val="12"/>
              <c:delete val="1"/>
              <c:extLst>
                <c:ext xmlns:c15="http://schemas.microsoft.com/office/drawing/2012/chart" uri="{CE6537A1-D6FC-4f65-9D91-7224C49458BB}"/>
                <c:ext xmlns:c16="http://schemas.microsoft.com/office/drawing/2014/chart" uri="{C3380CC4-5D6E-409C-BE32-E72D297353CC}">
                  <c16:uniqueId val="{00000017-5B08-4FC4-AE16-7A7ECF3F5A7D}"/>
                </c:ext>
              </c:extLst>
            </c:dLbl>
            <c:dLbl>
              <c:idx val="13"/>
              <c:delete val="1"/>
              <c:extLst>
                <c:ext xmlns:c15="http://schemas.microsoft.com/office/drawing/2012/chart" uri="{CE6537A1-D6FC-4f65-9D91-7224C49458BB}"/>
                <c:ext xmlns:c16="http://schemas.microsoft.com/office/drawing/2014/chart" uri="{C3380CC4-5D6E-409C-BE32-E72D297353CC}">
                  <c16:uniqueId val="{00000018-5B08-4FC4-AE16-7A7ECF3F5A7D}"/>
                </c:ext>
              </c:extLst>
            </c:dLbl>
            <c:dLbl>
              <c:idx val="14"/>
              <c:layout>
                <c:manualLayout>
                  <c:x val="-1.4166298023773539E-2"/>
                  <c:y val="-3.3675854783350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B08-4FC4-AE16-7A7ECF3F5A7D}"/>
                </c:ext>
              </c:extLst>
            </c:dLbl>
            <c:dLbl>
              <c:idx val="15"/>
              <c:layout>
                <c:manualLayout>
                  <c:x val="-5.9026241765723084E-3"/>
                  <c:y val="-2.0205512870010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B08-4FC4-AE16-7A7ECF3F5A7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General</c:formatCode>
                <c:ptCount val="16"/>
                <c:pt idx="0">
                  <c:v>21</c:v>
                </c:pt>
                <c:pt idx="1">
                  <c:v>38</c:v>
                </c:pt>
                <c:pt idx="2">
                  <c:v>33</c:v>
                </c:pt>
                <c:pt idx="3">
                  <c:v>40</c:v>
                </c:pt>
                <c:pt idx="4">
                  <c:v>28</c:v>
                </c:pt>
                <c:pt idx="5">
                  <c:v>39</c:v>
                </c:pt>
                <c:pt idx="6">
                  <c:v>37</c:v>
                </c:pt>
                <c:pt idx="7">
                  <c:v>32</c:v>
                </c:pt>
                <c:pt idx="8">
                  <c:v>33</c:v>
                </c:pt>
                <c:pt idx="9">
                  <c:v>33</c:v>
                </c:pt>
                <c:pt idx="10">
                  <c:v>35</c:v>
                </c:pt>
                <c:pt idx="11">
                  <c:v>34</c:v>
                </c:pt>
                <c:pt idx="12">
                  <c:v>17</c:v>
                </c:pt>
                <c:pt idx="13">
                  <c:v>13</c:v>
                </c:pt>
                <c:pt idx="14">
                  <c:v>28</c:v>
                </c:pt>
                <c:pt idx="15">
                  <c:v>30</c:v>
                </c:pt>
              </c:numCache>
            </c:numRef>
          </c:val>
          <c:smooth val="0"/>
          <c:extLst>
            <c:ext xmlns:c16="http://schemas.microsoft.com/office/drawing/2014/chart" uri="{C3380CC4-5D6E-409C-BE32-E72D297353CC}">
              <c16:uniqueId val="{00000003-BA6F-4642-BB14-E79419B2BB34}"/>
            </c:ext>
          </c:extLst>
        </c:ser>
        <c:ser>
          <c:idx val="1"/>
          <c:order val="1"/>
          <c:tx>
            <c:strRef>
              <c:f>Sheet1!$A$3</c:f>
              <c:strCache>
                <c:ptCount val="1"/>
                <c:pt idx="0">
                  <c:v>Cannabis (daily)</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layout>
                <c:manualLayout>
                  <c:x val="-2.3610496706289234E-2"/>
                  <c:y val="-3.7043440261685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B08-4FC4-AE16-7A7ECF3F5A7D}"/>
                </c:ext>
              </c:extLst>
            </c:dLbl>
            <c:dLbl>
              <c:idx val="1"/>
              <c:delete val="1"/>
              <c:extLst>
                <c:ext xmlns:c15="http://schemas.microsoft.com/office/drawing/2012/chart" uri="{CE6537A1-D6FC-4f65-9D91-7224C49458BB}"/>
                <c:ext xmlns:c16="http://schemas.microsoft.com/office/drawing/2014/chart" uri="{C3380CC4-5D6E-409C-BE32-E72D297353CC}">
                  <c16:uniqueId val="{00000015-5B08-4FC4-AE16-7A7ECF3F5A7D}"/>
                </c:ext>
              </c:extLst>
            </c:dLbl>
            <c:dLbl>
              <c:idx val="2"/>
              <c:delete val="1"/>
              <c:extLst>
                <c:ext xmlns:c15="http://schemas.microsoft.com/office/drawing/2012/chart" uri="{CE6537A1-D6FC-4f65-9D91-7224C49458BB}"/>
                <c:ext xmlns:c16="http://schemas.microsoft.com/office/drawing/2014/chart" uri="{C3380CC4-5D6E-409C-BE32-E72D297353CC}">
                  <c16:uniqueId val="{00000014-5B08-4FC4-AE16-7A7ECF3F5A7D}"/>
                </c:ext>
              </c:extLst>
            </c:dLbl>
            <c:dLbl>
              <c:idx val="3"/>
              <c:delete val="1"/>
              <c:extLst>
                <c:ext xmlns:c15="http://schemas.microsoft.com/office/drawing/2012/chart" uri="{CE6537A1-D6FC-4f65-9D91-7224C49458BB}"/>
                <c:ext xmlns:c16="http://schemas.microsoft.com/office/drawing/2014/chart" uri="{C3380CC4-5D6E-409C-BE32-E72D297353CC}">
                  <c16:uniqueId val="{00000013-5B08-4FC4-AE16-7A7ECF3F5A7D}"/>
                </c:ext>
              </c:extLst>
            </c:dLbl>
            <c:dLbl>
              <c:idx val="4"/>
              <c:delete val="1"/>
              <c:extLst>
                <c:ext xmlns:c15="http://schemas.microsoft.com/office/drawing/2012/chart" uri="{CE6537A1-D6FC-4f65-9D91-7224C49458BB}"/>
                <c:ext xmlns:c16="http://schemas.microsoft.com/office/drawing/2014/chart" uri="{C3380CC4-5D6E-409C-BE32-E72D297353CC}">
                  <c16:uniqueId val="{00000012-5B08-4FC4-AE16-7A7ECF3F5A7D}"/>
                </c:ext>
              </c:extLst>
            </c:dLbl>
            <c:dLbl>
              <c:idx val="5"/>
              <c:delete val="1"/>
              <c:extLst>
                <c:ext xmlns:c15="http://schemas.microsoft.com/office/drawing/2012/chart" uri="{CE6537A1-D6FC-4f65-9D91-7224C49458BB}"/>
                <c:ext xmlns:c16="http://schemas.microsoft.com/office/drawing/2014/chart" uri="{C3380CC4-5D6E-409C-BE32-E72D297353CC}">
                  <c16:uniqueId val="{00000011-5B08-4FC4-AE16-7A7ECF3F5A7D}"/>
                </c:ext>
              </c:extLst>
            </c:dLbl>
            <c:dLbl>
              <c:idx val="6"/>
              <c:delete val="1"/>
              <c:extLst>
                <c:ext xmlns:c15="http://schemas.microsoft.com/office/drawing/2012/chart" uri="{CE6537A1-D6FC-4f65-9D91-7224C49458BB}"/>
                <c:ext xmlns:c16="http://schemas.microsoft.com/office/drawing/2014/chart" uri="{C3380CC4-5D6E-409C-BE32-E72D297353CC}">
                  <c16:uniqueId val="{00000010-5B08-4FC4-AE16-7A7ECF3F5A7D}"/>
                </c:ext>
              </c:extLst>
            </c:dLbl>
            <c:dLbl>
              <c:idx val="7"/>
              <c:delete val="1"/>
              <c:extLst>
                <c:ext xmlns:c15="http://schemas.microsoft.com/office/drawing/2012/chart" uri="{CE6537A1-D6FC-4f65-9D91-7224C49458BB}"/>
                <c:ext xmlns:c16="http://schemas.microsoft.com/office/drawing/2014/chart" uri="{C3380CC4-5D6E-409C-BE32-E72D297353CC}">
                  <c16:uniqueId val="{0000000F-5B08-4FC4-AE16-7A7ECF3F5A7D}"/>
                </c:ext>
              </c:extLst>
            </c:dLbl>
            <c:dLbl>
              <c:idx val="8"/>
              <c:delete val="1"/>
              <c:extLst>
                <c:ext xmlns:c15="http://schemas.microsoft.com/office/drawing/2012/chart" uri="{CE6537A1-D6FC-4f65-9D91-7224C49458BB}"/>
                <c:ext xmlns:c16="http://schemas.microsoft.com/office/drawing/2014/chart" uri="{C3380CC4-5D6E-409C-BE32-E72D297353CC}">
                  <c16:uniqueId val="{0000000E-5B08-4FC4-AE16-7A7ECF3F5A7D}"/>
                </c:ext>
              </c:extLst>
            </c:dLbl>
            <c:dLbl>
              <c:idx val="9"/>
              <c:delete val="1"/>
              <c:extLst>
                <c:ext xmlns:c15="http://schemas.microsoft.com/office/drawing/2012/chart" uri="{CE6537A1-D6FC-4f65-9D91-7224C49458BB}"/>
                <c:ext xmlns:c16="http://schemas.microsoft.com/office/drawing/2014/chart" uri="{C3380CC4-5D6E-409C-BE32-E72D297353CC}">
                  <c16:uniqueId val="{0000000D-5B08-4FC4-AE16-7A7ECF3F5A7D}"/>
                </c:ext>
              </c:extLst>
            </c:dLbl>
            <c:dLbl>
              <c:idx val="10"/>
              <c:delete val="1"/>
              <c:extLst>
                <c:ext xmlns:c15="http://schemas.microsoft.com/office/drawing/2012/chart" uri="{CE6537A1-D6FC-4f65-9D91-7224C49458BB}"/>
                <c:ext xmlns:c16="http://schemas.microsoft.com/office/drawing/2014/chart" uri="{C3380CC4-5D6E-409C-BE32-E72D297353CC}">
                  <c16:uniqueId val="{0000001C-5B08-4FC4-AE16-7A7ECF3F5A7D}"/>
                </c:ext>
              </c:extLst>
            </c:dLbl>
            <c:dLbl>
              <c:idx val="11"/>
              <c:delete val="1"/>
              <c:extLst>
                <c:ext xmlns:c15="http://schemas.microsoft.com/office/drawing/2012/chart" uri="{CE6537A1-D6FC-4f65-9D91-7224C49458BB}"/>
                <c:ext xmlns:c16="http://schemas.microsoft.com/office/drawing/2014/chart" uri="{C3380CC4-5D6E-409C-BE32-E72D297353CC}">
                  <c16:uniqueId val="{0000001B-5B08-4FC4-AE16-7A7ECF3F5A7D}"/>
                </c:ext>
              </c:extLst>
            </c:dLbl>
            <c:dLbl>
              <c:idx val="12"/>
              <c:delete val="1"/>
              <c:extLst>
                <c:ext xmlns:c15="http://schemas.microsoft.com/office/drawing/2012/chart" uri="{CE6537A1-D6FC-4f65-9D91-7224C49458BB}"/>
                <c:ext xmlns:c16="http://schemas.microsoft.com/office/drawing/2014/chart" uri="{C3380CC4-5D6E-409C-BE32-E72D297353CC}">
                  <c16:uniqueId val="{0000001A-5B08-4FC4-AE16-7A7ECF3F5A7D}"/>
                </c:ext>
              </c:extLst>
            </c:dLbl>
            <c:dLbl>
              <c:idx val="13"/>
              <c:delete val="1"/>
              <c:extLst>
                <c:ext xmlns:c15="http://schemas.microsoft.com/office/drawing/2012/chart" uri="{CE6537A1-D6FC-4f65-9D91-7224C49458BB}"/>
                <c:ext xmlns:c16="http://schemas.microsoft.com/office/drawing/2014/chart" uri="{C3380CC4-5D6E-409C-BE32-E72D297353CC}">
                  <c16:uniqueId val="{00000019-5B08-4FC4-AE16-7A7ECF3F5A7D}"/>
                </c:ext>
              </c:extLst>
            </c:dLbl>
            <c:dLbl>
              <c:idx val="14"/>
              <c:layout>
                <c:manualLayout>
                  <c:x val="-1.5346822859088002E-2"/>
                  <c:y val="2.6940683826680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B08-4FC4-AE16-7A7ECF3F5A7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General</c:formatCode>
                <c:ptCount val="16"/>
                <c:pt idx="0">
                  <c:v>23</c:v>
                </c:pt>
                <c:pt idx="1">
                  <c:v>16</c:v>
                </c:pt>
                <c:pt idx="2">
                  <c:v>14</c:v>
                </c:pt>
                <c:pt idx="3">
                  <c:v>22</c:v>
                </c:pt>
                <c:pt idx="4">
                  <c:v>14</c:v>
                </c:pt>
                <c:pt idx="5">
                  <c:v>27</c:v>
                </c:pt>
                <c:pt idx="6">
                  <c:v>12</c:v>
                </c:pt>
                <c:pt idx="7">
                  <c:v>22</c:v>
                </c:pt>
                <c:pt idx="8">
                  <c:v>18</c:v>
                </c:pt>
                <c:pt idx="9">
                  <c:v>33</c:v>
                </c:pt>
                <c:pt idx="10">
                  <c:v>23</c:v>
                </c:pt>
                <c:pt idx="11">
                  <c:v>24</c:v>
                </c:pt>
                <c:pt idx="12">
                  <c:v>13</c:v>
                </c:pt>
                <c:pt idx="13">
                  <c:v>15</c:v>
                </c:pt>
                <c:pt idx="14">
                  <c:v>23</c:v>
                </c:pt>
                <c:pt idx="15">
                  <c:v>16</c:v>
                </c:pt>
              </c:numCache>
            </c:numRef>
          </c:val>
          <c:smooth val="0"/>
          <c:extLst>
            <c:ext xmlns:c16="http://schemas.microsoft.com/office/drawing/2014/chart" uri="{C3380CC4-5D6E-409C-BE32-E72D297353CC}">
              <c16:uniqueId val="{00000007-BA6F-4642-BB14-E79419B2BB34}"/>
            </c:ext>
          </c:extLst>
        </c:ser>
        <c:ser>
          <c:idx val="2"/>
          <c:order val="2"/>
          <c:tx>
            <c:strRef>
              <c:f>Sheet1!$A$4</c:f>
              <c:strCache>
                <c:ptCount val="1"/>
                <c:pt idx="0">
                  <c:v>Methamphetamine (weekly or more)</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triangle"/>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dLbls>
            <c:dLbl>
              <c:idx val="1"/>
              <c:layout>
                <c:manualLayout>
                  <c:x val="-3.0693645718176003E-2"/>
                  <c:y val="3.36758547833502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08-4FC4-AE16-7A7ECF3F5A7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Sheet1!$B$4:$Q$4</c:f>
              <c:numCache>
                <c:formatCode>General</c:formatCode>
                <c:ptCount val="16"/>
                <c:pt idx="1">
                  <c:v>11</c:v>
                </c:pt>
                <c:pt idx="2">
                  <c:v>14</c:v>
                </c:pt>
                <c:pt idx="3">
                  <c:v>18</c:v>
                </c:pt>
                <c:pt idx="4">
                  <c:v>10</c:v>
                </c:pt>
                <c:pt idx="5">
                  <c:v>15</c:v>
                </c:pt>
                <c:pt idx="6">
                  <c:v>4</c:v>
                </c:pt>
                <c:pt idx="7">
                  <c:v>6</c:v>
                </c:pt>
                <c:pt idx="8">
                  <c:v>8</c:v>
                </c:pt>
                <c:pt idx="9">
                  <c:v>18</c:v>
                </c:pt>
                <c:pt idx="10">
                  <c:v>8</c:v>
                </c:pt>
                <c:pt idx="11">
                  <c:v>5</c:v>
                </c:pt>
                <c:pt idx="12">
                  <c:v>3</c:v>
                </c:pt>
                <c:pt idx="13">
                  <c:v>3</c:v>
                </c:pt>
                <c:pt idx="14">
                  <c:v>3</c:v>
                </c:pt>
                <c:pt idx="15">
                  <c:v>3</c:v>
                </c:pt>
              </c:numCache>
            </c:numRef>
          </c:val>
          <c:smooth val="0"/>
          <c:extLst>
            <c:ext xmlns:c16="http://schemas.microsoft.com/office/drawing/2014/chart" uri="{C3380CC4-5D6E-409C-BE32-E72D297353CC}">
              <c16:uniqueId val="{0000000A-BA6F-4642-BB14-E79419B2BB34}"/>
            </c:ext>
          </c:extLst>
        </c:ser>
        <c:ser>
          <c:idx val="3"/>
          <c:order val="3"/>
          <c:tx>
            <c:strRef>
              <c:f>Sheet1!$A$5</c:f>
              <c:strCache>
                <c:ptCount val="1"/>
                <c:pt idx="0">
                  <c:v>Cocaine (weekly or more)</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circle"/>
            <c:size val="5"/>
            <c:spPr>
              <a:solidFill>
                <a:schemeClr val="accent4"/>
              </a:solidFill>
              <a:ln w="25400" cap="flat" cmpd="sng" algn="ctr">
                <a:solidFill>
                  <a:schemeClr val="accent4"/>
                </a:solidFill>
                <a:prstDash val="solid"/>
                <a:round/>
              </a:ln>
              <a:effectLst>
                <a:outerShdw blurRad="50800" dist="38100" dir="2700000" algn="tl" rotWithShape="0">
                  <a:prstClr val="black">
                    <a:alpha val="40000"/>
                  </a:prstClr>
                </a:outerShdw>
              </a:effectLst>
            </c:spPr>
          </c:marker>
          <c:dLbls>
            <c:dLbl>
              <c:idx val="15"/>
              <c:tx>
                <c:rich>
                  <a:bodyPr/>
                  <a:lstStyle/>
                  <a:p>
                    <a:fld id="{8F792E61-9F0B-42E3-A1D0-387F991C891B}"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08-4FC4-AE16-7A7ECF3F5A7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Sheet1!$B$5:$Q$5</c:f>
              <c:numCache>
                <c:formatCode>General</c:formatCode>
                <c:ptCount val="16"/>
                <c:pt idx="0">
                  <c:v>0</c:v>
                </c:pt>
                <c:pt idx="1">
                  <c:v>1</c:v>
                </c:pt>
                <c:pt idx="2">
                  <c:v>2</c:v>
                </c:pt>
                <c:pt idx="3">
                  <c:v>1</c:v>
                </c:pt>
                <c:pt idx="4">
                  <c:v>1</c:v>
                </c:pt>
                <c:pt idx="5">
                  <c:v>5</c:v>
                </c:pt>
                <c:pt idx="6">
                  <c:v>1</c:v>
                </c:pt>
                <c:pt idx="7">
                  <c:v>1</c:v>
                </c:pt>
                <c:pt idx="8">
                  <c:v>1</c:v>
                </c:pt>
                <c:pt idx="9">
                  <c:v>8</c:v>
                </c:pt>
                <c:pt idx="10">
                  <c:v>3</c:v>
                </c:pt>
                <c:pt idx="11">
                  <c:v>2</c:v>
                </c:pt>
                <c:pt idx="12">
                  <c:v>0</c:v>
                </c:pt>
                <c:pt idx="13">
                  <c:v>0</c:v>
                </c:pt>
                <c:pt idx="14">
                  <c:v>3</c:v>
                </c:pt>
                <c:pt idx="15">
                  <c:v>10</c:v>
                </c:pt>
              </c:numCache>
            </c:numRef>
          </c:val>
          <c:smooth val="0"/>
          <c:extLst>
            <c:ext xmlns:c16="http://schemas.microsoft.com/office/drawing/2014/chart" uri="{C3380CC4-5D6E-409C-BE32-E72D297353CC}">
              <c16:uniqueId val="{0000000E-BA6F-4642-BB14-E79419B2BB34}"/>
            </c:ext>
          </c:extLst>
        </c:ser>
        <c:dLbls>
          <c:showLegendKey val="0"/>
          <c:showVal val="0"/>
          <c:showCatName val="0"/>
          <c:showSerName val="0"/>
          <c:showPercent val="0"/>
          <c:showBubbleSize val="0"/>
        </c:dLbls>
        <c:marker val="1"/>
        <c:smooth val="0"/>
        <c:axId val="200601600"/>
        <c:axId val="200603136"/>
      </c:lineChart>
      <c:catAx>
        <c:axId val="200601600"/>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3136"/>
        <c:crosses val="autoZero"/>
        <c:auto val="1"/>
        <c:lblAlgn val="ctr"/>
        <c:lblOffset val="100"/>
        <c:noMultiLvlLbl val="0"/>
      </c:catAx>
      <c:valAx>
        <c:axId val="20060313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dirty="0"/>
                  <a:t>% ACT EDRS participants</a:t>
                </a:r>
              </a:p>
            </c:rich>
          </c:tx>
          <c:layout>
            <c:manualLayout>
              <c:xMode val="edge"/>
              <c:yMode val="edge"/>
              <c:x val="8.9053402202859348E-3"/>
              <c:y val="5.4679246763935971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0601600"/>
        <c:crosses val="autoZero"/>
        <c:crossBetween val="between"/>
      </c:valAx>
      <c:spPr>
        <a:noFill/>
        <a:ln>
          <a:noFill/>
        </a:ln>
        <a:effectLst/>
      </c:spPr>
    </c:plotArea>
    <c:legend>
      <c:legendPos val="b"/>
      <c:layout>
        <c:manualLayout>
          <c:xMode val="edge"/>
          <c:yMode val="edge"/>
          <c:x val="0.13171308380972926"/>
          <c:y val="0.84592992542598844"/>
          <c:w val="0.77821749541581275"/>
          <c:h val="0.1286732491771861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1415602905E-2"/>
          <c:y val="4.1666666666666699E-2"/>
          <c:w val="0.886799321025043"/>
          <c:h val="0.72736806648747865"/>
        </c:manualLayout>
      </c:layout>
      <c:lineChart>
        <c:grouping val="standard"/>
        <c:varyColors val="0"/>
        <c:ser>
          <c:idx val="0"/>
          <c:order val="0"/>
          <c:tx>
            <c:strRef>
              <c:f>Sheet1!$B$1</c:f>
              <c:strCache>
                <c:ptCount val="1"/>
                <c:pt idx="0">
                  <c:v>GHB/GBL</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triangle"/>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8.3438507462490451E-3"/>
                  <c:y val="-3.4921049556268947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82-449C-A8F2-7AA706CED93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12</c:v>
                </c:pt>
                <c:pt idx="1">
                  <c:v>6</c:v>
                </c:pt>
                <c:pt idx="2">
                  <c:v>6</c:v>
                </c:pt>
                <c:pt idx="3">
                  <c:v>7</c:v>
                </c:pt>
                <c:pt idx="4">
                  <c:v>5</c:v>
                </c:pt>
                <c:pt idx="5">
                  <c:v>2</c:v>
                </c:pt>
                <c:pt idx="6">
                  <c:v>1</c:v>
                </c:pt>
                <c:pt idx="7">
                  <c:v>3</c:v>
                </c:pt>
                <c:pt idx="8">
                  <c:v>9</c:v>
                </c:pt>
                <c:pt idx="9">
                  <c:v>6</c:v>
                </c:pt>
                <c:pt idx="10">
                  <c:v>0</c:v>
                </c:pt>
                <c:pt idx="11">
                  <c:v>3</c:v>
                </c:pt>
                <c:pt idx="12">
                  <c:v>4</c:v>
                </c:pt>
                <c:pt idx="13">
                  <c:v>1</c:v>
                </c:pt>
                <c:pt idx="14">
                  <c:v>5</c:v>
                </c:pt>
                <c:pt idx="15">
                  <c:v>0</c:v>
                </c:pt>
              </c:numCache>
            </c:numRef>
          </c:val>
          <c:smooth val="0"/>
          <c:extLst>
            <c:ext xmlns:c16="http://schemas.microsoft.com/office/drawing/2014/chart" uri="{C3380CC4-5D6E-409C-BE32-E72D297353CC}">
              <c16:uniqueId val="{00000003-2282-449C-A8F2-7AA706CED93E}"/>
            </c:ext>
          </c:extLst>
        </c:ser>
        <c:ser>
          <c:idx val="1"/>
          <c:order val="1"/>
          <c:tx>
            <c:strRef>
              <c:f>Sheet1!$C$1</c:f>
              <c:strCache>
                <c:ptCount val="1"/>
                <c:pt idx="0">
                  <c:v>MDA</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82-449C-A8F2-7AA706CED93E}"/>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282-449C-A8F2-7AA706CED93E}"/>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B7-48F5-B950-6E91FB75573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33</c:v>
                </c:pt>
                <c:pt idx="1">
                  <c:v>15</c:v>
                </c:pt>
                <c:pt idx="2">
                  <c:v>12</c:v>
                </c:pt>
                <c:pt idx="3">
                  <c:v>8</c:v>
                </c:pt>
                <c:pt idx="4">
                  <c:v>4</c:v>
                </c:pt>
                <c:pt idx="5">
                  <c:v>5</c:v>
                </c:pt>
                <c:pt idx="6">
                  <c:v>8</c:v>
                </c:pt>
                <c:pt idx="7">
                  <c:v>3</c:v>
                </c:pt>
                <c:pt idx="8">
                  <c:v>9</c:v>
                </c:pt>
                <c:pt idx="9">
                  <c:v>14</c:v>
                </c:pt>
                <c:pt idx="10">
                  <c:v>10</c:v>
                </c:pt>
                <c:pt idx="11">
                  <c:v>10</c:v>
                </c:pt>
                <c:pt idx="12">
                  <c:v>10</c:v>
                </c:pt>
                <c:pt idx="13">
                  <c:v>11</c:v>
                </c:pt>
                <c:pt idx="14">
                  <c:v>8</c:v>
                </c:pt>
                <c:pt idx="15">
                  <c:v>13</c:v>
                </c:pt>
              </c:numCache>
            </c:numRef>
          </c:val>
          <c:smooth val="0"/>
          <c:extLst>
            <c:ext xmlns:c16="http://schemas.microsoft.com/office/drawing/2014/chart" uri="{C3380CC4-5D6E-409C-BE32-E72D297353CC}">
              <c16:uniqueId val="{00000014-2282-449C-A8F2-7AA706CED93E}"/>
            </c:ext>
          </c:extLst>
        </c:ser>
        <c:ser>
          <c:idx val="2"/>
          <c:order val="2"/>
          <c:tx>
            <c:strRef>
              <c:f>Sheet1!$D$1</c:f>
              <c:strCache>
                <c:ptCount val="1"/>
                <c:pt idx="0">
                  <c:v>Heroin</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diamond"/>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0</c:v>
                </c:pt>
                <c:pt idx="1">
                  <c:v>4</c:v>
                </c:pt>
                <c:pt idx="2">
                  <c:v>3</c:v>
                </c:pt>
                <c:pt idx="3">
                  <c:v>8</c:v>
                </c:pt>
                <c:pt idx="4">
                  <c:v>5</c:v>
                </c:pt>
                <c:pt idx="5">
                  <c:v>10</c:v>
                </c:pt>
                <c:pt idx="6">
                  <c:v>8</c:v>
                </c:pt>
                <c:pt idx="7">
                  <c:v>14</c:v>
                </c:pt>
                <c:pt idx="8">
                  <c:v>5</c:v>
                </c:pt>
                <c:pt idx="9">
                  <c:v>12</c:v>
                </c:pt>
                <c:pt idx="10">
                  <c:v>1</c:v>
                </c:pt>
                <c:pt idx="11">
                  <c:v>3</c:v>
                </c:pt>
                <c:pt idx="12">
                  <c:v>2</c:v>
                </c:pt>
                <c:pt idx="13">
                  <c:v>0</c:v>
                </c:pt>
                <c:pt idx="14">
                  <c:v>2</c:v>
                </c:pt>
                <c:pt idx="15">
                  <c:v>5</c:v>
                </c:pt>
              </c:numCache>
            </c:numRef>
          </c:val>
          <c:smooth val="0"/>
          <c:extLst>
            <c:ext xmlns:c16="http://schemas.microsoft.com/office/drawing/2014/chart" uri="{C3380CC4-5D6E-409C-BE32-E72D297353CC}">
              <c16:uniqueId val="{00000024-2282-449C-A8F2-7AA706CED93E}"/>
            </c:ext>
          </c:extLst>
        </c:ser>
        <c:ser>
          <c:idx val="3"/>
          <c:order val="3"/>
          <c:tx>
            <c:strRef>
              <c:f>Sheet1!$E$1</c:f>
              <c:strCache>
                <c:ptCount val="1"/>
                <c:pt idx="0">
                  <c:v>Capsules contents unknown</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circle"/>
            <c:size val="5"/>
            <c:spPr>
              <a:solidFill>
                <a:schemeClr val="accent4"/>
              </a:solidFill>
              <a:ln w="25400" cap="flat" cmpd="sng" algn="ctr">
                <a:solidFill>
                  <a:schemeClr val="accent4"/>
                </a:solidFill>
                <a:prstDash val="solid"/>
                <a:round/>
              </a:ln>
              <a:effectLst>
                <a:outerShdw blurRad="50800" dist="38100" dir="2700000" algn="tl" rotWithShape="0">
                  <a:prstClr val="black">
                    <a:alpha val="40000"/>
                  </a:prstClr>
                </a:outerShdw>
              </a:effectLst>
            </c:spPr>
          </c:marker>
          <c:dLbls>
            <c:dLbl>
              <c:idx val="10"/>
              <c:delete val="1"/>
              <c:extLst>
                <c:ext xmlns:c15="http://schemas.microsoft.com/office/drawing/2012/chart" uri="{CE6537A1-D6FC-4f65-9D91-7224C49458BB}"/>
                <c:ext xmlns:c16="http://schemas.microsoft.com/office/drawing/2014/chart" uri="{C3380CC4-5D6E-409C-BE32-E72D297353CC}">
                  <c16:uniqueId val="{00000025-2282-449C-A8F2-7AA706CED93E}"/>
                </c:ext>
              </c:extLst>
            </c:dLbl>
            <c:dLbl>
              <c:idx val="11"/>
              <c:delete val="1"/>
              <c:extLst>
                <c:ext xmlns:c15="http://schemas.microsoft.com/office/drawing/2012/chart" uri="{CE6537A1-D6FC-4f65-9D91-7224C49458BB}"/>
                <c:ext xmlns:c16="http://schemas.microsoft.com/office/drawing/2014/chart" uri="{C3380CC4-5D6E-409C-BE32-E72D297353CC}">
                  <c16:uniqueId val="{00000001-70B7-48F5-B950-6E91FB75573F}"/>
                </c:ext>
              </c:extLst>
            </c:dLbl>
            <c:dLbl>
              <c:idx val="12"/>
              <c:delete val="1"/>
              <c:extLst>
                <c:ext xmlns:c15="http://schemas.microsoft.com/office/drawing/2012/chart" uri="{CE6537A1-D6FC-4f65-9D91-7224C49458BB}"/>
                <c:ext xmlns:c16="http://schemas.microsoft.com/office/drawing/2014/chart" uri="{C3380CC4-5D6E-409C-BE32-E72D297353CC}">
                  <c16:uniqueId val="{00000002-70B7-48F5-B950-6E91FB75573F}"/>
                </c:ext>
              </c:extLst>
            </c:dLbl>
            <c:dLbl>
              <c:idx val="13"/>
              <c:delete val="1"/>
              <c:extLst>
                <c:ext xmlns:c15="http://schemas.microsoft.com/office/drawing/2012/chart" uri="{CE6537A1-D6FC-4f65-9D91-7224C49458BB}"/>
                <c:ext xmlns:c16="http://schemas.microsoft.com/office/drawing/2014/chart" uri="{C3380CC4-5D6E-409C-BE32-E72D297353CC}">
                  <c16:uniqueId val="{00000005-70B7-48F5-B950-6E91FB75573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10">
                  <c:v>5</c:v>
                </c:pt>
                <c:pt idx="11">
                  <c:v>3</c:v>
                </c:pt>
                <c:pt idx="12">
                  <c:v>2</c:v>
                </c:pt>
                <c:pt idx="13">
                  <c:v>45</c:v>
                </c:pt>
                <c:pt idx="14">
                  <c:v>23</c:v>
                </c:pt>
                <c:pt idx="15">
                  <c:v>17</c:v>
                </c:pt>
              </c:numCache>
            </c:numRef>
          </c:val>
          <c:smooth val="0"/>
          <c:extLst>
            <c:ext xmlns:c16="http://schemas.microsoft.com/office/drawing/2014/chart" uri="{C3380CC4-5D6E-409C-BE32-E72D297353CC}">
              <c16:uniqueId val="{00000029-2282-449C-A8F2-7AA706CED93E}"/>
            </c:ext>
          </c:extLst>
        </c:ser>
        <c:ser>
          <c:idx val="4"/>
          <c:order val="4"/>
          <c:tx>
            <c:strRef>
              <c:f>Sheet1!$F$1</c:f>
              <c:strCache>
                <c:ptCount val="1"/>
                <c:pt idx="0">
                  <c:v>Mushrooms</c:v>
                </c:pt>
              </c:strCache>
            </c:strRef>
          </c:tx>
          <c:spPr>
            <a:ln w="25400" cap="rnd" cmpd="sng" algn="ctr">
              <a:solidFill>
                <a:schemeClr val="accent5"/>
              </a:solidFill>
              <a:prstDash val="solid"/>
              <a:round/>
            </a:ln>
            <a:effectLst>
              <a:outerShdw blurRad="50800" dist="38100" dir="2700000" algn="tl" rotWithShape="0">
                <a:prstClr val="black">
                  <a:alpha val="40000"/>
                </a:prstClr>
              </a:outerShdw>
            </a:effectLst>
          </c:spPr>
          <c:marker>
            <c:spPr>
              <a:noFill/>
              <a:ln w="6350" cap="flat" cmpd="sng" algn="ctr">
                <a:solidFill>
                  <a:schemeClr val="accent5"/>
                </a:solidFill>
                <a:prstDash val="solid"/>
                <a:round/>
              </a:ln>
              <a:effectLst>
                <a:outerShdw blurRad="50800" dist="38100" dir="2700000" algn="tl" rotWithShape="0">
                  <a:prstClr val="black">
                    <a:alpha val="40000"/>
                  </a:prstClr>
                </a:outerShdw>
              </a:effectLst>
            </c:spPr>
          </c:marker>
          <c:dLbls>
            <c:dLbl>
              <c:idx val="3"/>
              <c:delete val="1"/>
              <c:extLst>
                <c:ext xmlns:c15="http://schemas.microsoft.com/office/drawing/2012/chart" uri="{CE6537A1-D6FC-4f65-9D91-7224C49458BB}"/>
                <c:ext xmlns:c16="http://schemas.microsoft.com/office/drawing/2014/chart" uri="{C3380CC4-5D6E-409C-BE32-E72D297353CC}">
                  <c16:uniqueId val="{00000006-70B7-48F5-B950-6E91FB75573F}"/>
                </c:ext>
              </c:extLst>
            </c:dLbl>
            <c:dLbl>
              <c:idx val="4"/>
              <c:delete val="1"/>
              <c:extLst>
                <c:ext xmlns:c15="http://schemas.microsoft.com/office/drawing/2012/chart" uri="{CE6537A1-D6FC-4f65-9D91-7224C49458BB}"/>
                <c:ext xmlns:c16="http://schemas.microsoft.com/office/drawing/2014/chart" uri="{C3380CC4-5D6E-409C-BE32-E72D297353CC}">
                  <c16:uniqueId val="{00000007-70B7-48F5-B950-6E91FB75573F}"/>
                </c:ext>
              </c:extLst>
            </c:dLbl>
            <c:dLbl>
              <c:idx val="5"/>
              <c:delete val="1"/>
              <c:extLst>
                <c:ext xmlns:c15="http://schemas.microsoft.com/office/drawing/2012/chart" uri="{CE6537A1-D6FC-4f65-9D91-7224C49458BB}"/>
                <c:ext xmlns:c16="http://schemas.microsoft.com/office/drawing/2014/chart" uri="{C3380CC4-5D6E-409C-BE32-E72D297353CC}">
                  <c16:uniqueId val="{00000008-70B7-48F5-B950-6E91FB75573F}"/>
                </c:ext>
              </c:extLst>
            </c:dLbl>
            <c:dLbl>
              <c:idx val="6"/>
              <c:delete val="1"/>
              <c:extLst>
                <c:ext xmlns:c15="http://schemas.microsoft.com/office/drawing/2012/chart" uri="{CE6537A1-D6FC-4f65-9D91-7224C49458BB}"/>
                <c:ext xmlns:c16="http://schemas.microsoft.com/office/drawing/2014/chart" uri="{C3380CC4-5D6E-409C-BE32-E72D297353CC}">
                  <c16:uniqueId val="{00000009-70B7-48F5-B950-6E91FB75573F}"/>
                </c:ext>
              </c:extLst>
            </c:dLbl>
            <c:dLbl>
              <c:idx val="7"/>
              <c:delete val="1"/>
              <c:extLst>
                <c:ext xmlns:c15="http://schemas.microsoft.com/office/drawing/2012/chart" uri="{CE6537A1-D6FC-4f65-9D91-7224C49458BB}"/>
                <c:ext xmlns:c16="http://schemas.microsoft.com/office/drawing/2014/chart" uri="{C3380CC4-5D6E-409C-BE32-E72D297353CC}">
                  <c16:uniqueId val="{0000000A-70B7-48F5-B950-6E91FB75573F}"/>
                </c:ext>
              </c:extLst>
            </c:dLbl>
            <c:dLbl>
              <c:idx val="8"/>
              <c:delete val="1"/>
              <c:extLst>
                <c:ext xmlns:c15="http://schemas.microsoft.com/office/drawing/2012/chart" uri="{CE6537A1-D6FC-4f65-9D91-7224C49458BB}"/>
                <c:ext xmlns:c16="http://schemas.microsoft.com/office/drawing/2014/chart" uri="{C3380CC4-5D6E-409C-BE32-E72D297353CC}">
                  <c16:uniqueId val="{0000000B-70B7-48F5-B950-6E91FB75573F}"/>
                </c:ext>
              </c:extLst>
            </c:dLbl>
            <c:dLbl>
              <c:idx val="9"/>
              <c:delete val="1"/>
              <c:extLst>
                <c:ext xmlns:c15="http://schemas.microsoft.com/office/drawing/2012/chart" uri="{CE6537A1-D6FC-4f65-9D91-7224C49458BB}"/>
                <c:ext xmlns:c16="http://schemas.microsoft.com/office/drawing/2014/chart" uri="{C3380CC4-5D6E-409C-BE32-E72D297353CC}">
                  <c16:uniqueId val="{0000000C-70B7-48F5-B950-6E91FB75573F}"/>
                </c:ext>
              </c:extLst>
            </c:dLbl>
            <c:dLbl>
              <c:idx val="10"/>
              <c:delete val="1"/>
              <c:extLst>
                <c:ext xmlns:c15="http://schemas.microsoft.com/office/drawing/2012/chart" uri="{CE6537A1-D6FC-4f65-9D91-7224C49458BB}"/>
                <c:ext xmlns:c16="http://schemas.microsoft.com/office/drawing/2014/chart" uri="{C3380CC4-5D6E-409C-BE32-E72D297353CC}">
                  <c16:uniqueId val="{0000000D-70B7-48F5-B950-6E91FB75573F}"/>
                </c:ext>
              </c:extLst>
            </c:dLbl>
            <c:dLbl>
              <c:idx val="11"/>
              <c:delete val="1"/>
              <c:extLst>
                <c:ext xmlns:c15="http://schemas.microsoft.com/office/drawing/2012/chart" uri="{CE6537A1-D6FC-4f65-9D91-7224C49458BB}"/>
                <c:ext xmlns:c16="http://schemas.microsoft.com/office/drawing/2014/chart" uri="{C3380CC4-5D6E-409C-BE32-E72D297353CC}">
                  <c16:uniqueId val="{0000000E-70B7-48F5-B950-6E91FB75573F}"/>
                </c:ext>
              </c:extLst>
            </c:dLbl>
            <c:dLbl>
              <c:idx val="12"/>
              <c:delete val="1"/>
              <c:extLst>
                <c:ext xmlns:c15="http://schemas.microsoft.com/office/drawing/2012/chart" uri="{CE6537A1-D6FC-4f65-9D91-7224C49458BB}"/>
                <c:ext xmlns:c16="http://schemas.microsoft.com/office/drawing/2014/chart" uri="{C3380CC4-5D6E-409C-BE32-E72D297353CC}">
                  <c16:uniqueId val="{00000003-70B7-48F5-B950-6E91FB75573F}"/>
                </c:ext>
              </c:extLst>
            </c:dLbl>
            <c:dLbl>
              <c:idx val="13"/>
              <c:delete val="1"/>
              <c:extLst>
                <c:ext xmlns:c15="http://schemas.microsoft.com/office/drawing/2012/chart" uri="{CE6537A1-D6FC-4f65-9D91-7224C49458BB}"/>
                <c:ext xmlns:c16="http://schemas.microsoft.com/office/drawing/2014/chart" uri="{C3380CC4-5D6E-409C-BE32-E72D297353CC}">
                  <c16:uniqueId val="{00000004-70B7-48F5-B950-6E91FB75573F}"/>
                </c:ext>
              </c:extLst>
            </c:dLbl>
            <c:dLbl>
              <c:idx val="15"/>
              <c:layout>
                <c:manualLayout>
                  <c:x val="-3.5759360341067335E-3"/>
                  <c:y val="-3.8413154511895843E-2"/>
                </c:manualLayout>
              </c:layout>
              <c:tx>
                <c:rich>
                  <a:bodyPr/>
                  <a:lstStyle/>
                  <a:p>
                    <a:fld id="{4AF7A207-7D95-4312-9EF1-E52D179D4CA6}"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C-2282-449C-A8F2-7AA706CED9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Sheet1!$F$2:$F$17</c:f>
              <c:numCache>
                <c:formatCode>General</c:formatCode>
                <c:ptCount val="16"/>
                <c:pt idx="2">
                  <c:v>10</c:v>
                </c:pt>
                <c:pt idx="3">
                  <c:v>3</c:v>
                </c:pt>
                <c:pt idx="4">
                  <c:v>18</c:v>
                </c:pt>
                <c:pt idx="5">
                  <c:v>28</c:v>
                </c:pt>
                <c:pt idx="6">
                  <c:v>25</c:v>
                </c:pt>
                <c:pt idx="7">
                  <c:v>30</c:v>
                </c:pt>
                <c:pt idx="8">
                  <c:v>46</c:v>
                </c:pt>
                <c:pt idx="9">
                  <c:v>45</c:v>
                </c:pt>
                <c:pt idx="10">
                  <c:v>47</c:v>
                </c:pt>
                <c:pt idx="11">
                  <c:v>17</c:v>
                </c:pt>
                <c:pt idx="12">
                  <c:v>24</c:v>
                </c:pt>
                <c:pt idx="13">
                  <c:v>22</c:v>
                </c:pt>
                <c:pt idx="14">
                  <c:v>38</c:v>
                </c:pt>
                <c:pt idx="15">
                  <c:v>17</c:v>
                </c:pt>
              </c:numCache>
            </c:numRef>
          </c:val>
          <c:smooth val="0"/>
          <c:extLst>
            <c:ext xmlns:c16="http://schemas.microsoft.com/office/drawing/2014/chart" uri="{C3380CC4-5D6E-409C-BE32-E72D297353CC}">
              <c16:uniqueId val="{0000002D-2282-449C-A8F2-7AA706CED93E}"/>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1288"/>
        <c:crosses val="autoZero"/>
        <c:auto val="1"/>
        <c:lblAlgn val="ctr"/>
        <c:lblOffset val="100"/>
        <c:noMultiLvlLbl val="0"/>
      </c:catAx>
      <c:valAx>
        <c:axId val="-2097441288"/>
        <c:scaling>
          <c:orientation val="minMax"/>
          <c:max val="5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 ACT EDRS participants</a:t>
                </a:r>
              </a:p>
            </c:rich>
          </c:tx>
          <c:layout>
            <c:manualLayout>
              <c:xMode val="edge"/>
              <c:yMode val="edge"/>
              <c:x val="1.0818755136888425E-2"/>
              <c:y val="4.5308274501447032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4712"/>
        <c:crosses val="autoZero"/>
        <c:crossBetween val="between"/>
      </c:valAx>
      <c:spPr>
        <a:noFill/>
        <a:ln>
          <a:noFill/>
        </a:ln>
        <a:effectLst/>
      </c:spPr>
    </c:plotArea>
    <c:legend>
      <c:legendPos val="b"/>
      <c:layout>
        <c:manualLayout>
          <c:xMode val="edge"/>
          <c:yMode val="edge"/>
          <c:x val="0.12916798870609206"/>
          <c:y val="0.92458417358463674"/>
          <c:w val="0.78815920141129903"/>
          <c:h val="7.541575083150166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7991415602905E-2"/>
          <c:y val="4.1666666666666699E-2"/>
          <c:w val="0.886799321025043"/>
          <c:h val="0.72712438094559451"/>
        </c:manualLayout>
      </c:layout>
      <c:lineChart>
        <c:grouping val="standard"/>
        <c:varyColors val="0"/>
        <c:ser>
          <c:idx val="0"/>
          <c:order val="0"/>
          <c:tx>
            <c:strRef>
              <c:f>Sheet1!$B$1</c:f>
              <c:strCache>
                <c:ptCount val="1"/>
                <c:pt idx="0">
                  <c:v>Alcohol</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triangle"/>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1.4486193535925878E-2"/>
                  <c:y val="3.6199095022624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68-490D-9D8A-A5291C746F0D}"/>
                </c:ext>
              </c:extLst>
            </c:dLbl>
            <c:dLbl>
              <c:idx val="14"/>
              <c:layout>
                <c:manualLayout>
                  <c:x val="-7.2430967679629277E-3"/>
                  <c:y val="-2.1719457013574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468-490D-9D8A-A5291C746F0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468-490D-9D8A-A5291C746F0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97</c:v>
                </c:pt>
                <c:pt idx="1">
                  <c:v>97</c:v>
                </c:pt>
                <c:pt idx="2">
                  <c:v>94</c:v>
                </c:pt>
                <c:pt idx="3">
                  <c:v>94</c:v>
                </c:pt>
                <c:pt idx="4">
                  <c:v>96</c:v>
                </c:pt>
                <c:pt idx="5">
                  <c:v>98</c:v>
                </c:pt>
                <c:pt idx="6">
                  <c:v>99</c:v>
                </c:pt>
                <c:pt idx="7">
                  <c:v>95</c:v>
                </c:pt>
                <c:pt idx="8">
                  <c:v>99</c:v>
                </c:pt>
                <c:pt idx="9">
                  <c:v>94</c:v>
                </c:pt>
                <c:pt idx="10">
                  <c:v>96</c:v>
                </c:pt>
                <c:pt idx="11">
                  <c:v>95</c:v>
                </c:pt>
                <c:pt idx="12">
                  <c:v>98</c:v>
                </c:pt>
                <c:pt idx="13">
                  <c:v>99</c:v>
                </c:pt>
                <c:pt idx="14">
                  <c:v>95</c:v>
                </c:pt>
                <c:pt idx="15">
                  <c:v>98</c:v>
                </c:pt>
              </c:numCache>
            </c:numRef>
          </c:val>
          <c:smooth val="0"/>
          <c:extLst>
            <c:ext xmlns:c16="http://schemas.microsoft.com/office/drawing/2014/chart" uri="{C3380CC4-5D6E-409C-BE32-E72D297353CC}">
              <c16:uniqueId val="{00000011-C468-490D-9D8A-A5291C746F0D}"/>
            </c:ext>
          </c:extLst>
        </c:ser>
        <c:ser>
          <c:idx val="1"/>
          <c:order val="1"/>
          <c:tx>
            <c:strRef>
              <c:f>Sheet1!$C$1</c:f>
              <c:strCache>
                <c:ptCount val="1"/>
                <c:pt idx="0">
                  <c:v>Tobacco</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layout>
                <c:manualLayout>
                  <c:x val="-1.2071827946604901E-2"/>
                  <c:y val="3.2579185520361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F1-4047-A2A2-C78F14525C1C}"/>
                </c:ext>
              </c:extLst>
            </c:dLbl>
            <c:dLbl>
              <c:idx val="14"/>
              <c:layout>
                <c:manualLayout>
                  <c:x val="-7.2430967679629277E-3"/>
                  <c:y val="2.8959276018099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F1-4047-A2A2-C78F14525C1C}"/>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F1-4047-A2A2-C78F14525C1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75</c:v>
                </c:pt>
                <c:pt idx="1">
                  <c:v>80</c:v>
                </c:pt>
                <c:pt idx="2">
                  <c:v>71</c:v>
                </c:pt>
                <c:pt idx="3">
                  <c:v>69</c:v>
                </c:pt>
                <c:pt idx="4">
                  <c:v>82</c:v>
                </c:pt>
                <c:pt idx="5">
                  <c:v>80</c:v>
                </c:pt>
                <c:pt idx="6">
                  <c:v>87</c:v>
                </c:pt>
                <c:pt idx="7">
                  <c:v>89</c:v>
                </c:pt>
                <c:pt idx="8">
                  <c:v>86</c:v>
                </c:pt>
                <c:pt idx="9">
                  <c:v>92</c:v>
                </c:pt>
                <c:pt idx="10">
                  <c:v>74</c:v>
                </c:pt>
                <c:pt idx="11">
                  <c:v>76</c:v>
                </c:pt>
                <c:pt idx="12">
                  <c:v>79</c:v>
                </c:pt>
                <c:pt idx="13">
                  <c:v>84</c:v>
                </c:pt>
                <c:pt idx="14">
                  <c:v>92</c:v>
                </c:pt>
                <c:pt idx="15">
                  <c:v>86</c:v>
                </c:pt>
              </c:numCache>
            </c:numRef>
          </c:val>
          <c:smooth val="0"/>
          <c:extLst>
            <c:ext xmlns:c16="http://schemas.microsoft.com/office/drawing/2014/chart" uri="{C3380CC4-5D6E-409C-BE32-E72D297353CC}">
              <c16:uniqueId val="{00000020-C468-490D-9D8A-A5291C746F0D}"/>
            </c:ext>
          </c:extLst>
        </c:ser>
        <c:ser>
          <c:idx val="2"/>
          <c:order val="2"/>
          <c:tx>
            <c:strRef>
              <c:f>Sheet1!$D$1</c:f>
              <c:strCache>
                <c:ptCount val="1"/>
                <c:pt idx="0">
                  <c:v>E-cigarettes</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diamond"/>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dLbls>
            <c:dLbl>
              <c:idx val="11"/>
              <c:layout>
                <c:manualLayout>
                  <c:x val="-1.3279010741265279E-2"/>
                  <c:y val="-2.171945701357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F1-4047-A2A2-C78F14525C1C}"/>
                </c:ext>
              </c:extLst>
            </c:dLbl>
            <c:dLbl>
              <c:idx val="14"/>
              <c:layout>
                <c:manualLayout>
                  <c:x val="-1.6900559125246829E-2"/>
                  <c:y val="2.8959276018099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F1-4047-A2A2-C78F14525C1C}"/>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C468-490D-9D8A-A5291C746F0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11">
                  <c:v>23</c:v>
                </c:pt>
                <c:pt idx="12">
                  <c:v>21</c:v>
                </c:pt>
                <c:pt idx="13">
                  <c:v>23</c:v>
                </c:pt>
                <c:pt idx="14">
                  <c:v>26</c:v>
                </c:pt>
                <c:pt idx="15">
                  <c:v>26</c:v>
                </c:pt>
              </c:numCache>
            </c:numRef>
          </c:val>
          <c:smooth val="0"/>
          <c:extLst>
            <c:ext xmlns:c16="http://schemas.microsoft.com/office/drawing/2014/chart" uri="{C3380CC4-5D6E-409C-BE32-E72D297353CC}">
              <c16:uniqueId val="{0000002E-C468-490D-9D8A-A5291C746F0D}"/>
            </c:ext>
          </c:extLst>
        </c:ser>
        <c:ser>
          <c:idx val="3"/>
          <c:order val="3"/>
          <c:tx>
            <c:strRef>
              <c:f>Sheet1!$E$1</c:f>
              <c:strCache>
                <c:ptCount val="1"/>
                <c:pt idx="0">
                  <c:v>Nitrous Oxide</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circle"/>
            <c:size val="5"/>
            <c:spPr>
              <a:solidFill>
                <a:schemeClr val="accent4"/>
              </a:solidFill>
              <a:ln w="25400" cap="flat" cmpd="sng" algn="ctr">
                <a:solidFill>
                  <a:schemeClr val="accent4"/>
                </a:solidFill>
                <a:prstDash val="solid"/>
                <a:round/>
              </a:ln>
              <a:effectLst>
                <a:outerShdw blurRad="50800" dist="38100" dir="2700000" algn="tl" rotWithShape="0">
                  <a:prstClr val="black">
                    <a:alpha val="40000"/>
                  </a:prstClr>
                </a:outerShdw>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C468-490D-9D8A-A5291C746F0D}"/>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C468-490D-9D8A-A5291C746F0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C468-490D-9D8A-A5291C746F0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39</c:v>
                </c:pt>
                <c:pt idx="1">
                  <c:v>17</c:v>
                </c:pt>
                <c:pt idx="2">
                  <c:v>16</c:v>
                </c:pt>
                <c:pt idx="3">
                  <c:v>14</c:v>
                </c:pt>
                <c:pt idx="4">
                  <c:v>12</c:v>
                </c:pt>
                <c:pt idx="5">
                  <c:v>21</c:v>
                </c:pt>
                <c:pt idx="6">
                  <c:v>19</c:v>
                </c:pt>
                <c:pt idx="7">
                  <c:v>14</c:v>
                </c:pt>
                <c:pt idx="8">
                  <c:v>24</c:v>
                </c:pt>
                <c:pt idx="9">
                  <c:v>24</c:v>
                </c:pt>
                <c:pt idx="10">
                  <c:v>26</c:v>
                </c:pt>
                <c:pt idx="11">
                  <c:v>15</c:v>
                </c:pt>
                <c:pt idx="12">
                  <c:v>26</c:v>
                </c:pt>
                <c:pt idx="13">
                  <c:v>37</c:v>
                </c:pt>
                <c:pt idx="14">
                  <c:v>53</c:v>
                </c:pt>
                <c:pt idx="15">
                  <c:v>40</c:v>
                </c:pt>
              </c:numCache>
            </c:numRef>
          </c:val>
          <c:smooth val="0"/>
          <c:extLst>
            <c:ext xmlns:c16="http://schemas.microsoft.com/office/drawing/2014/chart" uri="{C3380CC4-5D6E-409C-BE32-E72D297353CC}">
              <c16:uniqueId val="{00000033-C468-490D-9D8A-A5291C746F0D}"/>
            </c:ext>
          </c:extLst>
        </c:ser>
        <c:ser>
          <c:idx val="4"/>
          <c:order val="4"/>
          <c:tx>
            <c:strRef>
              <c:f>Sheet1!$F$1</c:f>
              <c:strCache>
                <c:ptCount val="1"/>
                <c:pt idx="0">
                  <c:v>Amyl Nitrite</c:v>
                </c:pt>
              </c:strCache>
            </c:strRef>
          </c:tx>
          <c:spPr>
            <a:ln w="25400" cap="rnd" cmpd="sng" algn="ctr">
              <a:solidFill>
                <a:schemeClr val="accent5"/>
              </a:solidFill>
              <a:prstDash val="solid"/>
              <a:round/>
            </a:ln>
            <a:effectLst>
              <a:outerShdw blurRad="50800" dist="38100" dir="2700000" algn="tl" rotWithShape="0">
                <a:prstClr val="black">
                  <a:alpha val="40000"/>
                </a:prstClr>
              </a:outerShdw>
            </a:effectLst>
          </c:spPr>
          <c:marker>
            <c:symbol val="square"/>
            <c:size val="5"/>
            <c:spPr>
              <a:solidFill>
                <a:schemeClr val="accent5"/>
              </a:solidFill>
              <a:ln w="25400" cap="flat" cmpd="sng" algn="ctr">
                <a:solidFill>
                  <a:schemeClr val="accent5"/>
                </a:solidFill>
                <a:prstDash val="solid"/>
                <a:round/>
              </a:ln>
              <a:effectLst>
                <a:outerShdw blurRad="50800" dist="38100" dir="2700000" algn="tl" rotWithShape="0">
                  <a:prstClr val="black">
                    <a:alpha val="40000"/>
                  </a:prstClr>
                </a:outerShdw>
              </a:effectLst>
            </c:spPr>
          </c:marker>
          <c:dLbls>
            <c:dLbl>
              <c:idx val="0"/>
              <c:layout>
                <c:manualLayout>
                  <c:x val="-1.9314924714567829E-2"/>
                  <c:y val="3.6199095022624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F1-4047-A2A2-C78F14525C1C}"/>
                </c:ext>
              </c:extLst>
            </c:dLbl>
            <c:dLbl>
              <c:idx val="14"/>
              <c:layout>
                <c:manualLayout>
                  <c:x val="-9.6574623572840811E-3"/>
                  <c:y val="-1.8099547511312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F1-4047-A2A2-C78F14525C1C}"/>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F1-4047-A2A2-C78F14525C1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Sheet1!$F$2:$F$17</c:f>
              <c:numCache>
                <c:formatCode>General</c:formatCode>
                <c:ptCount val="16"/>
                <c:pt idx="0">
                  <c:v>29</c:v>
                </c:pt>
                <c:pt idx="1">
                  <c:v>18</c:v>
                </c:pt>
                <c:pt idx="2">
                  <c:v>14</c:v>
                </c:pt>
                <c:pt idx="3">
                  <c:v>23</c:v>
                </c:pt>
                <c:pt idx="4">
                  <c:v>22</c:v>
                </c:pt>
                <c:pt idx="5">
                  <c:v>22</c:v>
                </c:pt>
                <c:pt idx="6">
                  <c:v>19</c:v>
                </c:pt>
                <c:pt idx="7">
                  <c:v>33</c:v>
                </c:pt>
                <c:pt idx="8">
                  <c:v>28</c:v>
                </c:pt>
                <c:pt idx="9">
                  <c:v>20</c:v>
                </c:pt>
                <c:pt idx="10">
                  <c:v>9</c:v>
                </c:pt>
                <c:pt idx="11">
                  <c:v>17</c:v>
                </c:pt>
                <c:pt idx="12">
                  <c:v>9</c:v>
                </c:pt>
                <c:pt idx="13">
                  <c:v>24</c:v>
                </c:pt>
                <c:pt idx="14">
                  <c:v>30</c:v>
                </c:pt>
                <c:pt idx="15">
                  <c:v>21</c:v>
                </c:pt>
              </c:numCache>
            </c:numRef>
          </c:val>
          <c:smooth val="0"/>
          <c:extLst>
            <c:ext xmlns:c16="http://schemas.microsoft.com/office/drawing/2014/chart" uri="{C3380CC4-5D6E-409C-BE32-E72D297353CC}">
              <c16:uniqueId val="{00000041-C468-490D-9D8A-A5291C746F0D}"/>
            </c:ext>
          </c:extLst>
        </c:ser>
        <c:dLbls>
          <c:showLegendKey val="0"/>
          <c:showVal val="0"/>
          <c:showCatName val="0"/>
          <c:showSerName val="0"/>
          <c:showPercent val="0"/>
          <c:showBubbleSize val="0"/>
        </c:dLbls>
        <c:marker val="1"/>
        <c:smooth val="0"/>
        <c:axId val="-2097444712"/>
        <c:axId val="-2097441288"/>
      </c:lineChart>
      <c:catAx>
        <c:axId val="-2097444712"/>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1288"/>
        <c:crosses val="autoZero"/>
        <c:auto val="1"/>
        <c:lblAlgn val="ctr"/>
        <c:lblOffset val="100"/>
        <c:noMultiLvlLbl val="0"/>
      </c:catAx>
      <c:valAx>
        <c:axId val="-209744128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 ACT EDRS participants</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97444712"/>
        <c:crosses val="autoZero"/>
        <c:crossBetween val="between"/>
      </c:valAx>
      <c:spPr>
        <a:noFill/>
        <a:ln>
          <a:noFill/>
        </a:ln>
        <a:effectLst/>
      </c:spPr>
    </c:plotArea>
    <c:legend>
      <c:legendPos val="b"/>
      <c:layout>
        <c:manualLayout>
          <c:xMode val="edge"/>
          <c:yMode val="edge"/>
          <c:x val="0.11687306957688338"/>
          <c:y val="0.89336202657925678"/>
          <c:w val="0.87102887779342475"/>
          <c:h val="0.1057258484871049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58585858585898E-2"/>
          <c:y val="2.7777995412265E-2"/>
          <c:w val="0.89730639730639705"/>
          <c:h val="0.61380189486512227"/>
        </c:manualLayout>
      </c:layout>
      <c:lineChart>
        <c:grouping val="standard"/>
        <c:varyColors val="0"/>
        <c:ser>
          <c:idx val="1"/>
          <c:order val="0"/>
          <c:tx>
            <c:strRef>
              <c:f>Sheet1!$B$1</c:f>
              <c:strCache>
                <c:ptCount val="1"/>
                <c:pt idx="0">
                  <c:v>Lifetime stimulant</c:v>
                </c:pt>
              </c:strCache>
            </c:strRef>
          </c:tx>
          <c:spPr>
            <a:ln w="25400" cap="rnd" cmpd="sng" algn="ctr">
              <a:solidFill>
                <a:schemeClr val="accent2">
                  <a:shade val="95000"/>
                  <a:satMod val="105000"/>
                </a:schemeClr>
              </a:solidFill>
              <a:prstDash val="solid"/>
              <a:round/>
            </a:ln>
            <a:effectLst>
              <a:outerShdw blurRad="50800" dist="38100" dir="2700000" algn="tl" rotWithShape="0">
                <a:prstClr val="black">
                  <a:alpha val="40000"/>
                </a:prstClr>
              </a:outerShdw>
            </a:effectLst>
          </c:spPr>
          <c:marker>
            <c:symbol val="square"/>
            <c:size val="4"/>
            <c:spPr>
              <a:solidFill>
                <a:schemeClr val="accent2"/>
              </a:solidFill>
              <a:ln w="25400" cap="flat" cmpd="sng" algn="ctr">
                <a:solidFill>
                  <a:schemeClr val="accent2">
                    <a:shade val="95000"/>
                    <a:satMod val="105000"/>
                  </a:schemeClr>
                </a:solidFill>
                <a:prstDash val="solid"/>
                <a:round/>
              </a:ln>
              <a:effectLst>
                <a:outerShdw blurRad="50800" dist="38100" dir="2700000" algn="tl" rotWithShape="0">
                  <a:prstClr val="black">
                    <a:alpha val="40000"/>
                  </a:prstClr>
                </a:outerShdw>
              </a:effectLst>
            </c:spPr>
          </c:marker>
          <c:dLbls>
            <c:dLbl>
              <c:idx val="0"/>
              <c:layout>
                <c:manualLayout>
                  <c:x val="-1.7664368104289688E-2"/>
                  <c:y val="2.4444727967848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B2-4E9D-B13E-952064CE8104}"/>
                </c:ext>
              </c:extLst>
            </c:dLbl>
            <c:dLbl>
              <c:idx val="1"/>
              <c:delete val="1"/>
              <c:extLst>
                <c:ext xmlns:c15="http://schemas.microsoft.com/office/drawing/2012/chart" uri="{CE6537A1-D6FC-4f65-9D91-7224C49458BB}"/>
                <c:ext xmlns:c16="http://schemas.microsoft.com/office/drawing/2014/chart" uri="{C3380CC4-5D6E-409C-BE32-E72D297353CC}">
                  <c16:uniqueId val="{00000000-BAB8-4EA4-85ED-71F01EE45C1E}"/>
                </c:ext>
              </c:extLst>
            </c:dLbl>
            <c:dLbl>
              <c:idx val="2"/>
              <c:delete val="1"/>
              <c:extLst>
                <c:ext xmlns:c15="http://schemas.microsoft.com/office/drawing/2012/chart" uri="{CE6537A1-D6FC-4f65-9D91-7224C49458BB}"/>
                <c:ext xmlns:c16="http://schemas.microsoft.com/office/drawing/2014/chart" uri="{C3380CC4-5D6E-409C-BE32-E72D297353CC}">
                  <c16:uniqueId val="{0000000A-BAB8-4EA4-85ED-71F01EE45C1E}"/>
                </c:ext>
              </c:extLst>
            </c:dLbl>
            <c:dLbl>
              <c:idx val="3"/>
              <c:delete val="1"/>
              <c:extLst>
                <c:ext xmlns:c15="http://schemas.microsoft.com/office/drawing/2012/chart" uri="{CE6537A1-D6FC-4f65-9D91-7224C49458BB}"/>
                <c:ext xmlns:c16="http://schemas.microsoft.com/office/drawing/2014/chart" uri="{C3380CC4-5D6E-409C-BE32-E72D297353CC}">
                  <c16:uniqueId val="{0000000D-BAB8-4EA4-85ED-71F01EE45C1E}"/>
                </c:ext>
              </c:extLst>
            </c:dLbl>
            <c:dLbl>
              <c:idx val="4"/>
              <c:delete val="1"/>
              <c:extLst>
                <c:ext xmlns:c15="http://schemas.microsoft.com/office/drawing/2012/chart" uri="{CE6537A1-D6FC-4f65-9D91-7224C49458BB}"/>
                <c:ext xmlns:c16="http://schemas.microsoft.com/office/drawing/2014/chart" uri="{C3380CC4-5D6E-409C-BE32-E72D297353CC}">
                  <c16:uniqueId val="{00000005-BAB8-4EA4-85ED-71F01EE45C1E}"/>
                </c:ext>
              </c:extLst>
            </c:dLbl>
            <c:dLbl>
              <c:idx val="5"/>
              <c:delete val="1"/>
              <c:extLst>
                <c:ext xmlns:c15="http://schemas.microsoft.com/office/drawing/2012/chart" uri="{CE6537A1-D6FC-4f65-9D91-7224C49458BB}"/>
                <c:ext xmlns:c16="http://schemas.microsoft.com/office/drawing/2014/chart" uri="{C3380CC4-5D6E-409C-BE32-E72D297353CC}">
                  <c16:uniqueId val="{0000000E-BAB8-4EA4-85ED-71F01EE45C1E}"/>
                </c:ext>
              </c:extLst>
            </c:dLbl>
            <c:dLbl>
              <c:idx val="6"/>
              <c:delete val="1"/>
              <c:extLst>
                <c:ext xmlns:c15="http://schemas.microsoft.com/office/drawing/2012/chart" uri="{CE6537A1-D6FC-4f65-9D91-7224C49458BB}"/>
                <c:ext xmlns:c16="http://schemas.microsoft.com/office/drawing/2014/chart" uri="{C3380CC4-5D6E-409C-BE32-E72D297353CC}">
                  <c16:uniqueId val="{0000001E-BAB8-4EA4-85ED-71F01EE45C1E}"/>
                </c:ext>
              </c:extLst>
            </c:dLbl>
            <c:dLbl>
              <c:idx val="7"/>
              <c:delete val="1"/>
              <c:extLst>
                <c:ext xmlns:c15="http://schemas.microsoft.com/office/drawing/2012/chart" uri="{CE6537A1-D6FC-4f65-9D91-7224C49458BB}"/>
                <c:ext xmlns:c16="http://schemas.microsoft.com/office/drawing/2014/chart" uri="{C3380CC4-5D6E-409C-BE32-E72D297353CC}">
                  <c16:uniqueId val="{0000001C-BAB8-4EA4-85ED-71F01EE45C1E}"/>
                </c:ext>
              </c:extLst>
            </c:dLbl>
            <c:dLbl>
              <c:idx val="8"/>
              <c:delete val="1"/>
              <c:extLst>
                <c:ext xmlns:c15="http://schemas.microsoft.com/office/drawing/2012/chart" uri="{CE6537A1-D6FC-4f65-9D91-7224C49458BB}"/>
                <c:ext xmlns:c16="http://schemas.microsoft.com/office/drawing/2014/chart" uri="{C3380CC4-5D6E-409C-BE32-E72D297353CC}">
                  <c16:uniqueId val="{0000001B-BAB8-4EA4-85ED-71F01EE45C1E}"/>
                </c:ext>
              </c:extLst>
            </c:dLbl>
            <c:dLbl>
              <c:idx val="9"/>
              <c:delete val="1"/>
              <c:extLst>
                <c:ext xmlns:c15="http://schemas.microsoft.com/office/drawing/2012/chart" uri="{CE6537A1-D6FC-4f65-9D91-7224C49458BB}"/>
                <c:ext xmlns:c16="http://schemas.microsoft.com/office/drawing/2014/chart" uri="{C3380CC4-5D6E-409C-BE32-E72D297353CC}">
                  <c16:uniqueId val="{00000018-BAB8-4EA4-85ED-71F01EE45C1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Sheet1!$B$2:$B$13</c:f>
              <c:numCache>
                <c:formatCode>General</c:formatCode>
                <c:ptCount val="12"/>
                <c:pt idx="0">
                  <c:v>39</c:v>
                </c:pt>
                <c:pt idx="1">
                  <c:v>49</c:v>
                </c:pt>
                <c:pt idx="2">
                  <c:v>21</c:v>
                </c:pt>
                <c:pt idx="3">
                  <c:v>18</c:v>
                </c:pt>
                <c:pt idx="4">
                  <c:v>36</c:v>
                </c:pt>
                <c:pt idx="5">
                  <c:v>30</c:v>
                </c:pt>
                <c:pt idx="6">
                  <c:v>29</c:v>
                </c:pt>
                <c:pt idx="7">
                  <c:v>26</c:v>
                </c:pt>
                <c:pt idx="8">
                  <c:v>22</c:v>
                </c:pt>
                <c:pt idx="9">
                  <c:v>16</c:v>
                </c:pt>
                <c:pt idx="10">
                  <c:v>27</c:v>
                </c:pt>
                <c:pt idx="11">
                  <c:v>36</c:v>
                </c:pt>
              </c:numCache>
            </c:numRef>
          </c:val>
          <c:smooth val="0"/>
          <c:extLst>
            <c:ext xmlns:c16="http://schemas.microsoft.com/office/drawing/2014/chart" uri="{C3380CC4-5D6E-409C-BE32-E72D297353CC}">
              <c16:uniqueId val="{00000003-5AB2-4E9D-B13E-952064CE8104}"/>
            </c:ext>
          </c:extLst>
        </c:ser>
        <c:ser>
          <c:idx val="0"/>
          <c:order val="1"/>
          <c:tx>
            <c:strRef>
              <c:f>Sheet1!$C$1</c:f>
              <c:strCache>
                <c:ptCount val="1"/>
                <c:pt idx="0">
                  <c:v>Past year stimulant</c:v>
                </c:pt>
              </c:strCache>
            </c:strRef>
          </c:tx>
          <c:spPr>
            <a:ln w="25400" cap="rnd" cmpd="sng" algn="ctr">
              <a:solidFill>
                <a:schemeClr val="accent1">
                  <a:shade val="95000"/>
                  <a:satMod val="105000"/>
                </a:schemeClr>
              </a:solidFill>
              <a:prstDash val="solid"/>
              <a:round/>
            </a:ln>
            <a:effectLst>
              <a:outerShdw blurRad="50800" dist="38100" dir="2700000" algn="tl" rotWithShape="0">
                <a:prstClr val="black">
                  <a:alpha val="40000"/>
                </a:prstClr>
              </a:outerShdw>
            </a:effectLst>
          </c:spPr>
          <c:marker>
            <c:symbol val="x"/>
            <c:size val="5"/>
            <c:spPr>
              <a:noFill/>
              <a:ln w="25400" cap="flat" cmpd="sng" algn="ctr">
                <a:solidFill>
                  <a:schemeClr val="accent1">
                    <a:shade val="95000"/>
                    <a:satMod val="105000"/>
                  </a:schemeClr>
                </a:solidFill>
                <a:prstDash val="solid"/>
                <a:round/>
              </a:ln>
              <a:effectLst>
                <a:outerShdw blurRad="50800" dist="38100" dir="2700000" algn="tl" rotWithShape="0">
                  <a:prstClr val="black">
                    <a:alpha val="40000"/>
                  </a:prstClr>
                </a:outerShdw>
              </a:effectLst>
            </c:spPr>
          </c:marker>
          <c:dLbls>
            <c:dLbl>
              <c:idx val="0"/>
              <c:layout>
                <c:manualLayout>
                  <c:x val="-1.0598620862573812E-2"/>
                  <c:y val="2.09526239724414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B2-4E9D-B13E-952064CE8104}"/>
                </c:ext>
              </c:extLst>
            </c:dLbl>
            <c:dLbl>
              <c:idx val="1"/>
              <c:delete val="1"/>
              <c:extLst>
                <c:ext xmlns:c15="http://schemas.microsoft.com/office/drawing/2012/chart" uri="{CE6537A1-D6FC-4f65-9D91-7224C49458BB}"/>
                <c:ext xmlns:c16="http://schemas.microsoft.com/office/drawing/2014/chart" uri="{C3380CC4-5D6E-409C-BE32-E72D297353CC}">
                  <c16:uniqueId val="{00000001-BAB8-4EA4-85ED-71F01EE45C1E}"/>
                </c:ext>
              </c:extLst>
            </c:dLbl>
            <c:dLbl>
              <c:idx val="2"/>
              <c:delete val="1"/>
              <c:extLst>
                <c:ext xmlns:c15="http://schemas.microsoft.com/office/drawing/2012/chart" uri="{CE6537A1-D6FC-4f65-9D91-7224C49458BB}"/>
                <c:ext xmlns:c16="http://schemas.microsoft.com/office/drawing/2014/chart" uri="{C3380CC4-5D6E-409C-BE32-E72D297353CC}">
                  <c16:uniqueId val="{00000002-BAB8-4EA4-85ED-71F01EE45C1E}"/>
                </c:ext>
              </c:extLst>
            </c:dLbl>
            <c:dLbl>
              <c:idx val="3"/>
              <c:delete val="1"/>
              <c:extLst>
                <c:ext xmlns:c15="http://schemas.microsoft.com/office/drawing/2012/chart" uri="{CE6537A1-D6FC-4f65-9D91-7224C49458BB}"/>
                <c:ext xmlns:c16="http://schemas.microsoft.com/office/drawing/2014/chart" uri="{C3380CC4-5D6E-409C-BE32-E72D297353CC}">
                  <c16:uniqueId val="{00000003-BAB8-4EA4-85ED-71F01EE45C1E}"/>
                </c:ext>
              </c:extLst>
            </c:dLbl>
            <c:dLbl>
              <c:idx val="4"/>
              <c:delete val="1"/>
              <c:extLst>
                <c:ext xmlns:c15="http://schemas.microsoft.com/office/drawing/2012/chart" uri="{CE6537A1-D6FC-4f65-9D91-7224C49458BB}"/>
                <c:ext xmlns:c16="http://schemas.microsoft.com/office/drawing/2014/chart" uri="{C3380CC4-5D6E-409C-BE32-E72D297353CC}">
                  <c16:uniqueId val="{00000004-BAB8-4EA4-85ED-71F01EE45C1E}"/>
                </c:ext>
              </c:extLst>
            </c:dLbl>
            <c:dLbl>
              <c:idx val="5"/>
              <c:delete val="1"/>
              <c:extLst>
                <c:ext xmlns:c15="http://schemas.microsoft.com/office/drawing/2012/chart" uri="{CE6537A1-D6FC-4f65-9D91-7224C49458BB}"/>
                <c:ext xmlns:c16="http://schemas.microsoft.com/office/drawing/2014/chart" uri="{C3380CC4-5D6E-409C-BE32-E72D297353CC}">
                  <c16:uniqueId val="{0000000F-BAB8-4EA4-85ED-71F01EE45C1E}"/>
                </c:ext>
              </c:extLst>
            </c:dLbl>
            <c:dLbl>
              <c:idx val="6"/>
              <c:delete val="1"/>
              <c:extLst>
                <c:ext xmlns:c15="http://schemas.microsoft.com/office/drawing/2012/chart" uri="{CE6537A1-D6FC-4f65-9D91-7224C49458BB}"/>
                <c:ext xmlns:c16="http://schemas.microsoft.com/office/drawing/2014/chart" uri="{C3380CC4-5D6E-409C-BE32-E72D297353CC}">
                  <c16:uniqueId val="{0000001F-BAB8-4EA4-85ED-71F01EE45C1E}"/>
                </c:ext>
              </c:extLst>
            </c:dLbl>
            <c:dLbl>
              <c:idx val="7"/>
              <c:delete val="1"/>
              <c:extLst>
                <c:ext xmlns:c15="http://schemas.microsoft.com/office/drawing/2012/chart" uri="{CE6537A1-D6FC-4f65-9D91-7224C49458BB}"/>
                <c:ext xmlns:c16="http://schemas.microsoft.com/office/drawing/2014/chart" uri="{C3380CC4-5D6E-409C-BE32-E72D297353CC}">
                  <c16:uniqueId val="{00000012-BAB8-4EA4-85ED-71F01EE45C1E}"/>
                </c:ext>
              </c:extLst>
            </c:dLbl>
            <c:dLbl>
              <c:idx val="8"/>
              <c:delete val="1"/>
              <c:extLst>
                <c:ext xmlns:c15="http://schemas.microsoft.com/office/drawing/2012/chart" uri="{CE6537A1-D6FC-4f65-9D91-7224C49458BB}"/>
                <c:ext xmlns:c16="http://schemas.microsoft.com/office/drawing/2014/chart" uri="{C3380CC4-5D6E-409C-BE32-E72D297353CC}">
                  <c16:uniqueId val="{0000001A-BAB8-4EA4-85ED-71F01EE45C1E}"/>
                </c:ext>
              </c:extLst>
            </c:dLbl>
            <c:dLbl>
              <c:idx val="9"/>
              <c:delete val="1"/>
              <c:extLst>
                <c:ext xmlns:c15="http://schemas.microsoft.com/office/drawing/2012/chart" uri="{CE6537A1-D6FC-4f65-9D91-7224C49458BB}"/>
                <c:ext xmlns:c16="http://schemas.microsoft.com/office/drawing/2014/chart" uri="{C3380CC4-5D6E-409C-BE32-E72D297353CC}">
                  <c16:uniqueId val="{00000019-BAB8-4EA4-85ED-71F01EE45C1E}"/>
                </c:ext>
              </c:extLst>
            </c:dLbl>
            <c:dLbl>
              <c:idx val="10"/>
              <c:layout>
                <c:manualLayout>
                  <c:x val="-1.5309119023717729E-2"/>
                  <c:y val="2.0952623972441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AB8-4EA4-85ED-71F01EE45C1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Sheet1!$C$2:$C$13</c:f>
              <c:numCache>
                <c:formatCode>General</c:formatCode>
                <c:ptCount val="12"/>
                <c:pt idx="0">
                  <c:v>22</c:v>
                </c:pt>
                <c:pt idx="1">
                  <c:v>31</c:v>
                </c:pt>
                <c:pt idx="2">
                  <c:v>13</c:v>
                </c:pt>
                <c:pt idx="3">
                  <c:v>14</c:v>
                </c:pt>
                <c:pt idx="4">
                  <c:v>33</c:v>
                </c:pt>
                <c:pt idx="5">
                  <c:v>22</c:v>
                </c:pt>
                <c:pt idx="6">
                  <c:v>21</c:v>
                </c:pt>
                <c:pt idx="7">
                  <c:v>17</c:v>
                </c:pt>
                <c:pt idx="8">
                  <c:v>18</c:v>
                </c:pt>
                <c:pt idx="9">
                  <c:v>8</c:v>
                </c:pt>
                <c:pt idx="10">
                  <c:v>21</c:v>
                </c:pt>
                <c:pt idx="11">
                  <c:v>23</c:v>
                </c:pt>
              </c:numCache>
            </c:numRef>
          </c:val>
          <c:smooth val="0"/>
          <c:extLst>
            <c:ext xmlns:c16="http://schemas.microsoft.com/office/drawing/2014/chart" uri="{C3380CC4-5D6E-409C-BE32-E72D297353CC}">
              <c16:uniqueId val="{00000007-5AB2-4E9D-B13E-952064CE8104}"/>
            </c:ext>
          </c:extLst>
        </c:ser>
        <c:ser>
          <c:idx val="2"/>
          <c:order val="2"/>
          <c:tx>
            <c:strRef>
              <c:f>Sheet1!$D$1</c:f>
              <c:strCache>
                <c:ptCount val="1"/>
                <c:pt idx="0">
                  <c:v>Lifetime depressant</c:v>
                </c:pt>
              </c:strCache>
            </c:strRef>
          </c:tx>
          <c:spPr>
            <a:ln w="25400" cap="rnd" cmpd="sng" algn="ctr">
              <a:solidFill>
                <a:schemeClr val="accent3">
                  <a:shade val="95000"/>
                  <a:satMod val="105000"/>
                </a:schemeClr>
              </a:solidFill>
              <a:prstDash val="solid"/>
              <a:round/>
            </a:ln>
            <a:effectLst>
              <a:outerShdw blurRad="50800" dist="38100" dir="2700000" algn="tl" rotWithShape="0">
                <a:prstClr val="black">
                  <a:alpha val="40000"/>
                </a:prstClr>
              </a:outerShdw>
            </a:effectLst>
          </c:spPr>
          <c:marker>
            <c:symbol val="triangle"/>
            <c:size val="4"/>
            <c:spPr>
              <a:solidFill>
                <a:schemeClr val="accent3"/>
              </a:solidFill>
              <a:ln w="25400" cap="flat" cmpd="sng" algn="ctr">
                <a:solidFill>
                  <a:schemeClr val="accent3">
                    <a:shade val="95000"/>
                    <a:satMod val="105000"/>
                  </a:schemeClr>
                </a:solidFill>
                <a:prstDash val="solid"/>
                <a:round/>
              </a:ln>
              <a:effectLst>
                <a:outerShdw blurRad="50800" dist="38100" dir="2700000" algn="tl" rotWithShape="0">
                  <a:prstClr val="black">
                    <a:alpha val="40000"/>
                  </a:prstClr>
                </a:outerShdw>
              </a:effectLst>
            </c:spPr>
          </c:marker>
          <c:dLbls>
            <c:dLbl>
              <c:idx val="0"/>
              <c:layout>
                <c:manualLayout>
                  <c:x val="-1.2953869943145771E-2"/>
                  <c:y val="-2.0952623972441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AB8-4EA4-85ED-71F01EE45C1E}"/>
                </c:ext>
              </c:extLst>
            </c:dLbl>
            <c:dLbl>
              <c:idx val="1"/>
              <c:delete val="1"/>
              <c:extLst>
                <c:ext xmlns:c15="http://schemas.microsoft.com/office/drawing/2012/chart" uri="{CE6537A1-D6FC-4f65-9D91-7224C49458BB}"/>
                <c:ext xmlns:c16="http://schemas.microsoft.com/office/drawing/2014/chart" uri="{C3380CC4-5D6E-409C-BE32-E72D297353CC}">
                  <c16:uniqueId val="{00000008-5AB2-4E9D-B13E-952064CE8104}"/>
                </c:ext>
              </c:extLst>
            </c:dLbl>
            <c:dLbl>
              <c:idx val="2"/>
              <c:delete val="1"/>
              <c:extLst>
                <c:ext xmlns:c15="http://schemas.microsoft.com/office/drawing/2012/chart" uri="{CE6537A1-D6FC-4f65-9D91-7224C49458BB}"/>
                <c:ext xmlns:c16="http://schemas.microsoft.com/office/drawing/2014/chart" uri="{C3380CC4-5D6E-409C-BE32-E72D297353CC}">
                  <c16:uniqueId val="{00000009-BAB8-4EA4-85ED-71F01EE45C1E}"/>
                </c:ext>
              </c:extLst>
            </c:dLbl>
            <c:dLbl>
              <c:idx val="3"/>
              <c:delete val="1"/>
              <c:extLst>
                <c:ext xmlns:c15="http://schemas.microsoft.com/office/drawing/2012/chart" uri="{CE6537A1-D6FC-4f65-9D91-7224C49458BB}"/>
                <c:ext xmlns:c16="http://schemas.microsoft.com/office/drawing/2014/chart" uri="{C3380CC4-5D6E-409C-BE32-E72D297353CC}">
                  <c16:uniqueId val="{00000008-BAB8-4EA4-85ED-71F01EE45C1E}"/>
                </c:ext>
              </c:extLst>
            </c:dLbl>
            <c:dLbl>
              <c:idx val="4"/>
              <c:delete val="1"/>
              <c:extLst>
                <c:ext xmlns:c15="http://schemas.microsoft.com/office/drawing/2012/chart" uri="{CE6537A1-D6FC-4f65-9D91-7224C49458BB}"/>
                <c:ext xmlns:c16="http://schemas.microsoft.com/office/drawing/2014/chart" uri="{C3380CC4-5D6E-409C-BE32-E72D297353CC}">
                  <c16:uniqueId val="{00000007-BAB8-4EA4-85ED-71F01EE45C1E}"/>
                </c:ext>
              </c:extLst>
            </c:dLbl>
            <c:dLbl>
              <c:idx val="5"/>
              <c:delete val="1"/>
              <c:extLst>
                <c:ext xmlns:c15="http://schemas.microsoft.com/office/drawing/2012/chart" uri="{CE6537A1-D6FC-4f65-9D91-7224C49458BB}"/>
                <c:ext xmlns:c16="http://schemas.microsoft.com/office/drawing/2014/chart" uri="{C3380CC4-5D6E-409C-BE32-E72D297353CC}">
                  <c16:uniqueId val="{00000009-5AB2-4E9D-B13E-952064CE8104}"/>
                </c:ext>
              </c:extLst>
            </c:dLbl>
            <c:dLbl>
              <c:idx val="6"/>
              <c:delete val="1"/>
              <c:extLst>
                <c:ext xmlns:c15="http://schemas.microsoft.com/office/drawing/2012/chart" uri="{CE6537A1-D6FC-4f65-9D91-7224C49458BB}"/>
                <c:ext xmlns:c16="http://schemas.microsoft.com/office/drawing/2014/chart" uri="{C3380CC4-5D6E-409C-BE32-E72D297353CC}">
                  <c16:uniqueId val="{00000020-BAB8-4EA4-85ED-71F01EE45C1E}"/>
                </c:ext>
              </c:extLst>
            </c:dLbl>
            <c:dLbl>
              <c:idx val="7"/>
              <c:delete val="1"/>
              <c:extLst>
                <c:ext xmlns:c15="http://schemas.microsoft.com/office/drawing/2012/chart" uri="{CE6537A1-D6FC-4f65-9D91-7224C49458BB}"/>
                <c:ext xmlns:c16="http://schemas.microsoft.com/office/drawing/2014/chart" uri="{C3380CC4-5D6E-409C-BE32-E72D297353CC}">
                  <c16:uniqueId val="{0000001D-BAB8-4EA4-85ED-71F01EE45C1E}"/>
                </c:ext>
              </c:extLst>
            </c:dLbl>
            <c:dLbl>
              <c:idx val="8"/>
              <c:delete val="1"/>
              <c:extLst>
                <c:ext xmlns:c15="http://schemas.microsoft.com/office/drawing/2012/chart" uri="{CE6537A1-D6FC-4f65-9D91-7224C49458BB}"/>
                <c:ext xmlns:c16="http://schemas.microsoft.com/office/drawing/2014/chart" uri="{C3380CC4-5D6E-409C-BE32-E72D297353CC}">
                  <c16:uniqueId val="{00000015-BAB8-4EA4-85ED-71F01EE45C1E}"/>
                </c:ext>
              </c:extLst>
            </c:dLbl>
            <c:dLbl>
              <c:idx val="9"/>
              <c:delete val="1"/>
              <c:extLst>
                <c:ext xmlns:c15="http://schemas.microsoft.com/office/drawing/2012/chart" uri="{CE6537A1-D6FC-4f65-9D91-7224C49458BB}"/>
                <c:ext xmlns:c16="http://schemas.microsoft.com/office/drawing/2014/chart" uri="{C3380CC4-5D6E-409C-BE32-E72D297353CC}">
                  <c16:uniqueId val="{00000016-BAB8-4EA4-85ED-71F01EE45C1E}"/>
                </c:ext>
              </c:extLst>
            </c:dLbl>
            <c:dLbl>
              <c:idx val="11"/>
              <c:layout>
                <c:manualLayout>
                  <c:x val="-1.7271627067551299E-16"/>
                  <c:y val="3.4921039954069208E-3"/>
                </c:manualLayout>
              </c:layout>
              <c:tx>
                <c:rich>
                  <a:bodyPr/>
                  <a:lstStyle/>
                  <a:p>
                    <a:fld id="{1048DC7C-B453-486D-9973-507F701F73C9}"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AB2-4E9D-B13E-952064CE810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Sheet1!$D$2:$D$13</c:f>
              <c:numCache>
                <c:formatCode>General</c:formatCode>
                <c:ptCount val="12"/>
                <c:pt idx="0">
                  <c:v>62</c:v>
                </c:pt>
                <c:pt idx="1">
                  <c:v>63</c:v>
                </c:pt>
                <c:pt idx="2">
                  <c:v>26</c:v>
                </c:pt>
                <c:pt idx="3">
                  <c:v>36</c:v>
                </c:pt>
                <c:pt idx="4">
                  <c:v>39</c:v>
                </c:pt>
                <c:pt idx="5">
                  <c:v>32</c:v>
                </c:pt>
                <c:pt idx="6">
                  <c:v>17</c:v>
                </c:pt>
                <c:pt idx="7">
                  <c:v>24</c:v>
                </c:pt>
                <c:pt idx="8">
                  <c:v>43</c:v>
                </c:pt>
                <c:pt idx="9">
                  <c:v>42</c:v>
                </c:pt>
                <c:pt idx="10">
                  <c:v>33</c:v>
                </c:pt>
                <c:pt idx="11">
                  <c:v>19</c:v>
                </c:pt>
              </c:numCache>
            </c:numRef>
          </c:val>
          <c:smooth val="0"/>
          <c:extLst>
            <c:ext xmlns:c16="http://schemas.microsoft.com/office/drawing/2014/chart" uri="{C3380CC4-5D6E-409C-BE32-E72D297353CC}">
              <c16:uniqueId val="{0000000C-5AB2-4E9D-B13E-952064CE8104}"/>
            </c:ext>
          </c:extLst>
        </c:ser>
        <c:ser>
          <c:idx val="3"/>
          <c:order val="3"/>
          <c:tx>
            <c:strRef>
              <c:f>Sheet1!$E$1</c:f>
              <c:strCache>
                <c:ptCount val="1"/>
                <c:pt idx="0">
                  <c:v>Past year depressant</c:v>
                </c:pt>
              </c:strCache>
            </c:strRef>
          </c:tx>
          <c:spPr>
            <a:ln w="25400" cap="rnd" cmpd="sng" algn="ctr">
              <a:solidFill>
                <a:schemeClr val="accent4">
                  <a:shade val="95000"/>
                  <a:satMod val="105000"/>
                </a:schemeClr>
              </a:solidFill>
              <a:prstDash val="solid"/>
              <a:round/>
            </a:ln>
            <a:effectLst>
              <a:outerShdw blurRad="50800" dist="38100" dir="2700000" algn="tl" rotWithShape="0">
                <a:prstClr val="black">
                  <a:alpha val="40000"/>
                </a:prstClr>
              </a:outerShdw>
            </a:effectLst>
          </c:spPr>
          <c:marker>
            <c:spPr>
              <a:noFill/>
              <a:ln w="25400" cap="flat" cmpd="sng" algn="ctr">
                <a:solidFill>
                  <a:schemeClr val="accent4">
                    <a:shade val="95000"/>
                    <a:satMod val="105000"/>
                  </a:schemeClr>
                </a:solidFill>
                <a:prstDash val="solid"/>
                <a:round/>
              </a:ln>
              <a:effectLst>
                <a:outerShdw blurRad="50800" dist="38100" dir="2700000" algn="tl" rotWithShape="0">
                  <a:prstClr val="black">
                    <a:alpha val="40000"/>
                  </a:prstClr>
                </a:outerShdw>
              </a:effectLst>
            </c:spPr>
          </c:marker>
          <c:dLbls>
            <c:dLbl>
              <c:idx val="0"/>
              <c:layout>
                <c:manualLayout>
                  <c:x val="-1.5309119023717729E-2"/>
                  <c:y val="-2.7936831963255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AB2-4E9D-B13E-952064CE8104}"/>
                </c:ext>
              </c:extLst>
            </c:dLbl>
            <c:dLbl>
              <c:idx val="1"/>
              <c:delete val="1"/>
              <c:extLst>
                <c:ext xmlns:c15="http://schemas.microsoft.com/office/drawing/2012/chart" uri="{CE6537A1-D6FC-4f65-9D91-7224C49458BB}"/>
                <c:ext xmlns:c16="http://schemas.microsoft.com/office/drawing/2014/chart" uri="{C3380CC4-5D6E-409C-BE32-E72D297353CC}">
                  <c16:uniqueId val="{0000000E-5AB2-4E9D-B13E-952064CE8104}"/>
                </c:ext>
              </c:extLst>
            </c:dLbl>
            <c:dLbl>
              <c:idx val="2"/>
              <c:delete val="1"/>
              <c:extLst>
                <c:ext xmlns:c15="http://schemas.microsoft.com/office/drawing/2012/chart" uri="{CE6537A1-D6FC-4f65-9D91-7224C49458BB}"/>
                <c:ext xmlns:c16="http://schemas.microsoft.com/office/drawing/2014/chart" uri="{C3380CC4-5D6E-409C-BE32-E72D297353CC}">
                  <c16:uniqueId val="{0000000B-BAB8-4EA4-85ED-71F01EE45C1E}"/>
                </c:ext>
              </c:extLst>
            </c:dLbl>
            <c:dLbl>
              <c:idx val="3"/>
              <c:delete val="1"/>
              <c:extLst>
                <c:ext xmlns:c15="http://schemas.microsoft.com/office/drawing/2012/chart" uri="{CE6537A1-D6FC-4f65-9D91-7224C49458BB}"/>
                <c:ext xmlns:c16="http://schemas.microsoft.com/office/drawing/2014/chart" uri="{C3380CC4-5D6E-409C-BE32-E72D297353CC}">
                  <c16:uniqueId val="{0000000C-BAB8-4EA4-85ED-71F01EE45C1E}"/>
                </c:ext>
              </c:extLst>
            </c:dLbl>
            <c:dLbl>
              <c:idx val="4"/>
              <c:delete val="1"/>
              <c:extLst>
                <c:ext xmlns:c15="http://schemas.microsoft.com/office/drawing/2012/chart" uri="{CE6537A1-D6FC-4f65-9D91-7224C49458BB}"/>
                <c:ext xmlns:c16="http://schemas.microsoft.com/office/drawing/2014/chart" uri="{C3380CC4-5D6E-409C-BE32-E72D297353CC}">
                  <c16:uniqueId val="{00000006-BAB8-4EA4-85ED-71F01EE45C1E}"/>
                </c:ext>
              </c:extLst>
            </c:dLbl>
            <c:dLbl>
              <c:idx val="5"/>
              <c:delete val="1"/>
              <c:extLst>
                <c:ext xmlns:c15="http://schemas.microsoft.com/office/drawing/2012/chart" uri="{CE6537A1-D6FC-4f65-9D91-7224C49458BB}"/>
                <c:ext xmlns:c16="http://schemas.microsoft.com/office/drawing/2014/chart" uri="{C3380CC4-5D6E-409C-BE32-E72D297353CC}">
                  <c16:uniqueId val="{00000010-BAB8-4EA4-85ED-71F01EE45C1E}"/>
                </c:ext>
              </c:extLst>
            </c:dLbl>
            <c:dLbl>
              <c:idx val="6"/>
              <c:delete val="1"/>
              <c:extLst>
                <c:ext xmlns:c15="http://schemas.microsoft.com/office/drawing/2012/chart" uri="{CE6537A1-D6FC-4f65-9D91-7224C49458BB}"/>
                <c:ext xmlns:c16="http://schemas.microsoft.com/office/drawing/2014/chart" uri="{C3380CC4-5D6E-409C-BE32-E72D297353CC}">
                  <c16:uniqueId val="{00000011-BAB8-4EA4-85ED-71F01EE45C1E}"/>
                </c:ext>
              </c:extLst>
            </c:dLbl>
            <c:dLbl>
              <c:idx val="7"/>
              <c:delete val="1"/>
              <c:extLst>
                <c:ext xmlns:c15="http://schemas.microsoft.com/office/drawing/2012/chart" uri="{CE6537A1-D6FC-4f65-9D91-7224C49458BB}"/>
                <c:ext xmlns:c16="http://schemas.microsoft.com/office/drawing/2014/chart" uri="{C3380CC4-5D6E-409C-BE32-E72D297353CC}">
                  <c16:uniqueId val="{00000013-BAB8-4EA4-85ED-71F01EE45C1E}"/>
                </c:ext>
              </c:extLst>
            </c:dLbl>
            <c:dLbl>
              <c:idx val="8"/>
              <c:delete val="1"/>
              <c:extLst>
                <c:ext xmlns:c15="http://schemas.microsoft.com/office/drawing/2012/chart" uri="{CE6537A1-D6FC-4f65-9D91-7224C49458BB}"/>
                <c:ext xmlns:c16="http://schemas.microsoft.com/office/drawing/2014/chart" uri="{C3380CC4-5D6E-409C-BE32-E72D297353CC}">
                  <c16:uniqueId val="{00000014-BAB8-4EA4-85ED-71F01EE45C1E}"/>
                </c:ext>
              </c:extLst>
            </c:dLbl>
            <c:dLbl>
              <c:idx val="9"/>
              <c:delete val="1"/>
              <c:extLst>
                <c:ext xmlns:c15="http://schemas.microsoft.com/office/drawing/2012/chart" uri="{CE6537A1-D6FC-4f65-9D91-7224C49458BB}"/>
                <c:ext xmlns:c16="http://schemas.microsoft.com/office/drawing/2014/chart" uri="{C3380CC4-5D6E-409C-BE32-E72D297353CC}">
                  <c16:uniqueId val="{00000017-BAB8-4EA4-85ED-71F01EE45C1E}"/>
                </c:ext>
              </c:extLst>
            </c:dLbl>
            <c:dLbl>
              <c:idx val="11"/>
              <c:layout>
                <c:manualLayout>
                  <c:x val="-1.648674356400371E-2"/>
                  <c:y val="3.1428935958662224E-2"/>
                </c:manualLayout>
              </c:layout>
              <c:tx>
                <c:rich>
                  <a:bodyPr/>
                  <a:lstStyle/>
                  <a:p>
                    <a:fld id="{52B1A5BE-AE6A-4D5E-9EA7-4687EEF36FDA}"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AB2-4E9D-B13E-952064CE810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Sheet1!$E$2:$E$13</c:f>
              <c:numCache>
                <c:formatCode>General</c:formatCode>
                <c:ptCount val="12"/>
                <c:pt idx="0">
                  <c:v>47</c:v>
                </c:pt>
                <c:pt idx="1">
                  <c:v>40</c:v>
                </c:pt>
                <c:pt idx="2">
                  <c:v>21</c:v>
                </c:pt>
                <c:pt idx="3">
                  <c:v>21</c:v>
                </c:pt>
                <c:pt idx="4">
                  <c:v>34</c:v>
                </c:pt>
                <c:pt idx="5">
                  <c:v>20</c:v>
                </c:pt>
                <c:pt idx="6">
                  <c:v>9</c:v>
                </c:pt>
                <c:pt idx="7">
                  <c:v>15</c:v>
                </c:pt>
                <c:pt idx="8">
                  <c:v>34</c:v>
                </c:pt>
                <c:pt idx="9">
                  <c:v>30</c:v>
                </c:pt>
                <c:pt idx="10">
                  <c:v>24</c:v>
                </c:pt>
                <c:pt idx="11">
                  <c:v>13</c:v>
                </c:pt>
              </c:numCache>
            </c:numRef>
          </c:val>
          <c:smooth val="0"/>
          <c:extLst>
            <c:ext xmlns:c16="http://schemas.microsoft.com/office/drawing/2014/chart" uri="{C3380CC4-5D6E-409C-BE32-E72D297353CC}">
              <c16:uniqueId val="{00000011-5AB2-4E9D-B13E-952064CE8104}"/>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7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dirty="0"/>
                  <a:t>% ACT EDRS participants</a:t>
                </a:r>
              </a:p>
            </c:rich>
          </c:tx>
          <c:layout>
            <c:manualLayout>
              <c:xMode val="edge"/>
              <c:yMode val="edge"/>
              <c:x val="6.1671362637700936E-3"/>
              <c:y val="6.9164603280748846E-2"/>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legend>
      <c:legendPos val="r"/>
      <c:layout>
        <c:manualLayout>
          <c:xMode val="edge"/>
          <c:yMode val="edge"/>
          <c:x val="0.21836601523856716"/>
          <c:y val="0.8404196789979258"/>
          <c:w val="0.57569157168006324"/>
          <c:h val="0.15958043253643067"/>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58585858585898E-2"/>
          <c:y val="2.7777995412265E-2"/>
          <c:w val="0.89730639730639705"/>
          <c:h val="0.73341988812484415"/>
        </c:manualLayout>
      </c:layout>
      <c:lineChart>
        <c:grouping val="standard"/>
        <c:varyColors val="0"/>
        <c:ser>
          <c:idx val="1"/>
          <c:order val="0"/>
          <c:tx>
            <c:strRef>
              <c:f>Sheet1!$B$1</c:f>
              <c:strCache>
                <c:ptCount val="1"/>
                <c:pt idx="0">
                  <c:v>Lifetime</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4"/>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layout>
                <c:manualLayout>
                  <c:x val="-1.4486193535925855E-2"/>
                  <c:y val="-2.8959276018099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31-4BDF-8C07-30E54648F65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a:ea typeface="Arial"/>
                    <a:cs typeface="Aria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Sheet1!$B$2:$B$16</c:f>
              <c:numCache>
                <c:formatCode>General</c:formatCode>
                <c:ptCount val="15"/>
                <c:pt idx="0">
                  <c:v>12</c:v>
                </c:pt>
                <c:pt idx="1">
                  <c:v>6</c:v>
                </c:pt>
                <c:pt idx="2">
                  <c:v>17</c:v>
                </c:pt>
                <c:pt idx="3">
                  <c:v>18</c:v>
                </c:pt>
                <c:pt idx="4">
                  <c:v>24</c:v>
                </c:pt>
                <c:pt idx="5">
                  <c:v>13</c:v>
                </c:pt>
                <c:pt idx="6">
                  <c:v>23</c:v>
                </c:pt>
                <c:pt idx="7">
                  <c:v>9</c:v>
                </c:pt>
                <c:pt idx="8">
                  <c:v>28</c:v>
                </c:pt>
                <c:pt idx="9">
                  <c:v>4</c:v>
                </c:pt>
                <c:pt idx="10">
                  <c:v>4</c:v>
                </c:pt>
                <c:pt idx="11">
                  <c:v>5</c:v>
                </c:pt>
                <c:pt idx="12">
                  <c:v>4</c:v>
                </c:pt>
                <c:pt idx="13">
                  <c:v>4</c:v>
                </c:pt>
                <c:pt idx="14">
                  <c:v>4</c:v>
                </c:pt>
              </c:numCache>
            </c:numRef>
          </c:val>
          <c:smooth val="0"/>
          <c:extLst>
            <c:ext xmlns:c16="http://schemas.microsoft.com/office/drawing/2014/chart" uri="{C3380CC4-5D6E-409C-BE32-E72D297353CC}">
              <c16:uniqueId val="{00000000-69F4-472D-848E-18CE148E1B42}"/>
            </c:ext>
          </c:extLst>
        </c:ser>
        <c:ser>
          <c:idx val="0"/>
          <c:order val="1"/>
          <c:tx>
            <c:strRef>
              <c:f>Sheet1!$C$1</c:f>
              <c:strCache>
                <c:ptCount val="1"/>
                <c:pt idx="0">
                  <c:v>Past month</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x"/>
            <c:size val="5"/>
            <c:spPr>
              <a:noFill/>
              <a:ln w="25400" cap="flat" cmpd="sng" algn="ctr">
                <a:solidFill>
                  <a:schemeClr val="accent1"/>
                </a:solidFill>
                <a:prstDash val="solid"/>
                <a:round/>
              </a:ln>
              <a:effectLst>
                <a:outerShdw blurRad="50800" dist="38100" dir="2700000" algn="tl" rotWithShape="0">
                  <a:prstClr val="black">
                    <a:alpha val="40000"/>
                  </a:prstClr>
                </a:outerShdw>
              </a:effectLst>
            </c:spPr>
          </c:marker>
          <c:dLbls>
            <c:delete val="1"/>
          </c:dLbls>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Sheet1!$C$2:$C$16</c:f>
              <c:numCache>
                <c:formatCode>General</c:formatCode>
                <c:ptCount val="15"/>
                <c:pt idx="12">
                  <c:v>0</c:v>
                </c:pt>
                <c:pt idx="13">
                  <c:v>0</c:v>
                </c:pt>
                <c:pt idx="14">
                  <c:v>2</c:v>
                </c:pt>
              </c:numCache>
            </c:numRef>
          </c:val>
          <c:smooth val="0"/>
          <c:extLst>
            <c:ext xmlns:c16="http://schemas.microsoft.com/office/drawing/2014/chart" uri="{C3380CC4-5D6E-409C-BE32-E72D297353CC}">
              <c16:uniqueId val="{00000002-69F4-472D-848E-18CE148E1B42}"/>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r>
                  <a:rPr lang="en-AU" b="1" dirty="0"/>
                  <a:t>% ACT EDRS participants</a:t>
                </a:r>
              </a:p>
            </c:rich>
          </c:tx>
          <c:layout>
            <c:manualLayout>
              <c:xMode val="edge"/>
              <c:yMode val="edge"/>
              <c:x val="6.1670881667379883E-3"/>
              <c:y val="0.13159881711618626"/>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legend>
      <c:legendPos val="r"/>
      <c:layout>
        <c:manualLayout>
          <c:xMode val="edge"/>
          <c:yMode val="edge"/>
          <c:x val="0.265993265993276"/>
          <c:y val="0.92509363295884295"/>
          <c:w val="0.483164983165011"/>
          <c:h val="6.3670411985018799E-2"/>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a:ea typeface="Arial"/>
          <a:cs typeface="Aria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58585858585898E-2"/>
          <c:y val="2.7777995412265E-2"/>
          <c:w val="0.89730639730639705"/>
          <c:h val="0.69820009153660056"/>
        </c:manualLayout>
      </c:layout>
      <c:lineChart>
        <c:grouping val="standard"/>
        <c:varyColors val="0"/>
        <c:ser>
          <c:idx val="1"/>
          <c:order val="0"/>
          <c:tx>
            <c:strRef>
              <c:f>Sheet1!$B$1</c:f>
              <c:strCache>
                <c:ptCount val="1"/>
                <c:pt idx="0">
                  <c:v>Driven after consuming an illicit drug within 3 hours</c:v>
                </c:pt>
              </c:strCache>
            </c:strRef>
          </c:tx>
          <c:spPr>
            <a:ln w="25400" cap="rnd" cmpd="sng" algn="ctr">
              <a:solidFill>
                <a:schemeClr val="accent2">
                  <a:shade val="95000"/>
                  <a:satMod val="105000"/>
                </a:schemeClr>
              </a:solidFill>
              <a:prstDash val="solid"/>
              <a:round/>
            </a:ln>
            <a:effectLst/>
          </c:spPr>
          <c:marker>
            <c:symbol val="square"/>
            <c:size val="4"/>
            <c:spPr>
              <a:solidFill>
                <a:schemeClr val="accent2"/>
              </a:solidFill>
              <a:ln w="25400" cap="flat" cmpd="sng" algn="ctr">
                <a:solidFill>
                  <a:schemeClr val="accent2">
                    <a:shade val="95000"/>
                    <a:satMod val="105000"/>
                  </a:schemeClr>
                </a:solidFill>
                <a:prstDash val="solid"/>
                <a:round/>
              </a:ln>
              <a:effectLst/>
            </c:spPr>
          </c:marker>
          <c:dLbls>
            <c:dLbl>
              <c:idx val="14"/>
              <c:tx>
                <c:rich>
                  <a:bodyPr/>
                  <a:lstStyle/>
                  <a:p>
                    <a:fld id="{37CF1CD1-4850-4B6C-A042-E10FC26E7A60}" type="VALUE">
                      <a:rPr lang="en-US"/>
                      <a:pPr/>
                      <a:t>[VALUE]</a:t>
                    </a:fld>
                    <a:endParaRPr lang="en-AU"/>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56-44C1-93E7-95E9729BB5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Sheet1!$B$2:$B$16</c:f>
              <c:numCache>
                <c:formatCode>General</c:formatCode>
                <c:ptCount val="15"/>
                <c:pt idx="0">
                  <c:v>72</c:v>
                </c:pt>
                <c:pt idx="1">
                  <c:v>52</c:v>
                </c:pt>
                <c:pt idx="2">
                  <c:v>72</c:v>
                </c:pt>
                <c:pt idx="3">
                  <c:v>64</c:v>
                </c:pt>
                <c:pt idx="4">
                  <c:v>54</c:v>
                </c:pt>
                <c:pt idx="5">
                  <c:v>49</c:v>
                </c:pt>
                <c:pt idx="6">
                  <c:v>47</c:v>
                </c:pt>
                <c:pt idx="7">
                  <c:v>64</c:v>
                </c:pt>
                <c:pt idx="8">
                  <c:v>60</c:v>
                </c:pt>
                <c:pt idx="9">
                  <c:v>58</c:v>
                </c:pt>
                <c:pt idx="11">
                  <c:v>40</c:v>
                </c:pt>
                <c:pt idx="12">
                  <c:v>47</c:v>
                </c:pt>
                <c:pt idx="13">
                  <c:v>54</c:v>
                </c:pt>
                <c:pt idx="14">
                  <c:v>42</c:v>
                </c:pt>
              </c:numCache>
            </c:numRef>
          </c:val>
          <c:smooth val="0"/>
          <c:extLst>
            <c:ext xmlns:c16="http://schemas.microsoft.com/office/drawing/2014/chart" uri="{C3380CC4-5D6E-409C-BE32-E72D297353CC}">
              <c16:uniqueId val="{00000001-0456-44C1-93E7-95E9729BB545}"/>
            </c:ext>
          </c:extLst>
        </c:ser>
        <c:ser>
          <c:idx val="0"/>
          <c:order val="1"/>
          <c:tx>
            <c:strRef>
              <c:f>Sheet1!$C$1</c:f>
              <c:strCache>
                <c:ptCount val="1"/>
                <c:pt idx="0">
                  <c:v>Driven over legal alcohol limit</c:v>
                </c:pt>
              </c:strCache>
            </c:strRef>
          </c:tx>
          <c:spPr>
            <a:ln w="25400" cap="rnd" cmpd="sng" algn="ctr">
              <a:solidFill>
                <a:schemeClr val="accent1">
                  <a:shade val="95000"/>
                  <a:satMod val="105000"/>
                </a:schemeClr>
              </a:solidFill>
              <a:prstDash val="solid"/>
              <a:round/>
            </a:ln>
            <a:effectLst/>
          </c:spPr>
          <c:marker>
            <c:symbol val="x"/>
            <c:size val="5"/>
            <c:spPr>
              <a:noFill/>
              <a:ln w="25400" cap="flat" cmpd="sng" algn="ctr">
                <a:solidFill>
                  <a:schemeClr val="accent1">
                    <a:shade val="95000"/>
                    <a:satMod val="105000"/>
                  </a:schemeClr>
                </a:solidFill>
                <a:prstDash val="solid"/>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Sheet1!$A$2:$A$16</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Sheet1!$C$2:$C$16</c:f>
              <c:numCache>
                <c:formatCode>General</c:formatCode>
                <c:ptCount val="15"/>
                <c:pt idx="3">
                  <c:v>27</c:v>
                </c:pt>
                <c:pt idx="4">
                  <c:v>27</c:v>
                </c:pt>
                <c:pt idx="5">
                  <c:v>35</c:v>
                </c:pt>
                <c:pt idx="6">
                  <c:v>34</c:v>
                </c:pt>
                <c:pt idx="7">
                  <c:v>43</c:v>
                </c:pt>
                <c:pt idx="8">
                  <c:v>39</c:v>
                </c:pt>
                <c:pt idx="9">
                  <c:v>36</c:v>
                </c:pt>
                <c:pt idx="11">
                  <c:v>27</c:v>
                </c:pt>
                <c:pt idx="12">
                  <c:v>32</c:v>
                </c:pt>
                <c:pt idx="13">
                  <c:v>45</c:v>
                </c:pt>
                <c:pt idx="14">
                  <c:v>33</c:v>
                </c:pt>
              </c:numCache>
            </c:numRef>
          </c:val>
          <c:smooth val="0"/>
          <c:extLst>
            <c:ext xmlns:c16="http://schemas.microsoft.com/office/drawing/2014/chart" uri="{C3380CC4-5D6E-409C-BE32-E72D297353CC}">
              <c16:uniqueId val="{00000002-0456-44C1-93E7-95E9729BB545}"/>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900" b="0" i="0" u="none" strike="noStrike" kern="1200" baseline="0">
                <a:solidFill>
                  <a:srgbClr val="000000"/>
                </a:solidFill>
                <a:latin typeface="Arial"/>
                <a:ea typeface="Arial"/>
                <a:cs typeface="Arial"/>
              </a:defRPr>
            </a:pPr>
            <a:endParaRPr lang="en-US"/>
          </a:p>
        </c:txPr>
        <c:crossAx val="-2071818120"/>
        <c:crosses val="autoZero"/>
        <c:auto val="1"/>
        <c:lblAlgn val="ctr"/>
        <c:lblOffset val="100"/>
        <c:tickLblSkip val="1"/>
        <c:tickMarkSkip val="1"/>
        <c:noMultiLvlLbl val="0"/>
      </c:catAx>
      <c:valAx>
        <c:axId val="-2071818120"/>
        <c:scaling>
          <c:orientation val="minMax"/>
          <c:max val="100"/>
        </c:scaling>
        <c:delete val="0"/>
        <c:axPos val="l"/>
        <c:title>
          <c:tx>
            <c:rich>
              <a:bodyPr rot="-5400000" spcFirstLastPara="1" vertOverflow="ellipsis" vert="horz" wrap="square" anchor="ctr" anchorCtr="1"/>
              <a:lstStyle/>
              <a:p>
                <a:pPr>
                  <a:defRPr sz="900" b="1" i="0" u="none" strike="noStrike" kern="1200" baseline="0">
                    <a:solidFill>
                      <a:srgbClr val="000000"/>
                    </a:solidFill>
                    <a:latin typeface="Arial"/>
                    <a:ea typeface="Arial"/>
                    <a:cs typeface="Arial"/>
                  </a:defRPr>
                </a:pPr>
                <a:r>
                  <a:rPr lang="en-AU" b="1"/>
                  <a:t>% EDRS</a:t>
                </a:r>
                <a:r>
                  <a:rPr lang="en-AU" b="1" baseline="0"/>
                  <a:t> participants</a:t>
                </a:r>
                <a:endParaRPr lang="en-AU" b="1"/>
              </a:p>
            </c:rich>
          </c:tx>
          <c:layout>
            <c:manualLayout>
              <c:xMode val="edge"/>
              <c:yMode val="edge"/>
              <c:x val="6.1671292013567702E-3"/>
              <c:y val="0.21041556934934399"/>
            </c:manualLayout>
          </c:layout>
          <c:overlay val="0"/>
          <c:spPr>
            <a:noFill/>
            <a:ln w="25400">
              <a:noFill/>
            </a:ln>
            <a:effectLst/>
          </c:spPr>
          <c:txPr>
            <a:bodyPr rot="-5400000" spcFirstLastPara="1" vertOverflow="ellipsis" vert="horz" wrap="square" anchor="ctr" anchorCtr="1"/>
            <a:lstStyle/>
            <a:p>
              <a:pPr>
                <a:defRPr sz="9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900" b="0" i="0" u="none" strike="noStrike" kern="1200" baseline="0">
                <a:solidFill>
                  <a:srgbClr val="000000"/>
                </a:solidFill>
                <a:latin typeface="Arial"/>
                <a:ea typeface="Arial"/>
                <a:cs typeface="Arial"/>
              </a:defRPr>
            </a:pPr>
            <a:endParaRPr lang="en-US"/>
          </a:p>
        </c:txPr>
        <c:crossAx val="-2071821512"/>
        <c:crosses val="autoZero"/>
        <c:crossBetween val="between"/>
      </c:valAx>
      <c:spPr>
        <a:solidFill>
          <a:srgbClr val="FFFFFF"/>
        </a:solidFill>
        <a:ln w="25400">
          <a:noFill/>
        </a:ln>
        <a:effectLst/>
      </c:spPr>
    </c:plotArea>
    <c:legend>
      <c:legendPos val="r"/>
      <c:layout>
        <c:manualLayout>
          <c:xMode val="edge"/>
          <c:yMode val="edge"/>
          <c:x val="0.24096270277461312"/>
          <c:y val="0.84041947120840488"/>
          <c:w val="0.57569157168006324"/>
          <c:h val="0.1595804261122164"/>
        </c:manualLayout>
      </c:layout>
      <c:overlay val="0"/>
      <c:spPr>
        <a:noFill/>
        <a:ln w="3175">
          <a:noFill/>
          <a:prstDash val="solid"/>
        </a:ln>
        <a:effectLst/>
      </c:spPr>
      <c:txPr>
        <a:bodyPr rot="0" spcFirstLastPara="1" vertOverflow="ellipsis" vert="horz" wrap="square" anchor="ctr" anchorCtr="1"/>
        <a:lstStyle/>
        <a:p>
          <a:pPr>
            <a:defRPr sz="900" b="0" i="0" u="none" strike="noStrike" kern="1200"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cap="flat" cmpd="sng" algn="ctr">
      <a:noFill/>
      <a:prstDash val="solid"/>
      <a:round/>
    </a:ln>
    <a:effectLst/>
  </c:spPr>
  <c:txPr>
    <a:bodyPr/>
    <a:lstStyle/>
    <a:p>
      <a:pPr>
        <a:defRPr sz="900" b="0" i="0" u="none" strike="noStrike" baseline="0">
          <a:solidFill>
            <a:srgbClr val="000000"/>
          </a:solidFill>
          <a:latin typeface="Arial"/>
          <a:ea typeface="Arial"/>
          <a:cs typeface="Aria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Protection used</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Sheet1!$B$2:$B$9</c:f>
              <c:numCache>
                <c:formatCode>General</c:formatCode>
                <c:ptCount val="8"/>
                <c:pt idx="0">
                  <c:v>43</c:v>
                </c:pt>
                <c:pt idx="1">
                  <c:v>42</c:v>
                </c:pt>
                <c:pt idx="2">
                  <c:v>42</c:v>
                </c:pt>
                <c:pt idx="3">
                  <c:v>46</c:v>
                </c:pt>
                <c:pt idx="4">
                  <c:v>40</c:v>
                </c:pt>
                <c:pt idx="5">
                  <c:v>48</c:v>
                </c:pt>
                <c:pt idx="6">
                  <c:v>45</c:v>
                </c:pt>
                <c:pt idx="7">
                  <c:v>38</c:v>
                </c:pt>
              </c:numCache>
            </c:numRef>
          </c:val>
          <c:extLst>
            <c:ext xmlns:c16="http://schemas.microsoft.com/office/drawing/2014/chart" uri="{C3380CC4-5D6E-409C-BE32-E72D297353CC}">
              <c16:uniqueId val="{00000000-8509-4CA5-8486-4436811AFAF6}"/>
            </c:ext>
          </c:extLst>
        </c:ser>
        <c:ser>
          <c:idx val="1"/>
          <c:order val="1"/>
          <c:tx>
            <c:strRef>
              <c:f>Sheet1!$C$1</c:f>
              <c:strCache>
                <c:ptCount val="1"/>
                <c:pt idx="0">
                  <c:v>No protection used</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Sheet1!$C$2:$C$9</c:f>
              <c:numCache>
                <c:formatCode>General</c:formatCode>
                <c:ptCount val="8"/>
                <c:pt idx="0">
                  <c:v>20</c:v>
                </c:pt>
                <c:pt idx="1">
                  <c:v>26</c:v>
                </c:pt>
                <c:pt idx="2">
                  <c:v>25</c:v>
                </c:pt>
                <c:pt idx="3">
                  <c:v>25</c:v>
                </c:pt>
                <c:pt idx="4">
                  <c:v>22</c:v>
                </c:pt>
                <c:pt idx="5">
                  <c:v>15</c:v>
                </c:pt>
                <c:pt idx="6">
                  <c:v>21</c:v>
                </c:pt>
                <c:pt idx="7">
                  <c:v>32</c:v>
                </c:pt>
              </c:numCache>
            </c:numRef>
          </c:val>
          <c:extLst>
            <c:ext xmlns:c16="http://schemas.microsoft.com/office/drawing/2014/chart" uri="{C3380CC4-5D6E-409C-BE32-E72D297353CC}">
              <c16:uniqueId val="{00000001-8509-4CA5-8486-4436811AFAF6}"/>
            </c:ext>
          </c:extLst>
        </c:ser>
        <c:dLbls>
          <c:showLegendKey val="0"/>
          <c:showVal val="0"/>
          <c:showCatName val="0"/>
          <c:showSerName val="0"/>
          <c:showPercent val="0"/>
          <c:showBubbleSize val="0"/>
        </c:dLbls>
        <c:gapWidth val="150"/>
        <c:overlap val="100"/>
        <c:axId val="1282457632"/>
        <c:axId val="1282458288"/>
      </c:barChart>
      <c:catAx>
        <c:axId val="1282457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2458288"/>
        <c:crosses val="autoZero"/>
        <c:auto val="1"/>
        <c:lblAlgn val="ctr"/>
        <c:lblOffset val="100"/>
        <c:noMultiLvlLbl val="0"/>
      </c:catAx>
      <c:valAx>
        <c:axId val="128245828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b="1" dirty="0"/>
                  <a:t>% ACT  EDRS participants</a:t>
                </a:r>
              </a:p>
            </c:rich>
          </c:tx>
          <c:layout>
            <c:manualLayout>
              <c:xMode val="edge"/>
              <c:yMode val="edge"/>
              <c:x val="8.4502787593926185E-3"/>
              <c:y val="6.0261517084120135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82457632"/>
        <c:crosses val="autoZero"/>
        <c:crossBetween val="between"/>
      </c:valAx>
      <c:spPr>
        <a:noFill/>
        <a:ln>
          <a:noFill/>
        </a:ln>
        <a:effectLst/>
      </c:spPr>
    </c:plotArea>
    <c:legend>
      <c:legendPos val="b"/>
      <c:layout>
        <c:manualLayout>
          <c:xMode val="edge"/>
          <c:yMode val="edge"/>
          <c:x val="0.29886982036646453"/>
          <c:y val="0.90698200733958034"/>
          <c:w val="0.40226026421331662"/>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Treatment seeking</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17</c:v>
                </c:pt>
                <c:pt idx="1">
                  <c:v>17</c:v>
                </c:pt>
                <c:pt idx="2">
                  <c:v>18</c:v>
                </c:pt>
                <c:pt idx="3">
                  <c:v>20</c:v>
                </c:pt>
                <c:pt idx="4">
                  <c:v>32</c:v>
                </c:pt>
                <c:pt idx="5">
                  <c:v>14</c:v>
                </c:pt>
                <c:pt idx="6">
                  <c:v>9</c:v>
                </c:pt>
                <c:pt idx="7">
                  <c:v>20</c:v>
                </c:pt>
                <c:pt idx="8">
                  <c:v>21</c:v>
                </c:pt>
                <c:pt idx="9">
                  <c:v>29</c:v>
                </c:pt>
                <c:pt idx="10">
                  <c:v>34</c:v>
                </c:pt>
              </c:numCache>
            </c:numRef>
          </c:val>
          <c:extLst>
            <c:ext xmlns:c16="http://schemas.microsoft.com/office/drawing/2014/chart" uri="{C3380CC4-5D6E-409C-BE32-E72D297353CC}">
              <c16:uniqueId val="{00000000-3A07-43B1-A0A3-A86D0EE6DE85}"/>
            </c:ext>
          </c:extLst>
        </c:ser>
        <c:ser>
          <c:idx val="1"/>
          <c:order val="1"/>
          <c:tx>
            <c:strRef>
              <c:f>Sheet1!$C$1</c:f>
              <c:strCache>
                <c:ptCount val="1"/>
                <c:pt idx="0">
                  <c:v>No treatment seeking</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18</c:v>
                </c:pt>
                <c:pt idx="1">
                  <c:v>18</c:v>
                </c:pt>
                <c:pt idx="2">
                  <c:v>8</c:v>
                </c:pt>
                <c:pt idx="3">
                  <c:v>10</c:v>
                </c:pt>
                <c:pt idx="4">
                  <c:v>10</c:v>
                </c:pt>
                <c:pt idx="5">
                  <c:v>12</c:v>
                </c:pt>
                <c:pt idx="6">
                  <c:v>9</c:v>
                </c:pt>
                <c:pt idx="7">
                  <c:v>14</c:v>
                </c:pt>
                <c:pt idx="8">
                  <c:v>9</c:v>
                </c:pt>
                <c:pt idx="9">
                  <c:v>14</c:v>
                </c:pt>
                <c:pt idx="10">
                  <c:v>11</c:v>
                </c:pt>
              </c:numCache>
            </c:numRef>
          </c:val>
          <c:extLst>
            <c:ext xmlns:c16="http://schemas.microsoft.com/office/drawing/2014/chart" uri="{C3380CC4-5D6E-409C-BE32-E72D297353CC}">
              <c16:uniqueId val="{00000001-3A07-43B1-A0A3-A86D0EE6DE85}"/>
            </c:ext>
          </c:extLst>
        </c:ser>
        <c:dLbls>
          <c:showLegendKey val="0"/>
          <c:showVal val="0"/>
          <c:showCatName val="0"/>
          <c:showSerName val="0"/>
          <c:showPercent val="0"/>
          <c:showBubbleSize val="0"/>
        </c:dLbls>
        <c:gapWidth val="150"/>
        <c:overlap val="100"/>
        <c:axId val="1282457632"/>
        <c:axId val="1282458288"/>
      </c:barChart>
      <c:catAx>
        <c:axId val="1282457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82458288"/>
        <c:crosses val="autoZero"/>
        <c:auto val="1"/>
        <c:lblAlgn val="ctr"/>
        <c:lblOffset val="100"/>
        <c:noMultiLvlLbl val="0"/>
      </c:catAx>
      <c:valAx>
        <c:axId val="128245828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b="1" dirty="0"/>
                  <a:t>% ACT EDRS participants</a:t>
                </a:r>
              </a:p>
            </c:rich>
          </c:tx>
          <c:layout>
            <c:manualLayout>
              <c:xMode val="edge"/>
              <c:yMode val="edge"/>
              <c:x val="1.207182794660488E-2"/>
              <c:y val="6.3890547618199317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82457632"/>
        <c:crosses val="autoZero"/>
        <c:crossBetween val="between"/>
      </c:valAx>
      <c:spPr>
        <a:noFill/>
        <a:ln>
          <a:noFill/>
        </a:ln>
        <a:effectLst/>
      </c:spPr>
    </c:plotArea>
    <c:legend>
      <c:legendPos val="b"/>
      <c:layout>
        <c:manualLayout>
          <c:xMode val="edge"/>
          <c:yMode val="edge"/>
          <c:x val="0.27054202127265203"/>
          <c:y val="0.9142218263441052"/>
          <c:w val="0.45891595745469593"/>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348837209303E-2"/>
          <c:y val="4.5045045045045001E-2"/>
          <c:w val="0.91630312654360402"/>
          <c:h val="0.71535718349550048"/>
        </c:manualLayout>
      </c:layout>
      <c:lineChart>
        <c:grouping val="standard"/>
        <c:varyColors val="0"/>
        <c:ser>
          <c:idx val="0"/>
          <c:order val="0"/>
          <c:tx>
            <c:strRef>
              <c:f>Sheet1!$A$2:$B$2</c:f>
              <c:strCache>
                <c:ptCount val="2"/>
                <c:pt idx="0">
                  <c:v>Property crime</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circle"/>
            <c:size val="5"/>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14"/>
              <c:layout>
                <c:manualLayout>
                  <c:x val="-1.1776245402859964E-2"/>
                  <c:y val="-3.0746808505487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CC-4493-8427-0D9B79C6A04D}"/>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CC-4493-8427-0D9B79C6A04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Sheet1!$C$1:$T$1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Sheet1!$C$2:$T$2</c:f>
              <c:numCache>
                <c:formatCode>General</c:formatCode>
                <c:ptCount val="16"/>
                <c:pt idx="0">
                  <c:v>3</c:v>
                </c:pt>
                <c:pt idx="1">
                  <c:v>3</c:v>
                </c:pt>
                <c:pt idx="2">
                  <c:v>4</c:v>
                </c:pt>
                <c:pt idx="3">
                  <c:v>11</c:v>
                </c:pt>
                <c:pt idx="4">
                  <c:v>11</c:v>
                </c:pt>
                <c:pt idx="5">
                  <c:v>11</c:v>
                </c:pt>
                <c:pt idx="6">
                  <c:v>27</c:v>
                </c:pt>
                <c:pt idx="7">
                  <c:v>25</c:v>
                </c:pt>
                <c:pt idx="8">
                  <c:v>22</c:v>
                </c:pt>
                <c:pt idx="9">
                  <c:v>12</c:v>
                </c:pt>
                <c:pt idx="10">
                  <c:v>35</c:v>
                </c:pt>
                <c:pt idx="11">
                  <c:v>7</c:v>
                </c:pt>
                <c:pt idx="12">
                  <c:v>15</c:v>
                </c:pt>
                <c:pt idx="13">
                  <c:v>15</c:v>
                </c:pt>
                <c:pt idx="14">
                  <c:v>24</c:v>
                </c:pt>
                <c:pt idx="15">
                  <c:v>18</c:v>
                </c:pt>
              </c:numCache>
            </c:numRef>
          </c:val>
          <c:smooth val="0"/>
          <c:extLst>
            <c:ext xmlns:c16="http://schemas.microsoft.com/office/drawing/2014/chart" uri="{C3380CC4-5D6E-409C-BE32-E72D297353CC}">
              <c16:uniqueId val="{00000003-DACC-4493-8427-0D9B79C6A04D}"/>
            </c:ext>
          </c:extLst>
        </c:ser>
        <c:ser>
          <c:idx val="1"/>
          <c:order val="1"/>
          <c:tx>
            <c:strRef>
              <c:f>Sheet1!$A$3:$B$3</c:f>
              <c:strCache>
                <c:ptCount val="2"/>
                <c:pt idx="0">
                  <c:v>Drug dealing</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4"/>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F7DB-4D16-BFC4-7004A01CC944}"/>
                </c:ext>
              </c:extLst>
            </c:dLbl>
            <c:dLbl>
              <c:idx val="2"/>
              <c:delete val="1"/>
              <c:extLst>
                <c:ext xmlns:c15="http://schemas.microsoft.com/office/drawing/2012/chart" uri="{CE6537A1-D6FC-4f65-9D91-7224C49458BB}"/>
                <c:ext xmlns:c16="http://schemas.microsoft.com/office/drawing/2014/chart" uri="{C3380CC4-5D6E-409C-BE32-E72D297353CC}">
                  <c16:uniqueId val="{0000000B-F7DB-4D16-BFC4-7004A01CC944}"/>
                </c:ext>
              </c:extLst>
            </c:dLbl>
            <c:dLbl>
              <c:idx val="3"/>
              <c:delete val="1"/>
              <c:extLst>
                <c:ext xmlns:c15="http://schemas.microsoft.com/office/drawing/2012/chart" uri="{CE6537A1-D6FC-4f65-9D91-7224C49458BB}"/>
                <c:ext xmlns:c16="http://schemas.microsoft.com/office/drawing/2014/chart" uri="{C3380CC4-5D6E-409C-BE32-E72D297353CC}">
                  <c16:uniqueId val="{0000000A-F7DB-4D16-BFC4-7004A01CC944}"/>
                </c:ext>
              </c:extLst>
            </c:dLbl>
            <c:dLbl>
              <c:idx val="4"/>
              <c:delete val="1"/>
              <c:extLst>
                <c:ext xmlns:c15="http://schemas.microsoft.com/office/drawing/2012/chart" uri="{CE6537A1-D6FC-4f65-9D91-7224C49458BB}"/>
                <c:ext xmlns:c16="http://schemas.microsoft.com/office/drawing/2014/chart" uri="{C3380CC4-5D6E-409C-BE32-E72D297353CC}">
                  <c16:uniqueId val="{00000009-F7DB-4D16-BFC4-7004A01CC944}"/>
                </c:ext>
              </c:extLst>
            </c:dLbl>
            <c:dLbl>
              <c:idx val="5"/>
              <c:delete val="1"/>
              <c:extLst>
                <c:ext xmlns:c15="http://schemas.microsoft.com/office/drawing/2012/chart" uri="{CE6537A1-D6FC-4f65-9D91-7224C49458BB}"/>
                <c:ext xmlns:c16="http://schemas.microsoft.com/office/drawing/2014/chart" uri="{C3380CC4-5D6E-409C-BE32-E72D297353CC}">
                  <c16:uniqueId val="{00000008-F7DB-4D16-BFC4-7004A01CC944}"/>
                </c:ext>
              </c:extLst>
            </c:dLbl>
            <c:dLbl>
              <c:idx val="6"/>
              <c:delete val="1"/>
              <c:extLst>
                <c:ext xmlns:c15="http://schemas.microsoft.com/office/drawing/2012/chart" uri="{CE6537A1-D6FC-4f65-9D91-7224C49458BB}"/>
                <c:ext xmlns:c16="http://schemas.microsoft.com/office/drawing/2014/chart" uri="{C3380CC4-5D6E-409C-BE32-E72D297353CC}">
                  <c16:uniqueId val="{00000007-F7DB-4D16-BFC4-7004A01CC944}"/>
                </c:ext>
              </c:extLst>
            </c:dLbl>
            <c:dLbl>
              <c:idx val="7"/>
              <c:delete val="1"/>
              <c:extLst>
                <c:ext xmlns:c15="http://schemas.microsoft.com/office/drawing/2012/chart" uri="{CE6537A1-D6FC-4f65-9D91-7224C49458BB}"/>
                <c:ext xmlns:c16="http://schemas.microsoft.com/office/drawing/2014/chart" uri="{C3380CC4-5D6E-409C-BE32-E72D297353CC}">
                  <c16:uniqueId val="{00000006-F7DB-4D16-BFC4-7004A01CC944}"/>
                </c:ext>
              </c:extLst>
            </c:dLbl>
            <c:dLbl>
              <c:idx val="8"/>
              <c:delete val="1"/>
              <c:extLst>
                <c:ext xmlns:c15="http://schemas.microsoft.com/office/drawing/2012/chart" uri="{CE6537A1-D6FC-4f65-9D91-7224C49458BB}"/>
                <c:ext xmlns:c16="http://schemas.microsoft.com/office/drawing/2014/chart" uri="{C3380CC4-5D6E-409C-BE32-E72D297353CC}">
                  <c16:uniqueId val="{00000005-F7DB-4D16-BFC4-7004A01CC944}"/>
                </c:ext>
              </c:extLst>
            </c:dLbl>
            <c:dLbl>
              <c:idx val="9"/>
              <c:delete val="1"/>
              <c:extLst>
                <c:ext xmlns:c15="http://schemas.microsoft.com/office/drawing/2012/chart" uri="{CE6537A1-D6FC-4f65-9D91-7224C49458BB}"/>
                <c:ext xmlns:c16="http://schemas.microsoft.com/office/drawing/2014/chart" uri="{C3380CC4-5D6E-409C-BE32-E72D297353CC}">
                  <c16:uniqueId val="{00000004-F7DB-4D16-BFC4-7004A01CC944}"/>
                </c:ext>
              </c:extLst>
            </c:dLbl>
            <c:dLbl>
              <c:idx val="10"/>
              <c:delete val="1"/>
              <c:extLst>
                <c:ext xmlns:c15="http://schemas.microsoft.com/office/drawing/2012/chart" uri="{CE6537A1-D6FC-4f65-9D91-7224C49458BB}"/>
                <c:ext xmlns:c16="http://schemas.microsoft.com/office/drawing/2014/chart" uri="{C3380CC4-5D6E-409C-BE32-E72D297353CC}">
                  <c16:uniqueId val="{00000003-F7DB-4D16-BFC4-7004A01CC944}"/>
                </c:ext>
              </c:extLst>
            </c:dLbl>
            <c:dLbl>
              <c:idx val="11"/>
              <c:delete val="1"/>
              <c:extLst>
                <c:ext xmlns:c15="http://schemas.microsoft.com/office/drawing/2012/chart" uri="{CE6537A1-D6FC-4f65-9D91-7224C49458BB}"/>
                <c:ext xmlns:c16="http://schemas.microsoft.com/office/drawing/2014/chart" uri="{C3380CC4-5D6E-409C-BE32-E72D297353CC}">
                  <c16:uniqueId val="{00000002-F7DB-4D16-BFC4-7004A01CC944}"/>
                </c:ext>
              </c:extLst>
            </c:dLbl>
            <c:dLbl>
              <c:idx val="12"/>
              <c:delete val="1"/>
              <c:extLst>
                <c:ext xmlns:c15="http://schemas.microsoft.com/office/drawing/2012/chart" uri="{CE6537A1-D6FC-4f65-9D91-7224C49458BB}"/>
                <c:ext xmlns:c16="http://schemas.microsoft.com/office/drawing/2014/chart" uri="{C3380CC4-5D6E-409C-BE32-E72D297353CC}">
                  <c16:uniqueId val="{00000001-F7DB-4D16-BFC4-7004A01CC944}"/>
                </c:ext>
              </c:extLst>
            </c:dLbl>
            <c:dLbl>
              <c:idx val="13"/>
              <c:delete val="1"/>
              <c:extLst>
                <c:ext xmlns:c15="http://schemas.microsoft.com/office/drawing/2012/chart" uri="{CE6537A1-D6FC-4f65-9D91-7224C49458BB}"/>
                <c:ext xmlns:c16="http://schemas.microsoft.com/office/drawing/2014/chart" uri="{C3380CC4-5D6E-409C-BE32-E72D297353CC}">
                  <c16:uniqueId val="{00000000-F7DB-4D16-BFC4-7004A01CC944}"/>
                </c:ext>
              </c:extLst>
            </c:dLbl>
            <c:dLbl>
              <c:idx val="15"/>
              <c:tx>
                <c:rich>
                  <a:bodyPr/>
                  <a:lstStyle/>
                  <a:p>
                    <a:fld id="{AFA2D7A3-A2E9-4C69-A735-3D5F9C5AC673}"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ACC-4493-8427-0D9B79C6A04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Sheet1!$C$1:$T$1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Sheet1!$C$3:$T$3</c:f>
              <c:numCache>
                <c:formatCode>General</c:formatCode>
                <c:ptCount val="16"/>
                <c:pt idx="0">
                  <c:v>42</c:v>
                </c:pt>
                <c:pt idx="1">
                  <c:v>9</c:v>
                </c:pt>
                <c:pt idx="2">
                  <c:v>25</c:v>
                </c:pt>
                <c:pt idx="3">
                  <c:v>29</c:v>
                </c:pt>
                <c:pt idx="4">
                  <c:v>32</c:v>
                </c:pt>
                <c:pt idx="5">
                  <c:v>30</c:v>
                </c:pt>
                <c:pt idx="6">
                  <c:v>26</c:v>
                </c:pt>
                <c:pt idx="7">
                  <c:v>33</c:v>
                </c:pt>
                <c:pt idx="8">
                  <c:v>25</c:v>
                </c:pt>
                <c:pt idx="9">
                  <c:v>37</c:v>
                </c:pt>
                <c:pt idx="10">
                  <c:v>17</c:v>
                </c:pt>
                <c:pt idx="11">
                  <c:v>15</c:v>
                </c:pt>
                <c:pt idx="12">
                  <c:v>21</c:v>
                </c:pt>
                <c:pt idx="13">
                  <c:v>20</c:v>
                </c:pt>
                <c:pt idx="14">
                  <c:v>38</c:v>
                </c:pt>
                <c:pt idx="15">
                  <c:v>23</c:v>
                </c:pt>
              </c:numCache>
            </c:numRef>
          </c:val>
          <c:smooth val="0"/>
          <c:extLst>
            <c:ext xmlns:c16="http://schemas.microsoft.com/office/drawing/2014/chart" uri="{C3380CC4-5D6E-409C-BE32-E72D297353CC}">
              <c16:uniqueId val="{00000007-DACC-4493-8427-0D9B79C6A04D}"/>
            </c:ext>
          </c:extLst>
        </c:ser>
        <c:ser>
          <c:idx val="2"/>
          <c:order val="2"/>
          <c:tx>
            <c:strRef>
              <c:f>Sheet1!$A$4:$B$4</c:f>
              <c:strCache>
                <c:ptCount val="2"/>
                <c:pt idx="0">
                  <c:v>Fraud</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triangle"/>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dLbls>
            <c:delete val="1"/>
          </c:dLbls>
          <c:cat>
            <c:numRef>
              <c:f>Sheet1!$C$1:$T$1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Sheet1!$C$4:$T$4</c:f>
              <c:numCache>
                <c:formatCode>General</c:formatCode>
                <c:ptCount val="16"/>
                <c:pt idx="0">
                  <c:v>3</c:v>
                </c:pt>
                <c:pt idx="1">
                  <c:v>1</c:v>
                </c:pt>
                <c:pt idx="2">
                  <c:v>2</c:v>
                </c:pt>
                <c:pt idx="3">
                  <c:v>1</c:v>
                </c:pt>
                <c:pt idx="4">
                  <c:v>0</c:v>
                </c:pt>
                <c:pt idx="5">
                  <c:v>2</c:v>
                </c:pt>
                <c:pt idx="6">
                  <c:v>8</c:v>
                </c:pt>
                <c:pt idx="7">
                  <c:v>1</c:v>
                </c:pt>
                <c:pt idx="8">
                  <c:v>10</c:v>
                </c:pt>
                <c:pt idx="9">
                  <c:v>0</c:v>
                </c:pt>
                <c:pt idx="10">
                  <c:v>9</c:v>
                </c:pt>
                <c:pt idx="11">
                  <c:v>2</c:v>
                </c:pt>
                <c:pt idx="12">
                  <c:v>2</c:v>
                </c:pt>
                <c:pt idx="13">
                  <c:v>4</c:v>
                </c:pt>
                <c:pt idx="14">
                  <c:v>1</c:v>
                </c:pt>
                <c:pt idx="15">
                  <c:v>3</c:v>
                </c:pt>
              </c:numCache>
            </c:numRef>
          </c:val>
          <c:smooth val="0"/>
          <c:extLst>
            <c:ext xmlns:c16="http://schemas.microsoft.com/office/drawing/2014/chart" uri="{C3380CC4-5D6E-409C-BE32-E72D297353CC}">
              <c16:uniqueId val="{00000009-DACC-4493-8427-0D9B79C6A04D}"/>
            </c:ext>
          </c:extLst>
        </c:ser>
        <c:ser>
          <c:idx val="3"/>
          <c:order val="3"/>
          <c:tx>
            <c:strRef>
              <c:f>Sheet1!$A$5:$B$5</c:f>
              <c:strCache>
                <c:ptCount val="2"/>
                <c:pt idx="0">
                  <c:v>Violent crime</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x"/>
            <c:size val="4"/>
            <c:spPr>
              <a:noFill/>
              <a:ln w="25400" cap="flat" cmpd="sng" algn="ctr">
                <a:solidFill>
                  <a:schemeClr val="accent4"/>
                </a:solidFill>
                <a:prstDash val="solid"/>
                <a:round/>
              </a:ln>
              <a:effectLst>
                <a:outerShdw blurRad="50800" dist="38100" dir="2700000" algn="tl" rotWithShape="0">
                  <a:prstClr val="black">
                    <a:alpha val="40000"/>
                  </a:prstClr>
                </a:outerShdw>
              </a:effectLst>
            </c:spPr>
          </c:marker>
          <c:dLbls>
            <c:dLbl>
              <c:idx val="14"/>
              <c:layout>
                <c:manualLayout>
                  <c:x val="-7.0657472417158746E-3"/>
                  <c:y val="-2.0497872336991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ACC-4493-8427-0D9B79C6A04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Sheet1!$C$1:$T$1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Sheet1!$C$5:$T$5</c:f>
              <c:numCache>
                <c:formatCode>General</c:formatCode>
                <c:ptCount val="16"/>
                <c:pt idx="0">
                  <c:v>0</c:v>
                </c:pt>
                <c:pt idx="1">
                  <c:v>0</c:v>
                </c:pt>
                <c:pt idx="2">
                  <c:v>2</c:v>
                </c:pt>
                <c:pt idx="3">
                  <c:v>8</c:v>
                </c:pt>
                <c:pt idx="4">
                  <c:v>3</c:v>
                </c:pt>
                <c:pt idx="5">
                  <c:v>5</c:v>
                </c:pt>
                <c:pt idx="6">
                  <c:v>9</c:v>
                </c:pt>
                <c:pt idx="7">
                  <c:v>6</c:v>
                </c:pt>
                <c:pt idx="8">
                  <c:v>13</c:v>
                </c:pt>
                <c:pt idx="9">
                  <c:v>6</c:v>
                </c:pt>
                <c:pt idx="10">
                  <c:v>4</c:v>
                </c:pt>
                <c:pt idx="11">
                  <c:v>5</c:v>
                </c:pt>
                <c:pt idx="12">
                  <c:v>1</c:v>
                </c:pt>
                <c:pt idx="13">
                  <c:v>4</c:v>
                </c:pt>
                <c:pt idx="14">
                  <c:v>6</c:v>
                </c:pt>
                <c:pt idx="15">
                  <c:v>5</c:v>
                </c:pt>
              </c:numCache>
            </c:numRef>
          </c:val>
          <c:smooth val="0"/>
          <c:extLst>
            <c:ext xmlns:c16="http://schemas.microsoft.com/office/drawing/2014/chart" uri="{C3380CC4-5D6E-409C-BE32-E72D297353CC}">
              <c16:uniqueId val="{0000000D-DACC-4493-8427-0D9B79C6A04D}"/>
            </c:ext>
          </c:extLst>
        </c:ser>
        <c:ser>
          <c:idx val="4"/>
          <c:order val="4"/>
          <c:tx>
            <c:strRef>
              <c:f>Sheet1!$A$6:$B$6</c:f>
              <c:strCache>
                <c:ptCount val="2"/>
                <c:pt idx="0">
                  <c:v>Any crime</c:v>
                </c:pt>
              </c:strCache>
            </c:strRef>
          </c:tx>
          <c:spPr>
            <a:ln w="25400" cap="rnd" cmpd="sng" algn="ctr">
              <a:solidFill>
                <a:schemeClr val="accent5"/>
              </a:solidFill>
              <a:prstDash val="solid"/>
              <a:round/>
            </a:ln>
            <a:effectLst>
              <a:outerShdw blurRad="50800" dist="38100" dir="2700000" algn="tl" rotWithShape="0">
                <a:prstClr val="black">
                  <a:alpha val="40000"/>
                </a:prstClr>
              </a:outerShdw>
            </a:effectLst>
          </c:spPr>
          <c:marker>
            <c:symbol val="star"/>
            <c:size val="5"/>
            <c:spPr>
              <a:noFill/>
              <a:ln w="25400" cap="flat" cmpd="sng" algn="ctr">
                <a:solidFill>
                  <a:schemeClr val="accent5"/>
                </a:solidFill>
                <a:prstDash val="solid"/>
                <a:round/>
              </a:ln>
              <a:effectLst>
                <a:outerShdw blurRad="50800" dist="38100" dir="2700000" algn="tl" rotWithShape="0">
                  <a:prstClr val="black">
                    <a:alpha val="40000"/>
                  </a:prstClr>
                </a:outerShdw>
              </a:effectLst>
            </c:spPr>
          </c:marker>
          <c:dLbls>
            <c:dLbl>
              <c:idx val="2"/>
              <c:delete val="1"/>
              <c:extLst>
                <c:ext xmlns:c15="http://schemas.microsoft.com/office/drawing/2012/chart" uri="{CE6537A1-D6FC-4f65-9D91-7224C49458BB}"/>
                <c:ext xmlns:c16="http://schemas.microsoft.com/office/drawing/2014/chart" uri="{C3380CC4-5D6E-409C-BE32-E72D297353CC}">
                  <c16:uniqueId val="{00000018-F7DB-4D16-BFC4-7004A01CC944}"/>
                </c:ext>
              </c:extLst>
            </c:dLbl>
            <c:dLbl>
              <c:idx val="3"/>
              <c:delete val="1"/>
              <c:extLst>
                <c:ext xmlns:c15="http://schemas.microsoft.com/office/drawing/2012/chart" uri="{CE6537A1-D6FC-4f65-9D91-7224C49458BB}"/>
                <c:ext xmlns:c16="http://schemas.microsoft.com/office/drawing/2014/chart" uri="{C3380CC4-5D6E-409C-BE32-E72D297353CC}">
                  <c16:uniqueId val="{00000017-F7DB-4D16-BFC4-7004A01CC944}"/>
                </c:ext>
              </c:extLst>
            </c:dLbl>
            <c:dLbl>
              <c:idx val="4"/>
              <c:delete val="1"/>
              <c:extLst>
                <c:ext xmlns:c15="http://schemas.microsoft.com/office/drawing/2012/chart" uri="{CE6537A1-D6FC-4f65-9D91-7224C49458BB}"/>
                <c:ext xmlns:c16="http://schemas.microsoft.com/office/drawing/2014/chart" uri="{C3380CC4-5D6E-409C-BE32-E72D297353CC}">
                  <c16:uniqueId val="{00000016-F7DB-4D16-BFC4-7004A01CC944}"/>
                </c:ext>
              </c:extLst>
            </c:dLbl>
            <c:dLbl>
              <c:idx val="5"/>
              <c:delete val="1"/>
              <c:extLst>
                <c:ext xmlns:c15="http://schemas.microsoft.com/office/drawing/2012/chart" uri="{CE6537A1-D6FC-4f65-9D91-7224C49458BB}"/>
                <c:ext xmlns:c16="http://schemas.microsoft.com/office/drawing/2014/chart" uri="{C3380CC4-5D6E-409C-BE32-E72D297353CC}">
                  <c16:uniqueId val="{00000015-F7DB-4D16-BFC4-7004A01CC944}"/>
                </c:ext>
              </c:extLst>
            </c:dLbl>
            <c:dLbl>
              <c:idx val="6"/>
              <c:delete val="1"/>
              <c:extLst>
                <c:ext xmlns:c15="http://schemas.microsoft.com/office/drawing/2012/chart" uri="{CE6537A1-D6FC-4f65-9D91-7224C49458BB}"/>
                <c:ext xmlns:c16="http://schemas.microsoft.com/office/drawing/2014/chart" uri="{C3380CC4-5D6E-409C-BE32-E72D297353CC}">
                  <c16:uniqueId val="{00000014-F7DB-4D16-BFC4-7004A01CC944}"/>
                </c:ext>
              </c:extLst>
            </c:dLbl>
            <c:dLbl>
              <c:idx val="7"/>
              <c:delete val="1"/>
              <c:extLst>
                <c:ext xmlns:c15="http://schemas.microsoft.com/office/drawing/2012/chart" uri="{CE6537A1-D6FC-4f65-9D91-7224C49458BB}"/>
                <c:ext xmlns:c16="http://schemas.microsoft.com/office/drawing/2014/chart" uri="{C3380CC4-5D6E-409C-BE32-E72D297353CC}">
                  <c16:uniqueId val="{00000013-F7DB-4D16-BFC4-7004A01CC944}"/>
                </c:ext>
              </c:extLst>
            </c:dLbl>
            <c:dLbl>
              <c:idx val="8"/>
              <c:delete val="1"/>
              <c:extLst>
                <c:ext xmlns:c15="http://schemas.microsoft.com/office/drawing/2012/chart" uri="{CE6537A1-D6FC-4f65-9D91-7224C49458BB}"/>
                <c:ext xmlns:c16="http://schemas.microsoft.com/office/drawing/2014/chart" uri="{C3380CC4-5D6E-409C-BE32-E72D297353CC}">
                  <c16:uniqueId val="{00000012-F7DB-4D16-BFC4-7004A01CC944}"/>
                </c:ext>
              </c:extLst>
            </c:dLbl>
            <c:dLbl>
              <c:idx val="9"/>
              <c:delete val="1"/>
              <c:extLst>
                <c:ext xmlns:c15="http://schemas.microsoft.com/office/drawing/2012/chart" uri="{CE6537A1-D6FC-4f65-9D91-7224C49458BB}"/>
                <c:ext xmlns:c16="http://schemas.microsoft.com/office/drawing/2014/chart" uri="{C3380CC4-5D6E-409C-BE32-E72D297353CC}">
                  <c16:uniqueId val="{00000011-F7DB-4D16-BFC4-7004A01CC944}"/>
                </c:ext>
              </c:extLst>
            </c:dLbl>
            <c:dLbl>
              <c:idx val="10"/>
              <c:delete val="1"/>
              <c:extLst>
                <c:ext xmlns:c15="http://schemas.microsoft.com/office/drawing/2012/chart" uri="{CE6537A1-D6FC-4f65-9D91-7224C49458BB}"/>
                <c:ext xmlns:c16="http://schemas.microsoft.com/office/drawing/2014/chart" uri="{C3380CC4-5D6E-409C-BE32-E72D297353CC}">
                  <c16:uniqueId val="{00000010-F7DB-4D16-BFC4-7004A01CC944}"/>
                </c:ext>
              </c:extLst>
            </c:dLbl>
            <c:dLbl>
              <c:idx val="11"/>
              <c:delete val="1"/>
              <c:extLst>
                <c:ext xmlns:c15="http://schemas.microsoft.com/office/drawing/2012/chart" uri="{CE6537A1-D6FC-4f65-9D91-7224C49458BB}"/>
                <c:ext xmlns:c16="http://schemas.microsoft.com/office/drawing/2014/chart" uri="{C3380CC4-5D6E-409C-BE32-E72D297353CC}">
                  <c16:uniqueId val="{0000000F-F7DB-4D16-BFC4-7004A01CC944}"/>
                </c:ext>
              </c:extLst>
            </c:dLbl>
            <c:dLbl>
              <c:idx val="12"/>
              <c:delete val="1"/>
              <c:extLst>
                <c:ext xmlns:c15="http://schemas.microsoft.com/office/drawing/2012/chart" uri="{CE6537A1-D6FC-4f65-9D91-7224C49458BB}"/>
                <c:ext xmlns:c16="http://schemas.microsoft.com/office/drawing/2014/chart" uri="{C3380CC4-5D6E-409C-BE32-E72D297353CC}">
                  <c16:uniqueId val="{0000000E-F7DB-4D16-BFC4-7004A01CC944}"/>
                </c:ext>
              </c:extLst>
            </c:dLbl>
            <c:dLbl>
              <c:idx val="13"/>
              <c:delete val="1"/>
              <c:extLst>
                <c:ext xmlns:c15="http://schemas.microsoft.com/office/drawing/2012/chart" uri="{CE6537A1-D6FC-4f65-9D91-7224C49458BB}"/>
                <c:ext xmlns:c16="http://schemas.microsoft.com/office/drawing/2014/chart" uri="{C3380CC4-5D6E-409C-BE32-E72D297353CC}">
                  <c16:uniqueId val="{0000000D-F7DB-4D16-BFC4-7004A01CC94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itchFamily="34" charset="0"/>
                    <a:ea typeface="Garamond"/>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Sheet1!$C$1:$T$1</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Sheet1!$C$6:$T$6</c:f>
              <c:numCache>
                <c:formatCode>General</c:formatCode>
                <c:ptCount val="16"/>
                <c:pt idx="0">
                  <c:v>45</c:v>
                </c:pt>
                <c:pt idx="1">
                  <c:v>11</c:v>
                </c:pt>
                <c:pt idx="2">
                  <c:v>29</c:v>
                </c:pt>
                <c:pt idx="3">
                  <c:v>38</c:v>
                </c:pt>
                <c:pt idx="4">
                  <c:v>38</c:v>
                </c:pt>
                <c:pt idx="5">
                  <c:v>34</c:v>
                </c:pt>
                <c:pt idx="6">
                  <c:v>47</c:v>
                </c:pt>
                <c:pt idx="7">
                  <c:v>48</c:v>
                </c:pt>
                <c:pt idx="8">
                  <c:v>43</c:v>
                </c:pt>
                <c:pt idx="9">
                  <c:v>47</c:v>
                </c:pt>
                <c:pt idx="10">
                  <c:v>46</c:v>
                </c:pt>
                <c:pt idx="11">
                  <c:v>24</c:v>
                </c:pt>
                <c:pt idx="12">
                  <c:v>34</c:v>
                </c:pt>
                <c:pt idx="13">
                  <c:v>34</c:v>
                </c:pt>
                <c:pt idx="14">
                  <c:v>50</c:v>
                </c:pt>
                <c:pt idx="15">
                  <c:v>40</c:v>
                </c:pt>
              </c:numCache>
            </c:numRef>
          </c:val>
          <c:smooth val="0"/>
          <c:extLst>
            <c:ext xmlns:c16="http://schemas.microsoft.com/office/drawing/2014/chart" uri="{C3380CC4-5D6E-409C-BE32-E72D297353CC}">
              <c16:uniqueId val="{00000011-DACC-4493-8427-0D9B79C6A04D}"/>
            </c:ext>
          </c:extLst>
        </c:ser>
        <c:dLbls>
          <c:showLegendKey val="0"/>
          <c:showVal val="1"/>
          <c:showCatName val="0"/>
          <c:showSerName val="0"/>
          <c:showPercent val="0"/>
          <c:showBubbleSize val="0"/>
        </c:dLbls>
        <c:marker val="1"/>
        <c:smooth val="0"/>
        <c:axId val="-2071644056"/>
        <c:axId val="-2071638392"/>
      </c:lineChart>
      <c:catAx>
        <c:axId val="-2071644056"/>
        <c:scaling>
          <c:orientation val="minMax"/>
        </c:scaling>
        <c:delete val="0"/>
        <c:axPos val="b"/>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71638392"/>
        <c:crosses val="autoZero"/>
        <c:auto val="1"/>
        <c:lblAlgn val="ctr"/>
        <c:lblOffset val="100"/>
        <c:tickLblSkip val="1"/>
        <c:tickMarkSkip val="1"/>
        <c:noMultiLvlLbl val="0"/>
      </c:catAx>
      <c:valAx>
        <c:axId val="-2071638392"/>
        <c:scaling>
          <c:orientation val="minMax"/>
          <c:max val="60"/>
          <c:min val="0"/>
        </c:scaling>
        <c:delete val="0"/>
        <c:axPos val="l"/>
        <c:title>
          <c:tx>
            <c:rich>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r>
                  <a:rPr lang="en-AU" b="1" dirty="0"/>
                  <a:t>% ACT EDRS participants</a:t>
                </a:r>
              </a:p>
            </c:rich>
          </c:tx>
          <c:layout>
            <c:manualLayout>
              <c:xMode val="edge"/>
              <c:yMode val="edge"/>
              <c:x val="3.5624533238777186E-3"/>
              <c:y val="9.5038304390176215E-2"/>
            </c:manualLayout>
          </c:layout>
          <c:overlay val="0"/>
          <c:spPr>
            <a:noFill/>
            <a:ln w="25400">
              <a:noFill/>
            </a:ln>
            <a:effectLst/>
          </c:spPr>
          <c:txPr>
            <a:bodyPr rot="-5400000" spcFirstLastPara="1" vertOverflow="ellipsis" vert="horz" wrap="square" anchor="ctr" anchorCtr="1"/>
            <a:lstStyle/>
            <a:p>
              <a:pPr>
                <a:defRPr sz="1600" b="1" i="0" u="none" strike="noStrike" kern="1200" baseline="0">
                  <a:solidFill>
                    <a:srgbClr val="000000"/>
                  </a:solidFill>
                  <a:latin typeface="Arial" pitchFamily="34" charset="0"/>
                  <a:ea typeface="Garamond"/>
                  <a:cs typeface="Arial" pitchFamily="34" charset="0"/>
                </a:defRPr>
              </a:pPr>
              <a:endParaRPr lang="en-US"/>
            </a:p>
          </c:txPr>
        </c:title>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crossAx val="-2071644056"/>
        <c:crosses val="autoZero"/>
        <c:crossBetween val="between"/>
        <c:majorUnit val="10"/>
        <c:minorUnit val="1"/>
      </c:valAx>
      <c:spPr>
        <a:solidFill>
          <a:srgbClr val="FFFFFF"/>
        </a:solidFill>
        <a:ln w="25400">
          <a:noFill/>
        </a:ln>
        <a:effectLst/>
      </c:spPr>
    </c:plotArea>
    <c:legend>
      <c:legendPos val="b"/>
      <c:layout>
        <c:manualLayout>
          <c:xMode val="edge"/>
          <c:yMode val="edge"/>
          <c:x val="0.13660724259178"/>
          <c:y val="0.93066577553137397"/>
          <c:w val="0.77955254002403696"/>
          <c:h val="5.2459522703179502E-2"/>
        </c:manualLayout>
      </c:layout>
      <c:overlay val="0"/>
      <c:spPr>
        <a:noFill/>
        <a:ln w="3175">
          <a:noFill/>
          <a:prstDash val="solid"/>
        </a:ln>
        <a:effectLst/>
      </c:spPr>
      <c:txPr>
        <a:bodyPr rot="0" spcFirstLastPara="1" vertOverflow="ellipsis" vert="horz" wrap="square" anchor="ctr" anchorCtr="1"/>
        <a:lstStyle/>
        <a:p>
          <a:pPr>
            <a:defRPr sz="1600" b="0" i="0" u="none" strike="noStrike" kern="1200" baseline="0">
              <a:solidFill>
                <a:srgbClr val="000000"/>
              </a:solidFill>
              <a:latin typeface="Arial" pitchFamily="34" charset="0"/>
              <a:ea typeface="Garamond"/>
              <a:cs typeface="Arial" pitchFamily="34" charset="0"/>
            </a:defRPr>
          </a:pPr>
          <a:endParaRPr lang="en-US"/>
        </a:p>
      </c:txPr>
    </c:legend>
    <c:plotVisOnly val="1"/>
    <c:dispBlanksAs val="gap"/>
    <c:showDLblsOverMax val="0"/>
  </c:chart>
  <c:spPr>
    <a:solidFill>
      <a:srgbClr val="FFFFFF"/>
    </a:solidFill>
    <a:ln w="6350" cap="flat" cmpd="sng" algn="ctr">
      <a:noFill/>
      <a:prstDash val="solid"/>
      <a:round/>
    </a:ln>
    <a:effectLst/>
  </c:spPr>
  <c:txPr>
    <a:bodyPr/>
    <a:lstStyle/>
    <a:p>
      <a:pPr>
        <a:defRPr sz="1600" b="0" i="0" u="none" strike="noStrike" baseline="0">
          <a:solidFill>
            <a:srgbClr val="000000"/>
          </a:solidFill>
          <a:latin typeface="Arial" pitchFamily="34" charset="0"/>
          <a:ea typeface="Garamond"/>
          <a:cs typeface="Arial"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9935025848299"/>
          <c:y val="2.88421920065925E-2"/>
          <c:w val="0.84997934554663079"/>
          <c:h val="0.76194907033407"/>
        </c:manualLayout>
      </c:layout>
      <c:lineChart>
        <c:grouping val="standard"/>
        <c:varyColors val="0"/>
        <c:ser>
          <c:idx val="0"/>
          <c:order val="0"/>
          <c:tx>
            <c:strRef>
              <c:f>Sheet1!$A$2</c:f>
              <c:strCache>
                <c:ptCount val="1"/>
                <c:pt idx="0">
                  <c:v>Pills</c:v>
                </c:pt>
              </c:strCache>
            </c:strRef>
          </c:tx>
          <c:spPr>
            <a:ln w="25400"/>
            <a:effectLst>
              <a:outerShdw blurRad="50800" dist="38100" dir="2700000" algn="tl" rotWithShape="0">
                <a:prstClr val="black">
                  <a:alpha val="40000"/>
                </a:prstClr>
              </a:outerShdw>
            </a:effectLst>
          </c:spPr>
          <c:marker>
            <c:symbol val="diamond"/>
            <c:size val="6"/>
            <c:spPr>
              <a:ln w="25400"/>
              <a:effectLst>
                <a:outerShdw blurRad="50800" dist="38100" dir="2700000" algn="tl" rotWithShape="0">
                  <a:prstClr val="black">
                    <a:alpha val="40000"/>
                  </a:prstClr>
                </a:outerShdw>
              </a:effectLst>
            </c:spPr>
          </c:marker>
          <c:dLbls>
            <c:dLbl>
              <c:idx val="0"/>
              <c:layout>
                <c:manualLayout>
                  <c:x val="-3.1386752661172683E-2"/>
                  <c:y val="4.7058823529411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FC-46C2-8AC4-13FEB8316D20}"/>
                </c:ext>
              </c:extLst>
            </c:dLbl>
            <c:dLbl>
              <c:idx val="1"/>
              <c:delete val="1"/>
              <c:extLst>
                <c:ext xmlns:c15="http://schemas.microsoft.com/office/drawing/2012/chart" uri="{CE6537A1-D6FC-4f65-9D91-7224C49458BB}"/>
                <c:ext xmlns:c16="http://schemas.microsoft.com/office/drawing/2014/chart" uri="{C3380CC4-5D6E-409C-BE32-E72D297353CC}">
                  <c16:uniqueId val="{00000001-7BFC-46C2-8AC4-13FEB8316D20}"/>
                </c:ext>
              </c:extLst>
            </c:dLbl>
            <c:dLbl>
              <c:idx val="2"/>
              <c:delete val="1"/>
              <c:extLst>
                <c:ext xmlns:c15="http://schemas.microsoft.com/office/drawing/2012/chart" uri="{CE6537A1-D6FC-4f65-9D91-7224C49458BB}"/>
                <c:ext xmlns:c16="http://schemas.microsoft.com/office/drawing/2014/chart" uri="{C3380CC4-5D6E-409C-BE32-E72D297353CC}">
                  <c16:uniqueId val="{00000003-7BFC-46C2-8AC4-13FEB8316D20}"/>
                </c:ext>
              </c:extLst>
            </c:dLbl>
            <c:dLbl>
              <c:idx val="3"/>
              <c:delete val="1"/>
              <c:extLst>
                <c:ext xmlns:c15="http://schemas.microsoft.com/office/drawing/2012/chart" uri="{CE6537A1-D6FC-4f65-9D91-7224C49458BB}"/>
                <c:ext xmlns:c16="http://schemas.microsoft.com/office/drawing/2014/chart" uri="{C3380CC4-5D6E-409C-BE32-E72D297353CC}">
                  <c16:uniqueId val="{00000004-7BFC-46C2-8AC4-13FEB8316D20}"/>
                </c:ext>
              </c:extLst>
            </c:dLbl>
            <c:dLbl>
              <c:idx val="4"/>
              <c:delete val="1"/>
              <c:extLst>
                <c:ext xmlns:c15="http://schemas.microsoft.com/office/drawing/2012/chart" uri="{CE6537A1-D6FC-4f65-9D91-7224C49458BB}"/>
                <c:ext xmlns:c16="http://schemas.microsoft.com/office/drawing/2014/chart" uri="{C3380CC4-5D6E-409C-BE32-E72D297353CC}">
                  <c16:uniqueId val="{00000005-7BFC-46C2-8AC4-13FEB8316D20}"/>
                </c:ext>
              </c:extLst>
            </c:dLbl>
            <c:dLbl>
              <c:idx val="5"/>
              <c:delete val="1"/>
              <c:extLst>
                <c:ext xmlns:c15="http://schemas.microsoft.com/office/drawing/2012/chart" uri="{CE6537A1-D6FC-4f65-9D91-7224C49458BB}"/>
                <c:ext xmlns:c16="http://schemas.microsoft.com/office/drawing/2014/chart" uri="{C3380CC4-5D6E-409C-BE32-E72D297353CC}">
                  <c16:uniqueId val="{00000009-7BFC-46C2-8AC4-13FEB8316D20}"/>
                </c:ext>
              </c:extLst>
            </c:dLbl>
            <c:dLbl>
              <c:idx val="6"/>
              <c:delete val="1"/>
              <c:extLst>
                <c:ext xmlns:c15="http://schemas.microsoft.com/office/drawing/2012/chart" uri="{CE6537A1-D6FC-4f65-9D91-7224C49458BB}"/>
                <c:ext xmlns:c16="http://schemas.microsoft.com/office/drawing/2014/chart" uri="{C3380CC4-5D6E-409C-BE32-E72D297353CC}">
                  <c16:uniqueId val="{0000000B-7BFC-46C2-8AC4-13FEB8316D20}"/>
                </c:ext>
              </c:extLst>
            </c:dLbl>
            <c:dLbl>
              <c:idx val="7"/>
              <c:delete val="1"/>
              <c:extLst>
                <c:ext xmlns:c15="http://schemas.microsoft.com/office/drawing/2012/chart" uri="{CE6537A1-D6FC-4f65-9D91-7224C49458BB}"/>
                <c:ext xmlns:c16="http://schemas.microsoft.com/office/drawing/2014/chart" uri="{C3380CC4-5D6E-409C-BE32-E72D297353CC}">
                  <c16:uniqueId val="{0000000E-7BFC-46C2-8AC4-13FEB8316D20}"/>
                </c:ext>
              </c:extLst>
            </c:dLbl>
            <c:dLbl>
              <c:idx val="8"/>
              <c:delete val="1"/>
              <c:extLst>
                <c:ext xmlns:c15="http://schemas.microsoft.com/office/drawing/2012/chart" uri="{CE6537A1-D6FC-4f65-9D91-7224C49458BB}"/>
                <c:ext xmlns:c16="http://schemas.microsoft.com/office/drawing/2014/chart" uri="{C3380CC4-5D6E-409C-BE32-E72D297353CC}">
                  <c16:uniqueId val="{0000000F-7BFC-46C2-8AC4-13FEB8316D20}"/>
                </c:ext>
              </c:extLst>
            </c:dLbl>
            <c:dLbl>
              <c:idx val="9"/>
              <c:delete val="1"/>
              <c:extLst>
                <c:ext xmlns:c15="http://schemas.microsoft.com/office/drawing/2012/chart" uri="{CE6537A1-D6FC-4f65-9D91-7224C49458BB}"/>
                <c:ext xmlns:c16="http://schemas.microsoft.com/office/drawing/2014/chart" uri="{C3380CC4-5D6E-409C-BE32-E72D297353CC}">
                  <c16:uniqueId val="{00000010-7BFC-46C2-8AC4-13FEB8316D20}"/>
                </c:ext>
              </c:extLst>
            </c:dLbl>
            <c:dLbl>
              <c:idx val="10"/>
              <c:delete val="1"/>
              <c:extLst>
                <c:ext xmlns:c15="http://schemas.microsoft.com/office/drawing/2012/chart" uri="{CE6537A1-D6FC-4f65-9D91-7224C49458BB}"/>
                <c:ext xmlns:c16="http://schemas.microsoft.com/office/drawing/2014/chart" uri="{C3380CC4-5D6E-409C-BE32-E72D297353CC}">
                  <c16:uniqueId val="{00000019-7BFC-46C2-8AC4-13FEB8316D20}"/>
                </c:ext>
              </c:extLst>
            </c:dLbl>
            <c:dLbl>
              <c:idx val="11"/>
              <c:delete val="1"/>
              <c:extLst>
                <c:ext xmlns:c15="http://schemas.microsoft.com/office/drawing/2012/chart" uri="{CE6537A1-D6FC-4f65-9D91-7224C49458BB}"/>
                <c:ext xmlns:c16="http://schemas.microsoft.com/office/drawing/2014/chart" uri="{C3380CC4-5D6E-409C-BE32-E72D297353CC}">
                  <c16:uniqueId val="{00000018-7BFC-46C2-8AC4-13FEB8316D20}"/>
                </c:ext>
              </c:extLst>
            </c:dLbl>
            <c:dLbl>
              <c:idx val="12"/>
              <c:delete val="1"/>
              <c:extLst>
                <c:ext xmlns:c15="http://schemas.microsoft.com/office/drawing/2012/chart" uri="{CE6537A1-D6FC-4f65-9D91-7224C49458BB}"/>
                <c:ext xmlns:c16="http://schemas.microsoft.com/office/drawing/2014/chart" uri="{C3380CC4-5D6E-409C-BE32-E72D297353CC}">
                  <c16:uniqueId val="{00000017-7BFC-46C2-8AC4-13FEB8316D20}"/>
                </c:ext>
              </c:extLst>
            </c:dLbl>
            <c:dLbl>
              <c:idx val="13"/>
              <c:delete val="1"/>
              <c:extLst>
                <c:ext xmlns:c15="http://schemas.microsoft.com/office/drawing/2012/chart" uri="{CE6537A1-D6FC-4f65-9D91-7224C49458BB}"/>
                <c:ext xmlns:c16="http://schemas.microsoft.com/office/drawing/2014/chart" uri="{C3380CC4-5D6E-409C-BE32-E72D297353CC}">
                  <c16:uniqueId val="{00000016-7BFC-46C2-8AC4-13FEB8316D20}"/>
                </c:ext>
              </c:extLst>
            </c:dLbl>
            <c:dLbl>
              <c:idx val="14"/>
              <c:layout>
                <c:manualLayout>
                  <c:x val="-1.5693376330586341E-2"/>
                  <c:y val="-2.5339366515837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7BFC-46C2-8AC4-13FEB8316D20}"/>
                </c:ext>
              </c:extLst>
            </c:dLbl>
            <c:dLbl>
              <c:idx val="15"/>
              <c:layout>
                <c:manualLayout>
                  <c:x val="-1.207182794660665E-3"/>
                  <c:y val="-1.085972850678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BFC-46C2-8AC4-13FEB8316D20}"/>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General</c:formatCode>
                <c:ptCount val="16"/>
                <c:pt idx="0">
                  <c:v>100</c:v>
                </c:pt>
                <c:pt idx="1">
                  <c:v>100</c:v>
                </c:pt>
                <c:pt idx="2">
                  <c:v>100</c:v>
                </c:pt>
                <c:pt idx="3">
                  <c:v>100</c:v>
                </c:pt>
                <c:pt idx="4">
                  <c:v>100</c:v>
                </c:pt>
                <c:pt idx="5">
                  <c:v>100</c:v>
                </c:pt>
                <c:pt idx="6">
                  <c:v>100</c:v>
                </c:pt>
                <c:pt idx="7">
                  <c:v>99</c:v>
                </c:pt>
                <c:pt idx="8">
                  <c:v>100</c:v>
                </c:pt>
                <c:pt idx="9">
                  <c:v>94</c:v>
                </c:pt>
                <c:pt idx="10">
                  <c:v>96</c:v>
                </c:pt>
                <c:pt idx="11">
                  <c:v>91</c:v>
                </c:pt>
                <c:pt idx="12">
                  <c:v>56</c:v>
                </c:pt>
                <c:pt idx="13">
                  <c:v>70</c:v>
                </c:pt>
                <c:pt idx="14">
                  <c:v>79</c:v>
                </c:pt>
                <c:pt idx="15">
                  <c:v>80</c:v>
                </c:pt>
              </c:numCache>
            </c:numRef>
          </c:val>
          <c:smooth val="0"/>
          <c:extLst>
            <c:ext xmlns:c16="http://schemas.microsoft.com/office/drawing/2014/chart" uri="{C3380CC4-5D6E-409C-BE32-E72D297353CC}">
              <c16:uniqueId val="{00000003-9C26-4A7B-B560-5D5A05AF580F}"/>
            </c:ext>
          </c:extLst>
        </c:ser>
        <c:ser>
          <c:idx val="1"/>
          <c:order val="1"/>
          <c:tx>
            <c:strRef>
              <c:f>Sheet1!$A$3</c:f>
              <c:strCache>
                <c:ptCount val="1"/>
                <c:pt idx="0">
                  <c:v>Crystal</c:v>
                </c:pt>
              </c:strCache>
            </c:strRef>
          </c:tx>
          <c:spPr>
            <a:ln w="25400"/>
            <a:effectLst>
              <a:outerShdw blurRad="50800" dist="38100" dir="2700000" algn="tl" rotWithShape="0">
                <a:prstClr val="black">
                  <a:alpha val="40000"/>
                </a:prstClr>
              </a:outerShdw>
            </a:effectLst>
          </c:spPr>
          <c:marker>
            <c:symbol val="square"/>
            <c:size val="5"/>
            <c:spPr>
              <a:ln w="25400"/>
              <a:effectLst>
                <a:outerShdw blurRad="50800" dist="38100" dir="2700000" algn="tl" rotWithShape="0">
                  <a:prstClr val="black">
                    <a:alpha val="40000"/>
                  </a:prstClr>
                </a:outerShdw>
              </a:effectLst>
            </c:spPr>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BFC-46C2-8AC4-13FEB8316D20}"/>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BFC-46C2-8AC4-13FEB8316D20}"/>
                </c:ext>
              </c:extLst>
            </c:dLbl>
            <c:dLbl>
              <c:idx val="15"/>
              <c:tx>
                <c:rich>
                  <a:bodyPr/>
                  <a:lstStyle/>
                  <a:p>
                    <a:fld id="{FADB981F-D7DA-4EAC-90FC-23CE6B46EE55}"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7BFC-46C2-8AC4-13FEB8316D20}"/>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General</c:formatCode>
                <c:ptCount val="16"/>
                <c:pt idx="10">
                  <c:v>71</c:v>
                </c:pt>
                <c:pt idx="11">
                  <c:v>54</c:v>
                </c:pt>
                <c:pt idx="12">
                  <c:v>57</c:v>
                </c:pt>
                <c:pt idx="13">
                  <c:v>52</c:v>
                </c:pt>
                <c:pt idx="14">
                  <c:v>75</c:v>
                </c:pt>
                <c:pt idx="15">
                  <c:v>60</c:v>
                </c:pt>
              </c:numCache>
            </c:numRef>
          </c:val>
          <c:smooth val="0"/>
          <c:extLst>
            <c:ext xmlns:c16="http://schemas.microsoft.com/office/drawing/2014/chart" uri="{C3380CC4-5D6E-409C-BE32-E72D297353CC}">
              <c16:uniqueId val="{00000007-9C26-4A7B-B560-5D5A05AF580F}"/>
            </c:ext>
          </c:extLst>
        </c:ser>
        <c:ser>
          <c:idx val="2"/>
          <c:order val="2"/>
          <c:tx>
            <c:strRef>
              <c:f>Sheet1!$A$4</c:f>
              <c:strCache>
                <c:ptCount val="1"/>
                <c:pt idx="0">
                  <c:v>Capsules</c:v>
                </c:pt>
              </c:strCache>
            </c:strRef>
          </c:tx>
          <c:spPr>
            <a:ln w="25400"/>
            <a:effectLst>
              <a:outerShdw blurRad="50800" dist="38100" dir="2700000" algn="tl" rotWithShape="0">
                <a:prstClr val="black">
                  <a:alpha val="40000"/>
                </a:prstClr>
              </a:outerShdw>
            </a:effectLst>
          </c:spPr>
          <c:marker>
            <c:symbol val="triangle"/>
            <c:size val="6"/>
            <c:spPr>
              <a:ln w="25400"/>
              <a:effectLst>
                <a:outerShdw blurRad="50800" dist="38100" dir="2700000" algn="tl" rotWithShape="0">
                  <a:prstClr val="black">
                    <a:alpha val="40000"/>
                  </a:prstClr>
                </a:outerShdw>
              </a:effectLst>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BFC-46C2-8AC4-13FEB8316D20}"/>
                </c:ext>
              </c:extLst>
            </c:dLbl>
            <c:dLbl>
              <c:idx val="14"/>
              <c:layout>
                <c:manualLayout>
                  <c:x val="-1.3279010741265368E-2"/>
                  <c:y val="3.2579185520361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7BFC-46C2-8AC4-13FEB8316D20}"/>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7BFC-46C2-8AC4-13FEB8316D20}"/>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Sheet1!$B$4:$Q$4</c:f>
              <c:numCache>
                <c:formatCode>General</c:formatCode>
                <c:ptCount val="16"/>
                <c:pt idx="5">
                  <c:v>23</c:v>
                </c:pt>
                <c:pt idx="6">
                  <c:v>6</c:v>
                </c:pt>
                <c:pt idx="7">
                  <c:v>37</c:v>
                </c:pt>
                <c:pt idx="8">
                  <c:v>39</c:v>
                </c:pt>
                <c:pt idx="9">
                  <c:v>61</c:v>
                </c:pt>
                <c:pt idx="10">
                  <c:v>43</c:v>
                </c:pt>
                <c:pt idx="11">
                  <c:v>56</c:v>
                </c:pt>
                <c:pt idx="12">
                  <c:v>69</c:v>
                </c:pt>
                <c:pt idx="13">
                  <c:v>72</c:v>
                </c:pt>
                <c:pt idx="14">
                  <c:v>67</c:v>
                </c:pt>
                <c:pt idx="15">
                  <c:v>74</c:v>
                </c:pt>
              </c:numCache>
            </c:numRef>
          </c:val>
          <c:smooth val="0"/>
          <c:extLst>
            <c:ext xmlns:c16="http://schemas.microsoft.com/office/drawing/2014/chart" uri="{C3380CC4-5D6E-409C-BE32-E72D297353CC}">
              <c16:uniqueId val="{0000000B-9C26-4A7B-B560-5D5A05AF580F}"/>
            </c:ext>
          </c:extLst>
        </c:ser>
        <c:ser>
          <c:idx val="3"/>
          <c:order val="3"/>
          <c:tx>
            <c:strRef>
              <c:f>Sheet1!$A$5</c:f>
              <c:strCache>
                <c:ptCount val="1"/>
                <c:pt idx="0">
                  <c:v>Powder</c:v>
                </c:pt>
              </c:strCache>
            </c:strRef>
          </c:tx>
          <c:spPr>
            <a:ln w="25400"/>
            <a:effectLst>
              <a:outerShdw blurRad="50800" dist="38100" dir="2700000" algn="tl" rotWithShape="0">
                <a:prstClr val="black">
                  <a:alpha val="40000"/>
                </a:prstClr>
              </a:outerShdw>
            </a:effectLst>
          </c:spPr>
          <c:marker>
            <c:symbol val="circle"/>
            <c:size val="5"/>
            <c:spPr>
              <a:ln w="25400"/>
              <a:effectLst>
                <a:outerShdw blurRad="50800" dist="38100" dir="2700000" algn="tl" rotWithShape="0">
                  <a:prstClr val="black">
                    <a:alpha val="40000"/>
                  </a:prstClr>
                </a:outerShdw>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BFC-46C2-8AC4-13FEB8316D20}"/>
                </c:ext>
              </c:extLst>
            </c:dLbl>
            <c:dLbl>
              <c:idx val="14"/>
              <c:layout>
                <c:manualLayout>
                  <c:x val="-6.0359139733024399E-3"/>
                  <c:y val="-2.171945701357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BFC-46C2-8AC4-13FEB8316D20}"/>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BFC-46C2-8AC4-13FEB8316D20}"/>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Sheet1!$B$5:$Q$5</c:f>
              <c:numCache>
                <c:formatCode>General</c:formatCode>
                <c:ptCount val="16"/>
                <c:pt idx="2">
                  <c:v>24</c:v>
                </c:pt>
                <c:pt idx="3">
                  <c:v>8</c:v>
                </c:pt>
                <c:pt idx="4">
                  <c:v>8</c:v>
                </c:pt>
                <c:pt idx="5">
                  <c:v>7</c:v>
                </c:pt>
                <c:pt idx="6">
                  <c:v>14</c:v>
                </c:pt>
                <c:pt idx="7">
                  <c:v>14</c:v>
                </c:pt>
                <c:pt idx="8">
                  <c:v>23</c:v>
                </c:pt>
                <c:pt idx="9">
                  <c:v>35</c:v>
                </c:pt>
                <c:pt idx="10">
                  <c:v>20</c:v>
                </c:pt>
                <c:pt idx="11">
                  <c:v>13</c:v>
                </c:pt>
                <c:pt idx="12">
                  <c:v>22</c:v>
                </c:pt>
                <c:pt idx="13">
                  <c:v>12</c:v>
                </c:pt>
                <c:pt idx="14">
                  <c:v>32</c:v>
                </c:pt>
                <c:pt idx="15">
                  <c:v>23</c:v>
                </c:pt>
              </c:numCache>
            </c:numRef>
          </c:val>
          <c:smooth val="0"/>
          <c:extLst>
            <c:ext xmlns:c16="http://schemas.microsoft.com/office/drawing/2014/chart" uri="{C3380CC4-5D6E-409C-BE32-E72D297353CC}">
              <c16:uniqueId val="{0000000F-9C26-4A7B-B560-5D5A05AF580F}"/>
            </c:ext>
          </c:extLst>
        </c:ser>
        <c:ser>
          <c:idx val="4"/>
          <c:order val="4"/>
          <c:tx>
            <c:strRef>
              <c:f>Sheet1!$A$6</c:f>
              <c:strCache>
                <c:ptCount val="1"/>
                <c:pt idx="0">
                  <c:v>Any ecstasy</c:v>
                </c:pt>
              </c:strCache>
            </c:strRef>
          </c:tx>
          <c:spPr>
            <a:ln w="25400"/>
            <a:effectLst>
              <a:outerShdw blurRad="50800" dist="38100" dir="2700000" algn="tl" rotWithShape="0">
                <a:prstClr val="black">
                  <a:alpha val="40000"/>
                </a:prstClr>
              </a:outerShdw>
            </a:effectLst>
          </c:spPr>
          <c:marker>
            <c:spPr>
              <a:ln w="25400"/>
              <a:effectLst>
                <a:outerShdw blurRad="50800" dist="38100" dir="2700000" algn="tl" rotWithShape="0">
                  <a:prstClr val="black">
                    <a:alpha val="40000"/>
                  </a:prstClr>
                </a:outerShdw>
              </a:effectLst>
            </c:spPr>
          </c:marker>
          <c:dLbls>
            <c:dLbl>
              <c:idx val="0"/>
              <c:layout>
                <c:manualLayout>
                  <c:x val="-6.0359139733024399E-3"/>
                  <c:y val="3.9819004524886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7BFC-46C2-8AC4-13FEB8316D20}"/>
                </c:ext>
              </c:extLst>
            </c:dLbl>
            <c:dLbl>
              <c:idx val="1"/>
              <c:delete val="1"/>
              <c:extLst>
                <c:ext xmlns:c15="http://schemas.microsoft.com/office/drawing/2012/chart" uri="{CE6537A1-D6FC-4f65-9D91-7224C49458BB}"/>
                <c:ext xmlns:c16="http://schemas.microsoft.com/office/drawing/2014/chart" uri="{C3380CC4-5D6E-409C-BE32-E72D297353CC}">
                  <c16:uniqueId val="{00000002-7BFC-46C2-8AC4-13FEB8316D20}"/>
                </c:ext>
              </c:extLst>
            </c:dLbl>
            <c:dLbl>
              <c:idx val="2"/>
              <c:delete val="1"/>
              <c:extLst>
                <c:ext xmlns:c15="http://schemas.microsoft.com/office/drawing/2012/chart" uri="{CE6537A1-D6FC-4f65-9D91-7224C49458BB}"/>
                <c:ext xmlns:c16="http://schemas.microsoft.com/office/drawing/2014/chart" uri="{C3380CC4-5D6E-409C-BE32-E72D297353CC}">
                  <c16:uniqueId val="{00000007-7BFC-46C2-8AC4-13FEB8316D20}"/>
                </c:ext>
              </c:extLst>
            </c:dLbl>
            <c:dLbl>
              <c:idx val="3"/>
              <c:delete val="1"/>
              <c:extLst>
                <c:ext xmlns:c15="http://schemas.microsoft.com/office/drawing/2012/chart" uri="{CE6537A1-D6FC-4f65-9D91-7224C49458BB}"/>
                <c:ext xmlns:c16="http://schemas.microsoft.com/office/drawing/2014/chart" uri="{C3380CC4-5D6E-409C-BE32-E72D297353CC}">
                  <c16:uniqueId val="{00000006-7BFC-46C2-8AC4-13FEB8316D20}"/>
                </c:ext>
              </c:extLst>
            </c:dLbl>
            <c:dLbl>
              <c:idx val="4"/>
              <c:delete val="1"/>
              <c:extLst>
                <c:ext xmlns:c15="http://schemas.microsoft.com/office/drawing/2012/chart" uri="{CE6537A1-D6FC-4f65-9D91-7224C49458BB}"/>
                <c:ext xmlns:c16="http://schemas.microsoft.com/office/drawing/2014/chart" uri="{C3380CC4-5D6E-409C-BE32-E72D297353CC}">
                  <c16:uniqueId val="{00000008-7BFC-46C2-8AC4-13FEB8316D20}"/>
                </c:ext>
              </c:extLst>
            </c:dLbl>
            <c:dLbl>
              <c:idx val="5"/>
              <c:delete val="1"/>
              <c:extLst>
                <c:ext xmlns:c15="http://schemas.microsoft.com/office/drawing/2012/chart" uri="{CE6537A1-D6FC-4f65-9D91-7224C49458BB}"/>
                <c:ext xmlns:c16="http://schemas.microsoft.com/office/drawing/2014/chart" uri="{C3380CC4-5D6E-409C-BE32-E72D297353CC}">
                  <c16:uniqueId val="{0000000A-7BFC-46C2-8AC4-13FEB8316D20}"/>
                </c:ext>
              </c:extLst>
            </c:dLbl>
            <c:dLbl>
              <c:idx val="6"/>
              <c:delete val="1"/>
              <c:extLst>
                <c:ext xmlns:c15="http://schemas.microsoft.com/office/drawing/2012/chart" uri="{CE6537A1-D6FC-4f65-9D91-7224C49458BB}"/>
                <c:ext xmlns:c16="http://schemas.microsoft.com/office/drawing/2014/chart" uri="{C3380CC4-5D6E-409C-BE32-E72D297353CC}">
                  <c16:uniqueId val="{0000000C-7BFC-46C2-8AC4-13FEB8316D20}"/>
                </c:ext>
              </c:extLst>
            </c:dLbl>
            <c:dLbl>
              <c:idx val="7"/>
              <c:delete val="1"/>
              <c:extLst>
                <c:ext xmlns:c15="http://schemas.microsoft.com/office/drawing/2012/chart" uri="{CE6537A1-D6FC-4f65-9D91-7224C49458BB}"/>
                <c:ext xmlns:c16="http://schemas.microsoft.com/office/drawing/2014/chart" uri="{C3380CC4-5D6E-409C-BE32-E72D297353CC}">
                  <c16:uniqueId val="{0000000D-7BFC-46C2-8AC4-13FEB8316D20}"/>
                </c:ext>
              </c:extLst>
            </c:dLbl>
            <c:dLbl>
              <c:idx val="8"/>
              <c:delete val="1"/>
              <c:extLst>
                <c:ext xmlns:c15="http://schemas.microsoft.com/office/drawing/2012/chart" uri="{CE6537A1-D6FC-4f65-9D91-7224C49458BB}"/>
                <c:ext xmlns:c16="http://schemas.microsoft.com/office/drawing/2014/chart" uri="{C3380CC4-5D6E-409C-BE32-E72D297353CC}">
                  <c16:uniqueId val="{00000011-7BFC-46C2-8AC4-13FEB8316D20}"/>
                </c:ext>
              </c:extLst>
            </c:dLbl>
            <c:dLbl>
              <c:idx val="9"/>
              <c:delete val="1"/>
              <c:extLst>
                <c:ext xmlns:c15="http://schemas.microsoft.com/office/drawing/2012/chart" uri="{CE6537A1-D6FC-4f65-9D91-7224C49458BB}"/>
                <c:ext xmlns:c16="http://schemas.microsoft.com/office/drawing/2014/chart" uri="{C3380CC4-5D6E-409C-BE32-E72D297353CC}">
                  <c16:uniqueId val="{00000012-7BFC-46C2-8AC4-13FEB8316D20}"/>
                </c:ext>
              </c:extLst>
            </c:dLbl>
            <c:dLbl>
              <c:idx val="10"/>
              <c:delete val="1"/>
              <c:extLst>
                <c:ext xmlns:c15="http://schemas.microsoft.com/office/drawing/2012/chart" uri="{CE6537A1-D6FC-4f65-9D91-7224C49458BB}"/>
                <c:ext xmlns:c16="http://schemas.microsoft.com/office/drawing/2014/chart" uri="{C3380CC4-5D6E-409C-BE32-E72D297353CC}">
                  <c16:uniqueId val="{0000001A-7BFC-46C2-8AC4-13FEB8316D20}"/>
                </c:ext>
              </c:extLst>
            </c:dLbl>
            <c:dLbl>
              <c:idx val="11"/>
              <c:delete val="1"/>
              <c:extLst>
                <c:ext xmlns:c15="http://schemas.microsoft.com/office/drawing/2012/chart" uri="{CE6537A1-D6FC-4f65-9D91-7224C49458BB}"/>
                <c:ext xmlns:c16="http://schemas.microsoft.com/office/drawing/2014/chart" uri="{C3380CC4-5D6E-409C-BE32-E72D297353CC}">
                  <c16:uniqueId val="{00000013-7BFC-46C2-8AC4-13FEB8316D20}"/>
                </c:ext>
              </c:extLst>
            </c:dLbl>
            <c:dLbl>
              <c:idx val="12"/>
              <c:delete val="1"/>
              <c:extLst>
                <c:ext xmlns:c15="http://schemas.microsoft.com/office/drawing/2012/chart" uri="{CE6537A1-D6FC-4f65-9D91-7224C49458BB}"/>
                <c:ext xmlns:c16="http://schemas.microsoft.com/office/drawing/2014/chart" uri="{C3380CC4-5D6E-409C-BE32-E72D297353CC}">
                  <c16:uniqueId val="{00000014-7BFC-46C2-8AC4-13FEB8316D20}"/>
                </c:ext>
              </c:extLst>
            </c:dLbl>
            <c:dLbl>
              <c:idx val="13"/>
              <c:delete val="1"/>
              <c:extLst>
                <c:ext xmlns:c15="http://schemas.microsoft.com/office/drawing/2012/chart" uri="{CE6537A1-D6FC-4f65-9D91-7224C49458BB}"/>
                <c:ext xmlns:c16="http://schemas.microsoft.com/office/drawing/2014/chart" uri="{C3380CC4-5D6E-409C-BE32-E72D297353CC}">
                  <c16:uniqueId val="{00000015-7BFC-46C2-8AC4-13FEB8316D20}"/>
                </c:ext>
              </c:extLst>
            </c:dLbl>
            <c:dLbl>
              <c:idx val="14"/>
              <c:layout>
                <c:manualLayout>
                  <c:x val="-2.2936473098549272E-2"/>
                  <c:y val="3.6199095022624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7BFC-46C2-8AC4-13FEB8316D20}"/>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Sheet1!$B$6:$Q$6</c:f>
              <c:numCache>
                <c:formatCode>General</c:formatCode>
                <c:ptCount val="16"/>
                <c:pt idx="0">
                  <c:v>100</c:v>
                </c:pt>
                <c:pt idx="1">
                  <c:v>100</c:v>
                </c:pt>
                <c:pt idx="2">
                  <c:v>100</c:v>
                </c:pt>
                <c:pt idx="3">
                  <c:v>100</c:v>
                </c:pt>
                <c:pt idx="4">
                  <c:v>100</c:v>
                </c:pt>
                <c:pt idx="5">
                  <c:v>100</c:v>
                </c:pt>
                <c:pt idx="6">
                  <c:v>100</c:v>
                </c:pt>
                <c:pt idx="7">
                  <c:v>100</c:v>
                </c:pt>
                <c:pt idx="8">
                  <c:v>100</c:v>
                </c:pt>
                <c:pt idx="9">
                  <c:v>100</c:v>
                </c:pt>
                <c:pt idx="10">
                  <c:v>97</c:v>
                </c:pt>
                <c:pt idx="11">
                  <c:v>100</c:v>
                </c:pt>
                <c:pt idx="12">
                  <c:v>98</c:v>
                </c:pt>
                <c:pt idx="13">
                  <c:v>99</c:v>
                </c:pt>
                <c:pt idx="14">
                  <c:v>100</c:v>
                </c:pt>
                <c:pt idx="15">
                  <c:v>99</c:v>
                </c:pt>
              </c:numCache>
            </c:numRef>
          </c:val>
          <c:smooth val="0"/>
          <c:extLst>
            <c:ext xmlns:c16="http://schemas.microsoft.com/office/drawing/2014/chart" uri="{C3380CC4-5D6E-409C-BE32-E72D297353CC}">
              <c16:uniqueId val="{00000012-9C26-4A7B-B560-5D5A05AF580F}"/>
            </c:ext>
          </c:extLst>
        </c:ser>
        <c:dLbls>
          <c:showLegendKey val="0"/>
          <c:showVal val="0"/>
          <c:showCatName val="0"/>
          <c:showSerName val="0"/>
          <c:showPercent val="0"/>
          <c:showBubbleSize val="0"/>
        </c:dLbls>
        <c:marker val="1"/>
        <c:smooth val="0"/>
        <c:axId val="200619520"/>
        <c:axId val="200621056"/>
      </c:lineChart>
      <c:catAx>
        <c:axId val="200619520"/>
        <c:scaling>
          <c:orientation val="minMax"/>
        </c:scaling>
        <c:delete val="0"/>
        <c:axPos val="b"/>
        <c:numFmt formatCode="General" sourceLinked="0"/>
        <c:majorTickMark val="none"/>
        <c:minorTickMark val="none"/>
        <c:tickLblPos val="nextTo"/>
        <c:crossAx val="200621056"/>
        <c:crosses val="autoZero"/>
        <c:auto val="1"/>
        <c:lblAlgn val="ctr"/>
        <c:lblOffset val="100"/>
        <c:noMultiLvlLbl val="0"/>
      </c:catAx>
      <c:valAx>
        <c:axId val="200621056"/>
        <c:scaling>
          <c:orientation val="minMax"/>
          <c:max val="100"/>
        </c:scaling>
        <c:delete val="0"/>
        <c:axPos val="l"/>
        <c:title>
          <c:tx>
            <c:rich>
              <a:bodyPr/>
              <a:lstStyle/>
              <a:p>
                <a:pPr>
                  <a:defRPr/>
                </a:pPr>
                <a:r>
                  <a:rPr lang="en-AU" dirty="0"/>
                  <a:t>% ACT EDRS participants</a:t>
                </a:r>
              </a:p>
            </c:rich>
          </c:tx>
          <c:layout>
            <c:manualLayout>
              <c:xMode val="edge"/>
              <c:yMode val="edge"/>
              <c:x val="2.5310725999732716E-2"/>
              <c:y val="9.0242918730181337E-2"/>
            </c:manualLayout>
          </c:layout>
          <c:overlay val="0"/>
        </c:title>
        <c:numFmt formatCode="General" sourceLinked="1"/>
        <c:majorTickMark val="none"/>
        <c:minorTickMark val="none"/>
        <c:tickLblPos val="nextTo"/>
        <c:crossAx val="200619520"/>
        <c:crosses val="autoZero"/>
        <c:crossBetween val="between"/>
        <c:majorUnit val="10"/>
      </c:valAx>
    </c:plotArea>
    <c:legend>
      <c:legendPos val="b"/>
      <c:layout>
        <c:manualLayout>
          <c:xMode val="edge"/>
          <c:yMode val="edge"/>
          <c:x val="0.20568008971554405"/>
          <c:y val="0.9142218263441052"/>
          <c:w val="0.58863982056891195"/>
          <c:h val="8.5778173655894824E-2"/>
        </c:manualLayout>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18917421754441E-2"/>
          <c:y val="2.8842376521116677E-2"/>
          <c:w val="0.84997934554663079"/>
          <c:h val="0.76194907033407"/>
        </c:manualLayout>
      </c:layout>
      <c:lineChart>
        <c:grouping val="standard"/>
        <c:varyColors val="0"/>
        <c:ser>
          <c:idx val="0"/>
          <c:order val="0"/>
          <c:tx>
            <c:strRef>
              <c:f>Sheet1!$A$2</c:f>
              <c:strCache>
                <c:ptCount val="1"/>
                <c:pt idx="0">
                  <c:v>Pills</c:v>
                </c:pt>
              </c:strCache>
            </c:strRef>
          </c:tx>
          <c:spPr>
            <a:ln w="25400"/>
            <a:effectLst>
              <a:outerShdw blurRad="50800" dist="38100" dir="2700000" algn="tl" rotWithShape="0">
                <a:prstClr val="black">
                  <a:alpha val="40000"/>
                </a:prstClr>
              </a:outerShdw>
            </a:effectLst>
          </c:spPr>
          <c:marker>
            <c:symbol val="diamond"/>
            <c:size val="6"/>
            <c:spPr>
              <a:ln w="25400"/>
              <a:effectLst>
                <a:outerShdw blurRad="50800" dist="38100" dir="2700000" algn="tl" rotWithShape="0">
                  <a:prstClr val="black">
                    <a:alpha val="40000"/>
                  </a:prstClr>
                </a:outerShdw>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7AB-42E3-8447-C8B03BC38673}"/>
                </c:ext>
              </c:extLst>
            </c:dLbl>
            <c:dLbl>
              <c:idx val="1"/>
              <c:delete val="1"/>
              <c:extLst>
                <c:ext xmlns:c15="http://schemas.microsoft.com/office/drawing/2012/chart" uri="{CE6537A1-D6FC-4f65-9D91-7224C49458BB}"/>
                <c:ext xmlns:c16="http://schemas.microsoft.com/office/drawing/2014/chart" uri="{C3380CC4-5D6E-409C-BE32-E72D297353CC}">
                  <c16:uniqueId val="{00000019-27AB-42E3-8447-C8B03BC38673}"/>
                </c:ext>
              </c:extLst>
            </c:dLbl>
            <c:dLbl>
              <c:idx val="2"/>
              <c:delete val="1"/>
              <c:extLst>
                <c:ext xmlns:c15="http://schemas.microsoft.com/office/drawing/2012/chart" uri="{CE6537A1-D6FC-4f65-9D91-7224C49458BB}"/>
                <c:ext xmlns:c16="http://schemas.microsoft.com/office/drawing/2014/chart" uri="{C3380CC4-5D6E-409C-BE32-E72D297353CC}">
                  <c16:uniqueId val="{00000018-27AB-42E3-8447-C8B03BC38673}"/>
                </c:ext>
              </c:extLst>
            </c:dLbl>
            <c:dLbl>
              <c:idx val="3"/>
              <c:delete val="1"/>
              <c:extLst>
                <c:ext xmlns:c15="http://schemas.microsoft.com/office/drawing/2012/chart" uri="{CE6537A1-D6FC-4f65-9D91-7224C49458BB}"/>
                <c:ext xmlns:c16="http://schemas.microsoft.com/office/drawing/2014/chart" uri="{C3380CC4-5D6E-409C-BE32-E72D297353CC}">
                  <c16:uniqueId val="{00000017-27AB-42E3-8447-C8B03BC38673}"/>
                </c:ext>
              </c:extLst>
            </c:dLbl>
            <c:dLbl>
              <c:idx val="4"/>
              <c:delete val="1"/>
              <c:extLst>
                <c:ext xmlns:c15="http://schemas.microsoft.com/office/drawing/2012/chart" uri="{CE6537A1-D6FC-4f65-9D91-7224C49458BB}"/>
                <c:ext xmlns:c16="http://schemas.microsoft.com/office/drawing/2014/chart" uri="{C3380CC4-5D6E-409C-BE32-E72D297353CC}">
                  <c16:uniqueId val="{00000016-27AB-42E3-8447-C8B03BC38673}"/>
                </c:ext>
              </c:extLst>
            </c:dLbl>
            <c:dLbl>
              <c:idx val="5"/>
              <c:delete val="1"/>
              <c:extLst>
                <c:ext xmlns:c15="http://schemas.microsoft.com/office/drawing/2012/chart" uri="{CE6537A1-D6FC-4f65-9D91-7224C49458BB}"/>
                <c:ext xmlns:c16="http://schemas.microsoft.com/office/drawing/2014/chart" uri="{C3380CC4-5D6E-409C-BE32-E72D297353CC}">
                  <c16:uniqueId val="{00000015-27AB-42E3-8447-C8B03BC38673}"/>
                </c:ext>
              </c:extLst>
            </c:dLbl>
            <c:dLbl>
              <c:idx val="6"/>
              <c:delete val="1"/>
              <c:extLst>
                <c:ext xmlns:c15="http://schemas.microsoft.com/office/drawing/2012/chart" uri="{CE6537A1-D6FC-4f65-9D91-7224C49458BB}"/>
                <c:ext xmlns:c16="http://schemas.microsoft.com/office/drawing/2014/chart" uri="{C3380CC4-5D6E-409C-BE32-E72D297353CC}">
                  <c16:uniqueId val="{00000014-27AB-42E3-8447-C8B03BC38673}"/>
                </c:ext>
              </c:extLst>
            </c:dLbl>
            <c:dLbl>
              <c:idx val="7"/>
              <c:delete val="1"/>
              <c:extLst>
                <c:ext xmlns:c15="http://schemas.microsoft.com/office/drawing/2012/chart" uri="{CE6537A1-D6FC-4f65-9D91-7224C49458BB}"/>
                <c:ext xmlns:c16="http://schemas.microsoft.com/office/drawing/2014/chart" uri="{C3380CC4-5D6E-409C-BE32-E72D297353CC}">
                  <c16:uniqueId val="{00000013-27AB-42E3-8447-C8B03BC38673}"/>
                </c:ext>
              </c:extLst>
            </c:dLbl>
            <c:dLbl>
              <c:idx val="8"/>
              <c:delete val="1"/>
              <c:extLst>
                <c:ext xmlns:c15="http://schemas.microsoft.com/office/drawing/2012/chart" uri="{CE6537A1-D6FC-4f65-9D91-7224C49458BB}"/>
                <c:ext xmlns:c16="http://schemas.microsoft.com/office/drawing/2014/chart" uri="{C3380CC4-5D6E-409C-BE32-E72D297353CC}">
                  <c16:uniqueId val="{00000012-27AB-42E3-8447-C8B03BC38673}"/>
                </c:ext>
              </c:extLst>
            </c:dLbl>
            <c:dLbl>
              <c:idx val="9"/>
              <c:delete val="1"/>
              <c:extLst>
                <c:ext xmlns:c15="http://schemas.microsoft.com/office/drawing/2012/chart" uri="{CE6537A1-D6FC-4f65-9D91-7224C49458BB}"/>
                <c:ext xmlns:c16="http://schemas.microsoft.com/office/drawing/2014/chart" uri="{C3380CC4-5D6E-409C-BE32-E72D297353CC}">
                  <c16:uniqueId val="{00000011-27AB-42E3-8447-C8B03BC38673}"/>
                </c:ext>
              </c:extLst>
            </c:dLbl>
            <c:dLbl>
              <c:idx val="10"/>
              <c:delete val="1"/>
              <c:extLst>
                <c:ext xmlns:c15="http://schemas.microsoft.com/office/drawing/2012/chart" uri="{CE6537A1-D6FC-4f65-9D91-7224C49458BB}"/>
                <c:ext xmlns:c16="http://schemas.microsoft.com/office/drawing/2014/chart" uri="{C3380CC4-5D6E-409C-BE32-E72D297353CC}">
                  <c16:uniqueId val="{00000010-27AB-42E3-8447-C8B03BC38673}"/>
                </c:ext>
              </c:extLst>
            </c:dLbl>
            <c:dLbl>
              <c:idx val="11"/>
              <c:delete val="1"/>
              <c:extLst>
                <c:ext xmlns:c15="http://schemas.microsoft.com/office/drawing/2012/chart" uri="{CE6537A1-D6FC-4f65-9D91-7224C49458BB}"/>
                <c:ext xmlns:c16="http://schemas.microsoft.com/office/drawing/2014/chart" uri="{C3380CC4-5D6E-409C-BE32-E72D297353CC}">
                  <c16:uniqueId val="{0000001A-27AB-42E3-8447-C8B03BC38673}"/>
                </c:ext>
              </c:extLst>
            </c:dLbl>
            <c:dLbl>
              <c:idx val="12"/>
              <c:delete val="1"/>
              <c:extLst>
                <c:ext xmlns:c15="http://schemas.microsoft.com/office/drawing/2012/chart" uri="{CE6537A1-D6FC-4f65-9D91-7224C49458BB}"/>
                <c:ext xmlns:c16="http://schemas.microsoft.com/office/drawing/2014/chart" uri="{C3380CC4-5D6E-409C-BE32-E72D297353CC}">
                  <c16:uniqueId val="{0000000F-27AB-42E3-8447-C8B03BC38673}"/>
                </c:ext>
              </c:extLst>
            </c:dLbl>
            <c:dLbl>
              <c:idx val="13"/>
              <c:delete val="1"/>
              <c:extLst>
                <c:ext xmlns:c15="http://schemas.microsoft.com/office/drawing/2012/chart" uri="{CE6537A1-D6FC-4f65-9D91-7224C49458BB}"/>
                <c:ext xmlns:c16="http://schemas.microsoft.com/office/drawing/2014/chart" uri="{C3380CC4-5D6E-409C-BE32-E72D297353CC}">
                  <c16:uniqueId val="{0000000E-27AB-42E3-8447-C8B03BC38673}"/>
                </c:ext>
              </c:extLst>
            </c:dLbl>
            <c:dLbl>
              <c:idx val="14"/>
              <c:delete val="1"/>
              <c:extLst>
                <c:ext xmlns:c15="http://schemas.microsoft.com/office/drawing/2012/chart" uri="{CE6537A1-D6FC-4f65-9D91-7224C49458BB}"/>
                <c:ext xmlns:c16="http://schemas.microsoft.com/office/drawing/2014/chart" uri="{C3380CC4-5D6E-409C-BE32-E72D297353CC}">
                  <c16:uniqueId val="{0000000D-27AB-42E3-8447-C8B03BC38673}"/>
                </c:ext>
              </c:extLst>
            </c:dLbl>
            <c:dLbl>
              <c:idx val="15"/>
              <c:tx>
                <c:rich>
                  <a:bodyPr/>
                  <a:lstStyle/>
                  <a:p>
                    <a:fld id="{8C2ED49D-9A0C-47CE-BB03-B3257177FBD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AB-42E3-8447-C8B03BC38673}"/>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General</c:formatCode>
                <c:ptCount val="16"/>
                <c:pt idx="0">
                  <c:v>12</c:v>
                </c:pt>
                <c:pt idx="1">
                  <c:v>14</c:v>
                </c:pt>
                <c:pt idx="2">
                  <c:v>13</c:v>
                </c:pt>
                <c:pt idx="3">
                  <c:v>16</c:v>
                </c:pt>
                <c:pt idx="4">
                  <c:v>12</c:v>
                </c:pt>
                <c:pt idx="5">
                  <c:v>18</c:v>
                </c:pt>
                <c:pt idx="6">
                  <c:v>14</c:v>
                </c:pt>
                <c:pt idx="7">
                  <c:v>12</c:v>
                </c:pt>
                <c:pt idx="8">
                  <c:v>12</c:v>
                </c:pt>
                <c:pt idx="9">
                  <c:v>12</c:v>
                </c:pt>
                <c:pt idx="10">
                  <c:v>10</c:v>
                </c:pt>
                <c:pt idx="11">
                  <c:v>12</c:v>
                </c:pt>
                <c:pt idx="12">
                  <c:v>6</c:v>
                </c:pt>
                <c:pt idx="13">
                  <c:v>4</c:v>
                </c:pt>
                <c:pt idx="14">
                  <c:v>4</c:v>
                </c:pt>
                <c:pt idx="15">
                  <c:v>8</c:v>
                </c:pt>
              </c:numCache>
            </c:numRef>
          </c:val>
          <c:smooth val="0"/>
          <c:extLst>
            <c:ext xmlns:c16="http://schemas.microsoft.com/office/drawing/2014/chart" uri="{C3380CC4-5D6E-409C-BE32-E72D297353CC}">
              <c16:uniqueId val="{00000003-C4B2-4AEA-84F3-74DDF2324503}"/>
            </c:ext>
          </c:extLst>
        </c:ser>
        <c:ser>
          <c:idx val="1"/>
          <c:order val="1"/>
          <c:tx>
            <c:strRef>
              <c:f>Sheet1!$A$3</c:f>
              <c:strCache>
                <c:ptCount val="1"/>
                <c:pt idx="0">
                  <c:v>Crystal</c:v>
                </c:pt>
              </c:strCache>
            </c:strRef>
          </c:tx>
          <c:spPr>
            <a:ln w="25400"/>
            <a:effectLst>
              <a:outerShdw blurRad="50800" dist="38100" dir="2700000" algn="tl" rotWithShape="0">
                <a:prstClr val="black">
                  <a:alpha val="40000"/>
                </a:prstClr>
              </a:outerShdw>
            </a:effectLst>
          </c:spPr>
          <c:marker>
            <c:symbol val="square"/>
            <c:size val="5"/>
            <c:spPr>
              <a:ln w="25400"/>
              <a:effectLst>
                <a:outerShdw blurRad="50800" dist="38100" dir="2700000" algn="tl" rotWithShape="0">
                  <a:prstClr val="black">
                    <a:alpha val="40000"/>
                  </a:prstClr>
                </a:outerShdw>
              </a:effectLst>
            </c:spPr>
          </c:marker>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General</c:formatCode>
                <c:ptCount val="16"/>
                <c:pt idx="10">
                  <c:v>9</c:v>
                </c:pt>
                <c:pt idx="11">
                  <c:v>9</c:v>
                </c:pt>
                <c:pt idx="12">
                  <c:v>6</c:v>
                </c:pt>
                <c:pt idx="13">
                  <c:v>6</c:v>
                </c:pt>
                <c:pt idx="14">
                  <c:v>5</c:v>
                </c:pt>
                <c:pt idx="15">
                  <c:v>5</c:v>
                </c:pt>
              </c:numCache>
            </c:numRef>
          </c:val>
          <c:smooth val="0"/>
          <c:extLst>
            <c:ext xmlns:c16="http://schemas.microsoft.com/office/drawing/2014/chart" uri="{C3380CC4-5D6E-409C-BE32-E72D297353CC}">
              <c16:uniqueId val="{00000006-C4B2-4AEA-84F3-74DDF2324503}"/>
            </c:ext>
          </c:extLst>
        </c:ser>
        <c:ser>
          <c:idx val="2"/>
          <c:order val="2"/>
          <c:tx>
            <c:strRef>
              <c:f>Sheet1!$A$4</c:f>
              <c:strCache>
                <c:ptCount val="1"/>
                <c:pt idx="0">
                  <c:v>Capsules</c:v>
                </c:pt>
              </c:strCache>
            </c:strRef>
          </c:tx>
          <c:spPr>
            <a:ln w="25400"/>
            <a:effectLst>
              <a:outerShdw blurRad="50800" dist="38100" dir="2700000" algn="tl" rotWithShape="0">
                <a:prstClr val="black">
                  <a:alpha val="40000"/>
                </a:prstClr>
              </a:outerShdw>
            </a:effectLst>
          </c:spPr>
          <c:marker>
            <c:symbol val="triangle"/>
            <c:size val="6"/>
            <c:spPr>
              <a:ln w="25400"/>
              <a:effectLst>
                <a:outerShdw blurRad="50800" dist="38100" dir="2700000" algn="tl" rotWithShape="0">
                  <a:prstClr val="black">
                    <a:alpha val="40000"/>
                  </a:prstClr>
                </a:outerShdw>
              </a:effectLst>
            </c:spPr>
          </c:marker>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Sheet1!$B$4:$Q$4</c:f>
              <c:numCache>
                <c:formatCode>General</c:formatCode>
                <c:ptCount val="16"/>
                <c:pt idx="5">
                  <c:v>2</c:v>
                </c:pt>
                <c:pt idx="6">
                  <c:v>1</c:v>
                </c:pt>
                <c:pt idx="7">
                  <c:v>2</c:v>
                </c:pt>
                <c:pt idx="8">
                  <c:v>1</c:v>
                </c:pt>
                <c:pt idx="9">
                  <c:v>2</c:v>
                </c:pt>
                <c:pt idx="10">
                  <c:v>6</c:v>
                </c:pt>
                <c:pt idx="11">
                  <c:v>6</c:v>
                </c:pt>
                <c:pt idx="12">
                  <c:v>6</c:v>
                </c:pt>
                <c:pt idx="13">
                  <c:v>7</c:v>
                </c:pt>
                <c:pt idx="14">
                  <c:v>5</c:v>
                </c:pt>
                <c:pt idx="15">
                  <c:v>4</c:v>
                </c:pt>
              </c:numCache>
            </c:numRef>
          </c:val>
          <c:smooth val="0"/>
          <c:extLst>
            <c:ext xmlns:c16="http://schemas.microsoft.com/office/drawing/2014/chart" uri="{C3380CC4-5D6E-409C-BE32-E72D297353CC}">
              <c16:uniqueId val="{0000000A-C4B2-4AEA-84F3-74DDF2324503}"/>
            </c:ext>
          </c:extLst>
        </c:ser>
        <c:ser>
          <c:idx val="3"/>
          <c:order val="3"/>
          <c:tx>
            <c:strRef>
              <c:f>Sheet1!$A$5</c:f>
              <c:strCache>
                <c:ptCount val="1"/>
                <c:pt idx="0">
                  <c:v>Powder</c:v>
                </c:pt>
              </c:strCache>
            </c:strRef>
          </c:tx>
          <c:spPr>
            <a:ln w="25400"/>
            <a:effectLst>
              <a:outerShdw blurRad="50800" dist="38100" dir="2700000" algn="tl" rotWithShape="0">
                <a:prstClr val="black">
                  <a:alpha val="40000"/>
                </a:prstClr>
              </a:outerShdw>
            </a:effectLst>
          </c:spPr>
          <c:marker>
            <c:symbol val="circle"/>
            <c:size val="5"/>
            <c:spPr>
              <a:ln w="25400"/>
              <a:effectLst>
                <a:outerShdw blurRad="50800" dist="38100" dir="2700000" algn="tl" rotWithShape="0">
                  <a:prstClr val="black">
                    <a:alpha val="40000"/>
                  </a:prstClr>
                </a:outerShdw>
              </a:effectLst>
            </c:spPr>
          </c:marker>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Sheet1!$B$5:$Q$5</c:f>
              <c:numCache>
                <c:formatCode>General</c:formatCode>
                <c:ptCount val="16"/>
                <c:pt idx="2">
                  <c:v>2</c:v>
                </c:pt>
                <c:pt idx="3">
                  <c:v>3</c:v>
                </c:pt>
                <c:pt idx="4">
                  <c:v>4</c:v>
                </c:pt>
                <c:pt idx="5">
                  <c:v>5</c:v>
                </c:pt>
                <c:pt idx="6">
                  <c:v>2</c:v>
                </c:pt>
                <c:pt idx="7">
                  <c:v>2</c:v>
                </c:pt>
                <c:pt idx="8">
                  <c:v>1</c:v>
                </c:pt>
                <c:pt idx="9">
                  <c:v>11</c:v>
                </c:pt>
                <c:pt idx="10">
                  <c:v>5</c:v>
                </c:pt>
                <c:pt idx="11">
                  <c:v>2</c:v>
                </c:pt>
                <c:pt idx="12">
                  <c:v>6</c:v>
                </c:pt>
                <c:pt idx="13">
                  <c:v>4</c:v>
                </c:pt>
                <c:pt idx="14">
                  <c:v>5</c:v>
                </c:pt>
                <c:pt idx="15">
                  <c:v>5</c:v>
                </c:pt>
              </c:numCache>
            </c:numRef>
          </c:val>
          <c:smooth val="0"/>
          <c:extLst>
            <c:ext xmlns:c16="http://schemas.microsoft.com/office/drawing/2014/chart" uri="{C3380CC4-5D6E-409C-BE32-E72D297353CC}">
              <c16:uniqueId val="{0000000E-C4B2-4AEA-84F3-74DDF2324503}"/>
            </c:ext>
          </c:extLst>
        </c:ser>
        <c:ser>
          <c:idx val="4"/>
          <c:order val="4"/>
          <c:tx>
            <c:strRef>
              <c:f>Sheet1!$A$6</c:f>
              <c:strCache>
                <c:ptCount val="1"/>
                <c:pt idx="0">
                  <c:v>Any ecstasy</c:v>
                </c:pt>
              </c:strCache>
            </c:strRef>
          </c:tx>
          <c:spPr>
            <a:ln w="25400"/>
            <a:effectLst>
              <a:outerShdw blurRad="50800" dist="38100" dir="2700000" algn="tl" rotWithShape="0">
                <a:prstClr val="black">
                  <a:alpha val="40000"/>
                </a:prstClr>
              </a:outerShdw>
            </a:effectLst>
          </c:spPr>
          <c:marker>
            <c:spPr>
              <a:ln w="25400"/>
              <a:effectLst>
                <a:outerShdw blurRad="50800" dist="38100" dir="2700000" algn="tl" rotWithShape="0">
                  <a:prstClr val="black">
                    <a:alpha val="40000"/>
                  </a:prstClr>
                </a:outerShdw>
              </a:effectLst>
            </c:spPr>
          </c:marker>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AB-42E3-8447-C8B03BC386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AB-42E3-8447-C8B03BC38673}"/>
                </c:ext>
              </c:extLst>
            </c:dLbl>
            <c:spPr>
              <a:noFill/>
              <a:ln>
                <a:noFill/>
              </a:ln>
              <a:effectLst/>
            </c:spPr>
            <c:txPr>
              <a:bodyPr wrap="square" lIns="38100" tIns="19050" rIns="38100" bIns="19050" anchor="ctr">
                <a:spAutoFit/>
              </a:bodyPr>
              <a:lstStyle/>
              <a:p>
                <a:pPr>
                  <a:defRPr sz="1200"/>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Sheet1!$B$6:$Q$6</c:f>
              <c:numCache>
                <c:formatCode>General</c:formatCode>
                <c:ptCount val="16"/>
                <c:pt idx="0">
                  <c:v>12</c:v>
                </c:pt>
                <c:pt idx="1">
                  <c:v>14</c:v>
                </c:pt>
                <c:pt idx="2">
                  <c:v>13</c:v>
                </c:pt>
                <c:pt idx="3">
                  <c:v>16</c:v>
                </c:pt>
                <c:pt idx="4">
                  <c:v>12</c:v>
                </c:pt>
                <c:pt idx="5">
                  <c:v>18</c:v>
                </c:pt>
                <c:pt idx="6">
                  <c:v>14</c:v>
                </c:pt>
                <c:pt idx="7">
                  <c:v>14</c:v>
                </c:pt>
                <c:pt idx="8">
                  <c:v>14</c:v>
                </c:pt>
                <c:pt idx="9">
                  <c:v>12</c:v>
                </c:pt>
                <c:pt idx="10">
                  <c:v>15</c:v>
                </c:pt>
                <c:pt idx="11">
                  <c:v>14</c:v>
                </c:pt>
                <c:pt idx="12">
                  <c:v>10</c:v>
                </c:pt>
                <c:pt idx="13">
                  <c:v>12</c:v>
                </c:pt>
                <c:pt idx="14">
                  <c:v>11</c:v>
                </c:pt>
                <c:pt idx="15">
                  <c:v>12</c:v>
                </c:pt>
              </c:numCache>
            </c:numRef>
          </c:val>
          <c:smooth val="0"/>
          <c:extLst>
            <c:ext xmlns:c16="http://schemas.microsoft.com/office/drawing/2014/chart" uri="{C3380CC4-5D6E-409C-BE32-E72D297353CC}">
              <c16:uniqueId val="{00000011-C4B2-4AEA-84F3-74DDF2324503}"/>
            </c:ext>
          </c:extLst>
        </c:ser>
        <c:dLbls>
          <c:showLegendKey val="0"/>
          <c:showVal val="0"/>
          <c:showCatName val="0"/>
          <c:showSerName val="0"/>
          <c:showPercent val="0"/>
          <c:showBubbleSize val="0"/>
        </c:dLbls>
        <c:marker val="1"/>
        <c:smooth val="0"/>
        <c:axId val="200619520"/>
        <c:axId val="200621056"/>
      </c:lineChart>
      <c:catAx>
        <c:axId val="200619520"/>
        <c:scaling>
          <c:orientation val="minMax"/>
        </c:scaling>
        <c:delete val="0"/>
        <c:axPos val="b"/>
        <c:numFmt formatCode="General" sourceLinked="0"/>
        <c:majorTickMark val="none"/>
        <c:minorTickMark val="none"/>
        <c:tickLblPos val="nextTo"/>
        <c:crossAx val="200621056"/>
        <c:crosses val="autoZero"/>
        <c:auto val="1"/>
        <c:lblAlgn val="ctr"/>
        <c:lblOffset val="100"/>
        <c:noMultiLvlLbl val="0"/>
      </c:catAx>
      <c:valAx>
        <c:axId val="200621056"/>
        <c:scaling>
          <c:orientation val="minMax"/>
          <c:max val="20"/>
        </c:scaling>
        <c:delete val="0"/>
        <c:axPos val="l"/>
        <c:title>
          <c:tx>
            <c:rich>
              <a:bodyPr/>
              <a:lstStyle/>
              <a:p>
                <a:pPr>
                  <a:defRPr/>
                </a:pPr>
                <a:r>
                  <a:rPr lang="en-AU"/>
                  <a:t>Median days</a:t>
                </a:r>
              </a:p>
            </c:rich>
          </c:tx>
          <c:layout>
            <c:manualLayout>
              <c:xMode val="edge"/>
              <c:yMode val="edge"/>
              <c:x val="2.1689214735423207E-2"/>
              <c:y val="0.28209825492907825"/>
            </c:manualLayout>
          </c:layout>
          <c:overlay val="0"/>
        </c:title>
        <c:numFmt formatCode="General" sourceLinked="1"/>
        <c:majorTickMark val="out"/>
        <c:minorTickMark val="none"/>
        <c:tickLblPos val="nextTo"/>
        <c:spPr>
          <a:ln/>
        </c:spPr>
        <c:crossAx val="200619520"/>
        <c:crosses val="autoZero"/>
        <c:crossBetween val="between"/>
        <c:majorUnit val="5"/>
      </c:valAx>
    </c:plotArea>
    <c:legend>
      <c:legendPos val="b"/>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Pill</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0">
                  <c:v>35</c:v>
                </c:pt>
                <c:pt idx="1">
                  <c:v>35</c:v>
                </c:pt>
                <c:pt idx="2">
                  <c:v>35</c:v>
                </c:pt>
                <c:pt idx="3">
                  <c:v>35</c:v>
                </c:pt>
                <c:pt idx="4">
                  <c:v>30</c:v>
                </c:pt>
                <c:pt idx="5">
                  <c:v>30</c:v>
                </c:pt>
                <c:pt idx="6">
                  <c:v>25</c:v>
                </c:pt>
                <c:pt idx="7">
                  <c:v>25</c:v>
                </c:pt>
                <c:pt idx="8">
                  <c:v>30</c:v>
                </c:pt>
                <c:pt idx="9">
                  <c:v>25</c:v>
                </c:pt>
                <c:pt idx="10">
                  <c:v>25</c:v>
                </c:pt>
                <c:pt idx="11">
                  <c:v>25</c:v>
                </c:pt>
                <c:pt idx="12">
                  <c:v>25</c:v>
                </c:pt>
                <c:pt idx="13">
                  <c:v>25</c:v>
                </c:pt>
                <c:pt idx="14">
                  <c:v>25</c:v>
                </c:pt>
                <c:pt idx="15">
                  <c:v>25</c:v>
                </c:pt>
              </c:numCache>
            </c:numRef>
          </c:val>
          <c:extLst>
            <c:ext xmlns:c16="http://schemas.microsoft.com/office/drawing/2014/chart" uri="{C3380CC4-5D6E-409C-BE32-E72D297353CC}">
              <c16:uniqueId val="{00000005-E8DB-489D-AFDB-FABA4BFC5822}"/>
            </c:ext>
          </c:extLst>
        </c:ser>
        <c:ser>
          <c:idx val="1"/>
          <c:order val="1"/>
          <c:tx>
            <c:strRef>
              <c:f>Sheet1!$C$1</c:f>
              <c:strCache>
                <c:ptCount val="1"/>
                <c:pt idx="0">
                  <c:v>Capsule</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5">
                  <c:v>30</c:v>
                </c:pt>
                <c:pt idx="6">
                  <c:v>30</c:v>
                </c:pt>
                <c:pt idx="7">
                  <c:v>30</c:v>
                </c:pt>
                <c:pt idx="8">
                  <c:v>30</c:v>
                </c:pt>
                <c:pt idx="9">
                  <c:v>30</c:v>
                </c:pt>
                <c:pt idx="10">
                  <c:v>30</c:v>
                </c:pt>
                <c:pt idx="11">
                  <c:v>30</c:v>
                </c:pt>
                <c:pt idx="12">
                  <c:v>26</c:v>
                </c:pt>
                <c:pt idx="13">
                  <c:v>25</c:v>
                </c:pt>
                <c:pt idx="14">
                  <c:v>25</c:v>
                </c:pt>
                <c:pt idx="15">
                  <c:v>25</c:v>
                </c:pt>
              </c:numCache>
            </c:numRef>
          </c:val>
          <c:extLst>
            <c:ext xmlns:c16="http://schemas.microsoft.com/office/drawing/2014/chart" uri="{C3380CC4-5D6E-409C-BE32-E72D297353CC}">
              <c16:uniqueId val="{0000000C-E8DB-489D-AFDB-FABA4BFC5822}"/>
            </c:ext>
          </c:extLst>
        </c:ser>
        <c:dLbls>
          <c:showLegendKey val="0"/>
          <c:showVal val="0"/>
          <c:showCatName val="0"/>
          <c:showSerName val="0"/>
          <c:showPercent val="0"/>
          <c:showBubbleSize val="0"/>
        </c:dLbls>
        <c:gapWidth val="150"/>
        <c:axId val="208630912"/>
        <c:axId val="208632448"/>
      </c:barChart>
      <c:catAx>
        <c:axId val="20863091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632448"/>
        <c:crosses val="autoZero"/>
        <c:auto val="1"/>
        <c:lblAlgn val="ctr"/>
        <c:lblOffset val="100"/>
        <c:noMultiLvlLbl val="0"/>
      </c:catAx>
      <c:valAx>
        <c:axId val="208632448"/>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AU" dirty="0"/>
                  <a:t>Median price ($)</a:t>
                </a:r>
              </a:p>
            </c:rich>
          </c:tx>
          <c:layout>
            <c:manualLayout>
              <c:xMode val="edge"/>
              <c:yMode val="edge"/>
              <c:x val="6.7193505318543286E-4"/>
              <c:y val="0.15651006520112587"/>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63091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875529378171594E-2"/>
          <c:y val="3.9215686274509803E-2"/>
          <c:w val="0.88045753558670314"/>
          <c:h val="0.74140022089998936"/>
        </c:manualLayout>
      </c:layout>
      <c:barChart>
        <c:barDir val="col"/>
        <c:grouping val="clustered"/>
        <c:varyColors val="0"/>
        <c:ser>
          <c:idx val="0"/>
          <c:order val="0"/>
          <c:tx>
            <c:strRef>
              <c:f>Sheet1!$B$1</c:f>
              <c:strCache>
                <c:ptCount val="1"/>
                <c:pt idx="0">
                  <c:v>Point (crystal)</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Sheet1!$A$2:$A$8</c:f>
              <c:numCache>
                <c:formatCode>General</c:formatCode>
                <c:ptCount val="6"/>
                <c:pt idx="0">
                  <c:v>2013</c:v>
                </c:pt>
                <c:pt idx="1">
                  <c:v>2014</c:v>
                </c:pt>
                <c:pt idx="2">
                  <c:v>2015</c:v>
                </c:pt>
                <c:pt idx="3">
                  <c:v>2016</c:v>
                </c:pt>
                <c:pt idx="4">
                  <c:v>2017</c:v>
                </c:pt>
                <c:pt idx="5">
                  <c:v>2018</c:v>
                </c:pt>
              </c:numCache>
            </c:numRef>
          </c:cat>
          <c:val>
            <c:numRef>
              <c:f>Sheet1!$B$2:$B$8</c:f>
              <c:numCache>
                <c:formatCode>General</c:formatCode>
                <c:ptCount val="6"/>
                <c:pt idx="1">
                  <c:v>30</c:v>
                </c:pt>
                <c:pt idx="2">
                  <c:v>30</c:v>
                </c:pt>
                <c:pt idx="3">
                  <c:v>30</c:v>
                </c:pt>
                <c:pt idx="4">
                  <c:v>25</c:v>
                </c:pt>
                <c:pt idx="5">
                  <c:v>25</c:v>
                </c:pt>
              </c:numCache>
            </c:numRef>
          </c:val>
          <c:extLst>
            <c:ext xmlns:c16="http://schemas.microsoft.com/office/drawing/2014/chart" uri="{C3380CC4-5D6E-409C-BE32-E72D297353CC}">
              <c16:uniqueId val="{00000004-687A-4B48-BE21-1E6049A77EA9}"/>
            </c:ext>
          </c:extLst>
        </c:ser>
        <c:ser>
          <c:idx val="1"/>
          <c:order val="1"/>
          <c:tx>
            <c:strRef>
              <c:f>Sheet1!$C$1</c:f>
              <c:strCache>
                <c:ptCount val="1"/>
                <c:pt idx="0">
                  <c:v>Gram (crystal)</c:v>
                </c:pt>
              </c:strCache>
            </c:strRef>
          </c:tx>
          <c:spPr>
            <a:solidFill>
              <a:schemeClr val="accent2"/>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Sheet1!$A$2:$A$8</c:f>
              <c:numCache>
                <c:formatCode>General</c:formatCode>
                <c:ptCount val="6"/>
                <c:pt idx="0">
                  <c:v>2013</c:v>
                </c:pt>
                <c:pt idx="1">
                  <c:v>2014</c:v>
                </c:pt>
                <c:pt idx="2">
                  <c:v>2015</c:v>
                </c:pt>
                <c:pt idx="3">
                  <c:v>2016</c:v>
                </c:pt>
                <c:pt idx="4">
                  <c:v>2017</c:v>
                </c:pt>
                <c:pt idx="5">
                  <c:v>2018</c:v>
                </c:pt>
              </c:numCache>
            </c:numRef>
          </c:cat>
          <c:val>
            <c:numRef>
              <c:f>Sheet1!$C$2:$C$8</c:f>
              <c:numCache>
                <c:formatCode>General</c:formatCode>
                <c:ptCount val="6"/>
                <c:pt idx="0">
                  <c:v>300</c:v>
                </c:pt>
                <c:pt idx="1">
                  <c:v>250</c:v>
                </c:pt>
                <c:pt idx="2">
                  <c:v>200</c:v>
                </c:pt>
                <c:pt idx="3">
                  <c:v>225</c:v>
                </c:pt>
                <c:pt idx="4">
                  <c:v>170</c:v>
                </c:pt>
                <c:pt idx="5">
                  <c:v>190</c:v>
                </c:pt>
              </c:numCache>
            </c:numRef>
          </c:val>
          <c:extLst>
            <c:ext xmlns:c16="http://schemas.microsoft.com/office/drawing/2014/chart" uri="{C3380CC4-5D6E-409C-BE32-E72D297353CC}">
              <c16:uniqueId val="{00000009-687A-4B48-BE21-1E6049A77EA9}"/>
            </c:ext>
          </c:extLst>
        </c:ser>
        <c:dLbls>
          <c:showLegendKey val="0"/>
          <c:showVal val="1"/>
          <c:showCatName val="0"/>
          <c:showSerName val="0"/>
          <c:showPercent val="0"/>
          <c:showBubbleSize val="0"/>
        </c:dLbls>
        <c:gapWidth val="150"/>
        <c:axId val="-2121395128"/>
        <c:axId val="-2121391560"/>
      </c:barChart>
      <c:catAx>
        <c:axId val="-2121395128"/>
        <c:scaling>
          <c:orientation val="minMax"/>
        </c:scaling>
        <c:delete val="0"/>
        <c:axPos val="b"/>
        <c:numFmt formatCode="General" sourceLinked="1"/>
        <c:majorTickMark val="out"/>
        <c:minorTickMark val="none"/>
        <c:tickLblPos val="nextTo"/>
        <c:spPr>
          <a:noFill/>
          <a:ln w="6350" cap="flat" cmpd="sng" algn="ctr">
            <a:solidFill>
              <a:sysClr val="windowText" lastClr="000000"/>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1560"/>
        <c:crosses val="autoZero"/>
        <c:auto val="1"/>
        <c:lblAlgn val="ctr"/>
        <c:lblOffset val="100"/>
        <c:noMultiLvlLbl val="0"/>
      </c:catAx>
      <c:valAx>
        <c:axId val="-212139156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US" dirty="0"/>
                  <a:t>Median price ($)</a:t>
                </a:r>
              </a:p>
            </c:rich>
          </c:tx>
          <c:layout>
            <c:manualLayout>
              <c:xMode val="edge"/>
              <c:yMode val="edge"/>
              <c:x val="9.0532055836101445E-3"/>
              <c:y val="0.1947508461894751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121395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27673040148243E-2"/>
          <c:y val="2.7777777777777801E-2"/>
          <c:w val="0.890282007406209"/>
          <c:h val="0.75263476680799513"/>
        </c:manualLayout>
      </c:layout>
      <c:lineChart>
        <c:grouping val="standard"/>
        <c:varyColors val="0"/>
        <c:ser>
          <c:idx val="0"/>
          <c:order val="0"/>
          <c:tx>
            <c:strRef>
              <c:f>Sheet1!$A$2</c:f>
              <c:strCache>
                <c:ptCount val="1"/>
                <c:pt idx="0">
                  <c:v>Any Methamphetamine</c:v>
                </c:pt>
              </c:strCache>
            </c:strRef>
          </c:tx>
          <c:spPr>
            <a:ln w="25400" cap="rnd" cmpd="sng" algn="ctr">
              <a:solidFill>
                <a:schemeClr val="accent1"/>
              </a:solidFill>
              <a:prstDash val="solid"/>
              <a:round/>
            </a:ln>
            <a:effectLst>
              <a:outerShdw blurRad="50800" dist="38100" dir="2700000" algn="tl" rotWithShape="0">
                <a:prstClr val="black">
                  <a:alpha val="40000"/>
                </a:prstClr>
              </a:outerShdw>
            </a:effectLst>
          </c:spPr>
          <c:marker>
            <c:symbol val="diamond"/>
            <c:size val="6"/>
            <c:spPr>
              <a:solidFill>
                <a:schemeClr val="accent1"/>
              </a:solidFill>
              <a:ln w="25400" cap="flat" cmpd="sng" algn="ctr">
                <a:solidFill>
                  <a:schemeClr val="accent1"/>
                </a:solidFill>
                <a:prstDash val="solid"/>
                <a:round/>
              </a:ln>
              <a:effectLst>
                <a:outerShdw blurRad="50800" dist="38100" dir="2700000" algn="tl" rotWithShape="0">
                  <a:prstClr val="black">
                    <a:alpha val="40000"/>
                  </a:prstClr>
                </a:outerShdw>
              </a:effectLst>
            </c:spPr>
          </c:marker>
          <c:dLbls>
            <c:dLbl>
              <c:idx val="0"/>
              <c:layout>
                <c:manualLayout>
                  <c:x val="-2.414365589320976E-3"/>
                  <c:y val="-1.8099547511312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B38-40D6-A8D8-1EE16AACA5C1}"/>
                </c:ext>
              </c:extLst>
            </c:dLbl>
            <c:dLbl>
              <c:idx val="1"/>
              <c:delete val="1"/>
              <c:extLst>
                <c:ext xmlns:c15="http://schemas.microsoft.com/office/drawing/2012/chart" uri="{CE6537A1-D6FC-4f65-9D91-7224C49458BB}"/>
                <c:ext xmlns:c16="http://schemas.microsoft.com/office/drawing/2014/chart" uri="{C3380CC4-5D6E-409C-BE32-E72D297353CC}">
                  <c16:uniqueId val="{00000004-EB38-40D6-A8D8-1EE16AACA5C1}"/>
                </c:ext>
              </c:extLst>
            </c:dLbl>
            <c:dLbl>
              <c:idx val="2"/>
              <c:delete val="1"/>
              <c:extLst>
                <c:ext xmlns:c15="http://schemas.microsoft.com/office/drawing/2012/chart" uri="{CE6537A1-D6FC-4f65-9D91-7224C49458BB}"/>
                <c:ext xmlns:c16="http://schemas.microsoft.com/office/drawing/2014/chart" uri="{C3380CC4-5D6E-409C-BE32-E72D297353CC}">
                  <c16:uniqueId val="{00000005-EB38-40D6-A8D8-1EE16AACA5C1}"/>
                </c:ext>
              </c:extLst>
            </c:dLbl>
            <c:dLbl>
              <c:idx val="3"/>
              <c:delete val="1"/>
              <c:extLst>
                <c:ext xmlns:c15="http://schemas.microsoft.com/office/drawing/2012/chart" uri="{CE6537A1-D6FC-4f65-9D91-7224C49458BB}"/>
                <c:ext xmlns:c16="http://schemas.microsoft.com/office/drawing/2014/chart" uri="{C3380CC4-5D6E-409C-BE32-E72D297353CC}">
                  <c16:uniqueId val="{00000006-EB38-40D6-A8D8-1EE16AACA5C1}"/>
                </c:ext>
              </c:extLst>
            </c:dLbl>
            <c:dLbl>
              <c:idx val="4"/>
              <c:delete val="1"/>
              <c:extLst>
                <c:ext xmlns:c15="http://schemas.microsoft.com/office/drawing/2012/chart" uri="{CE6537A1-D6FC-4f65-9D91-7224C49458BB}"/>
                <c:ext xmlns:c16="http://schemas.microsoft.com/office/drawing/2014/chart" uri="{C3380CC4-5D6E-409C-BE32-E72D297353CC}">
                  <c16:uniqueId val="{00000007-EB38-40D6-A8D8-1EE16AACA5C1}"/>
                </c:ext>
              </c:extLst>
            </c:dLbl>
            <c:dLbl>
              <c:idx val="5"/>
              <c:delete val="1"/>
              <c:extLst>
                <c:ext xmlns:c15="http://schemas.microsoft.com/office/drawing/2012/chart" uri="{CE6537A1-D6FC-4f65-9D91-7224C49458BB}"/>
                <c:ext xmlns:c16="http://schemas.microsoft.com/office/drawing/2014/chart" uri="{C3380CC4-5D6E-409C-BE32-E72D297353CC}">
                  <c16:uniqueId val="{00000008-EB38-40D6-A8D8-1EE16AACA5C1}"/>
                </c:ext>
              </c:extLst>
            </c:dLbl>
            <c:dLbl>
              <c:idx val="6"/>
              <c:delete val="1"/>
              <c:extLst>
                <c:ext xmlns:c15="http://schemas.microsoft.com/office/drawing/2012/chart" uri="{CE6537A1-D6FC-4f65-9D91-7224C49458BB}"/>
                <c:ext xmlns:c16="http://schemas.microsoft.com/office/drawing/2014/chart" uri="{C3380CC4-5D6E-409C-BE32-E72D297353CC}">
                  <c16:uniqueId val="{00000009-EB38-40D6-A8D8-1EE16AACA5C1}"/>
                </c:ext>
              </c:extLst>
            </c:dLbl>
            <c:dLbl>
              <c:idx val="7"/>
              <c:delete val="1"/>
              <c:extLst>
                <c:ext xmlns:c15="http://schemas.microsoft.com/office/drawing/2012/chart" uri="{CE6537A1-D6FC-4f65-9D91-7224C49458BB}"/>
                <c:ext xmlns:c16="http://schemas.microsoft.com/office/drawing/2014/chart" uri="{C3380CC4-5D6E-409C-BE32-E72D297353CC}">
                  <c16:uniqueId val="{0000000A-EB38-40D6-A8D8-1EE16AACA5C1}"/>
                </c:ext>
              </c:extLst>
            </c:dLbl>
            <c:dLbl>
              <c:idx val="8"/>
              <c:delete val="1"/>
              <c:extLst>
                <c:ext xmlns:c15="http://schemas.microsoft.com/office/drawing/2012/chart" uri="{CE6537A1-D6FC-4f65-9D91-7224C49458BB}"/>
                <c:ext xmlns:c16="http://schemas.microsoft.com/office/drawing/2014/chart" uri="{C3380CC4-5D6E-409C-BE32-E72D297353CC}">
                  <c16:uniqueId val="{0000001D-EB38-40D6-A8D8-1EE16AACA5C1}"/>
                </c:ext>
              </c:extLst>
            </c:dLbl>
            <c:dLbl>
              <c:idx val="9"/>
              <c:delete val="1"/>
              <c:extLst>
                <c:ext xmlns:c15="http://schemas.microsoft.com/office/drawing/2012/chart" uri="{CE6537A1-D6FC-4f65-9D91-7224C49458BB}"/>
                <c:ext xmlns:c16="http://schemas.microsoft.com/office/drawing/2014/chart" uri="{C3380CC4-5D6E-409C-BE32-E72D297353CC}">
                  <c16:uniqueId val="{00000012-EB38-40D6-A8D8-1EE16AACA5C1}"/>
                </c:ext>
              </c:extLst>
            </c:dLbl>
            <c:dLbl>
              <c:idx val="10"/>
              <c:delete val="1"/>
              <c:extLst>
                <c:ext xmlns:c15="http://schemas.microsoft.com/office/drawing/2012/chart" uri="{CE6537A1-D6FC-4f65-9D91-7224C49458BB}"/>
                <c:ext xmlns:c16="http://schemas.microsoft.com/office/drawing/2014/chart" uri="{C3380CC4-5D6E-409C-BE32-E72D297353CC}">
                  <c16:uniqueId val="{00000013-EB38-40D6-A8D8-1EE16AACA5C1}"/>
                </c:ext>
              </c:extLst>
            </c:dLbl>
            <c:dLbl>
              <c:idx val="11"/>
              <c:delete val="1"/>
              <c:extLst>
                <c:ext xmlns:c15="http://schemas.microsoft.com/office/drawing/2012/chart" uri="{CE6537A1-D6FC-4f65-9D91-7224C49458BB}"/>
                <c:ext xmlns:c16="http://schemas.microsoft.com/office/drawing/2014/chart" uri="{C3380CC4-5D6E-409C-BE32-E72D297353CC}">
                  <c16:uniqueId val="{00000014-EB38-40D6-A8D8-1EE16AACA5C1}"/>
                </c:ext>
              </c:extLst>
            </c:dLbl>
            <c:dLbl>
              <c:idx val="12"/>
              <c:delete val="1"/>
              <c:extLst>
                <c:ext xmlns:c15="http://schemas.microsoft.com/office/drawing/2012/chart" uri="{CE6537A1-D6FC-4f65-9D91-7224C49458BB}"/>
                <c:ext xmlns:c16="http://schemas.microsoft.com/office/drawing/2014/chart" uri="{C3380CC4-5D6E-409C-BE32-E72D297353CC}">
                  <c16:uniqueId val="{00000015-EB38-40D6-A8D8-1EE16AACA5C1}"/>
                </c:ext>
              </c:extLst>
            </c:dLbl>
            <c:dLbl>
              <c:idx val="13"/>
              <c:delete val="1"/>
              <c:extLst>
                <c:ext xmlns:c15="http://schemas.microsoft.com/office/drawing/2012/chart" uri="{CE6537A1-D6FC-4f65-9D91-7224C49458BB}"/>
                <c:ext xmlns:c16="http://schemas.microsoft.com/office/drawing/2014/chart" uri="{C3380CC4-5D6E-409C-BE32-E72D297353CC}">
                  <c16:uniqueId val="{00000016-EB38-40D6-A8D8-1EE16AACA5C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Sheet1!$B$2:$Q$2</c:f>
              <c:numCache>
                <c:formatCode>General</c:formatCode>
                <c:ptCount val="16"/>
                <c:pt idx="0">
                  <c:v>79</c:v>
                </c:pt>
                <c:pt idx="1">
                  <c:v>77</c:v>
                </c:pt>
                <c:pt idx="2">
                  <c:v>75</c:v>
                </c:pt>
                <c:pt idx="3">
                  <c:v>79</c:v>
                </c:pt>
                <c:pt idx="4">
                  <c:v>60</c:v>
                </c:pt>
                <c:pt idx="5">
                  <c:v>55</c:v>
                </c:pt>
                <c:pt idx="6">
                  <c:v>54</c:v>
                </c:pt>
                <c:pt idx="7">
                  <c:v>70</c:v>
                </c:pt>
                <c:pt idx="8">
                  <c:v>51</c:v>
                </c:pt>
                <c:pt idx="9">
                  <c:v>73</c:v>
                </c:pt>
                <c:pt idx="10">
                  <c:v>65</c:v>
                </c:pt>
                <c:pt idx="11">
                  <c:v>51</c:v>
                </c:pt>
                <c:pt idx="12">
                  <c:v>35</c:v>
                </c:pt>
                <c:pt idx="13">
                  <c:v>26</c:v>
                </c:pt>
                <c:pt idx="14">
                  <c:v>33</c:v>
                </c:pt>
                <c:pt idx="15">
                  <c:v>33</c:v>
                </c:pt>
              </c:numCache>
            </c:numRef>
          </c:val>
          <c:smooth val="0"/>
          <c:extLst>
            <c:ext xmlns:c16="http://schemas.microsoft.com/office/drawing/2014/chart" uri="{C3380CC4-5D6E-409C-BE32-E72D297353CC}">
              <c16:uniqueId val="{00000010-082B-4F94-A97A-EB54A674A8C2}"/>
            </c:ext>
          </c:extLst>
        </c:ser>
        <c:ser>
          <c:idx val="1"/>
          <c:order val="1"/>
          <c:tx>
            <c:strRef>
              <c:f>Sheet1!$A$3</c:f>
              <c:strCache>
                <c:ptCount val="1"/>
                <c:pt idx="0">
                  <c:v>Powder</c:v>
                </c:pt>
              </c:strCache>
            </c:strRef>
          </c:tx>
          <c:spPr>
            <a:ln w="25400" cap="rnd" cmpd="sng" algn="ctr">
              <a:solidFill>
                <a:schemeClr val="accent2"/>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25400" cap="flat" cmpd="sng" algn="ctr">
                <a:solidFill>
                  <a:schemeClr val="accent2"/>
                </a:solidFill>
                <a:prstDash val="solid"/>
                <a:round/>
              </a:ln>
              <a:effectLst>
                <a:outerShdw blurRad="50800" dist="38100" dir="2700000" algn="tl" rotWithShape="0">
                  <a:prstClr val="black">
                    <a:alpha val="40000"/>
                  </a:prstClr>
                </a:outerShdw>
              </a:effectLst>
            </c:spPr>
          </c:marker>
          <c:dLbls>
            <c:dLbl>
              <c:idx val="0"/>
              <c:layout>
                <c:manualLayout>
                  <c:x val="-1.4486193535925855E-2"/>
                  <c:y val="-3.2579185520361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B38-40D6-A8D8-1EE16AACA5C1}"/>
                </c:ext>
              </c:extLst>
            </c:dLbl>
            <c:dLbl>
              <c:idx val="1"/>
              <c:delete val="1"/>
              <c:extLst>
                <c:ext xmlns:c15="http://schemas.microsoft.com/office/drawing/2012/chart" uri="{CE6537A1-D6FC-4f65-9D91-7224C49458BB}"/>
                <c:ext xmlns:c16="http://schemas.microsoft.com/office/drawing/2014/chart" uri="{C3380CC4-5D6E-409C-BE32-E72D297353CC}">
                  <c16:uniqueId val="{00000011-EB38-40D6-A8D8-1EE16AACA5C1}"/>
                </c:ext>
              </c:extLst>
            </c:dLbl>
            <c:dLbl>
              <c:idx val="2"/>
              <c:delete val="1"/>
              <c:extLst>
                <c:ext xmlns:c15="http://schemas.microsoft.com/office/drawing/2012/chart" uri="{CE6537A1-D6FC-4f65-9D91-7224C49458BB}"/>
                <c:ext xmlns:c16="http://schemas.microsoft.com/office/drawing/2014/chart" uri="{C3380CC4-5D6E-409C-BE32-E72D297353CC}">
                  <c16:uniqueId val="{00000010-EB38-40D6-A8D8-1EE16AACA5C1}"/>
                </c:ext>
              </c:extLst>
            </c:dLbl>
            <c:dLbl>
              <c:idx val="3"/>
              <c:delete val="1"/>
              <c:extLst>
                <c:ext xmlns:c15="http://schemas.microsoft.com/office/drawing/2012/chart" uri="{CE6537A1-D6FC-4f65-9D91-7224C49458BB}"/>
                <c:ext xmlns:c16="http://schemas.microsoft.com/office/drawing/2014/chart" uri="{C3380CC4-5D6E-409C-BE32-E72D297353CC}">
                  <c16:uniqueId val="{0000000F-EB38-40D6-A8D8-1EE16AACA5C1}"/>
                </c:ext>
              </c:extLst>
            </c:dLbl>
            <c:dLbl>
              <c:idx val="4"/>
              <c:delete val="1"/>
              <c:extLst>
                <c:ext xmlns:c15="http://schemas.microsoft.com/office/drawing/2012/chart" uri="{CE6537A1-D6FC-4f65-9D91-7224C49458BB}"/>
                <c:ext xmlns:c16="http://schemas.microsoft.com/office/drawing/2014/chart" uri="{C3380CC4-5D6E-409C-BE32-E72D297353CC}">
                  <c16:uniqueId val="{0000000E-EB38-40D6-A8D8-1EE16AACA5C1}"/>
                </c:ext>
              </c:extLst>
            </c:dLbl>
            <c:dLbl>
              <c:idx val="5"/>
              <c:delete val="1"/>
              <c:extLst>
                <c:ext xmlns:c15="http://schemas.microsoft.com/office/drawing/2012/chart" uri="{CE6537A1-D6FC-4f65-9D91-7224C49458BB}"/>
                <c:ext xmlns:c16="http://schemas.microsoft.com/office/drawing/2014/chart" uri="{C3380CC4-5D6E-409C-BE32-E72D297353CC}">
                  <c16:uniqueId val="{0000000D-EB38-40D6-A8D8-1EE16AACA5C1}"/>
                </c:ext>
              </c:extLst>
            </c:dLbl>
            <c:dLbl>
              <c:idx val="6"/>
              <c:delete val="1"/>
              <c:extLst>
                <c:ext xmlns:c15="http://schemas.microsoft.com/office/drawing/2012/chart" uri="{CE6537A1-D6FC-4f65-9D91-7224C49458BB}"/>
                <c:ext xmlns:c16="http://schemas.microsoft.com/office/drawing/2014/chart" uri="{C3380CC4-5D6E-409C-BE32-E72D297353CC}">
                  <c16:uniqueId val="{0000000C-EB38-40D6-A8D8-1EE16AACA5C1}"/>
                </c:ext>
              </c:extLst>
            </c:dLbl>
            <c:dLbl>
              <c:idx val="7"/>
              <c:delete val="1"/>
              <c:extLst>
                <c:ext xmlns:c15="http://schemas.microsoft.com/office/drawing/2012/chart" uri="{CE6537A1-D6FC-4f65-9D91-7224C49458BB}"/>
                <c:ext xmlns:c16="http://schemas.microsoft.com/office/drawing/2014/chart" uri="{C3380CC4-5D6E-409C-BE32-E72D297353CC}">
                  <c16:uniqueId val="{0000000B-EB38-40D6-A8D8-1EE16AACA5C1}"/>
                </c:ext>
              </c:extLst>
            </c:dLbl>
            <c:dLbl>
              <c:idx val="8"/>
              <c:delete val="1"/>
              <c:extLst>
                <c:ext xmlns:c15="http://schemas.microsoft.com/office/drawing/2012/chart" uri="{CE6537A1-D6FC-4f65-9D91-7224C49458BB}"/>
                <c:ext xmlns:c16="http://schemas.microsoft.com/office/drawing/2014/chart" uri="{C3380CC4-5D6E-409C-BE32-E72D297353CC}">
                  <c16:uniqueId val="{0000001C-EB38-40D6-A8D8-1EE16AACA5C1}"/>
                </c:ext>
              </c:extLst>
            </c:dLbl>
            <c:dLbl>
              <c:idx val="9"/>
              <c:delete val="1"/>
              <c:extLst>
                <c:ext xmlns:c15="http://schemas.microsoft.com/office/drawing/2012/chart" uri="{CE6537A1-D6FC-4f65-9D91-7224C49458BB}"/>
                <c:ext xmlns:c16="http://schemas.microsoft.com/office/drawing/2014/chart" uri="{C3380CC4-5D6E-409C-BE32-E72D297353CC}">
                  <c16:uniqueId val="{0000001B-EB38-40D6-A8D8-1EE16AACA5C1}"/>
                </c:ext>
              </c:extLst>
            </c:dLbl>
            <c:dLbl>
              <c:idx val="10"/>
              <c:delete val="1"/>
              <c:extLst>
                <c:ext xmlns:c15="http://schemas.microsoft.com/office/drawing/2012/chart" uri="{CE6537A1-D6FC-4f65-9D91-7224C49458BB}"/>
                <c:ext xmlns:c16="http://schemas.microsoft.com/office/drawing/2014/chart" uri="{C3380CC4-5D6E-409C-BE32-E72D297353CC}">
                  <c16:uniqueId val="{0000001A-EB38-40D6-A8D8-1EE16AACA5C1}"/>
                </c:ext>
              </c:extLst>
            </c:dLbl>
            <c:dLbl>
              <c:idx val="11"/>
              <c:delete val="1"/>
              <c:extLst>
                <c:ext xmlns:c15="http://schemas.microsoft.com/office/drawing/2012/chart" uri="{CE6537A1-D6FC-4f65-9D91-7224C49458BB}"/>
                <c:ext xmlns:c16="http://schemas.microsoft.com/office/drawing/2014/chart" uri="{C3380CC4-5D6E-409C-BE32-E72D297353CC}">
                  <c16:uniqueId val="{00000019-EB38-40D6-A8D8-1EE16AACA5C1}"/>
                </c:ext>
              </c:extLst>
            </c:dLbl>
            <c:dLbl>
              <c:idx val="12"/>
              <c:delete val="1"/>
              <c:extLst>
                <c:ext xmlns:c15="http://schemas.microsoft.com/office/drawing/2012/chart" uri="{CE6537A1-D6FC-4f65-9D91-7224C49458BB}"/>
                <c:ext xmlns:c16="http://schemas.microsoft.com/office/drawing/2014/chart" uri="{C3380CC4-5D6E-409C-BE32-E72D297353CC}">
                  <c16:uniqueId val="{00000018-EB38-40D6-A8D8-1EE16AACA5C1}"/>
                </c:ext>
              </c:extLst>
            </c:dLbl>
            <c:dLbl>
              <c:idx val="13"/>
              <c:delete val="1"/>
              <c:extLst>
                <c:ext xmlns:c15="http://schemas.microsoft.com/office/drawing/2012/chart" uri="{CE6537A1-D6FC-4f65-9D91-7224C49458BB}"/>
                <c:ext xmlns:c16="http://schemas.microsoft.com/office/drawing/2014/chart" uri="{C3380CC4-5D6E-409C-BE32-E72D297353CC}">
                  <c16:uniqueId val="{00000017-EB38-40D6-A8D8-1EE16AACA5C1}"/>
                </c:ext>
              </c:extLst>
            </c:dLbl>
            <c:dLbl>
              <c:idx val="14"/>
              <c:layout>
                <c:manualLayout>
                  <c:x val="-2.6558021482530912E-2"/>
                  <c:y val="-4.3438914027149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B38-40D6-A8D8-1EE16AACA5C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Sheet1!$B$3:$Q$3</c:f>
              <c:numCache>
                <c:formatCode>General</c:formatCode>
                <c:ptCount val="16"/>
                <c:pt idx="0">
                  <c:v>64</c:v>
                </c:pt>
                <c:pt idx="1">
                  <c:v>64</c:v>
                </c:pt>
                <c:pt idx="2">
                  <c:v>70</c:v>
                </c:pt>
                <c:pt idx="3">
                  <c:v>66</c:v>
                </c:pt>
                <c:pt idx="4">
                  <c:v>53</c:v>
                </c:pt>
                <c:pt idx="5">
                  <c:v>42</c:v>
                </c:pt>
                <c:pt idx="6">
                  <c:v>44</c:v>
                </c:pt>
                <c:pt idx="7">
                  <c:v>66</c:v>
                </c:pt>
                <c:pt idx="8">
                  <c:v>50</c:v>
                </c:pt>
                <c:pt idx="9">
                  <c:v>63</c:v>
                </c:pt>
                <c:pt idx="10">
                  <c:v>57</c:v>
                </c:pt>
                <c:pt idx="11">
                  <c:v>48</c:v>
                </c:pt>
                <c:pt idx="12">
                  <c:v>31</c:v>
                </c:pt>
                <c:pt idx="13">
                  <c:v>21</c:v>
                </c:pt>
                <c:pt idx="14">
                  <c:v>32</c:v>
                </c:pt>
                <c:pt idx="15">
                  <c:v>25</c:v>
                </c:pt>
              </c:numCache>
            </c:numRef>
          </c:val>
          <c:smooth val="0"/>
          <c:extLst>
            <c:ext xmlns:c16="http://schemas.microsoft.com/office/drawing/2014/chart" uri="{C3380CC4-5D6E-409C-BE32-E72D297353CC}">
              <c16:uniqueId val="{00000014-082B-4F94-A97A-EB54A674A8C2}"/>
            </c:ext>
          </c:extLst>
        </c:ser>
        <c:ser>
          <c:idx val="2"/>
          <c:order val="2"/>
          <c:tx>
            <c:strRef>
              <c:f>Sheet1!$A$4</c:f>
              <c:strCache>
                <c:ptCount val="1"/>
                <c:pt idx="0">
                  <c:v>Base</c:v>
                </c:pt>
              </c:strCache>
            </c:strRef>
          </c:tx>
          <c:spPr>
            <a:ln w="25400" cap="rnd" cmpd="sng" algn="ctr">
              <a:solidFill>
                <a:schemeClr val="accent3"/>
              </a:solidFill>
              <a:prstDash val="solid"/>
              <a:round/>
            </a:ln>
            <a:effectLst>
              <a:outerShdw blurRad="50800" dist="38100" dir="2700000" algn="tl" rotWithShape="0">
                <a:prstClr val="black">
                  <a:alpha val="40000"/>
                </a:prstClr>
              </a:outerShdw>
            </a:effectLst>
          </c:spPr>
          <c:marker>
            <c:symbol val="triangle"/>
            <c:size val="5"/>
            <c:spPr>
              <a:solidFill>
                <a:schemeClr val="accent3"/>
              </a:solidFill>
              <a:ln w="25400" cap="flat" cmpd="sng" algn="ctr">
                <a:solidFill>
                  <a:schemeClr val="accent3"/>
                </a:solidFill>
                <a:prstDash val="solid"/>
                <a:round/>
              </a:ln>
              <a:effectLst>
                <a:outerShdw blurRad="50800" dist="38100" dir="2700000" algn="tl" rotWithShape="0">
                  <a:prstClr val="black">
                    <a:alpha val="40000"/>
                  </a:prstClr>
                </a:outerShdw>
              </a:effectLst>
            </c:spPr>
          </c:marker>
          <c:dLbls>
            <c:dLbl>
              <c:idx val="0"/>
              <c:layout>
                <c:manualLayout>
                  <c:x val="-1.3279010741265368E-2"/>
                  <c:y val="2.8959276018099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38-40D6-A8D8-1EE16AACA5C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Sheet1!$B$4:$Q$4</c:f>
              <c:numCache>
                <c:formatCode>General</c:formatCode>
                <c:ptCount val="16"/>
                <c:pt idx="0">
                  <c:v>24</c:v>
                </c:pt>
                <c:pt idx="1">
                  <c:v>31</c:v>
                </c:pt>
                <c:pt idx="2">
                  <c:v>27</c:v>
                </c:pt>
                <c:pt idx="3">
                  <c:v>34</c:v>
                </c:pt>
                <c:pt idx="4">
                  <c:v>18</c:v>
                </c:pt>
                <c:pt idx="5">
                  <c:v>23</c:v>
                </c:pt>
                <c:pt idx="6">
                  <c:v>13</c:v>
                </c:pt>
                <c:pt idx="7">
                  <c:v>14</c:v>
                </c:pt>
                <c:pt idx="8">
                  <c:v>10</c:v>
                </c:pt>
                <c:pt idx="9">
                  <c:v>28</c:v>
                </c:pt>
                <c:pt idx="10">
                  <c:v>5</c:v>
                </c:pt>
                <c:pt idx="11">
                  <c:v>5</c:v>
                </c:pt>
                <c:pt idx="12">
                  <c:v>2</c:v>
                </c:pt>
                <c:pt idx="13">
                  <c:v>6</c:v>
                </c:pt>
                <c:pt idx="14">
                  <c:v>1</c:v>
                </c:pt>
                <c:pt idx="15">
                  <c:v>2</c:v>
                </c:pt>
              </c:numCache>
            </c:numRef>
          </c:val>
          <c:smooth val="0"/>
          <c:extLst>
            <c:ext xmlns:c16="http://schemas.microsoft.com/office/drawing/2014/chart" uri="{C3380CC4-5D6E-409C-BE32-E72D297353CC}">
              <c16:uniqueId val="{00000017-082B-4F94-A97A-EB54A674A8C2}"/>
            </c:ext>
          </c:extLst>
        </c:ser>
        <c:ser>
          <c:idx val="3"/>
          <c:order val="3"/>
          <c:tx>
            <c:strRef>
              <c:f>Sheet1!$A$5</c:f>
              <c:strCache>
                <c:ptCount val="1"/>
                <c:pt idx="0">
                  <c:v>Crystal</c:v>
                </c:pt>
              </c:strCache>
            </c:strRef>
          </c:tx>
          <c:spPr>
            <a:ln w="25400" cap="rnd" cmpd="sng" algn="ctr">
              <a:solidFill>
                <a:schemeClr val="accent4"/>
              </a:solidFill>
              <a:prstDash val="solid"/>
              <a:round/>
            </a:ln>
            <a:effectLst>
              <a:outerShdw blurRad="50800" dist="38100" dir="2700000" algn="tl" rotWithShape="0">
                <a:prstClr val="black">
                  <a:alpha val="40000"/>
                </a:prstClr>
              </a:outerShdw>
            </a:effectLst>
          </c:spPr>
          <c:marker>
            <c:symbol val="circle"/>
            <c:size val="5"/>
            <c:spPr>
              <a:solidFill>
                <a:schemeClr val="accent4"/>
              </a:solidFill>
              <a:ln w="25400" cap="flat" cmpd="sng" algn="ctr">
                <a:solidFill>
                  <a:schemeClr val="accent4"/>
                </a:solidFill>
                <a:prstDash val="solid"/>
                <a:round/>
              </a:ln>
              <a:effectLst>
                <a:outerShdw blurRad="50800" dist="38100" dir="2700000" algn="tl" rotWithShape="0">
                  <a:prstClr val="black">
                    <a:alpha val="40000"/>
                  </a:prstClr>
                </a:outerShdw>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38-40D6-A8D8-1EE16AACA5C1}"/>
                </c:ext>
              </c:extLst>
            </c:dLbl>
            <c:dLbl>
              <c:idx val="14"/>
              <c:layout>
                <c:manualLayout>
                  <c:x val="-9.6574623572840811E-3"/>
                  <c:y val="-4.34389140271494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38-40D6-A8D8-1EE16AACA5C1}"/>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38-40D6-A8D8-1EE16AACA5C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Sheet1!$B$1:$Q$1</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Sheet1!$B$5:$Q$5</c:f>
              <c:numCache>
                <c:formatCode>General</c:formatCode>
                <c:ptCount val="16"/>
                <c:pt idx="0">
                  <c:v>56</c:v>
                </c:pt>
                <c:pt idx="1">
                  <c:v>39</c:v>
                </c:pt>
                <c:pt idx="2">
                  <c:v>26</c:v>
                </c:pt>
                <c:pt idx="3">
                  <c:v>37</c:v>
                </c:pt>
                <c:pt idx="4">
                  <c:v>20</c:v>
                </c:pt>
                <c:pt idx="5">
                  <c:v>24</c:v>
                </c:pt>
                <c:pt idx="6">
                  <c:v>8</c:v>
                </c:pt>
                <c:pt idx="7">
                  <c:v>16</c:v>
                </c:pt>
                <c:pt idx="8">
                  <c:v>9</c:v>
                </c:pt>
                <c:pt idx="9">
                  <c:v>26</c:v>
                </c:pt>
                <c:pt idx="10">
                  <c:v>14</c:v>
                </c:pt>
                <c:pt idx="11">
                  <c:v>8</c:v>
                </c:pt>
                <c:pt idx="12">
                  <c:v>7</c:v>
                </c:pt>
                <c:pt idx="13">
                  <c:v>5</c:v>
                </c:pt>
                <c:pt idx="14">
                  <c:v>8</c:v>
                </c:pt>
                <c:pt idx="15">
                  <c:v>15</c:v>
                </c:pt>
              </c:numCache>
            </c:numRef>
          </c:val>
          <c:smooth val="0"/>
          <c:extLst>
            <c:ext xmlns:c16="http://schemas.microsoft.com/office/drawing/2014/chart" uri="{C3380CC4-5D6E-409C-BE32-E72D297353CC}">
              <c16:uniqueId val="{00000028-082B-4F94-A97A-EB54A674A8C2}"/>
            </c:ext>
          </c:extLst>
        </c:ser>
        <c:dLbls>
          <c:showLegendKey val="0"/>
          <c:showVal val="0"/>
          <c:showCatName val="0"/>
          <c:showSerName val="0"/>
          <c:showPercent val="0"/>
          <c:showBubbleSize val="0"/>
        </c:dLbls>
        <c:marker val="1"/>
        <c:smooth val="0"/>
        <c:axId val="206663040"/>
        <c:axId val="206681216"/>
      </c:lineChart>
      <c:catAx>
        <c:axId val="20666304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681216"/>
        <c:crosses val="autoZero"/>
        <c:auto val="1"/>
        <c:lblAlgn val="ctr"/>
        <c:lblOffset val="100"/>
        <c:noMultiLvlLbl val="0"/>
      </c:catAx>
      <c:valAx>
        <c:axId val="20668121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dirty="0"/>
                  <a:t>% ACT EDRS participants</a:t>
                </a:r>
              </a:p>
            </c:rich>
          </c:tx>
          <c:layout>
            <c:manualLayout>
              <c:xMode val="edge"/>
              <c:yMode val="edge"/>
              <c:x val="1.348955482710576E-2"/>
              <c:y val="6.5955321195710251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663040"/>
        <c:crosses val="autoZero"/>
        <c:crossBetween val="between"/>
      </c:valAx>
      <c:spPr>
        <a:noFill/>
        <a:ln w="25400">
          <a:noFill/>
        </a:ln>
        <a:effectLst/>
      </c:spPr>
    </c:plotArea>
    <c:legend>
      <c:legendPos val="b"/>
      <c:layout>
        <c:manualLayout>
          <c:xMode val="edge"/>
          <c:yMode val="edge"/>
          <c:x val="0.20950809487354141"/>
          <c:y val="0.9142218263441052"/>
          <c:w val="0.58098371519915382"/>
          <c:h val="8.57781736558948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1600">
          <a:latin typeface="Arial" pitchFamily="34" charset="0"/>
          <a:cs typeface="Arial"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42265454597306E-2"/>
          <c:y val="4.1785356766012048E-2"/>
          <c:w val="0.882989268175289"/>
          <c:h val="0.73611567405025369"/>
        </c:manualLayout>
      </c:layout>
      <c:lineChart>
        <c:grouping val="standard"/>
        <c:varyColors val="0"/>
        <c:ser>
          <c:idx val="0"/>
          <c:order val="0"/>
          <c:tx>
            <c:strRef>
              <c:f>Sheet1!$B$1</c:f>
              <c:strCache>
                <c:ptCount val="1"/>
                <c:pt idx="0">
                  <c:v>Any Methamphetamine</c:v>
                </c:pt>
              </c:strCache>
            </c:strRef>
          </c:tx>
          <c:spPr>
            <a:ln w="25400" cap="rnd" cmpd="sng" algn="ctr">
              <a:solidFill>
                <a:schemeClr val="accent1">
                  <a:shade val="95000"/>
                  <a:satMod val="105000"/>
                </a:schemeClr>
              </a:solidFill>
              <a:prstDash val="solid"/>
              <a:round/>
            </a:ln>
            <a:effectLst>
              <a:outerShdw blurRad="50800" dist="38100" dir="2700000" algn="tl" rotWithShape="0">
                <a:prstClr val="black">
                  <a:alpha val="40000"/>
                </a:prstClr>
              </a:outerShdw>
            </a:effectLst>
          </c:spPr>
          <c:marker>
            <c:symbol val="diamond"/>
            <c:size val="5"/>
            <c:spPr>
              <a:solidFill>
                <a:schemeClr val="accent1"/>
              </a:solidFill>
              <a:ln w="25400" cap="flat" cmpd="sng" algn="ctr">
                <a:solidFill>
                  <a:schemeClr val="accent1">
                    <a:shade val="95000"/>
                    <a:satMod val="105000"/>
                  </a:schemeClr>
                </a:solidFill>
                <a:prstDash val="solid"/>
                <a:round/>
              </a:ln>
              <a:effectLst>
                <a:outerShdw blurRad="50800" dist="38100" dir="2700000" algn="tl" rotWithShape="0">
                  <a:prstClr val="black">
                    <a:alpha val="40000"/>
                  </a:prstClr>
                </a:outerShdw>
              </a:effectLst>
            </c:spPr>
          </c:marker>
          <c:dLbls>
            <c:delete val="1"/>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Sheet1!$B$2:$B$17</c:f>
              <c:numCache>
                <c:formatCode>General</c:formatCode>
                <c:ptCount val="16"/>
                <c:pt idx="4">
                  <c:v>5</c:v>
                </c:pt>
                <c:pt idx="5">
                  <c:v>9</c:v>
                </c:pt>
                <c:pt idx="6">
                  <c:v>2</c:v>
                </c:pt>
                <c:pt idx="7">
                  <c:v>3</c:v>
                </c:pt>
                <c:pt idx="8">
                  <c:v>6</c:v>
                </c:pt>
                <c:pt idx="9">
                  <c:v>10</c:v>
                </c:pt>
                <c:pt idx="10">
                  <c:v>5</c:v>
                </c:pt>
                <c:pt idx="11">
                  <c:v>6</c:v>
                </c:pt>
                <c:pt idx="12">
                  <c:v>2</c:v>
                </c:pt>
                <c:pt idx="13">
                  <c:v>3</c:v>
                </c:pt>
                <c:pt idx="14">
                  <c:v>2</c:v>
                </c:pt>
                <c:pt idx="15">
                  <c:v>3</c:v>
                </c:pt>
              </c:numCache>
            </c:numRef>
          </c:val>
          <c:smooth val="0"/>
          <c:extLst>
            <c:ext xmlns:c16="http://schemas.microsoft.com/office/drawing/2014/chart" uri="{C3380CC4-5D6E-409C-BE32-E72D297353CC}">
              <c16:uniqueId val="{0000000C-634E-45BD-A58C-15473C24DDED}"/>
            </c:ext>
          </c:extLst>
        </c:ser>
        <c:ser>
          <c:idx val="1"/>
          <c:order val="1"/>
          <c:tx>
            <c:strRef>
              <c:f>Sheet1!$C$1</c:f>
              <c:strCache>
                <c:ptCount val="1"/>
                <c:pt idx="0">
                  <c:v>Powder</c:v>
                </c:pt>
              </c:strCache>
            </c:strRef>
          </c:tx>
          <c:spPr>
            <a:ln w="28575" cap="rnd" cmpd="sng" algn="ctr">
              <a:solidFill>
                <a:schemeClr val="accent2">
                  <a:shade val="95000"/>
                  <a:satMod val="105000"/>
                </a:schemeClr>
              </a:solidFill>
              <a:prstDash val="solid"/>
              <a:round/>
            </a:ln>
            <a:effectLst>
              <a:outerShdw blurRad="50800" dist="38100" dir="2700000" algn="tl" rotWithShape="0">
                <a:prstClr val="black">
                  <a:alpha val="40000"/>
                </a:prstClr>
              </a:outerShdw>
            </a:effectLst>
          </c:spPr>
          <c:marker>
            <c:symbol val="square"/>
            <c:size val="5"/>
            <c:spPr>
              <a:solidFill>
                <a:schemeClr val="accent2"/>
              </a:solidFill>
              <a:ln w="9525" cap="flat" cmpd="sng" algn="ctr">
                <a:solidFill>
                  <a:schemeClr val="accent2">
                    <a:shade val="95000"/>
                    <a:satMod val="105000"/>
                  </a:schemeClr>
                </a:solidFill>
                <a:prstDash val="solid"/>
                <a:round/>
              </a:ln>
              <a:effectLst>
                <a:outerShdw blurRad="50800" dist="38100" dir="2700000" algn="tl" rotWithShape="0">
                  <a:prstClr val="black">
                    <a:alpha val="40000"/>
                  </a:prstClr>
                </a:outerShdw>
              </a:effectLst>
            </c:spPr>
          </c:marker>
          <c:dLbls>
            <c:delete val="1"/>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Sheet1!$C$2:$C$17</c:f>
              <c:numCache>
                <c:formatCode>General</c:formatCode>
                <c:ptCount val="16"/>
                <c:pt idx="0">
                  <c:v>4</c:v>
                </c:pt>
                <c:pt idx="1">
                  <c:v>4</c:v>
                </c:pt>
                <c:pt idx="2">
                  <c:v>5</c:v>
                </c:pt>
                <c:pt idx="3">
                  <c:v>4</c:v>
                </c:pt>
                <c:pt idx="4">
                  <c:v>4</c:v>
                </c:pt>
                <c:pt idx="5">
                  <c:v>6</c:v>
                </c:pt>
                <c:pt idx="6">
                  <c:v>2</c:v>
                </c:pt>
                <c:pt idx="7">
                  <c:v>3</c:v>
                </c:pt>
                <c:pt idx="8">
                  <c:v>5</c:v>
                </c:pt>
                <c:pt idx="9">
                  <c:v>10</c:v>
                </c:pt>
                <c:pt idx="10">
                  <c:v>5</c:v>
                </c:pt>
                <c:pt idx="11">
                  <c:v>5</c:v>
                </c:pt>
                <c:pt idx="12">
                  <c:v>2</c:v>
                </c:pt>
                <c:pt idx="13">
                  <c:v>3</c:v>
                </c:pt>
                <c:pt idx="14">
                  <c:v>3</c:v>
                </c:pt>
                <c:pt idx="15">
                  <c:v>2</c:v>
                </c:pt>
              </c:numCache>
            </c:numRef>
          </c:val>
          <c:smooth val="0"/>
          <c:extLst>
            <c:ext xmlns:c16="http://schemas.microsoft.com/office/drawing/2014/chart" uri="{C3380CC4-5D6E-409C-BE32-E72D297353CC}">
              <c16:uniqueId val="{0000000F-634E-45BD-A58C-15473C24DDED}"/>
            </c:ext>
          </c:extLst>
        </c:ser>
        <c:ser>
          <c:idx val="2"/>
          <c:order val="2"/>
          <c:tx>
            <c:strRef>
              <c:f>Sheet1!$D$1</c:f>
              <c:strCache>
                <c:ptCount val="1"/>
                <c:pt idx="0">
                  <c:v>Base</c:v>
                </c:pt>
              </c:strCache>
            </c:strRef>
          </c:tx>
          <c:spPr>
            <a:ln w="25400" cap="rnd" cmpd="sng" algn="ctr">
              <a:solidFill>
                <a:schemeClr val="accent3">
                  <a:shade val="95000"/>
                  <a:satMod val="105000"/>
                </a:schemeClr>
              </a:solidFill>
              <a:prstDash val="solid"/>
              <a:round/>
            </a:ln>
            <a:effectLst>
              <a:outerShdw blurRad="50800" dist="38100" dir="2700000" algn="tl" rotWithShape="0">
                <a:prstClr val="black">
                  <a:alpha val="40000"/>
                </a:prstClr>
              </a:outerShdw>
            </a:effectLst>
          </c:spPr>
          <c:marker>
            <c:symbol val="circle"/>
            <c:size val="5"/>
            <c:spPr>
              <a:solidFill>
                <a:schemeClr val="accent3"/>
              </a:solidFill>
              <a:ln w="25400" cap="flat" cmpd="sng" algn="ctr">
                <a:solidFill>
                  <a:schemeClr val="accent3">
                    <a:shade val="95000"/>
                    <a:satMod val="105000"/>
                  </a:schemeClr>
                </a:solidFill>
                <a:prstDash val="solid"/>
                <a:round/>
              </a:ln>
              <a:effectLst>
                <a:outerShdw blurRad="50800" dist="38100" dir="2700000" algn="tl" rotWithShape="0">
                  <a:prstClr val="black">
                    <a:alpha val="40000"/>
                  </a:prstClr>
                </a:outerShdw>
              </a:effectLst>
            </c:spPr>
          </c:marker>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38-4D0A-9759-ABA7183B662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Sheet1!$D$2:$D$17</c:f>
              <c:numCache>
                <c:formatCode>General</c:formatCode>
                <c:ptCount val="16"/>
                <c:pt idx="0">
                  <c:v>3</c:v>
                </c:pt>
                <c:pt idx="1">
                  <c:v>3</c:v>
                </c:pt>
                <c:pt idx="2">
                  <c:v>3</c:v>
                </c:pt>
                <c:pt idx="3">
                  <c:v>4</c:v>
                </c:pt>
                <c:pt idx="4">
                  <c:v>4</c:v>
                </c:pt>
                <c:pt idx="5">
                  <c:v>9</c:v>
                </c:pt>
                <c:pt idx="6">
                  <c:v>3</c:v>
                </c:pt>
                <c:pt idx="7">
                  <c:v>5</c:v>
                </c:pt>
                <c:pt idx="8">
                  <c:v>5</c:v>
                </c:pt>
                <c:pt idx="9">
                  <c:v>4</c:v>
                </c:pt>
                <c:pt idx="10">
                  <c:v>3</c:v>
                </c:pt>
                <c:pt idx="11">
                  <c:v>1</c:v>
                </c:pt>
                <c:pt idx="12">
                  <c:v>6</c:v>
                </c:pt>
                <c:pt idx="13">
                  <c:v>2</c:v>
                </c:pt>
              </c:numCache>
            </c:numRef>
          </c:val>
          <c:smooth val="0"/>
          <c:extLst>
            <c:ext xmlns:c16="http://schemas.microsoft.com/office/drawing/2014/chart" uri="{C3380CC4-5D6E-409C-BE32-E72D297353CC}">
              <c16:uniqueId val="{00000010-634E-45BD-A58C-15473C24DDED}"/>
            </c:ext>
          </c:extLst>
        </c:ser>
        <c:ser>
          <c:idx val="3"/>
          <c:order val="3"/>
          <c:tx>
            <c:strRef>
              <c:f>Sheet1!$E$1</c:f>
              <c:strCache>
                <c:ptCount val="1"/>
                <c:pt idx="0">
                  <c:v>Crystal</c:v>
                </c:pt>
              </c:strCache>
            </c:strRef>
          </c:tx>
          <c:spPr>
            <a:ln w="25400" cap="rnd" cmpd="sng" algn="ctr">
              <a:solidFill>
                <a:schemeClr val="accent4">
                  <a:shade val="95000"/>
                  <a:satMod val="105000"/>
                </a:schemeClr>
              </a:solidFill>
              <a:prstDash val="solid"/>
              <a:round/>
            </a:ln>
            <a:effectLst>
              <a:outerShdw blurRad="50800" dist="38100" dir="2700000" algn="tl" rotWithShape="0">
                <a:prstClr val="black">
                  <a:alpha val="40000"/>
                </a:prstClr>
              </a:outerShdw>
            </a:effectLst>
          </c:spPr>
          <c:marker>
            <c:symbol val="triangle"/>
            <c:size val="5"/>
            <c:spPr>
              <a:solidFill>
                <a:schemeClr val="accent4"/>
              </a:solidFill>
              <a:ln w="25400" cap="flat" cmpd="sng" algn="ctr">
                <a:solidFill>
                  <a:schemeClr val="accent4">
                    <a:shade val="95000"/>
                    <a:satMod val="105000"/>
                  </a:schemeClr>
                </a:solidFill>
                <a:prstDash val="solid"/>
                <a:round/>
              </a:ln>
              <a:effectLst>
                <a:outerShdw blurRad="50800" dist="38100" dir="2700000" algn="tl" rotWithShape="0">
                  <a:prstClr val="black">
                    <a:alpha val="40000"/>
                  </a:prstClr>
                </a:outerShdw>
              </a:effectLst>
            </c:spPr>
          </c:marker>
          <c:dLbls>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38-4D0A-9759-ABA7183B662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itchFamily="34" charset="0"/>
                    <a:ea typeface="+mn-ea"/>
                    <a:cs typeface="Arial"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Sheet1!$A$2:$A$17</c:f>
              <c:numCache>
                <c:formatCode>General</c:formatCod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numCache>
            </c:numRef>
          </c:cat>
          <c:val>
            <c:numRef>
              <c:f>Sheet1!$E$2:$E$17</c:f>
              <c:numCache>
                <c:formatCode>General</c:formatCode>
                <c:ptCount val="16"/>
                <c:pt idx="0">
                  <c:v>2</c:v>
                </c:pt>
                <c:pt idx="1">
                  <c:v>2</c:v>
                </c:pt>
                <c:pt idx="2">
                  <c:v>3</c:v>
                </c:pt>
                <c:pt idx="3">
                  <c:v>5</c:v>
                </c:pt>
                <c:pt idx="4">
                  <c:v>2</c:v>
                </c:pt>
                <c:pt idx="5">
                  <c:v>11</c:v>
                </c:pt>
                <c:pt idx="6">
                  <c:v>4</c:v>
                </c:pt>
                <c:pt idx="7">
                  <c:v>5</c:v>
                </c:pt>
                <c:pt idx="8">
                  <c:v>2</c:v>
                </c:pt>
                <c:pt idx="9">
                  <c:v>5</c:v>
                </c:pt>
                <c:pt idx="10">
                  <c:v>3</c:v>
                </c:pt>
                <c:pt idx="11">
                  <c:v>8</c:v>
                </c:pt>
                <c:pt idx="12">
                  <c:v>4</c:v>
                </c:pt>
                <c:pt idx="13">
                  <c:v>5</c:v>
                </c:pt>
                <c:pt idx="14">
                  <c:v>4</c:v>
                </c:pt>
                <c:pt idx="15">
                  <c:v>11</c:v>
                </c:pt>
              </c:numCache>
            </c:numRef>
          </c:val>
          <c:smooth val="0"/>
          <c:extLst>
            <c:ext xmlns:c16="http://schemas.microsoft.com/office/drawing/2014/chart" uri="{C3380CC4-5D6E-409C-BE32-E72D297353CC}">
              <c16:uniqueId val="{00000014-634E-45BD-A58C-15473C24DDED}"/>
            </c:ext>
          </c:extLst>
        </c:ser>
        <c:dLbls>
          <c:dLblPos val="t"/>
          <c:showLegendKey val="0"/>
          <c:showVal val="1"/>
          <c:showCatName val="0"/>
          <c:showSerName val="0"/>
          <c:showPercent val="0"/>
          <c:showBubbleSize val="0"/>
        </c:dLbls>
        <c:marker val="1"/>
        <c:smooth val="0"/>
        <c:axId val="206754176"/>
        <c:axId val="206838400"/>
      </c:lineChart>
      <c:catAx>
        <c:axId val="206754176"/>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838400"/>
        <c:crosses val="autoZero"/>
        <c:auto val="1"/>
        <c:lblAlgn val="ctr"/>
        <c:lblOffset val="100"/>
        <c:noMultiLvlLbl val="0"/>
      </c:catAx>
      <c:valAx>
        <c:axId val="206838400"/>
        <c:scaling>
          <c:orientation val="minMax"/>
          <c:max val="12"/>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r>
                  <a:rPr lang="en-AU"/>
                  <a:t>Median days</a:t>
                </a:r>
              </a:p>
            </c:rich>
          </c:tx>
          <c:layout>
            <c:manualLayout>
              <c:xMode val="edge"/>
              <c:yMode val="edge"/>
              <c:x val="1.4118865799590383E-2"/>
              <c:y val="0.2713019625208921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itchFamily="34" charset="0"/>
                  <a:ea typeface="+mn-ea"/>
                  <a:cs typeface="Arial" pitchFamily="34" charset="0"/>
                </a:defRPr>
              </a:pPr>
              <a:endParaRPr lang="en-US"/>
            </a:p>
          </c:txPr>
        </c:title>
        <c:numFmt formatCode="General" sourceLinked="1"/>
        <c:majorTickMark val="out"/>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206754176"/>
        <c:crosses val="autoZero"/>
        <c:crossBetween val="between"/>
      </c:valAx>
      <c:spPr>
        <a:noFill/>
        <a:ln>
          <a:noFill/>
        </a:ln>
        <a:effectLst/>
      </c:spPr>
    </c:plotArea>
    <c:legend>
      <c:legendPos val="b"/>
      <c:layout>
        <c:manualLayout>
          <c:xMode val="edge"/>
          <c:yMode val="edge"/>
          <c:x val="0.21317293847623298"/>
          <c:y val="0.91691683843256733"/>
          <c:w val="0.58089603162911818"/>
          <c:h val="8.308316156743263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noFill/>
    <a:ln w="9525" cap="flat" cmpd="sng" algn="ctr">
      <a:noFill/>
      <a:prstDash val="solid"/>
      <a:round/>
    </a:ln>
    <a:effectLst/>
  </c:spPr>
  <c:txPr>
    <a:bodyPr/>
    <a:lstStyle/>
    <a:p>
      <a:pPr>
        <a:defRPr sz="1600" baseline="0">
          <a:latin typeface="Arial" pitchFamily="34" charset="0"/>
          <a:cs typeface="Arial"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C5B10-A527-4330-8DAE-6A3C3FE01B21}" type="datetimeFigureOut">
              <a:rPr lang="en-AU" smtClean="0"/>
              <a:t>24/11/2018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B04E8-FE78-4C77-AB4A-9120CFB33B0E}" type="slidenum">
              <a:rPr lang="en-AU" smtClean="0"/>
              <a:t>‹#›</a:t>
            </a:fld>
            <a:endParaRPr lang="en-AU"/>
          </a:p>
        </p:txBody>
      </p:sp>
    </p:spTree>
    <p:extLst>
      <p:ext uri="{BB962C8B-B14F-4D97-AF65-F5344CB8AC3E}">
        <p14:creationId xmlns:p14="http://schemas.microsoft.com/office/powerpoint/2010/main" val="342997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1DB04E8-FE78-4C77-AB4A-9120CFB33B0E}" type="slidenum">
              <a:rPr lang="en-AU" smtClean="0"/>
              <a:t>8</a:t>
            </a:fld>
            <a:endParaRPr lang="en-AU"/>
          </a:p>
        </p:txBody>
      </p:sp>
    </p:spTree>
    <p:extLst>
      <p:ext uri="{BB962C8B-B14F-4D97-AF65-F5344CB8AC3E}">
        <p14:creationId xmlns:p14="http://schemas.microsoft.com/office/powerpoint/2010/main" val="192389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1DB04E8-FE78-4C77-AB4A-9120CFB33B0E}" type="slidenum">
              <a:rPr lang="en-AU" smtClean="0"/>
              <a:t>18</a:t>
            </a:fld>
            <a:endParaRPr lang="en-AU"/>
          </a:p>
        </p:txBody>
      </p:sp>
    </p:spTree>
    <p:extLst>
      <p:ext uri="{BB962C8B-B14F-4D97-AF65-F5344CB8AC3E}">
        <p14:creationId xmlns:p14="http://schemas.microsoft.com/office/powerpoint/2010/main" val="165144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2014 is missing from your report – so didn’t want to report numbers after in case they are reported in the wrong position</a:t>
            </a:r>
          </a:p>
        </p:txBody>
      </p:sp>
      <p:sp>
        <p:nvSpPr>
          <p:cNvPr id="4" name="Slide Number Placeholder 3"/>
          <p:cNvSpPr>
            <a:spLocks noGrp="1"/>
          </p:cNvSpPr>
          <p:nvPr>
            <p:ph type="sldNum" sz="quarter" idx="5"/>
          </p:nvPr>
        </p:nvSpPr>
        <p:spPr/>
        <p:txBody>
          <a:bodyPr/>
          <a:lstStyle/>
          <a:p>
            <a:fld id="{E1DB04E8-FE78-4C77-AB4A-9120CFB33B0E}" type="slidenum">
              <a:rPr lang="en-AU" smtClean="0"/>
              <a:t>33</a:t>
            </a:fld>
            <a:endParaRPr lang="en-AU"/>
          </a:p>
        </p:txBody>
      </p:sp>
    </p:spTree>
    <p:extLst>
      <p:ext uri="{BB962C8B-B14F-4D97-AF65-F5344CB8AC3E}">
        <p14:creationId xmlns:p14="http://schemas.microsoft.com/office/powerpoint/2010/main" val="3125637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45214-CDD5-4364-B81E-0D13B8F7656A}"/>
              </a:ext>
            </a:extLst>
          </p:cNvPr>
          <p:cNvSpPr/>
          <p:nvPr userDrawn="1"/>
        </p:nvSpPr>
        <p:spPr>
          <a:xfrm>
            <a:off x="0" y="4310743"/>
            <a:ext cx="12192000" cy="10940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7FA54AE3-8B1A-41C1-BF6E-99A04E937919}"/>
              </a:ext>
            </a:extLst>
          </p:cNvPr>
          <p:cNvCxnSpPr>
            <a:cxnSpLocks/>
          </p:cNvCxnSpPr>
          <p:nvPr userDrawn="1"/>
        </p:nvCxnSpPr>
        <p:spPr>
          <a:xfrm>
            <a:off x="3858016" y="-237995"/>
            <a:ext cx="0" cy="27852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183DE5-1525-4F2A-83C9-1DAEA89F8B7F}"/>
              </a:ext>
            </a:extLst>
          </p:cNvPr>
          <p:cNvCxnSpPr>
            <a:cxnSpLocks/>
          </p:cNvCxnSpPr>
          <p:nvPr userDrawn="1"/>
        </p:nvCxnSpPr>
        <p:spPr>
          <a:xfrm>
            <a:off x="-100179" y="4353018"/>
            <a:ext cx="10832709" cy="0"/>
          </a:xfrm>
          <a:prstGeom prst="line">
            <a:avLst/>
          </a:prstGeom>
          <a:ln w="11430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49B3247-EB1F-4504-AED9-A51444168D85}"/>
              </a:ext>
            </a:extLst>
          </p:cNvPr>
          <p:cNvSpPr/>
          <p:nvPr userDrawn="1"/>
        </p:nvSpPr>
        <p:spPr>
          <a:xfrm>
            <a:off x="494841" y="4614855"/>
            <a:ext cx="6271719" cy="286232"/>
          </a:xfrm>
          <a:prstGeom prst="rect">
            <a:avLst/>
          </a:prstGeom>
        </p:spPr>
        <p:txBody>
          <a:bodyPr wrap="square">
            <a:spAutoFit/>
          </a:bodyPr>
          <a:lstStyle/>
          <a:p>
            <a:pPr eaLnBrk="1" hangingPunct="1">
              <a:lnSpc>
                <a:spcPct val="90000"/>
              </a:lnSpc>
              <a:buFont typeface="Times" pitchFamily="18" charset="0"/>
              <a:buNone/>
            </a:pPr>
            <a:r>
              <a:rPr lang="en-US" sz="1400" dirty="0">
                <a:solidFill>
                  <a:schemeClr val="tx1">
                    <a:lumMod val="65000"/>
                    <a:lumOff val="35000"/>
                  </a:schemeClr>
                </a:solidFill>
              </a:rPr>
              <a:t>Funded by the Australian Government under the Drug and Alcohol Program</a:t>
            </a:r>
          </a:p>
        </p:txBody>
      </p:sp>
      <p:pic>
        <p:nvPicPr>
          <p:cNvPr id="3" name="Picture 2" descr="A picture containing clipart&#10;&#10;Description generated with high confidence">
            <a:extLst>
              <a:ext uri="{FF2B5EF4-FFF2-40B4-BE49-F238E27FC236}">
                <a16:creationId xmlns:a16="http://schemas.microsoft.com/office/drawing/2014/main" id="{F30992A6-C78D-4A33-8879-35348BD967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6431" y="522993"/>
            <a:ext cx="6003797" cy="2578585"/>
          </a:xfrm>
          <a:prstGeom prst="rect">
            <a:avLst/>
          </a:prstGeom>
        </p:spPr>
      </p:pic>
    </p:spTree>
    <p:extLst>
      <p:ext uri="{BB962C8B-B14F-4D97-AF65-F5344CB8AC3E}">
        <p14:creationId xmlns:p14="http://schemas.microsoft.com/office/powerpoint/2010/main" val="6129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0DCED-A14B-4D9D-B2F1-85EA11C18CDF}"/>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5" name="Picture 4" descr="A picture containing object&#10;&#10;Description generated with high confidence">
            <a:extLst>
              <a:ext uri="{FF2B5EF4-FFF2-40B4-BE49-F238E27FC236}">
                <a16:creationId xmlns:a16="http://schemas.microsoft.com/office/drawing/2014/main" id="{78290F5A-703B-4B36-B990-5D109491C33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117773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B67B-928F-4AD2-8E7F-5A466A81C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5AC0E2-C00C-4801-82B0-344DCEEA0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7851B1E-6061-48ED-94A8-9EF004D9B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F3F467-CBE2-40F0-9AE5-3C64E3CFDE37}"/>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19FD7175-8B4B-44C4-AB93-D8F65D5FF18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54EB806D-BFA5-468D-9493-8E021F402312}"/>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1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D677-D93C-4B07-80C1-9B0B7F5A9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626430F-4D50-41A6-9086-CE1DBED92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C5B1865-932F-4135-AC9F-C6C4B8A9F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A5308FB-C4AA-42AF-A31A-B5FA59D51B36}"/>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9C7470A7-FCD9-40F0-A4FF-6FBEC8A297D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8E4FC64-E619-4F69-B0ED-30983B2D7C17}"/>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37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E1AD-8693-4D59-81CE-A9C76E872C5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237C2D3-1FF3-49E3-BAEE-AE7BD8BC70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28D48EE4-BF94-448E-BBF0-4DF7792C1AFC}"/>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C1A4E784-0C06-4E2E-A578-8AEFA283347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CD1CB4F5-363B-4E7C-86B1-697B58AF5CFE}"/>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97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80DCA-815C-4630-9C03-1905167763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462F1A-14D0-4EF9-908D-DF08B2889A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923B7BD9-4F36-4DAC-A7BB-920FDD96BBED}"/>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5EE405CA-F80E-4C16-91B0-713CA98CCB19}"/>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336574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picture containing clipart&#10;&#10;Description generated with high confidence">
            <a:extLst>
              <a:ext uri="{FF2B5EF4-FFF2-40B4-BE49-F238E27FC236}">
                <a16:creationId xmlns:a16="http://schemas.microsoft.com/office/drawing/2014/main" id="{E016BD0E-BAC2-4A76-BEC9-0EFB24FA3B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32" t="16158" r="68479" b="42238"/>
          <a:stretch/>
        </p:blipFill>
        <p:spPr>
          <a:xfrm>
            <a:off x="-4937529" y="-10668"/>
            <a:ext cx="9875058" cy="6868668"/>
          </a:xfrm>
          <a:prstGeom prst="rect">
            <a:avLst/>
          </a:prstGeom>
        </p:spPr>
      </p:pic>
    </p:spTree>
    <p:extLst>
      <p:ext uri="{BB962C8B-B14F-4D97-AF65-F5344CB8AC3E}">
        <p14:creationId xmlns:p14="http://schemas.microsoft.com/office/powerpoint/2010/main" val="187594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60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339635"/>
            <a:ext cx="10515600" cy="47500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6"/>
            <a:ext cx="10515600" cy="874952"/>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4" name="Picture 3" descr="A picture containing object&#10;&#10;Description generated with high confidence">
            <a:extLst>
              <a:ext uri="{FF2B5EF4-FFF2-40B4-BE49-F238E27FC236}">
                <a16:creationId xmlns:a16="http://schemas.microsoft.com/office/drawing/2014/main" id="{D2E037A3-15D9-41C5-9654-4B68CD3ADC3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74669CA6-1E50-4D47-8437-F34ACE8DD405}"/>
              </a:ext>
            </a:extLst>
          </p:cNvPr>
          <p:cNvCxnSpPr>
            <a:cxnSpLocks/>
          </p:cNvCxnSpPr>
          <p:nvPr userDrawn="1"/>
        </p:nvCxnSpPr>
        <p:spPr>
          <a:xfrm>
            <a:off x="0" y="1249696"/>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27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816276"/>
            <a:ext cx="10515600" cy="4273374"/>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5"/>
            <a:ext cx="10515600" cy="1275455"/>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439FB86A-5D30-4612-9E1A-CE1ED2CDF10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B2193FEE-3EB6-474E-875F-935EAE9C3F40}"/>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0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E240-C32A-4547-9FC5-755138431A11}"/>
              </a:ext>
            </a:extLst>
          </p:cNvPr>
          <p:cNvSpPr>
            <a:spLocks noGrp="1"/>
          </p:cNvSpPr>
          <p:nvPr>
            <p:ph type="title"/>
          </p:nvPr>
        </p:nvSpPr>
        <p:spPr>
          <a:xfrm>
            <a:off x="838200" y="365126"/>
            <a:ext cx="10515600" cy="918242"/>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C1603422-F95D-421C-9744-1534AD4CB65E}"/>
              </a:ext>
            </a:extLst>
          </p:cNvPr>
          <p:cNvSpPr>
            <a:spLocks noGrp="1"/>
          </p:cNvSpPr>
          <p:nvPr>
            <p:ph sz="half" idx="1"/>
          </p:nvPr>
        </p:nvSpPr>
        <p:spPr>
          <a:xfrm>
            <a:off x="838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72048081-8248-4CE4-9A56-6296FF09D2C3}"/>
              </a:ext>
            </a:extLst>
          </p:cNvPr>
          <p:cNvSpPr>
            <a:spLocks noGrp="1"/>
          </p:cNvSpPr>
          <p:nvPr>
            <p:ph sz="half" idx="2"/>
          </p:nvPr>
        </p:nvSpPr>
        <p:spPr>
          <a:xfrm>
            <a:off x="6172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a:extLst>
              <a:ext uri="{FF2B5EF4-FFF2-40B4-BE49-F238E27FC236}">
                <a16:creationId xmlns:a16="http://schemas.microsoft.com/office/drawing/2014/main" id="{043A14B9-9F56-4AD5-8FB5-6DA9375A7FC0}"/>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B0D7BBCC-A504-4613-B71F-BD58DD69486A}"/>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019B4A1-9C73-4A65-945A-8244A7B68FDB}"/>
              </a:ext>
            </a:extLst>
          </p:cNvPr>
          <p:cNvCxnSpPr>
            <a:cxnSpLocks/>
          </p:cNvCxnSpPr>
          <p:nvPr userDrawn="1"/>
        </p:nvCxnSpPr>
        <p:spPr>
          <a:xfrm>
            <a:off x="0" y="1324750"/>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AF13-24CC-4A1F-934E-B635D0A7FCE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B5A6C5-71ED-4C2E-8ED0-27F2EA3BC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26A8A1-8503-4169-8B2F-9EC42EFD54C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D920716D-3DFF-49FD-84B3-859FE0EE5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B6B97-8442-4978-8AA3-767D9C2FA6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a:extLst>
              <a:ext uri="{FF2B5EF4-FFF2-40B4-BE49-F238E27FC236}">
                <a16:creationId xmlns:a16="http://schemas.microsoft.com/office/drawing/2014/main" id="{65A4239D-A060-471D-A9F2-186EAD3EE3A2}"/>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11" name="Picture 10" descr="A picture containing object&#10;&#10;Description generated with high confidence">
            <a:extLst>
              <a:ext uri="{FF2B5EF4-FFF2-40B4-BE49-F238E27FC236}">
                <a16:creationId xmlns:a16="http://schemas.microsoft.com/office/drawing/2014/main" id="{185E5685-36B3-444D-8C5E-B6963DB295E7}"/>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2" name="Straight Connector 11">
            <a:extLst>
              <a:ext uri="{FF2B5EF4-FFF2-40B4-BE49-F238E27FC236}">
                <a16:creationId xmlns:a16="http://schemas.microsoft.com/office/drawing/2014/main" id="{E5453B9A-A45C-4C2C-88D7-7818C5A66537}"/>
              </a:ext>
            </a:extLst>
          </p:cNvPr>
          <p:cNvCxnSpPr>
            <a:cxnSpLocks/>
          </p:cNvCxnSpPr>
          <p:nvPr userDrawn="1"/>
        </p:nvCxnSpPr>
        <p:spPr>
          <a:xfrm>
            <a:off x="0" y="168116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F758-AB07-4D20-99C6-D6914EDE520C}"/>
              </a:ext>
            </a:extLst>
          </p:cNvPr>
          <p:cNvSpPr>
            <a:spLocks noGrp="1"/>
          </p:cNvSpPr>
          <p:nvPr>
            <p:ph type="title"/>
          </p:nvPr>
        </p:nvSpPr>
        <p:spPr>
          <a:xfrm>
            <a:off x="838200" y="2103437"/>
            <a:ext cx="10515600" cy="1325563"/>
          </a:xfrm>
        </p:spPr>
        <p:txBody>
          <a:bodyPr/>
          <a:lstStyle/>
          <a:p>
            <a:r>
              <a:rPr lang="en-US" dirty="0"/>
              <a:t>Click to edit Master title style</a:t>
            </a:r>
            <a:endParaRPr lang="en-AU" dirty="0"/>
          </a:p>
        </p:txBody>
      </p:sp>
      <p:sp>
        <p:nvSpPr>
          <p:cNvPr id="5" name="Slide Number Placeholder 4">
            <a:extLst>
              <a:ext uri="{FF2B5EF4-FFF2-40B4-BE49-F238E27FC236}">
                <a16:creationId xmlns:a16="http://schemas.microsoft.com/office/drawing/2014/main" id="{5CAB7C03-0257-4FB5-866B-E4A34431C395}"/>
              </a:ext>
            </a:extLst>
          </p:cNvPr>
          <p:cNvSpPr>
            <a:spLocks noGrp="1"/>
          </p:cNvSpPr>
          <p:nvPr>
            <p:ph type="sldNum" sz="quarter" idx="12"/>
          </p:nvPr>
        </p:nvSpPr>
        <p:spPr/>
        <p:txBody>
          <a:bodyPr/>
          <a:lstStyle/>
          <a:p>
            <a:fld id="{CF634D4E-71F9-419F-BCBC-F2DBA0F81E58}" type="slidenum">
              <a:rPr lang="en-AU" smtClean="0"/>
              <a:t>‹#›</a:t>
            </a:fld>
            <a:endParaRPr lang="en-AU"/>
          </a:p>
        </p:txBody>
      </p:sp>
      <p:cxnSp>
        <p:nvCxnSpPr>
          <p:cNvPr id="8" name="Straight Connector 7">
            <a:extLst>
              <a:ext uri="{FF2B5EF4-FFF2-40B4-BE49-F238E27FC236}">
                <a16:creationId xmlns:a16="http://schemas.microsoft.com/office/drawing/2014/main" id="{17CBEC2C-60D7-4F2E-A8FC-6CCA74E0AC70}"/>
              </a:ext>
            </a:extLst>
          </p:cNvPr>
          <p:cNvCxnSpPr>
            <a:cxnSpLocks/>
          </p:cNvCxnSpPr>
          <p:nvPr userDrawn="1"/>
        </p:nvCxnSpPr>
        <p:spPr>
          <a:xfrm>
            <a:off x="0" y="345405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8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15EE-8CE7-427C-B73C-B135F65AE2E9}"/>
              </a:ext>
            </a:extLst>
          </p:cNvPr>
          <p:cNvSpPr>
            <a:spLocks noGrp="1"/>
          </p:cNvSpPr>
          <p:nvPr>
            <p:ph type="title"/>
          </p:nvPr>
        </p:nvSpPr>
        <p:spPr>
          <a:xfrm>
            <a:off x="838200" y="365126"/>
            <a:ext cx="10515600" cy="946150"/>
          </a:xfrm>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2EA46FA-EF5F-4EF4-8F7B-750D607D5027}"/>
              </a:ext>
            </a:extLst>
          </p:cNvPr>
          <p:cNvSpPr>
            <a:spLocks noGrp="1"/>
          </p:cNvSpPr>
          <p:nvPr>
            <p:ph type="sldNum" sz="quarter" idx="12"/>
          </p:nvPr>
        </p:nvSpPr>
        <p:spPr/>
        <p:txBody>
          <a:bodyPr/>
          <a:lstStyle/>
          <a:p>
            <a:fld id="{CF634D4E-71F9-419F-BCBC-F2DBA0F81E58}" type="slidenum">
              <a:rPr lang="en-AU" smtClean="0"/>
              <a:t>‹#›</a:t>
            </a:fld>
            <a:endParaRPr lang="en-AU"/>
          </a:p>
        </p:txBody>
      </p:sp>
      <p:sp>
        <p:nvSpPr>
          <p:cNvPr id="9" name="Chart Placeholder 8">
            <a:extLst>
              <a:ext uri="{FF2B5EF4-FFF2-40B4-BE49-F238E27FC236}">
                <a16:creationId xmlns:a16="http://schemas.microsoft.com/office/drawing/2014/main" id="{48E3FAE3-DC8D-4FA0-8E85-7597668A6460}"/>
              </a:ext>
            </a:extLst>
          </p:cNvPr>
          <p:cNvSpPr>
            <a:spLocks noGrp="1"/>
          </p:cNvSpPr>
          <p:nvPr>
            <p:ph type="chart" sz="quarter" idx="13"/>
          </p:nvPr>
        </p:nvSpPr>
        <p:spPr>
          <a:xfrm>
            <a:off x="832757" y="2468362"/>
            <a:ext cx="10521043" cy="3508576"/>
          </a:xfrm>
        </p:spPr>
        <p:txBody>
          <a:bodyPr/>
          <a:lstStyle/>
          <a:p>
            <a:endParaRPr lang="en-AU"/>
          </a:p>
        </p:txBody>
      </p:sp>
      <p:sp>
        <p:nvSpPr>
          <p:cNvPr id="11" name="Text Placeholder 10">
            <a:extLst>
              <a:ext uri="{FF2B5EF4-FFF2-40B4-BE49-F238E27FC236}">
                <a16:creationId xmlns:a16="http://schemas.microsoft.com/office/drawing/2014/main" id="{6E6C4FFE-ABF9-4958-B91B-C037692C77DE}"/>
              </a:ext>
            </a:extLst>
          </p:cNvPr>
          <p:cNvSpPr>
            <a:spLocks noGrp="1"/>
          </p:cNvSpPr>
          <p:nvPr>
            <p:ph type="body" sz="quarter" idx="14"/>
          </p:nvPr>
        </p:nvSpPr>
        <p:spPr>
          <a:xfrm>
            <a:off x="832757" y="1562208"/>
            <a:ext cx="10515600" cy="679948"/>
          </a:xfrm>
        </p:spPr>
        <p:txBody>
          <a:bodyPr/>
          <a:lstStyle/>
          <a:p>
            <a:pPr lvl="0"/>
            <a:r>
              <a:rPr lang="en-US" dirty="0"/>
              <a:t>Edit Master text styles</a:t>
            </a:r>
          </a:p>
        </p:txBody>
      </p:sp>
      <p:pic>
        <p:nvPicPr>
          <p:cNvPr id="10" name="Picture 9" descr="A picture containing object&#10;&#10;Description generated with high confidence">
            <a:extLst>
              <a:ext uri="{FF2B5EF4-FFF2-40B4-BE49-F238E27FC236}">
                <a16:creationId xmlns:a16="http://schemas.microsoft.com/office/drawing/2014/main" id="{1EC95515-CDA2-4299-A9D2-3DFEC1C50E4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5" name="Straight Connector 14">
            <a:extLst>
              <a:ext uri="{FF2B5EF4-FFF2-40B4-BE49-F238E27FC236}">
                <a16:creationId xmlns:a16="http://schemas.microsoft.com/office/drawing/2014/main" id="{7B36E429-9D76-44A7-98B2-7DB4AE7B3AD4}"/>
              </a:ext>
            </a:extLst>
          </p:cNvPr>
          <p:cNvCxnSpPr>
            <a:cxnSpLocks/>
          </p:cNvCxnSpPr>
          <p:nvPr userDrawn="1"/>
        </p:nvCxnSpPr>
        <p:spPr>
          <a:xfrm>
            <a:off x="0" y="1445639"/>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26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31165-8484-48C6-8889-39A4F0D14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F284EF7-E8D8-412D-AC90-F57A3CC30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6EB249-DC72-4E13-87B6-58A1C14A9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5C246-26BF-4F91-8813-E8BFAD1D2AF8}" type="datetimeFigureOut">
              <a:rPr lang="en-AU" smtClean="0"/>
              <a:t>24/11/2018</a:t>
            </a:fld>
            <a:endParaRPr lang="en-AU"/>
          </a:p>
        </p:txBody>
      </p:sp>
      <p:sp>
        <p:nvSpPr>
          <p:cNvPr id="5" name="Footer Placeholder 4">
            <a:extLst>
              <a:ext uri="{FF2B5EF4-FFF2-40B4-BE49-F238E27FC236}">
                <a16:creationId xmlns:a16="http://schemas.microsoft.com/office/drawing/2014/main" id="{1D725A0A-07BC-4FEB-9F3D-CAF31460D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0587063-2CAF-436A-8E44-3FDC67AF3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34D4E-71F9-419F-BCBC-F2DBA0F81E58}" type="slidenum">
              <a:rPr lang="en-AU" smtClean="0"/>
              <a:t>‹#›</a:t>
            </a:fld>
            <a:endParaRPr lang="en-AU"/>
          </a:p>
        </p:txBody>
      </p:sp>
    </p:spTree>
    <p:extLst>
      <p:ext uri="{BB962C8B-B14F-4D97-AF65-F5344CB8AC3E}">
        <p14:creationId xmlns:p14="http://schemas.microsoft.com/office/powerpoint/2010/main" val="317936222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1" r:id="rId4"/>
    <p:sldLayoutId id="2147483660" r:id="rId5"/>
    <p:sldLayoutId id="2147483652" r:id="rId6"/>
    <p:sldLayoutId id="2147483653" r:id="rId7"/>
    <p:sldLayoutId id="2147483654" r:id="rId8"/>
    <p:sldLayoutId id="2147483661"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cid:image018.jpg@01CBC39A.E1A6B550"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5690561-C7B7-442C-A8FB-691D9A55CD91}"/>
              </a:ext>
            </a:extLst>
          </p:cNvPr>
          <p:cNvSpPr txBox="1">
            <a:spLocks/>
          </p:cNvSpPr>
          <p:nvPr/>
        </p:nvSpPr>
        <p:spPr>
          <a:xfrm>
            <a:off x="476942" y="3429000"/>
            <a:ext cx="9554564" cy="80929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400"/>
              </a:spcAft>
              <a:buNone/>
            </a:pPr>
            <a:endParaRPr lang="en-AU" altLang="en-US" sz="1200" dirty="0">
              <a:solidFill>
                <a:schemeClr val="accent3"/>
              </a:solidFill>
              <a:latin typeface="Sommet" panose="02000505000000020004" pitchFamily="50" charset="0"/>
              <a:ea typeface="Microsoft Sans Serif" charset="0"/>
              <a:cs typeface="Arial" charset="0"/>
            </a:endParaRPr>
          </a:p>
          <a:p>
            <a:pPr marL="0" indent="0">
              <a:spcBef>
                <a:spcPct val="0"/>
              </a:spcBef>
              <a:spcAft>
                <a:spcPts val="400"/>
              </a:spcAft>
              <a:buNone/>
            </a:pPr>
            <a:r>
              <a:rPr lang="en-AU" altLang="en-US" dirty="0">
                <a:solidFill>
                  <a:schemeClr val="accent3"/>
                </a:solidFill>
                <a:latin typeface="Sommet" panose="02000505000000020004" pitchFamily="50" charset="0"/>
                <a:ea typeface="Microsoft Sans Serif" charset="0"/>
                <a:cs typeface="Arial" charset="0"/>
              </a:rPr>
              <a:t>Findings from the Australian Capital Territory 2018 Ecstasy and related Drugs Reporting System</a:t>
            </a:r>
          </a:p>
        </p:txBody>
      </p:sp>
      <p:pic>
        <p:nvPicPr>
          <p:cNvPr id="6" name="Picture 5" descr="Burnet Logo">
            <a:extLst>
              <a:ext uri="{FF2B5EF4-FFF2-40B4-BE49-F238E27FC236}">
                <a16:creationId xmlns:a16="http://schemas.microsoft.com/office/drawing/2014/main" id="{C9C806AE-C739-40D1-9FD6-E8B9E2093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29" y="5742582"/>
            <a:ext cx="970678" cy="6740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Q logo col">
            <a:extLst>
              <a:ext uri="{FF2B5EF4-FFF2-40B4-BE49-F238E27FC236}">
                <a16:creationId xmlns:a16="http://schemas.microsoft.com/office/drawing/2014/main" id="{7AD119CA-981A-46C0-9898-30982A96A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094" y="5804665"/>
            <a:ext cx="647119" cy="566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id:image018.jpg@01CBC39A.E1A6B550">
            <a:extLst>
              <a:ext uri="{FF2B5EF4-FFF2-40B4-BE49-F238E27FC236}">
                <a16:creationId xmlns:a16="http://schemas.microsoft.com/office/drawing/2014/main" id="{A1292CD8-D43D-461F-B861-95AA365EFA8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70409" y="5812972"/>
            <a:ext cx="647119" cy="4853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tas_vert">
            <a:extLst>
              <a:ext uri="{FF2B5EF4-FFF2-40B4-BE49-F238E27FC236}">
                <a16:creationId xmlns:a16="http://schemas.microsoft.com/office/drawing/2014/main" id="{F9947462-483B-45ED-A32A-57E223F62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290" y="5772526"/>
            <a:ext cx="444894" cy="566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logo&#10;&#10;Description generated with very high confidence">
            <a:extLst>
              <a:ext uri="{FF2B5EF4-FFF2-40B4-BE49-F238E27FC236}">
                <a16:creationId xmlns:a16="http://schemas.microsoft.com/office/drawing/2014/main" id="{07C5AC91-8D33-4489-9BC3-CFCD5C43E5F5}"/>
              </a:ext>
            </a:extLst>
          </p:cNvPr>
          <p:cNvPicPr>
            <a:picLocks noChangeAspect="1"/>
          </p:cNvPicPr>
          <p:nvPr/>
        </p:nvPicPr>
        <p:blipFill rotWithShape="1">
          <a:blip r:embed="rId7">
            <a:extLst>
              <a:ext uri="{28A0092B-C50C-407E-A947-70E740481C1C}">
                <a14:useLocalDpi xmlns:a14="http://schemas.microsoft.com/office/drawing/2010/main" val="0"/>
              </a:ext>
            </a:extLst>
          </a:blip>
          <a:srcRect l="3266" t="16232" r="4276" b="18605"/>
          <a:stretch/>
        </p:blipFill>
        <p:spPr>
          <a:xfrm>
            <a:off x="7497346" y="5788836"/>
            <a:ext cx="3047889" cy="549918"/>
          </a:xfrm>
          <a:prstGeom prst="rect">
            <a:avLst/>
          </a:prstGeom>
        </p:spPr>
      </p:pic>
      <p:pic>
        <p:nvPicPr>
          <p:cNvPr id="12" name="Picture 11">
            <a:extLst>
              <a:ext uri="{FF2B5EF4-FFF2-40B4-BE49-F238E27FC236}">
                <a16:creationId xmlns:a16="http://schemas.microsoft.com/office/drawing/2014/main" id="{39DF7AAB-7E19-4858-BE71-367227C01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1437" y="5742581"/>
            <a:ext cx="3097685" cy="596173"/>
          </a:xfrm>
          <a:prstGeom prst="rect">
            <a:avLst/>
          </a:prstGeom>
        </p:spPr>
      </p:pic>
    </p:spTree>
    <p:extLst>
      <p:ext uri="{BB962C8B-B14F-4D97-AF65-F5344CB8AC3E}">
        <p14:creationId xmlns:p14="http://schemas.microsoft.com/office/powerpoint/2010/main" val="62331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8F82-15FE-4F10-A06D-540EB247A56F}"/>
              </a:ext>
            </a:extLst>
          </p:cNvPr>
          <p:cNvSpPr>
            <a:spLocks noGrp="1"/>
          </p:cNvSpPr>
          <p:nvPr>
            <p:ph type="title"/>
          </p:nvPr>
        </p:nvSpPr>
        <p:spPr>
          <a:xfrm>
            <a:off x="838200" y="365126"/>
            <a:ext cx="10603230" cy="946150"/>
          </a:xfrm>
        </p:spPr>
        <p:txBody>
          <a:bodyPr>
            <a:noAutofit/>
          </a:bodyPr>
          <a:lstStyle/>
          <a:p>
            <a:r>
              <a:rPr lang="en-AU" sz="3200" dirty="0"/>
              <a:t>Figure 9: Median days of any methamphetamine, powder, base, and crystal use in the past six months, ACT, 2003-2018</a:t>
            </a:r>
          </a:p>
        </p:txBody>
      </p:sp>
      <p:sp>
        <p:nvSpPr>
          <p:cNvPr id="4" name="Text Placeholder 3">
            <a:extLst>
              <a:ext uri="{FF2B5EF4-FFF2-40B4-BE49-F238E27FC236}">
                <a16:creationId xmlns:a16="http://schemas.microsoft.com/office/drawing/2014/main" id="{9BAC8B01-CF6F-4BEE-BC6F-FB67A39E3CD4}"/>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Median days computed among those who reported recent use (maximum 180 days). Median days rounded to the nearest whole number. Y axis reduced to 12 to improve visibility of trends. Data labels have been removed from figures in years 2003,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5B33B10C-95C6-4174-BCE2-AE42B43768E6}"/>
              </a:ext>
            </a:extLst>
          </p:cNvPr>
          <p:cNvGraphicFramePr>
            <a:graphicFrameLocks noGrp="1"/>
          </p:cNvGraphicFramePr>
          <p:nvPr>
            <p:ph type="chart" sz="quarter" idx="13"/>
            <p:extLst>
              <p:ext uri="{D42A27DB-BD31-4B8C-83A1-F6EECF244321}">
                <p14:modId xmlns:p14="http://schemas.microsoft.com/office/powerpoint/2010/main" val="3625495986"/>
              </p:ext>
            </p:extLst>
          </p:nvPr>
        </p:nvGraphicFramePr>
        <p:xfrm>
          <a:off x="832757" y="1674812"/>
          <a:ext cx="10521950" cy="3622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0902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45F1-E53E-4FDF-88CA-9C4A90B8F673}"/>
              </a:ext>
            </a:extLst>
          </p:cNvPr>
          <p:cNvSpPr>
            <a:spLocks noGrp="1"/>
          </p:cNvSpPr>
          <p:nvPr>
            <p:ph type="title"/>
          </p:nvPr>
        </p:nvSpPr>
        <p:spPr/>
        <p:txBody>
          <a:bodyPr>
            <a:noAutofit/>
          </a:bodyPr>
          <a:lstStyle/>
          <a:p>
            <a:r>
              <a:rPr lang="en-AU" sz="3200" dirty="0"/>
              <a:t>Figure 10: Median price of powder methamphetamine per point and gram, ACT, 2003-2018</a:t>
            </a:r>
          </a:p>
        </p:txBody>
      </p:sp>
      <p:sp>
        <p:nvSpPr>
          <p:cNvPr id="4" name="Text Placeholder 3">
            <a:extLst>
              <a:ext uri="{FF2B5EF4-FFF2-40B4-BE49-F238E27FC236}">
                <a16:creationId xmlns:a16="http://schemas.microsoft.com/office/drawing/2014/main" id="{D2FBEB50-8E40-4D97-87C1-EB16B40F0698}"/>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CD671F61-BAF0-4506-A6A0-7DA8AEEE47F1}"/>
              </a:ext>
            </a:extLst>
          </p:cNvPr>
          <p:cNvGraphicFramePr>
            <a:graphicFrameLocks noGrp="1"/>
          </p:cNvGraphicFramePr>
          <p:nvPr>
            <p:ph type="chart" sz="quarter" idx="13"/>
            <p:extLst>
              <p:ext uri="{D42A27DB-BD31-4B8C-83A1-F6EECF244321}">
                <p14:modId xmlns:p14="http://schemas.microsoft.com/office/powerpoint/2010/main" val="4137941015"/>
              </p:ext>
            </p:extLst>
          </p:nvPr>
        </p:nvGraphicFramePr>
        <p:xfrm>
          <a:off x="827995" y="1674812"/>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75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2893-D2EA-4532-89A6-A4A5CD641C1E}"/>
              </a:ext>
            </a:extLst>
          </p:cNvPr>
          <p:cNvSpPr>
            <a:spLocks noGrp="1"/>
          </p:cNvSpPr>
          <p:nvPr>
            <p:ph type="title"/>
          </p:nvPr>
        </p:nvSpPr>
        <p:spPr/>
        <p:txBody>
          <a:bodyPr>
            <a:noAutofit/>
          </a:bodyPr>
          <a:lstStyle/>
          <a:p>
            <a:r>
              <a:rPr lang="en-AU" sz="3200" dirty="0"/>
              <a:t>Figure 11: Current perceived purity of powder methamphetamine, ACT, 2003-2018</a:t>
            </a:r>
          </a:p>
        </p:txBody>
      </p:sp>
      <p:sp>
        <p:nvSpPr>
          <p:cNvPr id="4" name="Text Placeholder 3">
            <a:extLst>
              <a:ext uri="{FF2B5EF4-FFF2-40B4-BE49-F238E27FC236}">
                <a16:creationId xmlns:a16="http://schemas.microsoft.com/office/drawing/2014/main" id="{0899898F-DB7B-4F02-9252-AE8CCDD55CD8}"/>
              </a:ext>
            </a:extLst>
          </p:cNvPr>
          <p:cNvSpPr>
            <a:spLocks noGrp="1"/>
          </p:cNvSpPr>
          <p:nvPr>
            <p:ph type="body" sz="quarter" idx="14"/>
          </p:nvPr>
        </p:nvSpPr>
        <p:spPr>
          <a:xfrm>
            <a:off x="832757" y="5546724"/>
            <a:ext cx="10515600" cy="430213"/>
          </a:xfrm>
        </p:spPr>
        <p:txBody>
          <a:bodyPr>
            <a:normAutofit/>
          </a:bodyPr>
          <a:lstStyle/>
          <a:p>
            <a:pPr marL="0" indent="0">
              <a:buNone/>
            </a:pPr>
            <a:r>
              <a:rPr lang="en-AU" sz="1200" dirty="0"/>
              <a:t>Note. </a:t>
            </a:r>
            <a:r>
              <a:rPr lang="en-GB" sz="1200" dirty="0"/>
              <a:t>The response ‘Don’t know’ was excluded from analysis. </a:t>
            </a:r>
            <a:r>
              <a:rPr lang="en-AU" sz="1200" dirty="0"/>
              <a:t>Data labels have been removed from figures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F43AA527-A622-4FE1-ACD1-5E644B789BD1}"/>
              </a:ext>
            </a:extLst>
          </p:cNvPr>
          <p:cNvGraphicFramePr>
            <a:graphicFrameLocks noGrp="1"/>
          </p:cNvGraphicFramePr>
          <p:nvPr>
            <p:ph type="chart" sz="quarter" idx="13"/>
            <p:extLst>
              <p:ext uri="{D42A27DB-BD31-4B8C-83A1-F6EECF244321}">
                <p14:modId xmlns:p14="http://schemas.microsoft.com/office/powerpoint/2010/main" val="1830624846"/>
              </p:ext>
            </p:extLst>
          </p:nvPr>
        </p:nvGraphicFramePr>
        <p:xfrm>
          <a:off x="833438" y="1674813"/>
          <a:ext cx="10650350" cy="36771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091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7913-126B-4075-AC49-5542A54B85AA}"/>
              </a:ext>
            </a:extLst>
          </p:cNvPr>
          <p:cNvSpPr>
            <a:spLocks noGrp="1"/>
          </p:cNvSpPr>
          <p:nvPr>
            <p:ph type="title"/>
          </p:nvPr>
        </p:nvSpPr>
        <p:spPr/>
        <p:txBody>
          <a:bodyPr>
            <a:noAutofit/>
          </a:bodyPr>
          <a:lstStyle/>
          <a:p>
            <a:r>
              <a:rPr lang="en-AU" sz="3200" dirty="0"/>
              <a:t>Figure 12: Current perceived availability of powder methamphetamine, ACT, 2003-2018</a:t>
            </a:r>
          </a:p>
        </p:txBody>
      </p:sp>
      <p:sp>
        <p:nvSpPr>
          <p:cNvPr id="4" name="Text Placeholder 3">
            <a:extLst>
              <a:ext uri="{FF2B5EF4-FFF2-40B4-BE49-F238E27FC236}">
                <a16:creationId xmlns:a16="http://schemas.microsoft.com/office/drawing/2014/main" id="{D6A01ED5-14DC-4D86-A11A-EA00DCA298CE}"/>
              </a:ext>
            </a:extLst>
          </p:cNvPr>
          <p:cNvSpPr>
            <a:spLocks noGrp="1"/>
          </p:cNvSpPr>
          <p:nvPr>
            <p:ph type="body" sz="quarter" idx="14"/>
          </p:nvPr>
        </p:nvSpPr>
        <p:spPr>
          <a:xfrm>
            <a:off x="833438" y="5472112"/>
            <a:ext cx="10515600" cy="679948"/>
          </a:xfrm>
        </p:spPr>
        <p:txBody>
          <a:bodyPr>
            <a:normAutofit/>
          </a:bodyPr>
          <a:lstStyle/>
          <a:p>
            <a:pPr marL="0" indent="0">
              <a:buNone/>
            </a:pPr>
            <a:r>
              <a:rPr lang="en-AU" sz="1200" dirty="0"/>
              <a:t>Note. </a:t>
            </a:r>
            <a:r>
              <a:rPr lang="en-GB" sz="1200" dirty="0"/>
              <a:t>The response ‘Don’t know’ was excluded from analysis. </a:t>
            </a:r>
            <a:r>
              <a:rPr lang="en-AU" sz="1200" dirty="0"/>
              <a:t>Data labels have been removed from figures throughout all years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A0FC0BC2-81C6-46E9-9717-2559B8468028}"/>
              </a:ext>
            </a:extLst>
          </p:cNvPr>
          <p:cNvGraphicFramePr>
            <a:graphicFrameLocks noGrp="1"/>
          </p:cNvGraphicFramePr>
          <p:nvPr>
            <p:ph type="chart" sz="quarter" idx="13"/>
            <p:extLst>
              <p:ext uri="{D42A27DB-BD31-4B8C-83A1-F6EECF244321}">
                <p14:modId xmlns:p14="http://schemas.microsoft.com/office/powerpoint/2010/main" val="2286081759"/>
              </p:ext>
            </p:extLst>
          </p:nvPr>
        </p:nvGraphicFramePr>
        <p:xfrm>
          <a:off x="827087" y="1674813"/>
          <a:ext cx="10670147" cy="3636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17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2D80-9404-402C-9CAB-1DD4AAB2D07D}"/>
              </a:ext>
            </a:extLst>
          </p:cNvPr>
          <p:cNvSpPr>
            <a:spLocks noGrp="1"/>
          </p:cNvSpPr>
          <p:nvPr>
            <p:ph type="title"/>
          </p:nvPr>
        </p:nvSpPr>
        <p:spPr/>
        <p:txBody>
          <a:bodyPr>
            <a:noAutofit/>
          </a:bodyPr>
          <a:lstStyle/>
          <a:p>
            <a:r>
              <a:rPr lang="en-AU" sz="3200" dirty="0"/>
              <a:t>Figure 13: Past six month use and frequency of use of cocaine, ACT, 2003-2018</a:t>
            </a:r>
          </a:p>
        </p:txBody>
      </p:sp>
      <p:sp>
        <p:nvSpPr>
          <p:cNvPr id="4" name="Text Placeholder 3">
            <a:extLst>
              <a:ext uri="{FF2B5EF4-FFF2-40B4-BE49-F238E27FC236}">
                <a16:creationId xmlns:a16="http://schemas.microsoft.com/office/drawing/2014/main" id="{3664B9BA-5C44-4B57-BBB7-C68A74731741}"/>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Median days computed among those who reported recent use (maximum 180 days). Median days rounded to the nearest whole number. Y axis reduced to 10 day to improve visibility of trends. Data labels have been removed from figures in years 2003,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endParaRPr lang="en-AU" sz="1200" dirty="0"/>
          </a:p>
        </p:txBody>
      </p:sp>
      <p:graphicFrame>
        <p:nvGraphicFramePr>
          <p:cNvPr id="5" name="Chart Placeholder 4">
            <a:extLst>
              <a:ext uri="{FF2B5EF4-FFF2-40B4-BE49-F238E27FC236}">
                <a16:creationId xmlns:a16="http://schemas.microsoft.com/office/drawing/2014/main" id="{B56D7D1B-6D11-481D-B685-168743A3021D}"/>
              </a:ext>
            </a:extLst>
          </p:cNvPr>
          <p:cNvGraphicFramePr>
            <a:graphicFrameLocks noGrp="1" noChangeAspect="1"/>
          </p:cNvGraphicFramePr>
          <p:nvPr>
            <p:ph type="chart" sz="quarter" idx="13"/>
            <p:extLst>
              <p:ext uri="{D42A27DB-BD31-4B8C-83A1-F6EECF244321}">
                <p14:modId xmlns:p14="http://schemas.microsoft.com/office/powerpoint/2010/main" val="2025261134"/>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0453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59389-330A-4DE1-B41C-79D6A796936D}"/>
              </a:ext>
            </a:extLst>
          </p:cNvPr>
          <p:cNvSpPr>
            <a:spLocks noGrp="1"/>
          </p:cNvSpPr>
          <p:nvPr>
            <p:ph type="title"/>
          </p:nvPr>
        </p:nvSpPr>
        <p:spPr/>
        <p:txBody>
          <a:bodyPr>
            <a:noAutofit/>
          </a:bodyPr>
          <a:lstStyle/>
          <a:p>
            <a:r>
              <a:rPr lang="en-AU" sz="3200" dirty="0"/>
              <a:t>Figure 14: Median price of cocaine per gram, ACT, 2003-2018</a:t>
            </a:r>
          </a:p>
        </p:txBody>
      </p:sp>
      <p:sp>
        <p:nvSpPr>
          <p:cNvPr id="4" name="Text Placeholder 3">
            <a:extLst>
              <a:ext uri="{FF2B5EF4-FFF2-40B4-BE49-F238E27FC236}">
                <a16:creationId xmlns:a16="http://schemas.microsoft.com/office/drawing/2014/main" id="{049065F3-D95C-497B-8A43-732CE68FA556}"/>
              </a:ext>
            </a:extLst>
          </p:cNvPr>
          <p:cNvSpPr>
            <a:spLocks noGrp="1"/>
          </p:cNvSpPr>
          <p:nvPr>
            <p:ph type="body" sz="quarter" idx="14"/>
          </p:nvPr>
        </p:nvSpPr>
        <p:spPr>
          <a:xfrm>
            <a:off x="838200" y="5632174"/>
            <a:ext cx="10515600" cy="344764"/>
          </a:xfrm>
        </p:spPr>
        <p:txBody>
          <a:bodyPr>
            <a:norm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7C13C938-CC07-4C8A-8765-DB8F3BB87286}"/>
              </a:ext>
            </a:extLst>
          </p:cNvPr>
          <p:cNvGraphicFramePr>
            <a:graphicFrameLocks noGrp="1"/>
          </p:cNvGraphicFramePr>
          <p:nvPr>
            <p:ph type="chart" sz="quarter" idx="13"/>
            <p:extLst>
              <p:ext uri="{D42A27DB-BD31-4B8C-83A1-F6EECF244321}">
                <p14:modId xmlns:p14="http://schemas.microsoft.com/office/powerpoint/2010/main" val="3865775373"/>
              </p:ext>
            </p:extLst>
          </p:nvPr>
        </p:nvGraphicFramePr>
        <p:xfrm>
          <a:off x="838200" y="1674813"/>
          <a:ext cx="10520363" cy="37585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316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4C98-5DC9-418E-812A-2A5F21ABDD4D}"/>
              </a:ext>
            </a:extLst>
          </p:cNvPr>
          <p:cNvSpPr>
            <a:spLocks noGrp="1"/>
          </p:cNvSpPr>
          <p:nvPr>
            <p:ph type="title"/>
          </p:nvPr>
        </p:nvSpPr>
        <p:spPr/>
        <p:txBody>
          <a:bodyPr>
            <a:noAutofit/>
          </a:bodyPr>
          <a:lstStyle/>
          <a:p>
            <a:r>
              <a:rPr lang="en-AU" sz="3200" dirty="0"/>
              <a:t>Figure 15: Current perceived purity of cocaine, ACT, 2003-2018</a:t>
            </a:r>
          </a:p>
        </p:txBody>
      </p:sp>
      <p:sp>
        <p:nvSpPr>
          <p:cNvPr id="4" name="Text Placeholder 3">
            <a:extLst>
              <a:ext uri="{FF2B5EF4-FFF2-40B4-BE49-F238E27FC236}">
                <a16:creationId xmlns:a16="http://schemas.microsoft.com/office/drawing/2014/main" id="{349C9B47-5013-485C-BDBD-2ECB5B85D84F}"/>
              </a:ext>
            </a:extLst>
          </p:cNvPr>
          <p:cNvSpPr>
            <a:spLocks noGrp="1"/>
          </p:cNvSpPr>
          <p:nvPr>
            <p:ph type="body" sz="quarter" idx="14"/>
          </p:nvPr>
        </p:nvSpPr>
        <p:spPr>
          <a:xfrm>
            <a:off x="833438" y="5379828"/>
            <a:ext cx="10515600" cy="679948"/>
          </a:xfrm>
        </p:spPr>
        <p:txBody>
          <a:bodyPr>
            <a:normAutofit/>
          </a:bodyPr>
          <a:lstStyle/>
          <a:p>
            <a:pPr marL="0" indent="0">
              <a:buNone/>
            </a:pPr>
            <a:r>
              <a:rPr lang="en-GB" sz="1200" dirty="0"/>
              <a:t>Note. The response ‘Don’t know’ was excluded from analysis. </a:t>
            </a:r>
            <a:r>
              <a:rPr lang="en-AU" sz="1200" dirty="0"/>
              <a:t>Data labels have been removed from figures throughout all yeas with small cell size (i.e. n≤5).</a:t>
            </a:r>
            <a:r>
              <a:rPr lang="en-GB" sz="1200" dirty="0"/>
              <a:t>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2740ACBB-802A-4605-B9D0-BBDC7BCF8F40}"/>
              </a:ext>
            </a:extLst>
          </p:cNvPr>
          <p:cNvGraphicFramePr>
            <a:graphicFrameLocks noGrp="1"/>
          </p:cNvGraphicFramePr>
          <p:nvPr>
            <p:ph type="chart" sz="quarter" idx="13"/>
            <p:extLst>
              <p:ext uri="{D42A27DB-BD31-4B8C-83A1-F6EECF244321}">
                <p14:modId xmlns:p14="http://schemas.microsoft.com/office/powerpoint/2010/main" val="4075649707"/>
              </p:ext>
            </p:extLst>
          </p:nvPr>
        </p:nvGraphicFramePr>
        <p:xfrm>
          <a:off x="658906" y="1674812"/>
          <a:ext cx="10690132" cy="3609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303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E45C-D069-46F0-A633-D433E7D616BB}"/>
              </a:ext>
            </a:extLst>
          </p:cNvPr>
          <p:cNvSpPr>
            <a:spLocks noGrp="1"/>
          </p:cNvSpPr>
          <p:nvPr>
            <p:ph type="title"/>
          </p:nvPr>
        </p:nvSpPr>
        <p:spPr/>
        <p:txBody>
          <a:bodyPr>
            <a:noAutofit/>
          </a:bodyPr>
          <a:lstStyle/>
          <a:p>
            <a:r>
              <a:rPr lang="en-AU" sz="3200" dirty="0"/>
              <a:t>Figure 16: Current perceived availability of cocaine, ACT, 2003-2018</a:t>
            </a:r>
          </a:p>
        </p:txBody>
      </p:sp>
      <p:sp>
        <p:nvSpPr>
          <p:cNvPr id="4" name="Text Placeholder 3">
            <a:extLst>
              <a:ext uri="{FF2B5EF4-FFF2-40B4-BE49-F238E27FC236}">
                <a16:creationId xmlns:a16="http://schemas.microsoft.com/office/drawing/2014/main" id="{4074F4EA-0E20-4BE0-9D04-B474539FE07D}"/>
              </a:ext>
            </a:extLst>
          </p:cNvPr>
          <p:cNvSpPr>
            <a:spLocks noGrp="1"/>
          </p:cNvSpPr>
          <p:nvPr>
            <p:ph type="body" sz="quarter" idx="14"/>
          </p:nvPr>
        </p:nvSpPr>
        <p:spPr>
          <a:xfrm>
            <a:off x="838200" y="5332434"/>
            <a:ext cx="10515600" cy="679948"/>
          </a:xfrm>
        </p:spPr>
        <p:txBody>
          <a:bodyPr>
            <a:normAutofit lnSpcReduction="10000"/>
          </a:bodyPr>
          <a:lstStyle/>
          <a:p>
            <a:pPr marL="0" indent="0">
              <a:buNone/>
            </a:pPr>
            <a:r>
              <a:rPr lang="en-GB" sz="1200" dirty="0"/>
              <a:t>Note. The response ‘Don’t know’ was excluded from analysis. </a:t>
            </a:r>
            <a:r>
              <a:rPr lang="en-AU" sz="1200" dirty="0"/>
              <a:t>Data labels have been removed from figures throughout all yeas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r>
              <a:rPr lang="en-AU" sz="1200" dirty="0"/>
              <a:t>                                                                                                                                                                                                                                                                                                                                                                                                                                                                                                                                                                                                                                                                                                                                                                                                                                                                                                                                                                                                                                                                                                                                                                                                                                                                                                                                                                                                                                                                                                                                                                                                                                                                                                                                                                                                                                                                                                                                                                                                                                                                                                                                                                                                                                                                                                                                                                                                                                                                                                                                                                                                                                                                                                                                                                                                                                                                                                                                                                                                                                                                                                                                                                                                                                                                                                                                                                                                                                                                                                                                                                                                                                                                                                                                                                                                                                                                                                                                                                                                                                                                                                                                                                                                                                                                                                                                                                                                                                                                                                                                                                                                                                                                                                                                                                                                                                                                                                                                                                                                                                                                                                                                                                                                                                                                                                                                                                                                                                                                                                                                                                                                                                                                                                                                                                                                                                                                                                                                                                                                                                                                                                                                                                                                                                                                                                                                                                                                                                                                                                                                                                                                                                                                                                                                                                                                                                                                                                                                                                                                                                                                                                                                                                                                                                                                                                                                                                                                                                                                                                                                                                                                                                                                                                                                                                                                                                                                                                                                                                                                                                                                                                                                                                                                                                                                                                                                                                                                                                                                                                                                                                                                                                                                                                                                                                                                                                                                                                                                                                                                                                                                                                                                                                                                                                                                                                                                                                                                                                                                                                                                                                                                                                                                                                                                                                                                                                                                                                                                                                                                                                                                                                                                                                                                                                                                                                                                                                                                                                                                                                                                                                                                                                                                                                                                                                                                                                                                                                                                                                                                                                                                                                                                                                                                                                                                                                                                                                                                                                                                                                                                                                                                                                                                                                                                                                                                                                                                                                                                                                                                                                                                                                                                                                                                                                                                                                                                                                                                                                                                                                                                                             </a:t>
            </a:r>
          </a:p>
        </p:txBody>
      </p:sp>
      <p:graphicFrame>
        <p:nvGraphicFramePr>
          <p:cNvPr id="6" name="Chart Placeholder 5">
            <a:extLst>
              <a:ext uri="{FF2B5EF4-FFF2-40B4-BE49-F238E27FC236}">
                <a16:creationId xmlns:a16="http://schemas.microsoft.com/office/drawing/2014/main" id="{E85058E2-E77B-42D1-8185-0D0BF4282849}"/>
              </a:ext>
            </a:extLst>
          </p:cNvPr>
          <p:cNvGraphicFramePr>
            <a:graphicFrameLocks noGrp="1"/>
          </p:cNvGraphicFramePr>
          <p:nvPr>
            <p:ph type="chart" sz="quarter" idx="13"/>
            <p:extLst>
              <p:ext uri="{D42A27DB-BD31-4B8C-83A1-F6EECF244321}">
                <p14:modId xmlns:p14="http://schemas.microsoft.com/office/powerpoint/2010/main" val="3007919493"/>
              </p:ext>
            </p:extLst>
          </p:nvPr>
        </p:nvGraphicFramePr>
        <p:xfrm>
          <a:off x="838200" y="167714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320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7301B-437C-4737-8121-79FBCCE30CB5}"/>
              </a:ext>
            </a:extLst>
          </p:cNvPr>
          <p:cNvSpPr>
            <a:spLocks noGrp="1"/>
          </p:cNvSpPr>
          <p:nvPr>
            <p:ph type="title"/>
          </p:nvPr>
        </p:nvSpPr>
        <p:spPr/>
        <p:txBody>
          <a:bodyPr>
            <a:noAutofit/>
          </a:bodyPr>
          <a:lstStyle/>
          <a:p>
            <a:r>
              <a:rPr lang="en-AU" sz="3200" dirty="0"/>
              <a:t>Figure 17: Past six month use and frequency of use of cannabis, ACT, 2003-2018</a:t>
            </a:r>
          </a:p>
        </p:txBody>
      </p:sp>
      <p:sp>
        <p:nvSpPr>
          <p:cNvPr id="4" name="Text Placeholder 3">
            <a:extLst>
              <a:ext uri="{FF2B5EF4-FFF2-40B4-BE49-F238E27FC236}">
                <a16:creationId xmlns:a16="http://schemas.microsoft.com/office/drawing/2014/main" id="{00FC2738-A37A-4A38-9FFA-5F78AB1F035C}"/>
              </a:ext>
            </a:extLst>
          </p:cNvPr>
          <p:cNvSpPr>
            <a:spLocks noGrp="1"/>
          </p:cNvSpPr>
          <p:nvPr>
            <p:ph type="body" sz="quarter" idx="14"/>
          </p:nvPr>
        </p:nvSpPr>
        <p:spPr>
          <a:xfrm>
            <a:off x="838200" y="5671930"/>
            <a:ext cx="10515600" cy="434268"/>
          </a:xfrm>
        </p:spPr>
        <p:txBody>
          <a:bodyPr>
            <a:noAutofit/>
          </a:bodyPr>
          <a:lstStyle/>
          <a:p>
            <a:pPr marL="0" indent="0">
              <a:buNone/>
            </a:pPr>
            <a:r>
              <a:rPr lang="en-AU" sz="1200" dirty="0"/>
              <a:t>Note. Median days computed among those who reported recent use (maximum 180 days). Median days rounded to the nearest whole number. Y axis reduced to 140 days to improve visibility of trends.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6" name="Chart Placeholder 4">
            <a:extLst>
              <a:ext uri="{FF2B5EF4-FFF2-40B4-BE49-F238E27FC236}">
                <a16:creationId xmlns:a16="http://schemas.microsoft.com/office/drawing/2014/main" id="{8B87E6C7-DAC4-4C93-94B1-0A775DDB01A2}"/>
              </a:ext>
            </a:extLst>
          </p:cNvPr>
          <p:cNvGraphicFramePr>
            <a:graphicFrameLocks noGrp="1" noChangeAspect="1"/>
          </p:cNvGraphicFramePr>
          <p:nvPr>
            <p:ph type="chart" sz="quarter" idx="13"/>
            <p:extLst>
              <p:ext uri="{D42A27DB-BD31-4B8C-83A1-F6EECF244321}">
                <p14:modId xmlns:p14="http://schemas.microsoft.com/office/powerpoint/2010/main" val="2761189002"/>
              </p:ext>
            </p:extLst>
          </p:nvPr>
        </p:nvGraphicFramePr>
        <p:xfrm>
          <a:off x="477078" y="1603514"/>
          <a:ext cx="10876722" cy="3935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979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F276-194C-4BA0-BD0F-90FDD0556217}"/>
              </a:ext>
            </a:extLst>
          </p:cNvPr>
          <p:cNvSpPr>
            <a:spLocks noGrp="1"/>
          </p:cNvSpPr>
          <p:nvPr>
            <p:ph type="title"/>
          </p:nvPr>
        </p:nvSpPr>
        <p:spPr/>
        <p:txBody>
          <a:bodyPr>
            <a:noAutofit/>
          </a:bodyPr>
          <a:lstStyle/>
          <a:p>
            <a:r>
              <a:rPr lang="en-AU" sz="3200" dirty="0"/>
              <a:t>Figure 18: Median price of hydroponic (a) and bush (b) cannabis per ounce and gram, ACT, 2006-2018</a:t>
            </a:r>
          </a:p>
        </p:txBody>
      </p:sp>
      <p:sp>
        <p:nvSpPr>
          <p:cNvPr id="4" name="Text Placeholder 3">
            <a:extLst>
              <a:ext uri="{FF2B5EF4-FFF2-40B4-BE49-F238E27FC236}">
                <a16:creationId xmlns:a16="http://schemas.microsoft.com/office/drawing/2014/main" id="{06AC52F6-2AD6-4537-95D4-30AA57C884EE}"/>
              </a:ext>
            </a:extLst>
          </p:cNvPr>
          <p:cNvSpPr>
            <a:spLocks noGrp="1"/>
          </p:cNvSpPr>
          <p:nvPr>
            <p:ph type="body" sz="quarter" idx="14"/>
          </p:nvPr>
        </p:nvSpPr>
        <p:spPr>
          <a:xfrm>
            <a:off x="848671" y="5628088"/>
            <a:ext cx="10515600" cy="364609"/>
          </a:xfrm>
        </p:spPr>
        <p:txBody>
          <a:bodyPr>
            <a:noAutofit/>
          </a:bodyPr>
          <a:lstStyle/>
          <a:p>
            <a:pPr marL="0" indent="0">
              <a:buNone/>
            </a:pPr>
            <a:r>
              <a:rPr lang="en-AU" sz="1200" dirty="0"/>
              <a:t>Note. From 2006 onwards hydroponic and bush cannabis data collected separately.  *</a:t>
            </a:r>
            <a:r>
              <a:rPr lang="en-AU" sz="1200" i="1" dirty="0"/>
              <a:t>p</a:t>
            </a:r>
            <a:r>
              <a:rPr lang="en-AU" sz="1200" dirty="0"/>
              <a:t>&lt;0.050; **</a:t>
            </a:r>
            <a:r>
              <a:rPr lang="en-AU" sz="1200" i="1" dirty="0"/>
              <a:t>p</a:t>
            </a:r>
            <a:r>
              <a:rPr lang="en-AU" sz="1200" dirty="0"/>
              <a:t>&lt;0.010; ***p&lt;0.001 for 2017 versus 2018.</a:t>
            </a:r>
          </a:p>
          <a:p>
            <a:pPr marL="0" indent="0">
              <a:buNone/>
            </a:pPr>
            <a:endParaRPr lang="en-AU" sz="1200" dirty="0"/>
          </a:p>
        </p:txBody>
      </p:sp>
      <p:graphicFrame>
        <p:nvGraphicFramePr>
          <p:cNvPr id="6" name="Chart Placeholder 4">
            <a:extLst>
              <a:ext uri="{FF2B5EF4-FFF2-40B4-BE49-F238E27FC236}">
                <a16:creationId xmlns:a16="http://schemas.microsoft.com/office/drawing/2014/main" id="{AA44CB66-8936-40C6-995E-26CA04A4F09C}"/>
              </a:ext>
            </a:extLst>
          </p:cNvPr>
          <p:cNvGraphicFramePr>
            <a:graphicFrameLocks/>
          </p:cNvGraphicFramePr>
          <p:nvPr>
            <p:extLst>
              <p:ext uri="{D42A27DB-BD31-4B8C-83A1-F6EECF244321}">
                <p14:modId xmlns:p14="http://schemas.microsoft.com/office/powerpoint/2010/main" val="1243079751"/>
              </p:ext>
            </p:extLst>
          </p:nvPr>
        </p:nvGraphicFramePr>
        <p:xfrm>
          <a:off x="6096000" y="1901907"/>
          <a:ext cx="6051849" cy="339018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AA887C8-6831-4F29-883B-05EBB225845B}"/>
              </a:ext>
            </a:extLst>
          </p:cNvPr>
          <p:cNvSpPr txBox="1"/>
          <p:nvPr/>
        </p:nvSpPr>
        <p:spPr>
          <a:xfrm>
            <a:off x="848671" y="1565908"/>
            <a:ext cx="2710999" cy="646331"/>
          </a:xfrm>
          <a:prstGeom prst="rect">
            <a:avLst/>
          </a:prstGeom>
          <a:noFill/>
        </p:spPr>
        <p:txBody>
          <a:bodyPr wrap="none" rtlCol="0">
            <a:spAutoFit/>
          </a:bodyPr>
          <a:lstStyle/>
          <a:p>
            <a:r>
              <a:rPr lang="en-AU" dirty="0"/>
              <a:t>(A) Hydroponic cannabis</a:t>
            </a:r>
          </a:p>
          <a:p>
            <a:endParaRPr lang="en-AU" dirty="0"/>
          </a:p>
        </p:txBody>
      </p:sp>
      <p:sp>
        <p:nvSpPr>
          <p:cNvPr id="8" name="TextBox 7">
            <a:extLst>
              <a:ext uri="{FF2B5EF4-FFF2-40B4-BE49-F238E27FC236}">
                <a16:creationId xmlns:a16="http://schemas.microsoft.com/office/drawing/2014/main" id="{87CC23E6-D2F0-45F7-944F-B11590676694}"/>
              </a:ext>
            </a:extLst>
          </p:cNvPr>
          <p:cNvSpPr txBox="1"/>
          <p:nvPr/>
        </p:nvSpPr>
        <p:spPr>
          <a:xfrm>
            <a:off x="6818861" y="1565909"/>
            <a:ext cx="2069797" cy="646331"/>
          </a:xfrm>
          <a:prstGeom prst="rect">
            <a:avLst/>
          </a:prstGeom>
          <a:noFill/>
        </p:spPr>
        <p:txBody>
          <a:bodyPr wrap="none" rtlCol="0">
            <a:spAutoFit/>
          </a:bodyPr>
          <a:lstStyle/>
          <a:p>
            <a:pPr lvl="0"/>
            <a:r>
              <a:rPr lang="en-AU" dirty="0"/>
              <a:t>(B) Bush cannabis</a:t>
            </a:r>
          </a:p>
          <a:p>
            <a:endParaRPr lang="en-AU" dirty="0"/>
          </a:p>
        </p:txBody>
      </p:sp>
      <p:graphicFrame>
        <p:nvGraphicFramePr>
          <p:cNvPr id="11" name="Chart Placeholder 4">
            <a:extLst>
              <a:ext uri="{FF2B5EF4-FFF2-40B4-BE49-F238E27FC236}">
                <a16:creationId xmlns:a16="http://schemas.microsoft.com/office/drawing/2014/main" id="{3E59C612-4BE7-4F77-8481-B8AE27FE20A1}"/>
              </a:ext>
            </a:extLst>
          </p:cNvPr>
          <p:cNvGraphicFramePr>
            <a:graphicFrameLocks/>
          </p:cNvGraphicFramePr>
          <p:nvPr>
            <p:extLst>
              <p:ext uri="{D42A27DB-BD31-4B8C-83A1-F6EECF244321}">
                <p14:modId xmlns:p14="http://schemas.microsoft.com/office/powerpoint/2010/main" val="3216209259"/>
              </p:ext>
            </p:extLst>
          </p:nvPr>
        </p:nvGraphicFramePr>
        <p:xfrm>
          <a:off x="44151" y="1901906"/>
          <a:ext cx="6051849" cy="3390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6792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D2C1-AE3B-48AE-92D2-454851680D26}"/>
              </a:ext>
            </a:extLst>
          </p:cNvPr>
          <p:cNvSpPr>
            <a:spLocks noGrp="1"/>
          </p:cNvSpPr>
          <p:nvPr>
            <p:ph type="title"/>
          </p:nvPr>
        </p:nvSpPr>
        <p:spPr>
          <a:xfrm>
            <a:off x="838200" y="521789"/>
            <a:ext cx="10515600" cy="946150"/>
          </a:xfrm>
        </p:spPr>
        <p:txBody>
          <a:bodyPr>
            <a:normAutofit/>
          </a:bodyPr>
          <a:lstStyle/>
          <a:p>
            <a:r>
              <a:rPr lang="en-AU" sz="3200" dirty="0"/>
              <a:t>Figure 1: Drug of choice, ACT, 2003-2008</a:t>
            </a:r>
          </a:p>
        </p:txBody>
      </p:sp>
      <p:sp>
        <p:nvSpPr>
          <p:cNvPr id="4" name="Text Placeholder 3">
            <a:extLst>
              <a:ext uri="{FF2B5EF4-FFF2-40B4-BE49-F238E27FC236}">
                <a16:creationId xmlns:a16="http://schemas.microsoft.com/office/drawing/2014/main" id="{1AE46628-4C1D-4958-B6C9-0DF2B2240825}"/>
              </a:ext>
            </a:extLst>
          </p:cNvPr>
          <p:cNvSpPr>
            <a:spLocks noGrp="1"/>
          </p:cNvSpPr>
          <p:nvPr>
            <p:ph type="body" sz="quarter" idx="14"/>
          </p:nvPr>
        </p:nvSpPr>
        <p:spPr>
          <a:xfrm>
            <a:off x="924878" y="5296990"/>
            <a:ext cx="10515600" cy="679948"/>
          </a:xfrm>
        </p:spPr>
        <p:txBody>
          <a:bodyPr>
            <a:normAutofit/>
          </a:bodyPr>
          <a:lstStyle/>
          <a:p>
            <a:pPr marL="0" indent="0">
              <a:buNone/>
            </a:pPr>
            <a:r>
              <a:rPr lang="en-AU" sz="1200" dirty="0"/>
              <a:t>Note. Substances listed in this figure are the primary endorsed; nominal percentages have endorsed other substances. Data labels have been removed from figures in years 2003,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12" name="Chart Placeholder 11">
            <a:extLst>
              <a:ext uri="{FF2B5EF4-FFF2-40B4-BE49-F238E27FC236}">
                <a16:creationId xmlns:a16="http://schemas.microsoft.com/office/drawing/2014/main" id="{85EDAADA-757E-41AA-8234-47EC2DB46EDA}"/>
              </a:ext>
            </a:extLst>
          </p:cNvPr>
          <p:cNvGraphicFramePr>
            <a:graphicFrameLocks noGrp="1"/>
          </p:cNvGraphicFramePr>
          <p:nvPr>
            <p:ph type="chart" sz="quarter" idx="13"/>
            <p:extLst>
              <p:ext uri="{D42A27DB-BD31-4B8C-83A1-F6EECF244321}">
                <p14:modId xmlns:p14="http://schemas.microsoft.com/office/powerpoint/2010/main" val="962466167"/>
              </p:ext>
            </p:extLst>
          </p:nvPr>
        </p:nvGraphicFramePr>
        <p:xfrm>
          <a:off x="838200" y="1674812"/>
          <a:ext cx="10520362" cy="36221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2101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1F48-B563-4525-AB76-885B28BE9C22}"/>
              </a:ext>
            </a:extLst>
          </p:cNvPr>
          <p:cNvSpPr>
            <a:spLocks noGrp="1"/>
          </p:cNvSpPr>
          <p:nvPr>
            <p:ph type="title"/>
          </p:nvPr>
        </p:nvSpPr>
        <p:spPr/>
        <p:txBody>
          <a:bodyPr>
            <a:noAutofit/>
          </a:bodyPr>
          <a:lstStyle/>
          <a:p>
            <a:r>
              <a:rPr lang="en-AU" sz="3200" dirty="0"/>
              <a:t>Figure 19: Current potency of hydroponic (a) and bush (b) cannabis, ACT, 2006-2018</a:t>
            </a:r>
          </a:p>
        </p:txBody>
      </p:sp>
      <p:sp>
        <p:nvSpPr>
          <p:cNvPr id="4" name="Text Placeholder 3">
            <a:extLst>
              <a:ext uri="{FF2B5EF4-FFF2-40B4-BE49-F238E27FC236}">
                <a16:creationId xmlns:a16="http://schemas.microsoft.com/office/drawing/2014/main" id="{B643FE2C-1527-4EA4-AE1E-366715C0081D}"/>
              </a:ext>
            </a:extLst>
          </p:cNvPr>
          <p:cNvSpPr>
            <a:spLocks noGrp="1"/>
          </p:cNvSpPr>
          <p:nvPr>
            <p:ph type="body" sz="quarter" idx="14"/>
          </p:nvPr>
        </p:nvSpPr>
        <p:spPr>
          <a:xfrm>
            <a:off x="690562" y="5665599"/>
            <a:ext cx="10515600" cy="496309"/>
          </a:xfrm>
        </p:spPr>
        <p:txBody>
          <a:bodyPr>
            <a:normAutofit/>
          </a:bodyPr>
          <a:lstStyle/>
          <a:p>
            <a:pPr marL="0" indent="0">
              <a:buNone/>
            </a:pPr>
            <a:r>
              <a:rPr lang="en-AU" sz="1200" dirty="0"/>
              <a:t>Note. </a:t>
            </a:r>
            <a:r>
              <a:rPr lang="en-GB" sz="1200" dirty="0"/>
              <a:t>The response ‘Don’t know’ was excluded from analysis</a:t>
            </a:r>
            <a:r>
              <a:rPr lang="en-AU" sz="1200" dirty="0"/>
              <a:t>. From 2006 onwards hydroponic and bush cannabis data collected separately. Data labels have been removed from figures throughout all yeas with small cell size (i.e. n≤5). *p&lt;0.050; **p&lt;0.010; ***p&lt;0.001 for 2017 versus 2018.</a:t>
            </a:r>
          </a:p>
        </p:txBody>
      </p:sp>
      <p:graphicFrame>
        <p:nvGraphicFramePr>
          <p:cNvPr id="5" name="Chart Placeholder 4">
            <a:extLst>
              <a:ext uri="{FF2B5EF4-FFF2-40B4-BE49-F238E27FC236}">
                <a16:creationId xmlns:a16="http://schemas.microsoft.com/office/drawing/2014/main" id="{76AD97A8-9E66-4A08-9243-9D38188D5918}"/>
              </a:ext>
            </a:extLst>
          </p:cNvPr>
          <p:cNvGraphicFramePr>
            <a:graphicFrameLocks noGrp="1"/>
          </p:cNvGraphicFramePr>
          <p:nvPr>
            <p:ph type="chart" sz="quarter" idx="13"/>
            <p:extLst>
              <p:ext uri="{D42A27DB-BD31-4B8C-83A1-F6EECF244321}">
                <p14:modId xmlns:p14="http://schemas.microsoft.com/office/powerpoint/2010/main" val="3315521162"/>
              </p:ext>
            </p:extLst>
          </p:nvPr>
        </p:nvGraphicFramePr>
        <p:xfrm>
          <a:off x="107576" y="1783715"/>
          <a:ext cx="5988424" cy="3859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Placeholder 6">
            <a:extLst>
              <a:ext uri="{FF2B5EF4-FFF2-40B4-BE49-F238E27FC236}">
                <a16:creationId xmlns:a16="http://schemas.microsoft.com/office/drawing/2014/main" id="{A21966FA-EEB1-414E-B628-48B17BE6088B}"/>
              </a:ext>
            </a:extLst>
          </p:cNvPr>
          <p:cNvGraphicFramePr>
            <a:graphicFrameLocks/>
          </p:cNvGraphicFramePr>
          <p:nvPr>
            <p:extLst>
              <p:ext uri="{D42A27DB-BD31-4B8C-83A1-F6EECF244321}">
                <p14:modId xmlns:p14="http://schemas.microsoft.com/office/powerpoint/2010/main" val="2906596347"/>
              </p:ext>
            </p:extLst>
          </p:nvPr>
        </p:nvGraphicFramePr>
        <p:xfrm>
          <a:off x="6173152" y="1760854"/>
          <a:ext cx="5911272" cy="385902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43B685C-6675-4E1C-9029-FA44E92248C1}"/>
              </a:ext>
            </a:extLst>
          </p:cNvPr>
          <p:cNvSpPr txBox="1"/>
          <p:nvPr/>
        </p:nvSpPr>
        <p:spPr>
          <a:xfrm>
            <a:off x="838200" y="1592392"/>
            <a:ext cx="2710999" cy="646331"/>
          </a:xfrm>
          <a:prstGeom prst="rect">
            <a:avLst/>
          </a:prstGeom>
          <a:noFill/>
        </p:spPr>
        <p:txBody>
          <a:bodyPr wrap="none" rtlCol="0">
            <a:spAutoFit/>
          </a:bodyPr>
          <a:lstStyle/>
          <a:p>
            <a:r>
              <a:rPr lang="en-AU" dirty="0"/>
              <a:t>(A) Hydroponic cannabis</a:t>
            </a:r>
          </a:p>
          <a:p>
            <a:endParaRPr lang="en-AU" dirty="0"/>
          </a:p>
        </p:txBody>
      </p:sp>
      <p:sp>
        <p:nvSpPr>
          <p:cNvPr id="8" name="TextBox 7">
            <a:extLst>
              <a:ext uri="{FF2B5EF4-FFF2-40B4-BE49-F238E27FC236}">
                <a16:creationId xmlns:a16="http://schemas.microsoft.com/office/drawing/2014/main" id="{CF5B693A-615A-472D-8C9B-3B33B7AA4ECA}"/>
              </a:ext>
            </a:extLst>
          </p:cNvPr>
          <p:cNvSpPr txBox="1"/>
          <p:nvPr/>
        </p:nvSpPr>
        <p:spPr>
          <a:xfrm>
            <a:off x="6995116" y="1565198"/>
            <a:ext cx="2069797" cy="646331"/>
          </a:xfrm>
          <a:prstGeom prst="rect">
            <a:avLst/>
          </a:prstGeom>
          <a:noFill/>
        </p:spPr>
        <p:txBody>
          <a:bodyPr wrap="none" rtlCol="0">
            <a:spAutoFit/>
          </a:bodyPr>
          <a:lstStyle/>
          <a:p>
            <a:pPr lvl="0"/>
            <a:r>
              <a:rPr lang="en-AU" dirty="0"/>
              <a:t>(B) Bush cannabis</a:t>
            </a:r>
          </a:p>
          <a:p>
            <a:endParaRPr lang="en-AU" dirty="0"/>
          </a:p>
        </p:txBody>
      </p:sp>
    </p:spTree>
    <p:extLst>
      <p:ext uri="{BB962C8B-B14F-4D97-AF65-F5344CB8AC3E}">
        <p14:creationId xmlns:p14="http://schemas.microsoft.com/office/powerpoint/2010/main" val="1923216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804A-58E0-4F53-B2F0-E31875FCE308}"/>
              </a:ext>
            </a:extLst>
          </p:cNvPr>
          <p:cNvSpPr>
            <a:spLocks noGrp="1"/>
          </p:cNvSpPr>
          <p:nvPr>
            <p:ph type="title"/>
          </p:nvPr>
        </p:nvSpPr>
        <p:spPr/>
        <p:txBody>
          <a:bodyPr>
            <a:noAutofit/>
          </a:bodyPr>
          <a:lstStyle/>
          <a:p>
            <a:r>
              <a:rPr lang="en-AU" sz="3200" dirty="0"/>
              <a:t>Figure 20: Current perceived availability of hydroponic (a) and bush (b) cannabis, ACT, 2006-2018</a:t>
            </a:r>
          </a:p>
        </p:txBody>
      </p:sp>
      <p:sp>
        <p:nvSpPr>
          <p:cNvPr id="4" name="Text Placeholder 3">
            <a:extLst>
              <a:ext uri="{FF2B5EF4-FFF2-40B4-BE49-F238E27FC236}">
                <a16:creationId xmlns:a16="http://schemas.microsoft.com/office/drawing/2014/main" id="{9C5E9AAC-062B-451D-BEE2-4D9CCD548A1E}"/>
              </a:ext>
            </a:extLst>
          </p:cNvPr>
          <p:cNvSpPr>
            <a:spLocks noGrp="1"/>
          </p:cNvSpPr>
          <p:nvPr>
            <p:ph type="body" sz="quarter" idx="14"/>
          </p:nvPr>
        </p:nvSpPr>
        <p:spPr>
          <a:xfrm>
            <a:off x="918093" y="5668761"/>
            <a:ext cx="10515600" cy="450082"/>
          </a:xfrm>
        </p:spPr>
        <p:txBody>
          <a:bodyPr>
            <a:normAutofit/>
          </a:bodyPr>
          <a:lstStyle/>
          <a:p>
            <a:pPr marL="0" indent="0">
              <a:buNone/>
            </a:pPr>
            <a:r>
              <a:rPr lang="en-AU" sz="1200" dirty="0"/>
              <a:t>Note. </a:t>
            </a:r>
            <a:r>
              <a:rPr lang="en-GB" sz="1200" dirty="0"/>
              <a:t>The response ‘Don’t know’ was excluded from analysis</a:t>
            </a:r>
            <a:r>
              <a:rPr lang="en-AU" sz="1200" dirty="0"/>
              <a:t>. From 2006 onwards hydroponic and bush cannabis data collected separately. Data labels have been removed from figures throughout all yeas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endParaRPr lang="en-AU" sz="1200" dirty="0"/>
          </a:p>
        </p:txBody>
      </p:sp>
      <p:graphicFrame>
        <p:nvGraphicFramePr>
          <p:cNvPr id="9" name="Chart Placeholder 8">
            <a:extLst>
              <a:ext uri="{FF2B5EF4-FFF2-40B4-BE49-F238E27FC236}">
                <a16:creationId xmlns:a16="http://schemas.microsoft.com/office/drawing/2014/main" id="{4917889C-7553-4380-8B2A-DC40463BA91B}"/>
              </a:ext>
            </a:extLst>
          </p:cNvPr>
          <p:cNvGraphicFramePr>
            <a:graphicFrameLocks noGrp="1"/>
          </p:cNvGraphicFramePr>
          <p:nvPr>
            <p:ph type="chart" sz="quarter" idx="13"/>
            <p:extLst>
              <p:ext uri="{D42A27DB-BD31-4B8C-83A1-F6EECF244321}">
                <p14:modId xmlns:p14="http://schemas.microsoft.com/office/powerpoint/2010/main" val="2729816639"/>
              </p:ext>
            </p:extLst>
          </p:nvPr>
        </p:nvGraphicFramePr>
        <p:xfrm>
          <a:off x="0" y="1811475"/>
          <a:ext cx="5970587" cy="38344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Placeholder 8">
            <a:extLst>
              <a:ext uri="{FF2B5EF4-FFF2-40B4-BE49-F238E27FC236}">
                <a16:creationId xmlns:a16="http://schemas.microsoft.com/office/drawing/2014/main" id="{546E3815-A728-4403-8D68-2A58805C99BC}"/>
              </a:ext>
            </a:extLst>
          </p:cNvPr>
          <p:cNvGraphicFramePr>
            <a:graphicFrameLocks/>
          </p:cNvGraphicFramePr>
          <p:nvPr>
            <p:extLst>
              <p:ext uri="{D42A27DB-BD31-4B8C-83A1-F6EECF244321}">
                <p14:modId xmlns:p14="http://schemas.microsoft.com/office/powerpoint/2010/main" val="3855040125"/>
              </p:ext>
            </p:extLst>
          </p:nvPr>
        </p:nvGraphicFramePr>
        <p:xfrm>
          <a:off x="6221413" y="1811473"/>
          <a:ext cx="5970587" cy="38344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C1C8C944-68D2-455C-88F8-897FC5FF321F}"/>
              </a:ext>
            </a:extLst>
          </p:cNvPr>
          <p:cNvSpPr txBox="1"/>
          <p:nvPr/>
        </p:nvSpPr>
        <p:spPr>
          <a:xfrm>
            <a:off x="838200" y="1588770"/>
            <a:ext cx="2710999" cy="646331"/>
          </a:xfrm>
          <a:prstGeom prst="rect">
            <a:avLst/>
          </a:prstGeom>
          <a:noFill/>
        </p:spPr>
        <p:txBody>
          <a:bodyPr wrap="none" rtlCol="0">
            <a:spAutoFit/>
          </a:bodyPr>
          <a:lstStyle/>
          <a:p>
            <a:r>
              <a:rPr lang="en-AU" dirty="0"/>
              <a:t>(A) Hydroponic cannabis</a:t>
            </a:r>
          </a:p>
          <a:p>
            <a:endParaRPr lang="en-AU" dirty="0"/>
          </a:p>
        </p:txBody>
      </p:sp>
      <p:sp>
        <p:nvSpPr>
          <p:cNvPr id="12" name="TextBox 11">
            <a:extLst>
              <a:ext uri="{FF2B5EF4-FFF2-40B4-BE49-F238E27FC236}">
                <a16:creationId xmlns:a16="http://schemas.microsoft.com/office/drawing/2014/main" id="{3D041B92-BFDD-4870-B631-91DDCFB89228}"/>
              </a:ext>
            </a:extLst>
          </p:cNvPr>
          <p:cNvSpPr txBox="1"/>
          <p:nvPr/>
        </p:nvSpPr>
        <p:spPr>
          <a:xfrm>
            <a:off x="6221413" y="1290617"/>
            <a:ext cx="2069797" cy="646331"/>
          </a:xfrm>
          <a:prstGeom prst="rect">
            <a:avLst/>
          </a:prstGeom>
          <a:noFill/>
        </p:spPr>
        <p:txBody>
          <a:bodyPr wrap="none" rtlCol="0">
            <a:spAutoFit/>
          </a:bodyPr>
          <a:lstStyle/>
          <a:p>
            <a:pPr lvl="0"/>
            <a:r>
              <a:rPr lang="en-AU" dirty="0"/>
              <a:t>(B) Bush cannabis</a:t>
            </a:r>
          </a:p>
          <a:p>
            <a:endParaRPr lang="en-AU" dirty="0"/>
          </a:p>
        </p:txBody>
      </p:sp>
    </p:spTree>
    <p:extLst>
      <p:ext uri="{BB962C8B-B14F-4D97-AF65-F5344CB8AC3E}">
        <p14:creationId xmlns:p14="http://schemas.microsoft.com/office/powerpoint/2010/main" val="3699143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FC26-0375-415B-A7DF-600A78E76C7F}"/>
              </a:ext>
            </a:extLst>
          </p:cNvPr>
          <p:cNvSpPr>
            <a:spLocks noGrp="1"/>
          </p:cNvSpPr>
          <p:nvPr>
            <p:ph type="title"/>
          </p:nvPr>
        </p:nvSpPr>
        <p:spPr/>
        <p:txBody>
          <a:bodyPr>
            <a:noAutofit/>
          </a:bodyPr>
          <a:lstStyle/>
          <a:p>
            <a:r>
              <a:rPr lang="en-AU" sz="3200" dirty="0"/>
              <a:t>Figure 21: Past six month use and frequency of use of ketamine, ACT, 2003-2018</a:t>
            </a:r>
          </a:p>
        </p:txBody>
      </p:sp>
      <p:sp>
        <p:nvSpPr>
          <p:cNvPr id="4" name="Text Placeholder 3">
            <a:extLst>
              <a:ext uri="{FF2B5EF4-FFF2-40B4-BE49-F238E27FC236}">
                <a16:creationId xmlns:a16="http://schemas.microsoft.com/office/drawing/2014/main" id="{6C65A525-2C91-41C9-89FB-45D9A8B686DB}"/>
              </a:ext>
            </a:extLst>
          </p:cNvPr>
          <p:cNvSpPr>
            <a:spLocks noGrp="1"/>
          </p:cNvSpPr>
          <p:nvPr>
            <p:ph type="body" sz="quarter" idx="14"/>
          </p:nvPr>
        </p:nvSpPr>
        <p:spPr>
          <a:xfrm>
            <a:off x="838200" y="5521200"/>
            <a:ext cx="10515600" cy="529976"/>
          </a:xfrm>
        </p:spPr>
        <p:txBody>
          <a:bodyPr>
            <a:noAutofit/>
          </a:bodyPr>
          <a:lstStyle/>
          <a:p>
            <a:pPr marL="0" indent="0">
              <a:buNone/>
            </a:pPr>
            <a:r>
              <a:rPr lang="en-AU" sz="1200" dirty="0"/>
              <a:t>Note. Median days computed among those who reported recent use (maximum 180 days). Median days rounded to the nearest whole number. Y axis reduced to 7 to improve visibility of trends. Data labels have been removed from figures in years 2003,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E1C091D6-4F85-410E-A91D-45A7045CB817}"/>
              </a:ext>
            </a:extLst>
          </p:cNvPr>
          <p:cNvGraphicFramePr>
            <a:graphicFrameLocks noGrp="1" noChangeAspect="1"/>
          </p:cNvGraphicFramePr>
          <p:nvPr>
            <p:ph type="chart" sz="quarter" idx="13"/>
            <p:extLst>
              <p:ext uri="{D42A27DB-BD31-4B8C-83A1-F6EECF244321}">
                <p14:modId xmlns:p14="http://schemas.microsoft.com/office/powerpoint/2010/main" val="2406979567"/>
              </p:ext>
            </p:extLst>
          </p:nvPr>
        </p:nvGraphicFramePr>
        <p:xfrm>
          <a:off x="833437" y="1789113"/>
          <a:ext cx="10636903" cy="3547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4728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C4A7-3E79-4A70-ABCB-5E3CCDBC981B}"/>
              </a:ext>
            </a:extLst>
          </p:cNvPr>
          <p:cNvSpPr>
            <a:spLocks noGrp="1"/>
          </p:cNvSpPr>
          <p:nvPr>
            <p:ph type="title"/>
          </p:nvPr>
        </p:nvSpPr>
        <p:spPr/>
        <p:txBody>
          <a:bodyPr>
            <a:noAutofit/>
          </a:bodyPr>
          <a:lstStyle/>
          <a:p>
            <a:r>
              <a:rPr lang="en-AU" sz="3200" dirty="0"/>
              <a:t>Figure 22: Past six month use and frequency of use of LSD, ACT, 2003-2018</a:t>
            </a:r>
          </a:p>
        </p:txBody>
      </p:sp>
      <p:sp>
        <p:nvSpPr>
          <p:cNvPr id="4" name="Text Placeholder 3">
            <a:extLst>
              <a:ext uri="{FF2B5EF4-FFF2-40B4-BE49-F238E27FC236}">
                <a16:creationId xmlns:a16="http://schemas.microsoft.com/office/drawing/2014/main" id="{AB4B89E7-755C-4165-9387-E55585A1A669}"/>
              </a:ext>
            </a:extLst>
          </p:cNvPr>
          <p:cNvSpPr>
            <a:spLocks noGrp="1"/>
          </p:cNvSpPr>
          <p:nvPr>
            <p:ph type="body" sz="quarter" idx="14"/>
          </p:nvPr>
        </p:nvSpPr>
        <p:spPr>
          <a:xfrm>
            <a:off x="832757" y="5296990"/>
            <a:ext cx="10515600" cy="679948"/>
          </a:xfrm>
        </p:spPr>
        <p:txBody>
          <a:bodyPr>
            <a:noAutofit/>
          </a:bodyPr>
          <a:lstStyle/>
          <a:p>
            <a:pPr marL="0" indent="0">
              <a:buNone/>
            </a:pPr>
            <a:r>
              <a:rPr lang="en-AU" sz="1200" dirty="0"/>
              <a:t>Note. Median days computed among those who reported recent use (maximum 180 days). Median days rounded to the nearest whole number. Y axis reduced to 5 to improve visibility of trends. Data labels have been removed from figures in years 2003,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1C6231D5-3CE8-4EA5-9275-F7F52DEAF5FF}"/>
              </a:ext>
            </a:extLst>
          </p:cNvPr>
          <p:cNvGraphicFramePr>
            <a:graphicFrameLocks noGrp="1" noChangeAspect="1"/>
          </p:cNvGraphicFramePr>
          <p:nvPr>
            <p:ph type="chart" sz="quarter" idx="13"/>
            <p:extLst>
              <p:ext uri="{D42A27DB-BD31-4B8C-83A1-F6EECF244321}">
                <p14:modId xmlns:p14="http://schemas.microsoft.com/office/powerpoint/2010/main" val="653338391"/>
              </p:ext>
            </p:extLst>
          </p:nvPr>
        </p:nvGraphicFramePr>
        <p:xfrm>
          <a:off x="827088" y="1674813"/>
          <a:ext cx="10521950"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1910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D77D-CB93-42BD-9436-22894A43E81F}"/>
              </a:ext>
            </a:extLst>
          </p:cNvPr>
          <p:cNvSpPr>
            <a:spLocks noGrp="1"/>
          </p:cNvSpPr>
          <p:nvPr>
            <p:ph type="title"/>
          </p:nvPr>
        </p:nvSpPr>
        <p:spPr/>
        <p:txBody>
          <a:bodyPr>
            <a:noAutofit/>
          </a:bodyPr>
          <a:lstStyle/>
          <a:p>
            <a:r>
              <a:rPr lang="en-AU" sz="3200" dirty="0"/>
              <a:t>Figure 23: Median price of LSD per tab, ACT, 2003-2018</a:t>
            </a:r>
          </a:p>
        </p:txBody>
      </p:sp>
      <p:sp>
        <p:nvSpPr>
          <p:cNvPr id="4" name="Text Placeholder 3">
            <a:extLst>
              <a:ext uri="{FF2B5EF4-FFF2-40B4-BE49-F238E27FC236}">
                <a16:creationId xmlns:a16="http://schemas.microsoft.com/office/drawing/2014/main" id="{BDDB4821-BE7E-40F1-BAE0-788FFD67AF6A}"/>
              </a:ext>
            </a:extLst>
          </p:cNvPr>
          <p:cNvSpPr>
            <a:spLocks noGrp="1"/>
          </p:cNvSpPr>
          <p:nvPr>
            <p:ph type="body" sz="quarter" idx="14"/>
          </p:nvPr>
        </p:nvSpPr>
        <p:spPr>
          <a:xfrm>
            <a:off x="1021016" y="5552484"/>
            <a:ext cx="10515600" cy="679948"/>
          </a:xfrm>
        </p:spPr>
        <p:txBody>
          <a:bodyPr>
            <a:normAutofit/>
          </a:bodyPr>
          <a:lstStyle/>
          <a:p>
            <a:pPr marL="0" indent="0">
              <a:buNone/>
            </a:pPr>
            <a:r>
              <a:rPr lang="en-AU" sz="1200" dirty="0"/>
              <a:t>Note. Among those who commented.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95C44D9C-553A-444F-8097-7999E595EE52}"/>
              </a:ext>
            </a:extLst>
          </p:cNvPr>
          <p:cNvGraphicFramePr>
            <a:graphicFrameLocks noGrp="1"/>
          </p:cNvGraphicFramePr>
          <p:nvPr>
            <p:ph type="chart" sz="quarter" idx="13"/>
            <p:extLst>
              <p:ext uri="{D42A27DB-BD31-4B8C-83A1-F6EECF244321}">
                <p14:modId xmlns:p14="http://schemas.microsoft.com/office/powerpoint/2010/main" val="901314570"/>
              </p:ext>
            </p:extLst>
          </p:nvPr>
        </p:nvGraphicFramePr>
        <p:xfrm>
          <a:off x="833438" y="1667435"/>
          <a:ext cx="10515600" cy="36300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0887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B152-C151-4068-A8E5-85C733691AFE}"/>
              </a:ext>
            </a:extLst>
          </p:cNvPr>
          <p:cNvSpPr>
            <a:spLocks noGrp="1"/>
          </p:cNvSpPr>
          <p:nvPr>
            <p:ph type="title"/>
          </p:nvPr>
        </p:nvSpPr>
        <p:spPr/>
        <p:txBody>
          <a:bodyPr>
            <a:noAutofit/>
          </a:bodyPr>
          <a:lstStyle/>
          <a:p>
            <a:r>
              <a:rPr lang="en-AU" sz="3200" dirty="0"/>
              <a:t>Figure 24: Current perceived purity of LSD, ACT, 2003-2018</a:t>
            </a:r>
          </a:p>
        </p:txBody>
      </p:sp>
      <p:sp>
        <p:nvSpPr>
          <p:cNvPr id="4" name="Text Placeholder 3">
            <a:extLst>
              <a:ext uri="{FF2B5EF4-FFF2-40B4-BE49-F238E27FC236}">
                <a16:creationId xmlns:a16="http://schemas.microsoft.com/office/drawing/2014/main" id="{90C6E515-C4C8-46EC-B624-2DACF6F09090}"/>
              </a:ext>
            </a:extLst>
          </p:cNvPr>
          <p:cNvSpPr>
            <a:spLocks noGrp="1"/>
          </p:cNvSpPr>
          <p:nvPr>
            <p:ph type="body" sz="quarter" idx="14"/>
          </p:nvPr>
        </p:nvSpPr>
        <p:spPr>
          <a:xfrm>
            <a:off x="838200" y="5485559"/>
            <a:ext cx="10515600" cy="404563"/>
          </a:xfrm>
        </p:spPr>
        <p:txBody>
          <a:bodyPr>
            <a:normAutofit lnSpcReduction="10000"/>
          </a:bodyPr>
          <a:lstStyle/>
          <a:p>
            <a:pPr marL="0" indent="0">
              <a:buNone/>
            </a:pPr>
            <a:r>
              <a:rPr lang="en-GB" sz="1200" dirty="0"/>
              <a:t>Note. The response ‘Don’t know’ was excluded from analysis. </a:t>
            </a:r>
            <a:r>
              <a:rPr lang="en-AU" sz="1200" dirty="0"/>
              <a:t>Data labels have been removed from figures throughout all yeas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AC493203-C618-409E-9F71-4A85E7BB2335}"/>
              </a:ext>
            </a:extLst>
          </p:cNvPr>
          <p:cNvGraphicFramePr>
            <a:graphicFrameLocks noGrp="1"/>
          </p:cNvGraphicFramePr>
          <p:nvPr>
            <p:ph type="chart" sz="quarter" idx="13"/>
            <p:extLst>
              <p:ext uri="{D42A27DB-BD31-4B8C-83A1-F6EECF244321}">
                <p14:modId xmlns:p14="http://schemas.microsoft.com/office/powerpoint/2010/main" val="3448294818"/>
              </p:ext>
            </p:extLst>
          </p:nvPr>
        </p:nvGraphicFramePr>
        <p:xfrm>
          <a:off x="833438" y="1674813"/>
          <a:ext cx="10623456" cy="3542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0202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734C-15E2-4AB6-A76B-75622C81F7A9}"/>
              </a:ext>
            </a:extLst>
          </p:cNvPr>
          <p:cNvSpPr>
            <a:spLocks noGrp="1"/>
          </p:cNvSpPr>
          <p:nvPr>
            <p:ph type="title"/>
          </p:nvPr>
        </p:nvSpPr>
        <p:spPr/>
        <p:txBody>
          <a:bodyPr>
            <a:noAutofit/>
          </a:bodyPr>
          <a:lstStyle/>
          <a:p>
            <a:r>
              <a:rPr lang="en-AU" sz="3200" dirty="0"/>
              <a:t>Figure 25: Current perceived availability of LSD, ACT, 2003-2018</a:t>
            </a:r>
          </a:p>
        </p:txBody>
      </p:sp>
      <p:sp>
        <p:nvSpPr>
          <p:cNvPr id="4" name="Text Placeholder 3">
            <a:extLst>
              <a:ext uri="{FF2B5EF4-FFF2-40B4-BE49-F238E27FC236}">
                <a16:creationId xmlns:a16="http://schemas.microsoft.com/office/drawing/2014/main" id="{5CD10C33-2861-4ECC-9820-475BC16D6590}"/>
              </a:ext>
            </a:extLst>
          </p:cNvPr>
          <p:cNvSpPr>
            <a:spLocks noGrp="1"/>
          </p:cNvSpPr>
          <p:nvPr>
            <p:ph type="body" sz="quarter" idx="14"/>
          </p:nvPr>
        </p:nvSpPr>
        <p:spPr>
          <a:xfrm>
            <a:off x="838200" y="5377673"/>
            <a:ext cx="10515600" cy="444903"/>
          </a:xfrm>
        </p:spPr>
        <p:txBody>
          <a:bodyPr>
            <a:normAutofit/>
          </a:bodyPr>
          <a:lstStyle/>
          <a:p>
            <a:pPr marL="0" indent="0">
              <a:buNone/>
            </a:pPr>
            <a:r>
              <a:rPr lang="en-GB" sz="1200" dirty="0"/>
              <a:t>Note. The response ‘Don’t know’ was excluded from analysis. </a:t>
            </a:r>
            <a:r>
              <a:rPr lang="en-AU" sz="1200" dirty="0"/>
              <a:t>Data labels have been removed from figures throughout all yeas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E38C7D40-2028-49CE-ACA4-90CCBDB7A03A}"/>
              </a:ext>
            </a:extLst>
          </p:cNvPr>
          <p:cNvGraphicFramePr>
            <a:graphicFrameLocks noGrp="1"/>
          </p:cNvGraphicFramePr>
          <p:nvPr>
            <p:ph type="chart" sz="quarter" idx="13"/>
            <p:extLst>
              <p:ext uri="{D42A27DB-BD31-4B8C-83A1-F6EECF244321}">
                <p14:modId xmlns:p14="http://schemas.microsoft.com/office/powerpoint/2010/main" val="4005775404"/>
              </p:ext>
            </p:extLst>
          </p:nvPr>
        </p:nvGraphicFramePr>
        <p:xfrm>
          <a:off x="838200" y="1674813"/>
          <a:ext cx="10520363"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7739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E64-A070-44AA-836A-20435F6C5F73}"/>
              </a:ext>
            </a:extLst>
          </p:cNvPr>
          <p:cNvSpPr>
            <a:spLocks noGrp="1"/>
          </p:cNvSpPr>
          <p:nvPr>
            <p:ph type="title"/>
          </p:nvPr>
        </p:nvSpPr>
        <p:spPr/>
        <p:txBody>
          <a:bodyPr>
            <a:normAutofit fontScale="90000"/>
          </a:bodyPr>
          <a:lstStyle/>
          <a:p>
            <a:r>
              <a:rPr lang="en-AU" sz="3600" dirty="0"/>
              <a:t>Figure 27: Non-prescribed use of pharmaceutical drugs in the past six months, ACT, 2007-2018</a:t>
            </a:r>
            <a:endParaRPr lang="en-AU" dirty="0"/>
          </a:p>
        </p:txBody>
      </p:sp>
      <p:sp>
        <p:nvSpPr>
          <p:cNvPr id="4" name="Text Placeholder 3">
            <a:extLst>
              <a:ext uri="{FF2B5EF4-FFF2-40B4-BE49-F238E27FC236}">
                <a16:creationId xmlns:a16="http://schemas.microsoft.com/office/drawing/2014/main" id="{A8F909DB-8132-4FD2-A4B4-BD51A9A215F4}"/>
              </a:ext>
            </a:extLst>
          </p:cNvPr>
          <p:cNvSpPr>
            <a:spLocks noGrp="1"/>
          </p:cNvSpPr>
          <p:nvPr>
            <p:ph type="body" sz="quarter" idx="14"/>
          </p:nvPr>
        </p:nvSpPr>
        <p:spPr>
          <a:xfrm>
            <a:off x="838200" y="5311418"/>
            <a:ext cx="10515600" cy="779736"/>
          </a:xfrm>
        </p:spPr>
        <p:txBody>
          <a:bodyPr>
            <a:normAutofit/>
          </a:bodyPr>
          <a:lstStyle/>
          <a:p>
            <a:pPr marL="0" indent="0">
              <a:buNone/>
            </a:pPr>
            <a:r>
              <a:rPr lang="en-AU" sz="1200" dirty="0"/>
              <a:t>Note. Non-prescribed use is reported for prescription medicines (i.e., benzodiazepines, antipsychotics, and pharmaceutical stimulants). In February 2018, the scheduling for codeine changed such that low-dose codeine formerly available over-the-counter (OTC) was required to be obtained via a prescription. Note that estimates of codeine OTC use refer to use for non-pain purposes. Y axis has been reduced to 50% to improve visibility of trends. Data labels have been removed from figures in years 2003, 2017 and 2018 with small cell size (i.e. n≤5).</a:t>
            </a:r>
            <a:r>
              <a:rPr lang="en-GB" sz="1200" dirty="0"/>
              <a:t>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3459E1D-A65B-4C63-8447-00018B5833A4}"/>
              </a:ext>
            </a:extLst>
          </p:cNvPr>
          <p:cNvGraphicFramePr>
            <a:graphicFrameLocks noGrp="1"/>
          </p:cNvGraphicFramePr>
          <p:nvPr>
            <p:ph type="chart" sz="quarter" idx="13"/>
            <p:extLst>
              <p:ext uri="{D42A27DB-BD31-4B8C-83A1-F6EECF244321}">
                <p14:modId xmlns:p14="http://schemas.microsoft.com/office/powerpoint/2010/main" val="228219367"/>
              </p:ext>
            </p:extLst>
          </p:nvPr>
        </p:nvGraphicFramePr>
        <p:xfrm>
          <a:off x="828676" y="1571942"/>
          <a:ext cx="10520362" cy="3739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657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0826-6B04-40C9-A225-D906F5E3707E}"/>
              </a:ext>
            </a:extLst>
          </p:cNvPr>
          <p:cNvSpPr>
            <a:spLocks noGrp="1"/>
          </p:cNvSpPr>
          <p:nvPr>
            <p:ph type="title"/>
          </p:nvPr>
        </p:nvSpPr>
        <p:spPr/>
        <p:txBody>
          <a:bodyPr>
            <a:noAutofit/>
          </a:bodyPr>
          <a:lstStyle/>
          <a:p>
            <a:r>
              <a:rPr lang="en-AU" sz="3200" dirty="0"/>
              <a:t>Figure 28: Other illicit drugs used in the past six months, ACT, 2003-2018</a:t>
            </a:r>
          </a:p>
        </p:txBody>
      </p:sp>
      <p:sp>
        <p:nvSpPr>
          <p:cNvPr id="4" name="Text Placeholder 3">
            <a:extLst>
              <a:ext uri="{FF2B5EF4-FFF2-40B4-BE49-F238E27FC236}">
                <a16:creationId xmlns:a16="http://schemas.microsoft.com/office/drawing/2014/main" id="{55546A9C-A60E-439E-BCB0-8614A892B588}"/>
              </a:ext>
            </a:extLst>
          </p:cNvPr>
          <p:cNvSpPr>
            <a:spLocks noGrp="1"/>
          </p:cNvSpPr>
          <p:nvPr>
            <p:ph type="body" sz="quarter" idx="14"/>
          </p:nvPr>
        </p:nvSpPr>
        <p:spPr>
          <a:xfrm>
            <a:off x="838200" y="5444908"/>
            <a:ext cx="10515600" cy="679948"/>
          </a:xfrm>
        </p:spPr>
        <p:txBody>
          <a:bodyPr>
            <a:normAutofit/>
          </a:bodyPr>
          <a:lstStyle/>
          <a:p>
            <a:pPr marL="0" indent="0">
              <a:buNone/>
            </a:pPr>
            <a:r>
              <a:rPr lang="en-AU" sz="1200" dirty="0"/>
              <a:t>Note. Monitoring of capsules contents unknown commenced in 2013.  Y axis has been reduced to 50% to improve visibility of trends. Data labels have been removed from figures in years 2003, 2017 and 2018 with small cell size (i.e. n≤5).</a:t>
            </a:r>
            <a:r>
              <a:rPr lang="en-GB" sz="1200" dirty="0"/>
              <a:t>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85B325C6-7ED9-44ED-98C5-02EBF3965C7C}"/>
              </a:ext>
            </a:extLst>
          </p:cNvPr>
          <p:cNvGraphicFramePr>
            <a:graphicFrameLocks noGrp="1"/>
          </p:cNvGraphicFramePr>
          <p:nvPr>
            <p:ph type="chart" sz="quarter" idx="13"/>
            <p:extLst>
              <p:ext uri="{D42A27DB-BD31-4B8C-83A1-F6EECF244321}">
                <p14:modId xmlns:p14="http://schemas.microsoft.com/office/powerpoint/2010/main" val="4087403660"/>
              </p:ext>
            </p:extLst>
          </p:nvPr>
        </p:nvGraphicFramePr>
        <p:xfrm>
          <a:off x="699247" y="1674813"/>
          <a:ext cx="10654553" cy="3636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509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E0BE-0AFC-473D-812B-9248CCBC315B}"/>
              </a:ext>
            </a:extLst>
          </p:cNvPr>
          <p:cNvSpPr>
            <a:spLocks noGrp="1"/>
          </p:cNvSpPr>
          <p:nvPr>
            <p:ph type="title"/>
          </p:nvPr>
        </p:nvSpPr>
        <p:spPr/>
        <p:txBody>
          <a:bodyPr>
            <a:noAutofit/>
          </a:bodyPr>
          <a:lstStyle/>
          <a:p>
            <a:r>
              <a:rPr lang="en-AU" sz="3200" dirty="0"/>
              <a:t>Figure 29: Licit drugs used in the past six months, ACT, 2003-2018</a:t>
            </a:r>
          </a:p>
        </p:txBody>
      </p:sp>
      <p:sp>
        <p:nvSpPr>
          <p:cNvPr id="4" name="Text Placeholder 3">
            <a:extLst>
              <a:ext uri="{FF2B5EF4-FFF2-40B4-BE49-F238E27FC236}">
                <a16:creationId xmlns:a16="http://schemas.microsoft.com/office/drawing/2014/main" id="{74B5B0F1-C848-4B69-97A1-7C7D247489A0}"/>
              </a:ext>
            </a:extLst>
          </p:cNvPr>
          <p:cNvSpPr>
            <a:spLocks noGrp="1"/>
          </p:cNvSpPr>
          <p:nvPr>
            <p:ph type="body" sz="quarter" idx="14"/>
          </p:nvPr>
        </p:nvSpPr>
        <p:spPr>
          <a:xfrm>
            <a:off x="1093694" y="5377673"/>
            <a:ext cx="10515600" cy="679948"/>
          </a:xfrm>
        </p:spPr>
        <p:txBody>
          <a:bodyPr>
            <a:normAutofit/>
          </a:bodyPr>
          <a:lstStyle/>
          <a:p>
            <a:pPr marL="0" indent="0">
              <a:buNone/>
            </a:pPr>
            <a:r>
              <a:rPr lang="en-AU" sz="1200" dirty="0"/>
              <a:t>Note. Monitoring of e-cigarettes commenced in 2014. Data labels have been removed from figures in years 2003,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47FCF539-84AF-49FC-BCA4-56682526B431}"/>
              </a:ext>
            </a:extLst>
          </p:cNvPr>
          <p:cNvGraphicFramePr>
            <a:graphicFrameLocks noGrp="1"/>
          </p:cNvGraphicFramePr>
          <p:nvPr>
            <p:ph type="chart" sz="quarter" idx="13"/>
            <p:extLst>
              <p:ext uri="{D42A27DB-BD31-4B8C-83A1-F6EECF244321}">
                <p14:modId xmlns:p14="http://schemas.microsoft.com/office/powerpoint/2010/main" val="2285405526"/>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179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B8A1-99EB-4E38-B020-356051764D88}"/>
              </a:ext>
            </a:extLst>
          </p:cNvPr>
          <p:cNvSpPr>
            <a:spLocks noGrp="1"/>
          </p:cNvSpPr>
          <p:nvPr>
            <p:ph type="title"/>
          </p:nvPr>
        </p:nvSpPr>
        <p:spPr>
          <a:xfrm>
            <a:off x="838200" y="242935"/>
            <a:ext cx="10515600" cy="1185546"/>
          </a:xfrm>
        </p:spPr>
        <p:txBody>
          <a:bodyPr>
            <a:normAutofit/>
          </a:bodyPr>
          <a:lstStyle/>
          <a:p>
            <a:r>
              <a:rPr lang="en-AU" sz="3200" dirty="0"/>
              <a:t>Figure 2: Drug used most often in the past month, ACT, 2011-2018</a:t>
            </a:r>
          </a:p>
        </p:txBody>
      </p:sp>
      <p:sp>
        <p:nvSpPr>
          <p:cNvPr id="4" name="Text Placeholder 3">
            <a:extLst>
              <a:ext uri="{FF2B5EF4-FFF2-40B4-BE49-F238E27FC236}">
                <a16:creationId xmlns:a16="http://schemas.microsoft.com/office/drawing/2014/main" id="{07C30929-DAC7-4893-BBAB-F2382B009EEF}"/>
              </a:ext>
            </a:extLst>
          </p:cNvPr>
          <p:cNvSpPr>
            <a:spLocks noGrp="1"/>
          </p:cNvSpPr>
          <p:nvPr>
            <p:ph type="body" sz="quarter" idx="14"/>
          </p:nvPr>
        </p:nvSpPr>
        <p:spPr>
          <a:xfrm>
            <a:off x="847724" y="5429519"/>
            <a:ext cx="10515600" cy="746652"/>
          </a:xfrm>
        </p:spPr>
        <p:txBody>
          <a:bodyPr>
            <a:noAutofit/>
          </a:bodyPr>
          <a:lstStyle/>
          <a:p>
            <a:pPr marL="0" indent="0">
              <a:buNone/>
            </a:pPr>
            <a:r>
              <a:rPr lang="en-AU" sz="1200" dirty="0"/>
              <a:t>Note. Substances listed in this figure are the primary endorsed; nominal percentages have endorsed other substances. Data are only presented for 2011-2018 as this question was not asked in 2003-2010. Data labels have been removed from figures in years 2011,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8F2DE241-A84A-4824-8E9B-9FC11C949736}"/>
              </a:ext>
            </a:extLst>
          </p:cNvPr>
          <p:cNvGraphicFramePr>
            <a:graphicFrameLocks noGrp="1"/>
          </p:cNvGraphicFramePr>
          <p:nvPr>
            <p:ph type="chart" sz="quarter" idx="13"/>
            <p:extLst>
              <p:ext uri="{D42A27DB-BD31-4B8C-83A1-F6EECF244321}">
                <p14:modId xmlns:p14="http://schemas.microsoft.com/office/powerpoint/2010/main" val="4046475575"/>
              </p:ext>
            </p:extLst>
          </p:nvPr>
        </p:nvGraphicFramePr>
        <p:xfrm>
          <a:off x="842962" y="1802873"/>
          <a:ext cx="10520362" cy="3626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777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4F1D-AB93-410A-B125-E608A9E6912E}"/>
              </a:ext>
            </a:extLst>
          </p:cNvPr>
          <p:cNvSpPr>
            <a:spLocks noGrp="1"/>
          </p:cNvSpPr>
          <p:nvPr>
            <p:ph type="title"/>
          </p:nvPr>
        </p:nvSpPr>
        <p:spPr/>
        <p:txBody>
          <a:bodyPr>
            <a:noAutofit/>
          </a:bodyPr>
          <a:lstStyle/>
          <a:p>
            <a:r>
              <a:rPr lang="en-AU" sz="3200" dirty="0"/>
              <a:t>Figure 30: Poly substance use on occasion of last stimulant use, ACT, 2018</a:t>
            </a:r>
          </a:p>
        </p:txBody>
      </p:sp>
      <p:sp>
        <p:nvSpPr>
          <p:cNvPr id="4" name="Text Placeholder 3">
            <a:extLst>
              <a:ext uri="{FF2B5EF4-FFF2-40B4-BE49-F238E27FC236}">
                <a16:creationId xmlns:a16="http://schemas.microsoft.com/office/drawing/2014/main" id="{CB4FB227-C6FD-4837-96F1-046929553C02}"/>
              </a:ext>
            </a:extLst>
          </p:cNvPr>
          <p:cNvSpPr>
            <a:spLocks noGrp="1"/>
          </p:cNvSpPr>
          <p:nvPr>
            <p:ph type="body" sz="quarter" idx="14"/>
          </p:nvPr>
        </p:nvSpPr>
        <p:spPr>
          <a:xfrm>
            <a:off x="6360523" y="1725930"/>
            <a:ext cx="4993277" cy="1703070"/>
          </a:xfrm>
        </p:spPr>
        <p:txBody>
          <a:bodyPr>
            <a:normAutofit/>
          </a:bodyPr>
          <a:lstStyle/>
          <a:p>
            <a:pPr marL="0" indent="0">
              <a:buNone/>
            </a:pPr>
            <a:r>
              <a:rPr lang="en-AU" sz="1700" dirty="0"/>
              <a:t>Note. This figure captures those who had also used hallucinogens/</a:t>
            </a:r>
            <a:r>
              <a:rPr lang="en-AU" sz="1700" dirty="0" err="1"/>
              <a:t>dissociatives</a:t>
            </a:r>
            <a:r>
              <a:rPr lang="en-AU" sz="1700" dirty="0"/>
              <a:t> (GHB, ketamine, LSD, and/or hallucinogenic mushrooms), depressants (alcohol and/or benzodiazepines) and/or cannabis on their last occasion of stimulant use.  </a:t>
            </a:r>
          </a:p>
          <a:p>
            <a:pPr marL="0" indent="0">
              <a:buNone/>
            </a:pPr>
            <a:endParaRPr lang="en-AU" dirty="0"/>
          </a:p>
        </p:txBody>
      </p:sp>
      <p:pic>
        <p:nvPicPr>
          <p:cNvPr id="6" name="Picture 5">
            <a:extLst>
              <a:ext uri="{FF2B5EF4-FFF2-40B4-BE49-F238E27FC236}">
                <a16:creationId xmlns:a16="http://schemas.microsoft.com/office/drawing/2014/main" id="{9DBE9648-42FF-4460-A9D8-F3926A5A515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38686" y="1725929"/>
            <a:ext cx="4537516" cy="4355381"/>
          </a:xfrm>
          <a:prstGeom prst="rect">
            <a:avLst/>
          </a:prstGeom>
        </p:spPr>
      </p:pic>
    </p:spTree>
    <p:extLst>
      <p:ext uri="{BB962C8B-B14F-4D97-AF65-F5344CB8AC3E}">
        <p14:creationId xmlns:p14="http://schemas.microsoft.com/office/powerpoint/2010/main" val="1484471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569-973D-4A71-AC47-F9CF3F0F48BE}"/>
              </a:ext>
            </a:extLst>
          </p:cNvPr>
          <p:cNvSpPr>
            <a:spLocks noGrp="1"/>
          </p:cNvSpPr>
          <p:nvPr>
            <p:ph type="title"/>
          </p:nvPr>
        </p:nvSpPr>
        <p:spPr/>
        <p:txBody>
          <a:bodyPr>
            <a:noAutofit/>
          </a:bodyPr>
          <a:lstStyle/>
          <a:p>
            <a:r>
              <a:rPr lang="en-AU" sz="3200" dirty="0"/>
              <a:t>Figure 31: Lifetime and past year non-fatal stimulant and depressant overdose, ACT, 2006-2018</a:t>
            </a:r>
          </a:p>
        </p:txBody>
      </p:sp>
      <p:sp>
        <p:nvSpPr>
          <p:cNvPr id="4" name="Text Placeholder 3">
            <a:extLst>
              <a:ext uri="{FF2B5EF4-FFF2-40B4-BE49-F238E27FC236}">
                <a16:creationId xmlns:a16="http://schemas.microsoft.com/office/drawing/2014/main" id="{1A60E9E4-0EC0-47C4-B3CB-731F1DA9B42F}"/>
              </a:ext>
            </a:extLst>
          </p:cNvPr>
          <p:cNvSpPr>
            <a:spLocks noGrp="1"/>
          </p:cNvSpPr>
          <p:nvPr>
            <p:ph type="body" sz="quarter" idx="14"/>
          </p:nvPr>
        </p:nvSpPr>
        <p:spPr>
          <a:xfrm>
            <a:off x="838200" y="5551510"/>
            <a:ext cx="10515600" cy="679948"/>
          </a:xfrm>
        </p:spPr>
        <p:txBody>
          <a:bodyPr>
            <a:normAutofit/>
          </a:bodyPr>
          <a:lstStyle/>
          <a:p>
            <a:pPr marL="0" indent="0">
              <a:buNone/>
            </a:pPr>
            <a:r>
              <a:rPr lang="en-AU" sz="1200" dirty="0"/>
              <a:t>Note. Y axis has been reduced to 70% to improve visibility of trends. Data labels have been removed from figures in years 2007, 2017 and 2018 with small cell size (i.e. n≤5).</a:t>
            </a:r>
            <a:r>
              <a:rPr lang="en-GB" sz="1200" dirty="0"/>
              <a:t>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Object 39">
            <a:extLst>
              <a:ext uri="{FF2B5EF4-FFF2-40B4-BE49-F238E27FC236}">
                <a16:creationId xmlns:a16="http://schemas.microsoft.com/office/drawing/2014/main" id="{6A478159-F22D-4E19-9744-479F155431B3}"/>
              </a:ext>
            </a:extLst>
          </p:cNvPr>
          <p:cNvGraphicFramePr>
            <a:graphicFrameLocks noGrp="1" noChangeAspect="1"/>
          </p:cNvGraphicFramePr>
          <p:nvPr>
            <p:ph type="chart" sz="quarter" idx="13"/>
            <p:extLst>
              <p:ext uri="{D42A27DB-BD31-4B8C-83A1-F6EECF244321}">
                <p14:modId xmlns:p14="http://schemas.microsoft.com/office/powerpoint/2010/main" val="550409427"/>
              </p:ext>
            </p:extLst>
          </p:nvPr>
        </p:nvGraphicFramePr>
        <p:xfrm>
          <a:off x="833438" y="1674812"/>
          <a:ext cx="10784422" cy="36367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9871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5468-00F4-4798-BFBD-3138A6AAE081}"/>
              </a:ext>
            </a:extLst>
          </p:cNvPr>
          <p:cNvSpPr>
            <a:spLocks noGrp="1"/>
          </p:cNvSpPr>
          <p:nvPr>
            <p:ph type="title"/>
          </p:nvPr>
        </p:nvSpPr>
        <p:spPr/>
        <p:txBody>
          <a:bodyPr>
            <a:noAutofit/>
          </a:bodyPr>
          <a:lstStyle/>
          <a:p>
            <a:r>
              <a:rPr lang="en-AU" sz="3200" dirty="0"/>
              <a:t>Figure 32: Lifetime and past month drug injection, ACT, 2004-2018</a:t>
            </a:r>
          </a:p>
        </p:txBody>
      </p:sp>
      <p:sp>
        <p:nvSpPr>
          <p:cNvPr id="4" name="Text Placeholder 3">
            <a:extLst>
              <a:ext uri="{FF2B5EF4-FFF2-40B4-BE49-F238E27FC236}">
                <a16:creationId xmlns:a16="http://schemas.microsoft.com/office/drawing/2014/main" id="{D950AB0D-5205-4851-BEB7-5BA08D362CB1}"/>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Data labels have been removed from figures in years 2004, 2017 and 2018 with small cell size (i.e. n≤5).</a:t>
            </a:r>
            <a:r>
              <a:rPr lang="en-GB" sz="1200" dirty="0"/>
              <a:t> </a:t>
            </a:r>
            <a:r>
              <a:rPr lang="en-AU" sz="1200" dirty="0"/>
              <a:t>*</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Object 39">
            <a:extLst>
              <a:ext uri="{FF2B5EF4-FFF2-40B4-BE49-F238E27FC236}">
                <a16:creationId xmlns:a16="http://schemas.microsoft.com/office/drawing/2014/main" id="{5A4FEB06-05F4-4A32-AB49-83958AA23EA8}"/>
              </a:ext>
            </a:extLst>
          </p:cNvPr>
          <p:cNvGraphicFramePr>
            <a:graphicFrameLocks noGrp="1" noChangeAspect="1"/>
          </p:cNvGraphicFramePr>
          <p:nvPr>
            <p:ph type="chart" sz="quarter" idx="13"/>
            <p:extLst>
              <p:ext uri="{D42A27DB-BD31-4B8C-83A1-F6EECF244321}">
                <p14:modId xmlns:p14="http://schemas.microsoft.com/office/powerpoint/2010/main" val="4015071538"/>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6071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80BCE9-AC35-4211-8555-1C8E5D686005}"/>
              </a:ext>
            </a:extLst>
          </p:cNvPr>
          <p:cNvSpPr>
            <a:spLocks noGrp="1"/>
          </p:cNvSpPr>
          <p:nvPr>
            <p:ph type="title"/>
          </p:nvPr>
        </p:nvSpPr>
        <p:spPr/>
        <p:txBody>
          <a:bodyPr>
            <a:normAutofit fontScale="90000"/>
          </a:bodyPr>
          <a:lstStyle/>
          <a:p>
            <a:r>
              <a:rPr lang="en-AU" dirty="0"/>
              <a:t>Figure 33: Driving risk behaviour in the last six months, ACT, 2007-2018</a:t>
            </a:r>
          </a:p>
        </p:txBody>
      </p:sp>
      <p:sp>
        <p:nvSpPr>
          <p:cNvPr id="9" name="Rectangle 8">
            <a:extLst>
              <a:ext uri="{FF2B5EF4-FFF2-40B4-BE49-F238E27FC236}">
                <a16:creationId xmlns:a16="http://schemas.microsoft.com/office/drawing/2014/main" id="{0D57EA48-F1FE-415C-BB13-A3C77328ABDF}"/>
              </a:ext>
            </a:extLst>
          </p:cNvPr>
          <p:cNvSpPr/>
          <p:nvPr/>
        </p:nvSpPr>
        <p:spPr>
          <a:xfrm>
            <a:off x="833437" y="5803162"/>
            <a:ext cx="10788720" cy="276999"/>
          </a:xfrm>
          <a:prstGeom prst="rect">
            <a:avLst/>
          </a:prstGeom>
        </p:spPr>
        <p:txBody>
          <a:bodyPr wrap="square">
            <a:spAutoFit/>
          </a:bodyPr>
          <a:lstStyle/>
          <a:p>
            <a:r>
              <a:rPr lang="en-AU" sz="1200" dirty="0"/>
              <a:t>Note. Data labels have been removed from figures with small cell size (i.e. n≤5 but not = 0).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Object 39">
            <a:extLst>
              <a:ext uri="{FF2B5EF4-FFF2-40B4-BE49-F238E27FC236}">
                <a16:creationId xmlns:a16="http://schemas.microsoft.com/office/drawing/2014/main" id="{234CD2B7-3174-4411-A172-5C9AD77CC21D}"/>
              </a:ext>
            </a:extLst>
          </p:cNvPr>
          <p:cNvGraphicFramePr>
            <a:graphicFrameLocks noChangeAspect="1"/>
          </p:cNvGraphicFramePr>
          <p:nvPr>
            <p:extLst>
              <p:ext uri="{D42A27DB-BD31-4B8C-83A1-F6EECF244321}">
                <p14:modId xmlns:p14="http://schemas.microsoft.com/office/powerpoint/2010/main" val="2275190266"/>
              </p:ext>
            </p:extLst>
          </p:nvPr>
        </p:nvGraphicFramePr>
        <p:xfrm>
          <a:off x="671803" y="1693378"/>
          <a:ext cx="10950353" cy="3858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8962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2737-2A36-498C-82A8-8687D2D5DBB6}"/>
              </a:ext>
            </a:extLst>
          </p:cNvPr>
          <p:cNvSpPr>
            <a:spLocks noGrp="1"/>
          </p:cNvSpPr>
          <p:nvPr>
            <p:ph type="title"/>
          </p:nvPr>
        </p:nvSpPr>
        <p:spPr>
          <a:xfrm>
            <a:off x="695596" y="389852"/>
            <a:ext cx="11016792" cy="946150"/>
          </a:xfrm>
        </p:spPr>
        <p:txBody>
          <a:bodyPr>
            <a:noAutofit/>
          </a:bodyPr>
          <a:lstStyle/>
          <a:p>
            <a:r>
              <a:rPr lang="en-AU" sz="3100" dirty="0"/>
              <a:t>Figure 34: Sex with a casual partner in the last six months and use of any protection/barrier on the last occasion, ACT, 2011-2018</a:t>
            </a:r>
            <a:endParaRPr lang="en-AU" sz="3200" dirty="0"/>
          </a:p>
        </p:txBody>
      </p:sp>
      <p:sp>
        <p:nvSpPr>
          <p:cNvPr id="4" name="Text Placeholder 3">
            <a:extLst>
              <a:ext uri="{FF2B5EF4-FFF2-40B4-BE49-F238E27FC236}">
                <a16:creationId xmlns:a16="http://schemas.microsoft.com/office/drawing/2014/main" id="{B3876EFB-2FF4-43B9-A3D5-03654082FDA9}"/>
              </a:ext>
            </a:extLst>
          </p:cNvPr>
          <p:cNvSpPr>
            <a:spLocks noGrp="1"/>
          </p:cNvSpPr>
          <p:nvPr>
            <p:ph type="body" sz="quarter" idx="14"/>
          </p:nvPr>
        </p:nvSpPr>
        <p:spPr>
          <a:xfrm>
            <a:off x="838200" y="5296990"/>
            <a:ext cx="10515600" cy="679948"/>
          </a:xfrm>
        </p:spPr>
        <p:txBody>
          <a:bodyPr>
            <a:noAutofit/>
          </a:bodyPr>
          <a:lstStyle/>
          <a:p>
            <a:pPr marL="0" indent="0">
              <a:buNone/>
            </a:pPr>
            <a:r>
              <a:rPr lang="en-AU" sz="1200" dirty="0"/>
              <a:t>Note. Don’t know and did not respond responses excluded. The combination of the percentage who report protection used and no protection used is the percentage who reported penetrative sex with a causal partner in the past six months.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 </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D284041-34E7-4BAF-9244-982F4F04EBA3}"/>
              </a:ext>
            </a:extLst>
          </p:cNvPr>
          <p:cNvGraphicFramePr>
            <a:graphicFrameLocks noGrp="1"/>
          </p:cNvGraphicFramePr>
          <p:nvPr>
            <p:ph type="chart" sz="quarter" idx="13"/>
            <p:extLst>
              <p:ext uri="{D42A27DB-BD31-4B8C-83A1-F6EECF244321}">
                <p14:modId xmlns:p14="http://schemas.microsoft.com/office/powerpoint/2010/main" val="112079032"/>
              </p:ext>
            </p:extLst>
          </p:nvPr>
        </p:nvGraphicFramePr>
        <p:xfrm>
          <a:off x="838200" y="1674813"/>
          <a:ext cx="10520363"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4418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B3AF-ED60-416F-A759-470C1CAEAD91}"/>
              </a:ext>
            </a:extLst>
          </p:cNvPr>
          <p:cNvSpPr>
            <a:spLocks noGrp="1"/>
          </p:cNvSpPr>
          <p:nvPr>
            <p:ph type="title"/>
          </p:nvPr>
        </p:nvSpPr>
        <p:spPr/>
        <p:txBody>
          <a:bodyPr>
            <a:noAutofit/>
          </a:bodyPr>
          <a:lstStyle/>
          <a:p>
            <a:r>
              <a:rPr lang="en-AU" sz="3200" dirty="0"/>
              <a:t>Figure 35: Self-reported mental health problems and treatment seeking in the past six months, ACT, 2008-2018</a:t>
            </a:r>
          </a:p>
        </p:txBody>
      </p:sp>
      <p:sp>
        <p:nvSpPr>
          <p:cNvPr id="4" name="Text Placeholder 3">
            <a:extLst>
              <a:ext uri="{FF2B5EF4-FFF2-40B4-BE49-F238E27FC236}">
                <a16:creationId xmlns:a16="http://schemas.microsoft.com/office/drawing/2014/main" id="{ADF00C9A-8F3C-4373-AF8A-6424BED6E400}"/>
              </a:ext>
            </a:extLst>
          </p:cNvPr>
          <p:cNvSpPr>
            <a:spLocks noGrp="1"/>
          </p:cNvSpPr>
          <p:nvPr>
            <p:ph type="body" sz="quarter" idx="14"/>
          </p:nvPr>
        </p:nvSpPr>
        <p:spPr>
          <a:xfrm>
            <a:off x="838200" y="5296990"/>
            <a:ext cx="10515600" cy="679948"/>
          </a:xfrm>
        </p:spPr>
        <p:txBody>
          <a:bodyPr>
            <a:normAutofit/>
          </a:bodyPr>
          <a:lstStyle/>
          <a:p>
            <a:pPr marL="0" indent="0">
              <a:buNone/>
            </a:pPr>
            <a:r>
              <a:rPr lang="en-AU" sz="1200" dirty="0"/>
              <a:t>Note. The combination of the percentage who report treatment seeking and no treatment is the percentage who reported experiencing a mental health problem in the past six months.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32958354-8D78-4070-A6FA-AAFF610BD5F3}"/>
              </a:ext>
            </a:extLst>
          </p:cNvPr>
          <p:cNvGraphicFramePr>
            <a:graphicFrameLocks noGrp="1"/>
          </p:cNvGraphicFramePr>
          <p:nvPr>
            <p:ph type="chart" sz="quarter" idx="13"/>
            <p:extLst>
              <p:ext uri="{D42A27DB-BD31-4B8C-83A1-F6EECF244321}">
                <p14:modId xmlns:p14="http://schemas.microsoft.com/office/powerpoint/2010/main" val="2872362077"/>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8633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FBAE-9728-4F6B-A1F8-F47B2B6EEF7C}"/>
              </a:ext>
            </a:extLst>
          </p:cNvPr>
          <p:cNvSpPr>
            <a:spLocks noGrp="1"/>
          </p:cNvSpPr>
          <p:nvPr>
            <p:ph type="title"/>
          </p:nvPr>
        </p:nvSpPr>
        <p:spPr/>
        <p:txBody>
          <a:bodyPr>
            <a:noAutofit/>
          </a:bodyPr>
          <a:lstStyle/>
          <a:p>
            <a:r>
              <a:rPr lang="en-AU" sz="3200"/>
              <a:t>Figure 36: </a:t>
            </a:r>
            <a:r>
              <a:rPr lang="en-AU" sz="3200" dirty="0"/>
              <a:t>Self-reported criminal activity in the past month, ACT, 2003-2018</a:t>
            </a:r>
          </a:p>
        </p:txBody>
      </p:sp>
      <p:sp>
        <p:nvSpPr>
          <p:cNvPr id="4" name="Text Placeholder 3">
            <a:extLst>
              <a:ext uri="{FF2B5EF4-FFF2-40B4-BE49-F238E27FC236}">
                <a16:creationId xmlns:a16="http://schemas.microsoft.com/office/drawing/2014/main" id="{E512AEA1-452E-4FF2-8F62-2B0489EF0C25}"/>
              </a:ext>
            </a:extLst>
          </p:cNvPr>
          <p:cNvSpPr>
            <a:spLocks noGrp="1"/>
          </p:cNvSpPr>
          <p:nvPr>
            <p:ph type="body" sz="quarter" idx="14"/>
          </p:nvPr>
        </p:nvSpPr>
        <p:spPr>
          <a:xfrm>
            <a:off x="838200" y="5546723"/>
            <a:ext cx="10515600" cy="679948"/>
          </a:xfrm>
        </p:spPr>
        <p:txBody>
          <a:bodyPr>
            <a:normAutofit/>
          </a:bodyPr>
          <a:lstStyle/>
          <a:p>
            <a:pPr marL="0" indent="0">
              <a:buNone/>
            </a:pPr>
            <a:r>
              <a:rPr lang="en-AU" sz="1200" dirty="0"/>
              <a:t>Note. Y axis has been reduced to 60% to improve visibility of trends. Data labels have been removed from figures in years 2003, 2017 and 2018 with small cell size (i.e. n≤5).</a:t>
            </a:r>
            <a:r>
              <a:rPr lang="en-GB" sz="1200" dirty="0"/>
              <a:t> </a:t>
            </a:r>
            <a:r>
              <a:rPr lang="en-AU" sz="1200" dirty="0"/>
              <a:t>*</a:t>
            </a:r>
            <a:r>
              <a:rPr lang="en-AU" sz="1200" i="1" dirty="0"/>
              <a:t>p</a:t>
            </a:r>
            <a:r>
              <a:rPr lang="en-AU" sz="1200" dirty="0"/>
              <a:t>&lt;0.050; **</a:t>
            </a:r>
            <a:r>
              <a:rPr lang="en-AU" sz="1200" i="1" dirty="0"/>
              <a:t>p</a:t>
            </a:r>
            <a:r>
              <a:rPr lang="en-AU" sz="1200" dirty="0"/>
              <a:t>&lt;0.010; ***p&lt;0.001 for 2017 versus 2018.</a:t>
            </a:r>
          </a:p>
          <a:p>
            <a:pPr marL="0" indent="0">
              <a:buNone/>
            </a:pPr>
            <a:endParaRPr lang="en-AU" sz="1200" dirty="0"/>
          </a:p>
        </p:txBody>
      </p:sp>
      <p:graphicFrame>
        <p:nvGraphicFramePr>
          <p:cNvPr id="5" name="Object 93">
            <a:extLst>
              <a:ext uri="{FF2B5EF4-FFF2-40B4-BE49-F238E27FC236}">
                <a16:creationId xmlns:a16="http://schemas.microsoft.com/office/drawing/2014/main" id="{7137D65D-9075-4382-B177-EAAF9AA46D56}"/>
              </a:ext>
            </a:extLst>
          </p:cNvPr>
          <p:cNvGraphicFramePr>
            <a:graphicFrameLocks noGrp="1" noChangeAspect="1"/>
          </p:cNvGraphicFramePr>
          <p:nvPr>
            <p:ph type="chart" sz="quarter" idx="13"/>
            <p:extLst>
              <p:ext uri="{D42A27DB-BD31-4B8C-83A1-F6EECF244321}">
                <p14:modId xmlns:p14="http://schemas.microsoft.com/office/powerpoint/2010/main" val="1591167485"/>
              </p:ext>
            </p:extLst>
          </p:nvPr>
        </p:nvGraphicFramePr>
        <p:xfrm>
          <a:off x="833438" y="1674812"/>
          <a:ext cx="10784422" cy="37174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230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8BD5-2765-42E9-93A5-DFF1622DBF46}"/>
              </a:ext>
            </a:extLst>
          </p:cNvPr>
          <p:cNvSpPr>
            <a:spLocks noGrp="1"/>
          </p:cNvSpPr>
          <p:nvPr>
            <p:ph type="title"/>
          </p:nvPr>
        </p:nvSpPr>
        <p:spPr/>
        <p:txBody>
          <a:bodyPr>
            <a:noAutofit/>
          </a:bodyPr>
          <a:lstStyle/>
          <a:p>
            <a:r>
              <a:rPr lang="en-AU" sz="3200" dirty="0"/>
              <a:t>Figure 3: High frequency substance use in the past six months, ACT, 2003-2018</a:t>
            </a:r>
          </a:p>
        </p:txBody>
      </p:sp>
      <p:sp>
        <p:nvSpPr>
          <p:cNvPr id="4" name="Text Placeholder 3">
            <a:extLst>
              <a:ext uri="{FF2B5EF4-FFF2-40B4-BE49-F238E27FC236}">
                <a16:creationId xmlns:a16="http://schemas.microsoft.com/office/drawing/2014/main" id="{1589763D-0BBA-4837-8B8C-6C93396D941C}"/>
              </a:ext>
            </a:extLst>
          </p:cNvPr>
          <p:cNvSpPr>
            <a:spLocks noGrp="1"/>
          </p:cNvSpPr>
          <p:nvPr>
            <p:ph type="body" sz="quarter" idx="14"/>
          </p:nvPr>
        </p:nvSpPr>
        <p:spPr>
          <a:xfrm>
            <a:off x="947057" y="5546723"/>
            <a:ext cx="10515600" cy="679948"/>
          </a:xfrm>
        </p:spPr>
        <p:txBody>
          <a:bodyPr>
            <a:normAutofit/>
          </a:bodyPr>
          <a:lstStyle/>
          <a:p>
            <a:pPr marL="0" indent="0">
              <a:buNone/>
            </a:pPr>
            <a:r>
              <a:rPr lang="en-AU" sz="1200" dirty="0"/>
              <a:t>Note. Among the entire sample. Data labels have been removed from figures in years 2003,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7F66B710-8A6E-4913-AE9D-E0BF4218049A}"/>
              </a:ext>
            </a:extLst>
          </p:cNvPr>
          <p:cNvGraphicFramePr>
            <a:graphicFrameLocks noGrp="1"/>
          </p:cNvGraphicFramePr>
          <p:nvPr>
            <p:ph type="chart" sz="quarter" idx="13"/>
            <p:extLst>
              <p:ext uri="{D42A27DB-BD31-4B8C-83A1-F6EECF244321}">
                <p14:modId xmlns:p14="http://schemas.microsoft.com/office/powerpoint/2010/main" val="431765804"/>
              </p:ext>
            </p:extLst>
          </p:nvPr>
        </p:nvGraphicFramePr>
        <p:xfrm>
          <a:off x="833437" y="1674811"/>
          <a:ext cx="10757927" cy="3771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72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C6C1F-A36A-4989-853A-34DBD7D8A5FA}"/>
              </a:ext>
            </a:extLst>
          </p:cNvPr>
          <p:cNvSpPr>
            <a:spLocks noGrp="1"/>
          </p:cNvSpPr>
          <p:nvPr>
            <p:ph type="title"/>
          </p:nvPr>
        </p:nvSpPr>
        <p:spPr/>
        <p:txBody>
          <a:bodyPr>
            <a:noAutofit/>
          </a:bodyPr>
          <a:lstStyle/>
          <a:p>
            <a:r>
              <a:rPr lang="en-AU" sz="3200" dirty="0"/>
              <a:t>Figure 4: Past six month use of any ecstasy, and ecstasy pills, powder, capsules, and crystal, ACT, 2003-2018</a:t>
            </a:r>
          </a:p>
        </p:txBody>
      </p:sp>
      <p:sp>
        <p:nvSpPr>
          <p:cNvPr id="4" name="Text Placeholder 3">
            <a:extLst>
              <a:ext uri="{FF2B5EF4-FFF2-40B4-BE49-F238E27FC236}">
                <a16:creationId xmlns:a16="http://schemas.microsoft.com/office/drawing/2014/main" id="{0AA9382F-45F3-4693-B318-3D3ADE850390}"/>
              </a:ext>
            </a:extLst>
          </p:cNvPr>
          <p:cNvSpPr>
            <a:spLocks noGrp="1"/>
          </p:cNvSpPr>
          <p:nvPr>
            <p:ph type="body" sz="quarter" idx="14"/>
          </p:nvPr>
        </p:nvSpPr>
        <p:spPr>
          <a:xfrm>
            <a:off x="838200" y="5296990"/>
            <a:ext cx="10515600" cy="679948"/>
          </a:xfrm>
        </p:spPr>
        <p:txBody>
          <a:bodyPr>
            <a:noAutofit/>
          </a:bodyPr>
          <a:lstStyle/>
          <a:p>
            <a:pPr marL="0" indent="0">
              <a:buNone/>
            </a:pPr>
            <a:r>
              <a:rPr lang="en-AU" sz="1200" dirty="0"/>
              <a:t>Note. Up until 2012, participant eligibility was determined based on any recent ecstasy use; subsequently it has been expanded to broader illicit stimulant use. Data collection for powder started in 2005, capsules in 2008 and crystal in 2013.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EB12E62F-CDF0-4EEC-A821-F32C0FC20A73}"/>
              </a:ext>
            </a:extLst>
          </p:cNvPr>
          <p:cNvGraphicFramePr>
            <a:graphicFrameLocks noGrp="1"/>
          </p:cNvGraphicFramePr>
          <p:nvPr>
            <p:ph type="chart" sz="quarter" idx="13"/>
            <p:extLst>
              <p:ext uri="{D42A27DB-BD31-4B8C-83A1-F6EECF244321}">
                <p14:modId xmlns:p14="http://schemas.microsoft.com/office/powerpoint/2010/main" val="1341429301"/>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969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7617-917A-4233-A954-437ECB182EA6}"/>
              </a:ext>
            </a:extLst>
          </p:cNvPr>
          <p:cNvSpPr>
            <a:spLocks noGrp="1"/>
          </p:cNvSpPr>
          <p:nvPr>
            <p:ph type="title"/>
          </p:nvPr>
        </p:nvSpPr>
        <p:spPr/>
        <p:txBody>
          <a:bodyPr>
            <a:noAutofit/>
          </a:bodyPr>
          <a:lstStyle/>
          <a:p>
            <a:r>
              <a:rPr lang="en-AU" sz="3200" dirty="0"/>
              <a:t>Figure 5: Median days of any ecstasy, pills, powder, capsules, and crystal use in the past six months, ACT, 2003-2018</a:t>
            </a:r>
          </a:p>
        </p:txBody>
      </p:sp>
      <p:sp>
        <p:nvSpPr>
          <p:cNvPr id="4" name="Text Placeholder 3">
            <a:extLst>
              <a:ext uri="{FF2B5EF4-FFF2-40B4-BE49-F238E27FC236}">
                <a16:creationId xmlns:a16="http://schemas.microsoft.com/office/drawing/2014/main" id="{EA24B148-6132-48DC-9EF6-B574AF942DB8}"/>
              </a:ext>
            </a:extLst>
          </p:cNvPr>
          <p:cNvSpPr>
            <a:spLocks noGrp="1"/>
          </p:cNvSpPr>
          <p:nvPr>
            <p:ph type="body" sz="quarter" idx="14"/>
          </p:nvPr>
        </p:nvSpPr>
        <p:spPr>
          <a:xfrm>
            <a:off x="838200" y="5240338"/>
            <a:ext cx="10515600" cy="773860"/>
          </a:xfrm>
        </p:spPr>
        <p:txBody>
          <a:bodyPr>
            <a:normAutofit/>
          </a:bodyPr>
          <a:lstStyle/>
          <a:p>
            <a:pPr marL="0" indent="0">
              <a:buNone/>
            </a:pPr>
            <a:r>
              <a:rPr lang="en-AU" sz="1200" dirty="0"/>
              <a:t>Note. Up until 2012, participant eligibility was determined based on any recent ecstasy use; subsequently it has been expanded to broader illicit stimulant use. Data collection for powder started in 2005, capsules in 2008 and crystal in 2013. Median days computed among those who reported recent use (maximum 180 days). Median days rounded to the nearest whole number. Y axis reduced to 20 to improve visibility of trends. Data labels have been removed from figures in years 2003,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2E232B61-5DAA-49C0-8837-D505733A942F}"/>
              </a:ext>
            </a:extLst>
          </p:cNvPr>
          <p:cNvGraphicFramePr>
            <a:graphicFrameLocks noGrp="1"/>
          </p:cNvGraphicFramePr>
          <p:nvPr>
            <p:ph type="chart" sz="quarter" idx="13"/>
            <p:extLst>
              <p:ext uri="{D42A27DB-BD31-4B8C-83A1-F6EECF244321}">
                <p14:modId xmlns:p14="http://schemas.microsoft.com/office/powerpoint/2010/main" val="2866684484"/>
              </p:ext>
            </p:extLst>
          </p:nvPr>
        </p:nvGraphicFramePr>
        <p:xfrm>
          <a:off x="828676" y="1617662"/>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921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D679-5DD4-43B9-918D-3B9659396761}"/>
              </a:ext>
            </a:extLst>
          </p:cNvPr>
          <p:cNvSpPr>
            <a:spLocks noGrp="1"/>
          </p:cNvSpPr>
          <p:nvPr>
            <p:ph type="title"/>
          </p:nvPr>
        </p:nvSpPr>
        <p:spPr/>
        <p:txBody>
          <a:bodyPr>
            <a:noAutofit/>
          </a:bodyPr>
          <a:lstStyle/>
          <a:p>
            <a:r>
              <a:rPr lang="en-AU" sz="3200" dirty="0"/>
              <a:t>Figure 6: Median price of ecstasy pill and capsule, ACT, 2003-2017</a:t>
            </a:r>
          </a:p>
        </p:txBody>
      </p:sp>
      <p:sp>
        <p:nvSpPr>
          <p:cNvPr id="4" name="Text Placeholder 3">
            <a:extLst>
              <a:ext uri="{FF2B5EF4-FFF2-40B4-BE49-F238E27FC236}">
                <a16:creationId xmlns:a16="http://schemas.microsoft.com/office/drawing/2014/main" id="{F1C82FDE-E44C-4D17-9244-FC2057970B82}"/>
              </a:ext>
            </a:extLst>
          </p:cNvPr>
          <p:cNvSpPr>
            <a:spLocks noGrp="1"/>
          </p:cNvSpPr>
          <p:nvPr>
            <p:ph type="body" sz="quarter" idx="14"/>
          </p:nvPr>
        </p:nvSpPr>
        <p:spPr>
          <a:xfrm>
            <a:off x="838200" y="5296990"/>
            <a:ext cx="10515600" cy="679948"/>
          </a:xfrm>
        </p:spPr>
        <p:txBody>
          <a:bodyPr>
            <a:normAutofit/>
          </a:bodyPr>
          <a:lstStyle/>
          <a:p>
            <a:pPr marL="0" indent="0">
              <a:buNone/>
            </a:pPr>
            <a:r>
              <a:rPr lang="en-AU" sz="1200" dirty="0"/>
              <a:t>Note. Among those who commented. Data collection for price of ecstasy capsules started in 2008. *</a:t>
            </a:r>
            <a:r>
              <a:rPr lang="en-AU" sz="1200" i="1" dirty="0"/>
              <a:t>p</a:t>
            </a:r>
            <a:r>
              <a:rPr lang="en-AU" sz="1200" dirty="0"/>
              <a:t>&lt;0.050; **</a:t>
            </a:r>
            <a:r>
              <a:rPr lang="en-AU" sz="1200" i="1" dirty="0"/>
              <a:t>p</a:t>
            </a:r>
            <a:r>
              <a:rPr lang="en-AU" sz="1200" dirty="0"/>
              <a:t>&lt;0.010; ***p&lt;0.001 for 2017 versus 2018.</a:t>
            </a:r>
          </a:p>
          <a:p>
            <a:pPr marL="0" indent="0">
              <a:buNone/>
            </a:pPr>
            <a:endParaRPr lang="en-AU" sz="1200" dirty="0"/>
          </a:p>
        </p:txBody>
      </p:sp>
      <p:graphicFrame>
        <p:nvGraphicFramePr>
          <p:cNvPr id="5" name="Chart Placeholder 4">
            <a:extLst>
              <a:ext uri="{FF2B5EF4-FFF2-40B4-BE49-F238E27FC236}">
                <a16:creationId xmlns:a16="http://schemas.microsoft.com/office/drawing/2014/main" id="{0CF976DF-BB92-4BF6-93B0-46E60FAEE77A}"/>
              </a:ext>
            </a:extLst>
          </p:cNvPr>
          <p:cNvGraphicFramePr>
            <a:graphicFrameLocks noGrp="1"/>
          </p:cNvGraphicFramePr>
          <p:nvPr>
            <p:ph type="chart" sz="quarter" idx="13"/>
            <p:extLst>
              <p:ext uri="{D42A27DB-BD31-4B8C-83A1-F6EECF244321}">
                <p14:modId xmlns:p14="http://schemas.microsoft.com/office/powerpoint/2010/main" val="2667098022"/>
              </p:ext>
            </p:extLst>
          </p:nvPr>
        </p:nvGraphicFramePr>
        <p:xfrm>
          <a:off x="833438" y="1674812"/>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489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0C63-2610-45F5-87D5-5265FA017415}"/>
              </a:ext>
            </a:extLst>
          </p:cNvPr>
          <p:cNvSpPr>
            <a:spLocks noGrp="1"/>
          </p:cNvSpPr>
          <p:nvPr>
            <p:ph type="title"/>
          </p:nvPr>
        </p:nvSpPr>
        <p:spPr/>
        <p:txBody>
          <a:bodyPr>
            <a:noAutofit/>
          </a:bodyPr>
          <a:lstStyle/>
          <a:p>
            <a:r>
              <a:rPr lang="en-AU" sz="3200" dirty="0"/>
              <a:t>Figure 7: Median price of ecstasy crystal per point and gram, ACT, 2013-2018</a:t>
            </a:r>
          </a:p>
        </p:txBody>
      </p:sp>
      <p:sp>
        <p:nvSpPr>
          <p:cNvPr id="4" name="Text Placeholder 3">
            <a:extLst>
              <a:ext uri="{FF2B5EF4-FFF2-40B4-BE49-F238E27FC236}">
                <a16:creationId xmlns:a16="http://schemas.microsoft.com/office/drawing/2014/main" id="{2F132FB7-5D9E-425E-B405-AD546F6E1141}"/>
              </a:ext>
            </a:extLst>
          </p:cNvPr>
          <p:cNvSpPr>
            <a:spLocks noGrp="1"/>
          </p:cNvSpPr>
          <p:nvPr>
            <p:ph type="body" sz="quarter" idx="14"/>
          </p:nvPr>
        </p:nvSpPr>
        <p:spPr>
          <a:xfrm>
            <a:off x="832757" y="5296990"/>
            <a:ext cx="10515600" cy="679948"/>
          </a:xfrm>
        </p:spPr>
        <p:txBody>
          <a:bodyPr>
            <a:normAutofit/>
          </a:bodyPr>
          <a:lstStyle/>
          <a:p>
            <a:pPr marL="0" indent="0">
              <a:buNone/>
            </a:pPr>
            <a:r>
              <a:rPr lang="en-AU" sz="1200" dirty="0"/>
              <a:t>Note. Among those who commented. Data collection for price of ecstasy crystal gram and point started in 2013 and 2014 respectively.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p:txBody>
      </p:sp>
      <p:graphicFrame>
        <p:nvGraphicFramePr>
          <p:cNvPr id="5" name="Chart Placeholder 4">
            <a:extLst>
              <a:ext uri="{FF2B5EF4-FFF2-40B4-BE49-F238E27FC236}">
                <a16:creationId xmlns:a16="http://schemas.microsoft.com/office/drawing/2014/main" id="{5008D0AA-3B50-4160-87B8-75940E0F0E8B}"/>
              </a:ext>
            </a:extLst>
          </p:cNvPr>
          <p:cNvGraphicFramePr>
            <a:graphicFrameLocks noGrp="1"/>
          </p:cNvGraphicFramePr>
          <p:nvPr>
            <p:ph type="chart" sz="quarter" idx="13"/>
            <p:extLst>
              <p:ext uri="{D42A27DB-BD31-4B8C-83A1-F6EECF244321}">
                <p14:modId xmlns:p14="http://schemas.microsoft.com/office/powerpoint/2010/main" val="2654903059"/>
              </p:ext>
            </p:extLst>
          </p:nvPr>
        </p:nvGraphicFramePr>
        <p:xfrm>
          <a:off x="833438" y="1674813"/>
          <a:ext cx="10520362" cy="3508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70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4BAA-446E-43CA-A948-FF2A60A65B66}"/>
              </a:ext>
            </a:extLst>
          </p:cNvPr>
          <p:cNvSpPr>
            <a:spLocks noGrp="1"/>
          </p:cNvSpPr>
          <p:nvPr>
            <p:ph type="title"/>
          </p:nvPr>
        </p:nvSpPr>
        <p:spPr/>
        <p:txBody>
          <a:bodyPr>
            <a:noAutofit/>
          </a:bodyPr>
          <a:lstStyle/>
          <a:p>
            <a:r>
              <a:rPr lang="en-AU" sz="3200" dirty="0"/>
              <a:t>Figure 8: Past six month use of any methamphetamine, powder, base, and crystal, ACT, 2003-2018</a:t>
            </a:r>
          </a:p>
        </p:txBody>
      </p:sp>
      <p:sp>
        <p:nvSpPr>
          <p:cNvPr id="4" name="Text Placeholder 3">
            <a:extLst>
              <a:ext uri="{FF2B5EF4-FFF2-40B4-BE49-F238E27FC236}">
                <a16:creationId xmlns:a16="http://schemas.microsoft.com/office/drawing/2014/main" id="{509FA677-1BDF-4800-960B-EFCE111AF700}"/>
              </a:ext>
            </a:extLst>
          </p:cNvPr>
          <p:cNvSpPr>
            <a:spLocks noGrp="1"/>
          </p:cNvSpPr>
          <p:nvPr>
            <p:ph type="body" sz="quarter" idx="14"/>
          </p:nvPr>
        </p:nvSpPr>
        <p:spPr>
          <a:xfrm>
            <a:off x="838200" y="5310437"/>
            <a:ext cx="10515600" cy="679948"/>
          </a:xfrm>
        </p:spPr>
        <p:txBody>
          <a:bodyPr>
            <a:normAutofit/>
          </a:bodyPr>
          <a:lstStyle/>
          <a:p>
            <a:pPr marL="0" indent="0">
              <a:buNone/>
            </a:pPr>
            <a:r>
              <a:rPr lang="en-AU" sz="1200" dirty="0"/>
              <a:t>Note. Data labels have been removed from figures in years 2003, 2017 and 2018 with small cell size (i.e. n≤5). *</a:t>
            </a:r>
            <a:r>
              <a:rPr lang="en-AU" sz="1200" i="1" dirty="0"/>
              <a:t>p</a:t>
            </a:r>
            <a:r>
              <a:rPr lang="en-AU" sz="1200" dirty="0"/>
              <a:t>&lt;0.050; **</a:t>
            </a:r>
            <a:r>
              <a:rPr lang="en-AU" sz="1200" i="1" dirty="0"/>
              <a:t>p</a:t>
            </a:r>
            <a:r>
              <a:rPr lang="en-AU" sz="1200" dirty="0"/>
              <a:t>&lt;0.010; ***</a:t>
            </a:r>
            <a:r>
              <a:rPr lang="en-AU" sz="1200" i="1" dirty="0"/>
              <a:t>p</a:t>
            </a:r>
            <a:r>
              <a:rPr lang="en-AU" sz="1200" dirty="0"/>
              <a:t>&lt;0.001 for 2017 versus 2018.</a:t>
            </a:r>
          </a:p>
          <a:p>
            <a:pPr marL="0" indent="0">
              <a:buNone/>
            </a:pPr>
            <a:endParaRPr lang="en-AU" sz="1200" dirty="0"/>
          </a:p>
        </p:txBody>
      </p:sp>
      <p:graphicFrame>
        <p:nvGraphicFramePr>
          <p:cNvPr id="7" name="Chart Placeholder 6">
            <a:extLst>
              <a:ext uri="{FF2B5EF4-FFF2-40B4-BE49-F238E27FC236}">
                <a16:creationId xmlns:a16="http://schemas.microsoft.com/office/drawing/2014/main" id="{D2874D7D-2535-4DD6-8EA9-B9DA87AFC615}"/>
              </a:ext>
            </a:extLst>
          </p:cNvPr>
          <p:cNvGraphicFramePr>
            <a:graphicFrameLocks noGrp="1"/>
          </p:cNvGraphicFramePr>
          <p:nvPr>
            <p:ph type="chart" sz="quarter" idx="13"/>
            <p:extLst>
              <p:ext uri="{D42A27DB-BD31-4B8C-83A1-F6EECF244321}">
                <p14:modId xmlns:p14="http://schemas.microsoft.com/office/powerpoint/2010/main" val="2857622324"/>
              </p:ext>
            </p:extLst>
          </p:nvPr>
        </p:nvGraphicFramePr>
        <p:xfrm>
          <a:off x="833438" y="1674812"/>
          <a:ext cx="105203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6382835"/>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1">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3030</Words>
  <Application>Microsoft Office PowerPoint</Application>
  <PresentationFormat>Widescreen</PresentationFormat>
  <Paragraphs>238</Paragraphs>
  <Slides>36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Garamond</vt:lpstr>
      <vt:lpstr>Microsoft Sans Serif</vt:lpstr>
      <vt:lpstr>Sommet</vt:lpstr>
      <vt:lpstr>Times</vt:lpstr>
      <vt:lpstr>Office Theme</vt:lpstr>
      <vt:lpstr>PowerPoint Presentation</vt:lpstr>
      <vt:lpstr>Figure 1: Drug of choice, ACT, 2003-2008</vt:lpstr>
      <vt:lpstr>Figure 2: Drug used most often in the past month, ACT, 2011-2018</vt:lpstr>
      <vt:lpstr>Figure 3: High frequency substance use in the past six months, ACT, 2003-2018</vt:lpstr>
      <vt:lpstr>Figure 4: Past six month use of any ecstasy, and ecstasy pills, powder, capsules, and crystal, ACT, 2003-2018</vt:lpstr>
      <vt:lpstr>Figure 5: Median days of any ecstasy, pills, powder, capsules, and crystal use in the past six months, ACT, 2003-2018</vt:lpstr>
      <vt:lpstr>Figure 6: Median price of ecstasy pill and capsule, ACT, 2003-2017</vt:lpstr>
      <vt:lpstr>Figure 7: Median price of ecstasy crystal per point and gram, ACT, 2013-2018</vt:lpstr>
      <vt:lpstr>Figure 8: Past six month use of any methamphetamine, powder, base, and crystal, ACT, 2003-2018</vt:lpstr>
      <vt:lpstr>Figure 9: Median days of any methamphetamine, powder, base, and crystal use in the past six months, ACT, 2003-2018</vt:lpstr>
      <vt:lpstr>Figure 10: Median price of powder methamphetamine per point and gram, ACT, 2003-2018</vt:lpstr>
      <vt:lpstr>Figure 11: Current perceived purity of powder methamphetamine, ACT, 2003-2018</vt:lpstr>
      <vt:lpstr>Figure 12: Current perceived availability of powder methamphetamine, ACT, 2003-2018</vt:lpstr>
      <vt:lpstr>Figure 13: Past six month use and frequency of use of cocaine, ACT, 2003-2018</vt:lpstr>
      <vt:lpstr>Figure 14: Median price of cocaine per gram, ACT, 2003-2018</vt:lpstr>
      <vt:lpstr>Figure 15: Current perceived purity of cocaine, ACT, 2003-2018</vt:lpstr>
      <vt:lpstr>Figure 16: Current perceived availability of cocaine, ACT, 2003-2018</vt:lpstr>
      <vt:lpstr>Figure 17: Past six month use and frequency of use of cannabis, ACT, 2003-2018</vt:lpstr>
      <vt:lpstr>Figure 18: Median price of hydroponic (a) and bush (b) cannabis per ounce and gram, ACT, 2006-2018</vt:lpstr>
      <vt:lpstr>Figure 19: Current potency of hydroponic (a) and bush (b) cannabis, ACT, 2006-2018</vt:lpstr>
      <vt:lpstr>Figure 20: Current perceived availability of hydroponic (a) and bush (b) cannabis, ACT, 2006-2018</vt:lpstr>
      <vt:lpstr>Figure 21: Past six month use and frequency of use of ketamine, ACT, 2003-2018</vt:lpstr>
      <vt:lpstr>Figure 22: Past six month use and frequency of use of LSD, ACT, 2003-2018</vt:lpstr>
      <vt:lpstr>Figure 23: Median price of LSD per tab, ACT, 2003-2018</vt:lpstr>
      <vt:lpstr>Figure 24: Current perceived purity of LSD, ACT, 2003-2018</vt:lpstr>
      <vt:lpstr>Figure 25: Current perceived availability of LSD, ACT, 2003-2018</vt:lpstr>
      <vt:lpstr>Figure 27: Non-prescribed use of pharmaceutical drugs in the past six months, ACT, 2007-2018</vt:lpstr>
      <vt:lpstr>Figure 28: Other illicit drugs used in the past six months, ACT, 2003-2018</vt:lpstr>
      <vt:lpstr>Figure 29: Licit drugs used in the past six months, ACT, 2003-2018</vt:lpstr>
      <vt:lpstr>Figure 30: Poly substance use on occasion of last stimulant use, ACT, 2018</vt:lpstr>
      <vt:lpstr>Figure 31: Lifetime and past year non-fatal stimulant and depressant overdose, ACT, 2006-2018</vt:lpstr>
      <vt:lpstr>Figure 32: Lifetime and past month drug injection, ACT, 2004-2018</vt:lpstr>
      <vt:lpstr>Figure 33: Driving risk behaviour in the last six months, ACT, 2007-2018</vt:lpstr>
      <vt:lpstr>Figure 34: Sex with a casual partner in the last six months and use of any protection/barrier on the last occasion, ACT, 2011-2018</vt:lpstr>
      <vt:lpstr>Figure 35: Self-reported mental health problems and treatment seeking in the past six months, ACT, 2008-2018</vt:lpstr>
      <vt:lpstr>Figure 36: Self-reported criminal activity in the past month, ACT, 2003-2018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Daisy Gibbs</dc:creator>
  <cp:lastModifiedBy>Julia Uporova</cp:lastModifiedBy>
  <cp:revision>72</cp:revision>
  <dcterms:created xsi:type="dcterms:W3CDTF">2018-08-21T07:06:16Z</dcterms:created>
  <dcterms:modified xsi:type="dcterms:W3CDTF">2018-11-24T05:27:57Z</dcterms:modified>
</cp:coreProperties>
</file>