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xml" ContentType="application/vnd.openxmlformats-officedocument.themeOverrid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0" r:id="rId3"/>
    <p:sldId id="271" r:id="rId4"/>
    <p:sldId id="315" r:id="rId5"/>
    <p:sldId id="273" r:id="rId6"/>
    <p:sldId id="274" r:id="rId7"/>
    <p:sldId id="275" r:id="rId8"/>
    <p:sldId id="276" r:id="rId9"/>
    <p:sldId id="277" r:id="rId10"/>
    <p:sldId id="278" r:id="rId11"/>
    <p:sldId id="279" r:id="rId12"/>
    <p:sldId id="280" r:id="rId13"/>
    <p:sldId id="281" r:id="rId14"/>
    <p:sldId id="285" r:id="rId15"/>
    <p:sldId id="286" r:id="rId16"/>
    <p:sldId id="287" r:id="rId17"/>
    <p:sldId id="288" r:id="rId18"/>
    <p:sldId id="292" r:id="rId19"/>
    <p:sldId id="293" r:id="rId20"/>
    <p:sldId id="296" r:id="rId21"/>
    <p:sldId id="295" r:id="rId22"/>
    <p:sldId id="297" r:id="rId23"/>
    <p:sldId id="298" r:id="rId24"/>
    <p:sldId id="299" r:id="rId25"/>
    <p:sldId id="300" r:id="rId26"/>
    <p:sldId id="301" r:id="rId27"/>
    <p:sldId id="302" r:id="rId28"/>
    <p:sldId id="304" r:id="rId29"/>
    <p:sldId id="317" r:id="rId30"/>
    <p:sldId id="314" r:id="rId31"/>
    <p:sldId id="307" r:id="rId32"/>
    <p:sldId id="308" r:id="rId33"/>
    <p:sldId id="309" r:id="rId34"/>
    <p:sldId id="310" r:id="rId35"/>
    <p:sldId id="316" r:id="rId36"/>
    <p:sldId id="311" r:id="rId37"/>
    <p:sldId id="31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sy Gibbs" initials="DG" lastIdx="2" clrIdx="0">
    <p:extLst>
      <p:ext uri="{19B8F6BF-5375-455C-9EA6-DF929625EA0E}">
        <p15:presenceInfo xmlns:p15="http://schemas.microsoft.com/office/powerpoint/2012/main" userId="S-1-5-21-1140405718-358989843-3445714273-3087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83" autoAdjust="0"/>
    <p:restoredTop sz="96301" autoAdjust="0"/>
  </p:normalViewPr>
  <p:slideViewPr>
    <p:cSldViewPr snapToGrid="0" showGuides="1">
      <p:cViewPr varScale="1">
        <p:scale>
          <a:sx n="103" d="100"/>
          <a:sy n="103" d="100"/>
        </p:scale>
        <p:origin x="114" y="258"/>
      </p:cViewPr>
      <p:guideLst>
        <p:guide orient="horz" pos="2160"/>
        <p:guide pos="388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Heroin</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6"/>
            <c:spPr>
              <a:solidFill>
                <a:schemeClr val="accent1"/>
              </a:solidFill>
              <a:ln w="635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8B-4399-8A8A-311B4A5E4E25}"/>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C8B-4399-8A8A-311B4A5E4E25}"/>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C8B-4399-8A8A-311B4A5E4E2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76</c:v>
                </c:pt>
                <c:pt idx="1">
                  <c:v>57</c:v>
                </c:pt>
                <c:pt idx="2">
                  <c:v>69</c:v>
                </c:pt>
                <c:pt idx="3">
                  <c:v>73</c:v>
                </c:pt>
                <c:pt idx="4">
                  <c:v>68</c:v>
                </c:pt>
                <c:pt idx="5">
                  <c:v>67</c:v>
                </c:pt>
                <c:pt idx="6">
                  <c:v>46</c:v>
                </c:pt>
                <c:pt idx="7">
                  <c:v>54</c:v>
                </c:pt>
                <c:pt idx="8">
                  <c:v>46</c:v>
                </c:pt>
                <c:pt idx="9">
                  <c:v>53</c:v>
                </c:pt>
                <c:pt idx="10">
                  <c:v>58</c:v>
                </c:pt>
                <c:pt idx="11">
                  <c:v>63</c:v>
                </c:pt>
                <c:pt idx="12">
                  <c:v>58</c:v>
                </c:pt>
                <c:pt idx="13">
                  <c:v>58</c:v>
                </c:pt>
                <c:pt idx="14">
                  <c:v>56</c:v>
                </c:pt>
                <c:pt idx="15">
                  <c:v>58</c:v>
                </c:pt>
                <c:pt idx="16">
                  <c:v>53</c:v>
                </c:pt>
                <c:pt idx="17">
                  <c:v>47</c:v>
                </c:pt>
                <c:pt idx="18">
                  <c:v>46</c:v>
                </c:pt>
              </c:numCache>
            </c:numRef>
          </c:val>
          <c:smooth val="0"/>
          <c:extLst>
            <c:ext xmlns:c16="http://schemas.microsoft.com/office/drawing/2014/chart" uri="{C3380CC4-5D6E-409C-BE32-E72D297353CC}">
              <c16:uniqueId val="{00000013-7C8B-4399-8A8A-311B4A5E4E25}"/>
            </c:ext>
          </c:extLst>
        </c:ser>
        <c:ser>
          <c:idx val="1"/>
          <c:order val="1"/>
          <c:tx>
            <c:strRef>
              <c:f>Sheet1!$C$1</c:f>
              <c:strCache>
                <c:ptCount val="1"/>
                <c:pt idx="0">
                  <c:v>Methamphetamine</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square"/>
            <c:size val="6"/>
            <c:spPr>
              <a:solidFill>
                <a:schemeClr val="accent3"/>
              </a:solidFill>
              <a:ln w="6350" cap="flat" cmpd="sng" algn="ctr">
                <a:solidFill>
                  <a:schemeClr val="accent3"/>
                </a:solidFill>
                <a:prstDash val="solid"/>
                <a:round/>
              </a:ln>
              <a:effectLst>
                <a:outerShdw blurRad="50800" dist="38100" dir="2700000" algn="tl" rotWithShape="0">
                  <a:prstClr val="black">
                    <a:alpha val="40000"/>
                  </a:prstClr>
                </a:outerShdw>
              </a:effectLst>
            </c:spPr>
          </c:marker>
          <c:dLbls>
            <c:dLbl>
              <c:idx val="0"/>
              <c:layout>
                <c:manualLayout>
                  <c:x val="-2.4562271726032914E-2"/>
                  <c:y val="-4.39609775184033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C8B-4399-8A8A-311B4A5E4E25}"/>
                </c:ext>
              </c:extLst>
            </c:dLbl>
            <c:dLbl>
              <c:idx val="17"/>
              <c:layout>
                <c:manualLayout>
                  <c:x val="-2.1346667935892193E-2"/>
                  <c:y val="-3.7856354371931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7C8B-4399-8A8A-311B4A5E4E25}"/>
                </c:ext>
              </c:extLst>
            </c:dLbl>
            <c:dLbl>
              <c:idx val="18"/>
              <c:layout>
                <c:manualLayout>
                  <c:x val="-1.7723479185541405E-2"/>
                  <c:y val="-4.0908665945167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C8B-4399-8A8A-311B4A5E4E2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8</c:v>
                </c:pt>
                <c:pt idx="1">
                  <c:v>19</c:v>
                </c:pt>
                <c:pt idx="2">
                  <c:v>10</c:v>
                </c:pt>
                <c:pt idx="3">
                  <c:v>14</c:v>
                </c:pt>
                <c:pt idx="4">
                  <c:v>20</c:v>
                </c:pt>
                <c:pt idx="5">
                  <c:v>17</c:v>
                </c:pt>
                <c:pt idx="6">
                  <c:v>34</c:v>
                </c:pt>
                <c:pt idx="7">
                  <c:v>30</c:v>
                </c:pt>
                <c:pt idx="8">
                  <c:v>37</c:v>
                </c:pt>
                <c:pt idx="9">
                  <c:v>27</c:v>
                </c:pt>
                <c:pt idx="10">
                  <c:v>22</c:v>
                </c:pt>
                <c:pt idx="11">
                  <c:v>20</c:v>
                </c:pt>
                <c:pt idx="12">
                  <c:v>24</c:v>
                </c:pt>
                <c:pt idx="13">
                  <c:v>27</c:v>
                </c:pt>
                <c:pt idx="14">
                  <c:v>33</c:v>
                </c:pt>
                <c:pt idx="15">
                  <c:v>34</c:v>
                </c:pt>
                <c:pt idx="16">
                  <c:v>37</c:v>
                </c:pt>
                <c:pt idx="17">
                  <c:v>38</c:v>
                </c:pt>
                <c:pt idx="18">
                  <c:v>37</c:v>
                </c:pt>
              </c:numCache>
            </c:numRef>
          </c:val>
          <c:smooth val="0"/>
          <c:extLst>
            <c:ext xmlns:c16="http://schemas.microsoft.com/office/drawing/2014/chart" uri="{C3380CC4-5D6E-409C-BE32-E72D297353CC}">
              <c16:uniqueId val="{00000027-7C8B-4399-8A8A-311B4A5E4E25}"/>
            </c:ext>
          </c:extLst>
        </c:ser>
        <c:ser>
          <c:idx val="2"/>
          <c:order val="2"/>
          <c:tx>
            <c:strRef>
              <c:f>Sheet1!$D$1</c:f>
              <c:strCache>
                <c:ptCount val="1"/>
                <c:pt idx="0">
                  <c:v>Morphine</c:v>
                </c:pt>
              </c:strCache>
            </c:strRef>
          </c:tx>
          <c:spPr>
            <a:ln w="25400" cap="rnd" cmpd="sng" algn="ctr">
              <a:solidFill>
                <a:schemeClr val="accent5"/>
              </a:solidFill>
              <a:prstDash val="solid"/>
              <a:round/>
            </a:ln>
            <a:effectLst>
              <a:outerShdw blurRad="50800" dist="38100" dir="2700000" algn="tl" rotWithShape="0">
                <a:prstClr val="black">
                  <a:alpha val="40000"/>
                </a:prstClr>
              </a:outerShdw>
            </a:effectLst>
          </c:spPr>
          <c:marker>
            <c:symbol val="triangle"/>
            <c:size val="6"/>
            <c:spPr>
              <a:solidFill>
                <a:schemeClr val="accent5"/>
              </a:solidFill>
              <a:ln w="6350" cap="flat" cmpd="sng" algn="ctr">
                <a:solidFill>
                  <a:schemeClr val="accent5"/>
                </a:solidFill>
                <a:prstDash val="solid"/>
                <a:round/>
              </a:ln>
              <a:effectLst>
                <a:outerShdw blurRad="50800" dist="38100" dir="2700000" algn="tl" rotWithShape="0">
                  <a:prstClr val="black">
                    <a:alpha val="40000"/>
                  </a:prstClr>
                </a:outerShdw>
              </a:effectLst>
            </c:spPr>
          </c:marker>
          <c:dLbls>
            <c:dLbl>
              <c:idx val="0"/>
              <c:layout>
                <c:manualLayout>
                  <c:x val="-1.2355073638696189E-2"/>
                  <c:y val="-3.4804042798695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54-43C9-A26F-F0C6EF35EA9C}"/>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54-43C9-A26F-F0C6EF35EA9C}"/>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54-43C9-A26F-F0C6EF35EA9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0">
                  <c:v>11</c:v>
                </c:pt>
                <c:pt idx="1">
                  <c:v>11</c:v>
                </c:pt>
                <c:pt idx="2">
                  <c:v>14</c:v>
                </c:pt>
                <c:pt idx="3">
                  <c:v>7</c:v>
                </c:pt>
                <c:pt idx="4">
                  <c:v>7</c:v>
                </c:pt>
                <c:pt idx="5">
                  <c:v>10</c:v>
                </c:pt>
                <c:pt idx="6">
                  <c:v>9</c:v>
                </c:pt>
                <c:pt idx="7">
                  <c:v>5</c:v>
                </c:pt>
                <c:pt idx="8">
                  <c:v>11</c:v>
                </c:pt>
                <c:pt idx="9">
                  <c:v>6</c:v>
                </c:pt>
                <c:pt idx="10">
                  <c:v>11</c:v>
                </c:pt>
                <c:pt idx="11">
                  <c:v>5</c:v>
                </c:pt>
                <c:pt idx="12">
                  <c:v>7</c:v>
                </c:pt>
                <c:pt idx="13">
                  <c:v>9</c:v>
                </c:pt>
                <c:pt idx="14">
                  <c:v>5</c:v>
                </c:pt>
                <c:pt idx="15">
                  <c:v>4</c:v>
                </c:pt>
                <c:pt idx="16">
                  <c:v>5</c:v>
                </c:pt>
                <c:pt idx="17">
                  <c:v>7</c:v>
                </c:pt>
                <c:pt idx="18">
                  <c:v>11</c:v>
                </c:pt>
              </c:numCache>
            </c:numRef>
          </c:val>
          <c:smooth val="0"/>
          <c:extLst>
            <c:ext xmlns:c16="http://schemas.microsoft.com/office/drawing/2014/chart" uri="{C3380CC4-5D6E-409C-BE32-E72D297353CC}">
              <c16:uniqueId val="{00000028-7C8B-4399-8A8A-311B4A5E4E25}"/>
            </c:ext>
          </c:extLst>
        </c:ser>
        <c:ser>
          <c:idx val="3"/>
          <c:order val="3"/>
          <c:tx>
            <c:strRef>
              <c:f>Sheet1!$E$1</c:f>
              <c:strCache>
                <c:ptCount val="1"/>
                <c:pt idx="0">
                  <c:v>Cocaine</c:v>
                </c:pt>
              </c:strCache>
            </c:strRef>
          </c:tx>
          <c:spPr>
            <a:ln w="25400" cap="rnd" cmpd="sng" algn="ctr">
              <a:solidFill>
                <a:schemeClr val="accent1">
                  <a:lumMod val="60000"/>
                </a:schemeClr>
              </a:solidFill>
              <a:prstDash val="solid"/>
              <a:round/>
            </a:ln>
            <a:effectLst>
              <a:outerShdw blurRad="50800" dist="38100" dir="2700000" algn="tl" rotWithShape="0">
                <a:prstClr val="black">
                  <a:alpha val="40000"/>
                </a:prstClr>
              </a:outerShdw>
            </a:effectLst>
          </c:spPr>
          <c:marker>
            <c:symbol val="circle"/>
            <c:size val="6"/>
            <c:spPr>
              <a:solidFill>
                <a:schemeClr val="accent1">
                  <a:lumMod val="60000"/>
                </a:schemeClr>
              </a:solidFill>
              <a:ln w="6350" cap="flat" cmpd="sng" algn="ctr">
                <a:solidFill>
                  <a:schemeClr val="accent1">
                    <a:lumMod val="60000"/>
                  </a:schemeClr>
                </a:solidFill>
                <a:prstDash val="solid"/>
                <a:round/>
              </a:ln>
              <a:effectLst>
                <a:outerShdw blurRad="50800" dist="38100" dir="2700000" algn="tl" rotWithShape="0">
                  <a:prstClr val="black">
                    <a:alpha val="40000"/>
                  </a:prstClr>
                </a:outerShdw>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0">
                  <c:v>0</c:v>
                </c:pt>
                <c:pt idx="1">
                  <c:v>1</c:v>
                </c:pt>
                <c:pt idx="2">
                  <c:v>4</c:v>
                </c:pt>
                <c:pt idx="3">
                  <c:v>3</c:v>
                </c:pt>
                <c:pt idx="4">
                  <c:v>1</c:v>
                </c:pt>
                <c:pt idx="5">
                  <c:v>2</c:v>
                </c:pt>
                <c:pt idx="6">
                  <c:v>0</c:v>
                </c:pt>
                <c:pt idx="7">
                  <c:v>1</c:v>
                </c:pt>
                <c:pt idx="8">
                  <c:v>2</c:v>
                </c:pt>
                <c:pt idx="9">
                  <c:v>2</c:v>
                </c:pt>
                <c:pt idx="10">
                  <c:v>1</c:v>
                </c:pt>
                <c:pt idx="11">
                  <c:v>1</c:v>
                </c:pt>
                <c:pt idx="12">
                  <c:v>0</c:v>
                </c:pt>
                <c:pt idx="13">
                  <c:v>1</c:v>
                </c:pt>
                <c:pt idx="14">
                  <c:v>0</c:v>
                </c:pt>
                <c:pt idx="15">
                  <c:v>0</c:v>
                </c:pt>
                <c:pt idx="16">
                  <c:v>1</c:v>
                </c:pt>
                <c:pt idx="17">
                  <c:v>2</c:v>
                </c:pt>
                <c:pt idx="18">
                  <c:v>0</c:v>
                </c:pt>
              </c:numCache>
            </c:numRef>
          </c:val>
          <c:smooth val="0"/>
          <c:extLst>
            <c:ext xmlns:c16="http://schemas.microsoft.com/office/drawing/2014/chart" uri="{C3380CC4-5D6E-409C-BE32-E72D297353CC}">
              <c16:uniqueId val="{0000002A-7C8B-4399-8A8A-311B4A5E4E25}"/>
            </c:ext>
          </c:extLst>
        </c:ser>
        <c:ser>
          <c:idx val="4"/>
          <c:order val="4"/>
          <c:tx>
            <c:strRef>
              <c:f>Sheet1!$F$1</c:f>
              <c:strCache>
                <c:ptCount val="1"/>
                <c:pt idx="0">
                  <c:v>Cannabis</c:v>
                </c:pt>
              </c:strCache>
            </c:strRef>
          </c:tx>
          <c:spPr>
            <a:ln w="25400" cap="rnd" cmpd="sng" algn="ctr">
              <a:solidFill>
                <a:schemeClr val="accent3">
                  <a:lumMod val="60000"/>
                </a:schemeClr>
              </a:solidFill>
              <a:prstDash val="solid"/>
              <a:round/>
            </a:ln>
            <a:effectLst>
              <a:outerShdw blurRad="50800" dist="38100" dir="2700000" algn="tl" rotWithShape="0">
                <a:prstClr val="black">
                  <a:alpha val="40000"/>
                </a:prstClr>
              </a:outerShdw>
            </a:effectLst>
          </c:spPr>
          <c:marker>
            <c:symbol val="star"/>
            <c:size val="6"/>
            <c:spPr>
              <a:noFill/>
              <a:ln w="6350" cap="flat" cmpd="sng" algn="ctr">
                <a:solidFill>
                  <a:schemeClr val="accent3">
                    <a:lumMod val="60000"/>
                  </a:schemeClr>
                </a:solidFill>
                <a:prstDash val="solid"/>
                <a:round/>
              </a:ln>
              <a:effectLst>
                <a:outerShdw blurRad="50800" dist="38100" dir="2700000" algn="tl" rotWithShape="0">
                  <a:prstClr val="black">
                    <a:alpha val="40000"/>
                  </a:prstClr>
                </a:outerShdw>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Sheet1!$F$2:$F$20</c:f>
              <c:numCache>
                <c:formatCode>General</c:formatCode>
                <c:ptCount val="19"/>
                <c:pt idx="0">
                  <c:v>1</c:v>
                </c:pt>
                <c:pt idx="1">
                  <c:v>0</c:v>
                </c:pt>
                <c:pt idx="2">
                  <c:v>1</c:v>
                </c:pt>
                <c:pt idx="3">
                  <c:v>0</c:v>
                </c:pt>
                <c:pt idx="4">
                  <c:v>1</c:v>
                </c:pt>
                <c:pt idx="5">
                  <c:v>2</c:v>
                </c:pt>
                <c:pt idx="6">
                  <c:v>4</c:v>
                </c:pt>
                <c:pt idx="7">
                  <c:v>7</c:v>
                </c:pt>
                <c:pt idx="8">
                  <c:v>1</c:v>
                </c:pt>
                <c:pt idx="9">
                  <c:v>1</c:v>
                </c:pt>
                <c:pt idx="10">
                  <c:v>2</c:v>
                </c:pt>
                <c:pt idx="11">
                  <c:v>1</c:v>
                </c:pt>
                <c:pt idx="12">
                  <c:v>4</c:v>
                </c:pt>
                <c:pt idx="13">
                  <c:v>1</c:v>
                </c:pt>
                <c:pt idx="14">
                  <c:v>1</c:v>
                </c:pt>
                <c:pt idx="15">
                  <c:v>1</c:v>
                </c:pt>
                <c:pt idx="16">
                  <c:v>2</c:v>
                </c:pt>
                <c:pt idx="17">
                  <c:v>1</c:v>
                </c:pt>
                <c:pt idx="18">
                  <c:v>1</c:v>
                </c:pt>
              </c:numCache>
            </c:numRef>
          </c:val>
          <c:smooth val="0"/>
          <c:extLst>
            <c:ext xmlns:c16="http://schemas.microsoft.com/office/drawing/2014/chart" uri="{C3380CC4-5D6E-409C-BE32-E72D297353CC}">
              <c16:uniqueId val="{0000003E-7C8B-4399-8A8A-311B4A5E4E25}"/>
            </c:ext>
          </c:extLst>
        </c:ser>
        <c:ser>
          <c:idx val="5"/>
          <c:order val="5"/>
          <c:tx>
            <c:strRef>
              <c:f>Sheet1!$G$1</c:f>
              <c:strCache>
                <c:ptCount val="1"/>
                <c:pt idx="0">
                  <c:v>Benzodiazepines</c:v>
                </c:pt>
              </c:strCache>
            </c:strRef>
          </c:tx>
          <c:spPr>
            <a:ln w="19050" cap="rnd" cmpd="sng" algn="ctr">
              <a:solidFill>
                <a:schemeClr val="accent5">
                  <a:lumMod val="60000"/>
                </a:schemeClr>
              </a:solidFill>
              <a:prstDash val="solid"/>
              <a:round/>
            </a:ln>
            <a:effectLst/>
          </c:spPr>
          <c:marker>
            <c:spPr>
              <a:solidFill>
                <a:schemeClr val="accent5">
                  <a:lumMod val="60000"/>
                </a:schemeClr>
              </a:solidFill>
              <a:ln w="6350" cap="flat" cmpd="sng" algn="ctr">
                <a:solidFill>
                  <a:schemeClr val="accent5">
                    <a:lumMod val="60000"/>
                  </a:schemeClr>
                </a:solidFill>
                <a:prstDash val="solid"/>
                <a:round/>
              </a:ln>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Sheet1!$G$2:$G$20</c:f>
            </c:numRef>
          </c:val>
          <c:smooth val="0"/>
          <c:extLst>
            <c:ext xmlns:c16="http://schemas.microsoft.com/office/drawing/2014/chart" uri="{C3380CC4-5D6E-409C-BE32-E72D297353CC}">
              <c16:uniqueId val="{0000003F-7C8B-4399-8A8A-311B4A5E4E25}"/>
            </c:ext>
          </c:extLst>
        </c:ser>
        <c:dLbls>
          <c:showLegendKey val="0"/>
          <c:showVal val="0"/>
          <c:showCatName val="0"/>
          <c:showSerName val="0"/>
          <c:showPercent val="0"/>
          <c:showBubbleSize val="0"/>
        </c:dLbls>
        <c:marker val="1"/>
        <c:smooth val="0"/>
        <c:axId val="2118758328"/>
        <c:axId val="2062632024"/>
      </c:lineChart>
      <c:catAx>
        <c:axId val="2118758328"/>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2632024"/>
        <c:crosses val="autoZero"/>
        <c:auto val="1"/>
        <c:lblAlgn val="ctr"/>
        <c:lblOffset val="100"/>
        <c:noMultiLvlLbl val="0"/>
      </c:catAx>
      <c:valAx>
        <c:axId val="2062632024"/>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 ACT IDRS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18758328"/>
        <c:crosses val="autoZero"/>
        <c:crossBetween val="between"/>
      </c:valAx>
      <c:spPr>
        <a:solidFill>
          <a:schemeClr val="bg1"/>
        </a:solidFill>
        <a:ln cap="sq">
          <a:noFill/>
          <a:prstDash val="solid"/>
          <a:round/>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833403458155515E-2"/>
          <c:y val="3.9215686274509803E-2"/>
          <c:w val="0.89349970948287949"/>
          <c:h val="0.72105047562696267"/>
        </c:manualLayout>
      </c:layout>
      <c:barChart>
        <c:barDir val="col"/>
        <c:grouping val="clustered"/>
        <c:varyColors val="0"/>
        <c:ser>
          <c:idx val="0"/>
          <c:order val="0"/>
          <c:tx>
            <c:strRef>
              <c:f>Sheet1!$B$1</c:f>
              <c:strCache>
                <c:ptCount val="1"/>
                <c:pt idx="0">
                  <c:v>Point</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Sheet1!$A$2:$A$19</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Sheet1!$B$2:$B$19</c:f>
              <c:numCache>
                <c:formatCode>General</c:formatCode>
                <c:ptCount val="17"/>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65</c:v>
                </c:pt>
                <c:pt idx="16">
                  <c:v>50</c:v>
                </c:pt>
              </c:numCache>
            </c:numRef>
          </c:val>
          <c:extLst>
            <c:ext xmlns:c16="http://schemas.microsoft.com/office/drawing/2014/chart" uri="{C3380CC4-5D6E-409C-BE32-E72D297353CC}">
              <c16:uniqueId val="{00000000-508F-407A-BAD3-D5D1DC1D6AFC}"/>
            </c:ext>
          </c:extLst>
        </c:ser>
        <c:ser>
          <c:idx val="1"/>
          <c:order val="1"/>
          <c:tx>
            <c:strRef>
              <c:f>Sheet1!$C$1</c:f>
              <c:strCache>
                <c:ptCount val="1"/>
                <c:pt idx="0">
                  <c:v>Gram</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0-0619-41E6-801C-DF6872AD73C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Sheet1!$A$2:$A$19</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Sheet1!$C$2:$C$19</c:f>
              <c:numCache>
                <c:formatCode>General</c:formatCode>
                <c:ptCount val="17"/>
                <c:pt idx="0">
                  <c:v>300</c:v>
                </c:pt>
                <c:pt idx="1">
                  <c:v>175</c:v>
                </c:pt>
                <c:pt idx="2">
                  <c:v>200</c:v>
                </c:pt>
                <c:pt idx="3">
                  <c:v>125</c:v>
                </c:pt>
                <c:pt idx="4">
                  <c:v>175</c:v>
                </c:pt>
                <c:pt idx="5">
                  <c:v>235</c:v>
                </c:pt>
                <c:pt idx="6">
                  <c:v>200</c:v>
                </c:pt>
                <c:pt idx="7">
                  <c:v>250</c:v>
                </c:pt>
                <c:pt idx="8">
                  <c:v>250</c:v>
                </c:pt>
                <c:pt idx="9">
                  <c:v>235</c:v>
                </c:pt>
                <c:pt idx="10">
                  <c:v>250</c:v>
                </c:pt>
                <c:pt idx="11">
                  <c:v>200</c:v>
                </c:pt>
                <c:pt idx="12">
                  <c:v>275</c:v>
                </c:pt>
                <c:pt idx="13">
                  <c:v>250</c:v>
                </c:pt>
                <c:pt idx="14">
                  <c:v>150</c:v>
                </c:pt>
                <c:pt idx="16">
                  <c:v>220</c:v>
                </c:pt>
              </c:numCache>
            </c:numRef>
          </c:val>
          <c:extLst>
            <c:ext xmlns:c16="http://schemas.microsoft.com/office/drawing/2014/chart" uri="{C3380CC4-5D6E-409C-BE32-E72D297353CC}">
              <c16:uniqueId val="{00000002-508F-407A-BAD3-D5D1DC1D6AFC}"/>
            </c:ext>
          </c:extLst>
        </c:ser>
        <c:dLbls>
          <c:showLegendKey val="0"/>
          <c:showVal val="1"/>
          <c:showCatName val="0"/>
          <c:showSerName val="0"/>
          <c:showPercent val="0"/>
          <c:showBubbleSize val="0"/>
        </c:dLbls>
        <c:gapWidth val="150"/>
        <c:axId val="-2121395128"/>
        <c:axId val="-2121391560"/>
      </c:barChart>
      <c:catAx>
        <c:axId val="-212139512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1560"/>
        <c:crosses val="autoZero"/>
        <c:auto val="1"/>
        <c:lblAlgn val="ctr"/>
        <c:lblOffset val="100"/>
        <c:noMultiLvlLbl val="0"/>
      </c:catAx>
      <c:valAx>
        <c:axId val="-212139156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dirty="0"/>
                  <a:t>Median price ($)</a:t>
                </a:r>
              </a:p>
            </c:rich>
          </c:tx>
          <c:layout>
            <c:manualLayout>
              <c:xMode val="edge"/>
              <c:yMode val="edge"/>
              <c:x val="5.357944387386359E-3"/>
              <c:y val="0.1894931846893978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5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26241100596366E-2"/>
          <c:y val="5.1823823391939E-2"/>
          <c:w val="0.90265115943075924"/>
          <c:h val="0.71709736178183392"/>
        </c:manualLayout>
      </c:layout>
      <c:barChart>
        <c:barDir val="col"/>
        <c:grouping val="percentStacked"/>
        <c:varyColors val="0"/>
        <c:ser>
          <c:idx val="0"/>
          <c:order val="0"/>
          <c:tx>
            <c:strRef>
              <c:f>Sheet1!$A$2</c:f>
              <c:strCache>
                <c:ptCount val="1"/>
                <c:pt idx="0">
                  <c:v>High</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C-1794-4E41-ACA2-3F08E50D71B3}"/>
                </c:ext>
              </c:extLst>
            </c:dLbl>
            <c:dLbl>
              <c:idx val="7"/>
              <c:delete val="1"/>
              <c:extLst>
                <c:ext xmlns:c15="http://schemas.microsoft.com/office/drawing/2012/chart" uri="{CE6537A1-D6FC-4f65-9D91-7224C49458BB}"/>
                <c:ext xmlns:c16="http://schemas.microsoft.com/office/drawing/2014/chart" uri="{C3380CC4-5D6E-409C-BE32-E72D297353CC}">
                  <c16:uniqueId val="{0000000B-1794-4E41-ACA2-3F08E50D71B3}"/>
                </c:ext>
              </c:extLst>
            </c:dLbl>
            <c:dLbl>
              <c:idx val="8"/>
              <c:delete val="1"/>
              <c:extLst>
                <c:ext xmlns:c15="http://schemas.microsoft.com/office/drawing/2012/chart" uri="{CE6537A1-D6FC-4f65-9D91-7224C49458BB}"/>
                <c:ext xmlns:c16="http://schemas.microsoft.com/office/drawing/2014/chart" uri="{C3380CC4-5D6E-409C-BE32-E72D297353CC}">
                  <c16:uniqueId val="{0000000A-1794-4E41-ACA2-3F08E50D71B3}"/>
                </c:ext>
              </c:extLst>
            </c:dLbl>
            <c:dLbl>
              <c:idx val="11"/>
              <c:delete val="1"/>
              <c:extLst>
                <c:ext xmlns:c15="http://schemas.microsoft.com/office/drawing/2012/chart" uri="{CE6537A1-D6FC-4f65-9D91-7224C49458BB}"/>
                <c:ext xmlns:c16="http://schemas.microsoft.com/office/drawing/2014/chart" uri="{C3380CC4-5D6E-409C-BE32-E72D297353CC}">
                  <c16:uniqueId val="{00000009-1794-4E41-ACA2-3F08E50D71B3}"/>
                </c:ext>
              </c:extLst>
            </c:dLbl>
            <c:dLbl>
              <c:idx val="15"/>
              <c:delete val="1"/>
              <c:extLst>
                <c:ext xmlns:c15="http://schemas.microsoft.com/office/drawing/2012/chart" uri="{CE6537A1-D6FC-4f65-9D91-7224C49458BB}"/>
                <c:ext xmlns:c16="http://schemas.microsoft.com/office/drawing/2014/chart" uri="{C3380CC4-5D6E-409C-BE32-E72D297353CC}">
                  <c16:uniqueId val="{00000008-1794-4E41-ACA2-3F08E50D71B3}"/>
                </c:ext>
              </c:extLst>
            </c:dLbl>
            <c:dLbl>
              <c:idx val="16"/>
              <c:delete val="1"/>
              <c:extLst>
                <c:ext xmlns:c15="http://schemas.microsoft.com/office/drawing/2012/chart" uri="{CE6537A1-D6FC-4f65-9D91-7224C49458BB}"/>
                <c:ext xmlns:c16="http://schemas.microsoft.com/office/drawing/2014/chart" uri="{C3380CC4-5D6E-409C-BE32-E72D297353CC}">
                  <c16:uniqueId val="{00000007-1794-4E41-ACA2-3F08E50D71B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Sheet1!$B$2:$R$2</c:f>
              <c:numCache>
                <c:formatCode>General</c:formatCode>
                <c:ptCount val="17"/>
                <c:pt idx="0">
                  <c:v>33</c:v>
                </c:pt>
                <c:pt idx="1">
                  <c:v>41</c:v>
                </c:pt>
                <c:pt idx="2">
                  <c:v>25</c:v>
                </c:pt>
                <c:pt idx="3">
                  <c:v>23</c:v>
                </c:pt>
                <c:pt idx="4">
                  <c:v>21</c:v>
                </c:pt>
                <c:pt idx="5">
                  <c:v>14</c:v>
                </c:pt>
                <c:pt idx="6">
                  <c:v>13</c:v>
                </c:pt>
                <c:pt idx="7">
                  <c:v>7</c:v>
                </c:pt>
                <c:pt idx="8">
                  <c:v>11</c:v>
                </c:pt>
                <c:pt idx="9">
                  <c:v>25</c:v>
                </c:pt>
                <c:pt idx="10">
                  <c:v>24</c:v>
                </c:pt>
                <c:pt idx="11">
                  <c:v>17</c:v>
                </c:pt>
                <c:pt idx="12">
                  <c:v>31</c:v>
                </c:pt>
                <c:pt idx="13">
                  <c:v>35</c:v>
                </c:pt>
                <c:pt idx="14">
                  <c:v>25</c:v>
                </c:pt>
                <c:pt idx="15">
                  <c:v>19</c:v>
                </c:pt>
                <c:pt idx="16">
                  <c:v>21</c:v>
                </c:pt>
              </c:numCache>
            </c:numRef>
          </c:val>
          <c:extLst>
            <c:ext xmlns:c16="http://schemas.microsoft.com/office/drawing/2014/chart" uri="{C3380CC4-5D6E-409C-BE32-E72D297353CC}">
              <c16:uniqueId val="{00000000-7566-4EC2-A476-23E7690A8CA2}"/>
            </c:ext>
          </c:extLst>
        </c:ser>
        <c:ser>
          <c:idx val="1"/>
          <c:order val="1"/>
          <c:tx>
            <c:strRef>
              <c:f>Sheet1!$A$3</c:f>
              <c:strCache>
                <c:ptCount val="1"/>
                <c:pt idx="0">
                  <c:v>Medium</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1794-4E41-ACA2-3F08E50D71B3}"/>
                </c:ext>
              </c:extLst>
            </c:dLbl>
            <c:dLbl>
              <c:idx val="13"/>
              <c:delete val="1"/>
              <c:extLst>
                <c:ext xmlns:c15="http://schemas.microsoft.com/office/drawing/2012/chart" uri="{CE6537A1-D6FC-4f65-9D91-7224C49458BB}"/>
                <c:ext xmlns:c16="http://schemas.microsoft.com/office/drawing/2014/chart" uri="{C3380CC4-5D6E-409C-BE32-E72D297353CC}">
                  <c16:uniqueId val="{00000006-1794-4E41-ACA2-3F08E50D71B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Sheet1!$B$3:$R$3</c:f>
              <c:numCache>
                <c:formatCode>General</c:formatCode>
                <c:ptCount val="17"/>
                <c:pt idx="0">
                  <c:v>19</c:v>
                </c:pt>
                <c:pt idx="1">
                  <c:v>39</c:v>
                </c:pt>
                <c:pt idx="2">
                  <c:v>50</c:v>
                </c:pt>
                <c:pt idx="3">
                  <c:v>26</c:v>
                </c:pt>
                <c:pt idx="4">
                  <c:v>30</c:v>
                </c:pt>
                <c:pt idx="5">
                  <c:v>38</c:v>
                </c:pt>
                <c:pt idx="6">
                  <c:v>39</c:v>
                </c:pt>
                <c:pt idx="7">
                  <c:v>27</c:v>
                </c:pt>
                <c:pt idx="8">
                  <c:v>33</c:v>
                </c:pt>
                <c:pt idx="9">
                  <c:v>33</c:v>
                </c:pt>
                <c:pt idx="10">
                  <c:v>41</c:v>
                </c:pt>
                <c:pt idx="11">
                  <c:v>39</c:v>
                </c:pt>
                <c:pt idx="12">
                  <c:v>46</c:v>
                </c:pt>
                <c:pt idx="13">
                  <c:v>24</c:v>
                </c:pt>
                <c:pt idx="14">
                  <c:v>38</c:v>
                </c:pt>
                <c:pt idx="15">
                  <c:v>44</c:v>
                </c:pt>
                <c:pt idx="16">
                  <c:v>63</c:v>
                </c:pt>
              </c:numCache>
            </c:numRef>
          </c:val>
          <c:extLst>
            <c:ext xmlns:c16="http://schemas.microsoft.com/office/drawing/2014/chart" uri="{C3380CC4-5D6E-409C-BE32-E72D297353CC}">
              <c16:uniqueId val="{00000001-7566-4EC2-A476-23E7690A8CA2}"/>
            </c:ext>
          </c:extLst>
        </c:ser>
        <c:ser>
          <c:idx val="2"/>
          <c:order val="2"/>
          <c:tx>
            <c:strRef>
              <c:f>Sheet1!$A$4</c:f>
              <c:strCache>
                <c:ptCount val="1"/>
                <c:pt idx="0">
                  <c:v>Low</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4-1794-4E41-ACA2-3F08E50D71B3}"/>
                </c:ext>
              </c:extLst>
            </c:dLbl>
            <c:dLbl>
              <c:idx val="13"/>
              <c:delete val="1"/>
              <c:extLst>
                <c:ext xmlns:c15="http://schemas.microsoft.com/office/drawing/2012/chart" uri="{CE6537A1-D6FC-4f65-9D91-7224C49458BB}"/>
                <c:ext xmlns:c16="http://schemas.microsoft.com/office/drawing/2014/chart" uri="{C3380CC4-5D6E-409C-BE32-E72D297353CC}">
                  <c16:uniqueId val="{00000003-1794-4E41-ACA2-3F08E50D71B3}"/>
                </c:ext>
              </c:extLst>
            </c:dLbl>
            <c:dLbl>
              <c:idx val="14"/>
              <c:delete val="1"/>
              <c:extLst>
                <c:ext xmlns:c15="http://schemas.microsoft.com/office/drawing/2012/chart" uri="{CE6537A1-D6FC-4f65-9D91-7224C49458BB}"/>
                <c:ext xmlns:c16="http://schemas.microsoft.com/office/drawing/2014/chart" uri="{C3380CC4-5D6E-409C-BE32-E72D297353CC}">
                  <c16:uniqueId val="{00000002-1794-4E41-ACA2-3F08E50D71B3}"/>
                </c:ext>
              </c:extLst>
            </c:dLbl>
            <c:dLbl>
              <c:idx val="15"/>
              <c:delete val="1"/>
              <c:extLst>
                <c:ext xmlns:c15="http://schemas.microsoft.com/office/drawing/2012/chart" uri="{CE6537A1-D6FC-4f65-9D91-7224C49458BB}"/>
                <c:ext xmlns:c16="http://schemas.microsoft.com/office/drawing/2014/chart" uri="{C3380CC4-5D6E-409C-BE32-E72D297353CC}">
                  <c16:uniqueId val="{00000001-1794-4E41-ACA2-3F08E50D71B3}"/>
                </c:ext>
              </c:extLst>
            </c:dLbl>
            <c:dLbl>
              <c:idx val="16"/>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BD-46C8-8805-C4319DF5393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Sheet1!$B$4:$R$4</c:f>
              <c:numCache>
                <c:formatCode>General</c:formatCode>
                <c:ptCount val="17"/>
                <c:pt idx="0">
                  <c:v>48</c:v>
                </c:pt>
                <c:pt idx="1">
                  <c:v>18</c:v>
                </c:pt>
                <c:pt idx="2">
                  <c:v>22</c:v>
                </c:pt>
                <c:pt idx="3">
                  <c:v>44</c:v>
                </c:pt>
                <c:pt idx="4">
                  <c:v>40</c:v>
                </c:pt>
                <c:pt idx="5">
                  <c:v>40</c:v>
                </c:pt>
                <c:pt idx="6">
                  <c:v>28</c:v>
                </c:pt>
                <c:pt idx="7">
                  <c:v>57</c:v>
                </c:pt>
                <c:pt idx="8">
                  <c:v>44</c:v>
                </c:pt>
                <c:pt idx="9">
                  <c:v>38</c:v>
                </c:pt>
                <c:pt idx="10">
                  <c:v>24</c:v>
                </c:pt>
                <c:pt idx="11">
                  <c:v>30</c:v>
                </c:pt>
                <c:pt idx="12">
                  <c:v>15</c:v>
                </c:pt>
                <c:pt idx="13">
                  <c:v>18</c:v>
                </c:pt>
                <c:pt idx="14">
                  <c:v>21</c:v>
                </c:pt>
                <c:pt idx="15">
                  <c:v>31</c:v>
                </c:pt>
                <c:pt idx="16">
                  <c:v>5</c:v>
                </c:pt>
              </c:numCache>
            </c:numRef>
          </c:val>
          <c:extLst>
            <c:ext xmlns:c16="http://schemas.microsoft.com/office/drawing/2014/chart" uri="{C3380CC4-5D6E-409C-BE32-E72D297353CC}">
              <c16:uniqueId val="{00000002-7566-4EC2-A476-23E7690A8CA2}"/>
            </c:ext>
          </c:extLst>
        </c:ser>
        <c:ser>
          <c:idx val="3"/>
          <c:order val="3"/>
          <c:tx>
            <c:strRef>
              <c:f>Sheet1!$A$5</c:f>
              <c:strCache>
                <c:ptCount val="1"/>
                <c:pt idx="0">
                  <c:v>Fluctuates</c:v>
                </c:pt>
              </c:strCache>
            </c:strRef>
          </c:tx>
          <c:spPr>
            <a:solidFill>
              <a:schemeClr val="accent4"/>
            </a:solidFill>
            <a:ln>
              <a:noFill/>
            </a:ln>
            <a:effectLst>
              <a:outerShdw blurRad="50800" dist="38100" dir="2700000" algn="tl" rotWithShape="0">
                <a:prstClr val="black">
                  <a:alpha val="40000"/>
                </a:prstClr>
              </a:outerShdw>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94-4E41-ACA2-3F08E50D71B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Sheet1!$B$5:$R$5</c:f>
              <c:numCache>
                <c:formatCode>General</c:formatCode>
                <c:ptCount val="17"/>
                <c:pt idx="0">
                  <c:v>0</c:v>
                </c:pt>
                <c:pt idx="1">
                  <c:v>3</c:v>
                </c:pt>
                <c:pt idx="2">
                  <c:v>3</c:v>
                </c:pt>
                <c:pt idx="3">
                  <c:v>8</c:v>
                </c:pt>
                <c:pt idx="4">
                  <c:v>9</c:v>
                </c:pt>
                <c:pt idx="5">
                  <c:v>9</c:v>
                </c:pt>
                <c:pt idx="6">
                  <c:v>21</c:v>
                </c:pt>
                <c:pt idx="7">
                  <c:v>9</c:v>
                </c:pt>
                <c:pt idx="8">
                  <c:v>11</c:v>
                </c:pt>
                <c:pt idx="9">
                  <c:v>4</c:v>
                </c:pt>
                <c:pt idx="10">
                  <c:v>11</c:v>
                </c:pt>
                <c:pt idx="11">
                  <c:v>13</c:v>
                </c:pt>
                <c:pt idx="12">
                  <c:v>8</c:v>
                </c:pt>
                <c:pt idx="13">
                  <c:v>24</c:v>
                </c:pt>
                <c:pt idx="14">
                  <c:v>17</c:v>
                </c:pt>
                <c:pt idx="15">
                  <c:v>6</c:v>
                </c:pt>
                <c:pt idx="16">
                  <c:v>11</c:v>
                </c:pt>
              </c:numCache>
            </c:numRef>
          </c:val>
          <c:extLst>
            <c:ext xmlns:c16="http://schemas.microsoft.com/office/drawing/2014/chart" uri="{C3380CC4-5D6E-409C-BE32-E72D297353CC}">
              <c16:uniqueId val="{00000003-7566-4EC2-A476-23E7690A8CA2}"/>
            </c:ext>
          </c:extLst>
        </c:ser>
        <c:dLbls>
          <c:showLegendKey val="0"/>
          <c:showVal val="1"/>
          <c:showCatName val="0"/>
          <c:showSerName val="0"/>
          <c:showPercent val="0"/>
          <c:showBubbleSize val="0"/>
        </c:dLbls>
        <c:gapWidth val="150"/>
        <c:overlap val="100"/>
        <c:axId val="-2121289624"/>
        <c:axId val="-2098314936"/>
      </c:barChart>
      <c:catAx>
        <c:axId val="-2121289624"/>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8314936"/>
        <c:crosses val="autoZero"/>
        <c:auto val="1"/>
        <c:lblAlgn val="ctr"/>
        <c:lblOffset val="100"/>
        <c:noMultiLvlLbl val="0"/>
      </c:catAx>
      <c:valAx>
        <c:axId val="-209831493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6.7930184875687029E-3"/>
              <c:y val="0.1186143672492683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289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709073176178701E-2"/>
          <c:y val="5.9930693716666199E-2"/>
          <c:w val="0.88136482939632499"/>
          <c:h val="0.67970633564042926"/>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6"/>
              <c:tx>
                <c:rich>
                  <a:bodyPr/>
                  <a:lstStyle/>
                  <a:p>
                    <a:fld id="{F799BEC7-0F1B-4427-87D3-7852C0B3574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54-49FD-A8E8-CDD4B324880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Sheet1!$B$2:$R$2</c:f>
              <c:numCache>
                <c:formatCode>General</c:formatCode>
                <c:ptCount val="17"/>
                <c:pt idx="0">
                  <c:v>54</c:v>
                </c:pt>
                <c:pt idx="1">
                  <c:v>51</c:v>
                </c:pt>
                <c:pt idx="2">
                  <c:v>31</c:v>
                </c:pt>
                <c:pt idx="3">
                  <c:v>48</c:v>
                </c:pt>
                <c:pt idx="4">
                  <c:v>34</c:v>
                </c:pt>
                <c:pt idx="5">
                  <c:v>42</c:v>
                </c:pt>
                <c:pt idx="6">
                  <c:v>20</c:v>
                </c:pt>
                <c:pt idx="7">
                  <c:v>41</c:v>
                </c:pt>
                <c:pt idx="8">
                  <c:v>49</c:v>
                </c:pt>
                <c:pt idx="9">
                  <c:v>34</c:v>
                </c:pt>
                <c:pt idx="10">
                  <c:v>58</c:v>
                </c:pt>
                <c:pt idx="11">
                  <c:v>28</c:v>
                </c:pt>
                <c:pt idx="12">
                  <c:v>30</c:v>
                </c:pt>
                <c:pt idx="13">
                  <c:v>65</c:v>
                </c:pt>
                <c:pt idx="14">
                  <c:v>44</c:v>
                </c:pt>
                <c:pt idx="15">
                  <c:v>28</c:v>
                </c:pt>
                <c:pt idx="16">
                  <c:v>67</c:v>
                </c:pt>
              </c:numCache>
            </c:numRef>
          </c:val>
          <c:extLst>
            <c:ext xmlns:c16="http://schemas.microsoft.com/office/drawing/2014/chart" uri="{C3380CC4-5D6E-409C-BE32-E72D297353CC}">
              <c16:uniqueId val="{00000001-38C8-4E6A-A03A-E77B24C10D5C}"/>
            </c:ext>
          </c:extLst>
        </c:ser>
        <c:ser>
          <c:idx val="1"/>
          <c:order val="1"/>
          <c:tx>
            <c:strRef>
              <c:f>Sheet1!$A$3</c:f>
              <c:strCache>
                <c:ptCount val="1"/>
                <c:pt idx="0">
                  <c:v>Easy</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9-6F4C-4E25-939D-5BB98ACAD630}"/>
                </c:ext>
              </c:extLst>
            </c:dLbl>
            <c:dLbl>
              <c:idx val="16"/>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54-49FD-A8E8-CDD4B324880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Sheet1!$B$3:$R$3</c:f>
              <c:numCache>
                <c:formatCode>General</c:formatCode>
                <c:ptCount val="17"/>
                <c:pt idx="0">
                  <c:v>25</c:v>
                </c:pt>
                <c:pt idx="1">
                  <c:v>35</c:v>
                </c:pt>
                <c:pt idx="2">
                  <c:v>44</c:v>
                </c:pt>
                <c:pt idx="3">
                  <c:v>44</c:v>
                </c:pt>
                <c:pt idx="4">
                  <c:v>56</c:v>
                </c:pt>
                <c:pt idx="5">
                  <c:v>43</c:v>
                </c:pt>
                <c:pt idx="6">
                  <c:v>56</c:v>
                </c:pt>
                <c:pt idx="7">
                  <c:v>30</c:v>
                </c:pt>
                <c:pt idx="8">
                  <c:v>31</c:v>
                </c:pt>
                <c:pt idx="9">
                  <c:v>47</c:v>
                </c:pt>
                <c:pt idx="10">
                  <c:v>40</c:v>
                </c:pt>
                <c:pt idx="11">
                  <c:v>52</c:v>
                </c:pt>
                <c:pt idx="12">
                  <c:v>67</c:v>
                </c:pt>
                <c:pt idx="13">
                  <c:v>29</c:v>
                </c:pt>
                <c:pt idx="14">
                  <c:v>40</c:v>
                </c:pt>
                <c:pt idx="15">
                  <c:v>44</c:v>
                </c:pt>
                <c:pt idx="16">
                  <c:v>11</c:v>
                </c:pt>
              </c:numCache>
            </c:numRef>
          </c:val>
          <c:extLst>
            <c:ext xmlns:c16="http://schemas.microsoft.com/office/drawing/2014/chart" uri="{C3380CC4-5D6E-409C-BE32-E72D297353CC}">
              <c16:uniqueId val="{00000002-38C8-4E6A-A03A-E77B24C10D5C}"/>
            </c:ext>
          </c:extLst>
        </c:ser>
        <c:ser>
          <c:idx val="2"/>
          <c:order val="2"/>
          <c:tx>
            <c:strRef>
              <c:f>Sheet1!$A$4</c:f>
              <c:strCache>
                <c:ptCount val="1"/>
                <c:pt idx="0">
                  <c:v>Difficult</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6F4C-4E25-939D-5BB98ACAD630}"/>
                </c:ext>
              </c:extLst>
            </c:dLbl>
            <c:dLbl>
              <c:idx val="3"/>
              <c:delete val="1"/>
              <c:extLst>
                <c:ext xmlns:c15="http://schemas.microsoft.com/office/drawing/2012/chart" uri="{CE6537A1-D6FC-4f65-9D91-7224C49458BB}"/>
                <c:ext xmlns:c16="http://schemas.microsoft.com/office/drawing/2014/chart" uri="{C3380CC4-5D6E-409C-BE32-E72D297353CC}">
                  <c16:uniqueId val="{00000007-6F4C-4E25-939D-5BB98ACAD630}"/>
                </c:ext>
              </c:extLst>
            </c:dLbl>
            <c:dLbl>
              <c:idx val="4"/>
              <c:delete val="1"/>
              <c:extLst>
                <c:ext xmlns:c15="http://schemas.microsoft.com/office/drawing/2012/chart" uri="{CE6537A1-D6FC-4f65-9D91-7224C49458BB}"/>
                <c:ext xmlns:c16="http://schemas.microsoft.com/office/drawing/2014/chart" uri="{C3380CC4-5D6E-409C-BE32-E72D297353CC}">
                  <c16:uniqueId val="{00000006-6F4C-4E25-939D-5BB98ACAD630}"/>
                </c:ext>
              </c:extLst>
            </c:dLbl>
            <c:dLbl>
              <c:idx val="10"/>
              <c:delete val="1"/>
              <c:extLst>
                <c:ext xmlns:c15="http://schemas.microsoft.com/office/drawing/2012/chart" uri="{CE6537A1-D6FC-4f65-9D91-7224C49458BB}"/>
                <c:ext xmlns:c16="http://schemas.microsoft.com/office/drawing/2014/chart" uri="{C3380CC4-5D6E-409C-BE32-E72D297353CC}">
                  <c16:uniqueId val="{00000009-637B-4119-96FD-1A33C2EFFDF8}"/>
                </c:ext>
              </c:extLst>
            </c:dLbl>
            <c:dLbl>
              <c:idx val="11"/>
              <c:delete val="1"/>
              <c:extLst>
                <c:ext xmlns:c15="http://schemas.microsoft.com/office/drawing/2012/chart" uri="{CE6537A1-D6FC-4f65-9D91-7224C49458BB}"/>
                <c:ext xmlns:c16="http://schemas.microsoft.com/office/drawing/2014/chart" uri="{C3380CC4-5D6E-409C-BE32-E72D297353CC}">
                  <c16:uniqueId val="{00000004-6F4C-4E25-939D-5BB98ACAD630}"/>
                </c:ext>
              </c:extLst>
            </c:dLbl>
            <c:dLbl>
              <c:idx val="12"/>
              <c:delete val="1"/>
              <c:extLst>
                <c:ext xmlns:c15="http://schemas.microsoft.com/office/drawing/2012/chart" uri="{CE6537A1-D6FC-4f65-9D91-7224C49458BB}"/>
                <c:ext xmlns:c16="http://schemas.microsoft.com/office/drawing/2014/chart" uri="{C3380CC4-5D6E-409C-BE32-E72D297353CC}">
                  <c16:uniqueId val="{0000000D-637B-4119-96FD-1A33C2EFFDF8}"/>
                </c:ext>
              </c:extLst>
            </c:dLbl>
            <c:dLbl>
              <c:idx val="13"/>
              <c:delete val="1"/>
              <c:extLst>
                <c:ext xmlns:c15="http://schemas.microsoft.com/office/drawing/2012/chart" uri="{CE6537A1-D6FC-4f65-9D91-7224C49458BB}"/>
                <c:ext xmlns:c16="http://schemas.microsoft.com/office/drawing/2014/chart" uri="{C3380CC4-5D6E-409C-BE32-E72D297353CC}">
                  <c16:uniqueId val="{00000003-6F4C-4E25-939D-5BB98ACAD630}"/>
                </c:ext>
              </c:extLst>
            </c:dLbl>
            <c:dLbl>
              <c:idx val="14"/>
              <c:delete val="1"/>
              <c:extLst>
                <c:ext xmlns:c15="http://schemas.microsoft.com/office/drawing/2012/chart" uri="{CE6537A1-D6FC-4f65-9D91-7224C49458BB}"/>
                <c:ext xmlns:c16="http://schemas.microsoft.com/office/drawing/2014/chart" uri="{C3380CC4-5D6E-409C-BE32-E72D297353CC}">
                  <c16:uniqueId val="{00000010-637B-4119-96FD-1A33C2EFFDF8}"/>
                </c:ext>
              </c:extLst>
            </c:dLbl>
            <c:dLbl>
              <c:idx val="15"/>
              <c:delete val="1"/>
              <c:extLst>
                <c:ext xmlns:c15="http://schemas.microsoft.com/office/drawing/2012/chart" uri="{CE6537A1-D6FC-4f65-9D91-7224C49458BB}"/>
                <c:ext xmlns:c16="http://schemas.microsoft.com/office/drawing/2014/chart" uri="{C3380CC4-5D6E-409C-BE32-E72D297353CC}">
                  <c16:uniqueId val="{00000005-6F4C-4E25-939D-5BB98ACAD630}"/>
                </c:ext>
              </c:extLst>
            </c:dLbl>
            <c:dLbl>
              <c:idx val="16"/>
              <c:delete val="1"/>
              <c:extLst>
                <c:ext xmlns:c15="http://schemas.microsoft.com/office/drawing/2012/chart" uri="{CE6537A1-D6FC-4f65-9D91-7224C49458BB}"/>
                <c:ext xmlns:c16="http://schemas.microsoft.com/office/drawing/2014/chart" uri="{C3380CC4-5D6E-409C-BE32-E72D297353CC}">
                  <c16:uniqueId val="{00000000-6F4C-4E25-939D-5BB98ACAD63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Sheet1!$B$4:$R$4</c:f>
              <c:numCache>
                <c:formatCode>General</c:formatCode>
                <c:ptCount val="17"/>
                <c:pt idx="0">
                  <c:v>18</c:v>
                </c:pt>
                <c:pt idx="1">
                  <c:v>14</c:v>
                </c:pt>
                <c:pt idx="2">
                  <c:v>23</c:v>
                </c:pt>
                <c:pt idx="3">
                  <c:v>8</c:v>
                </c:pt>
                <c:pt idx="4">
                  <c:v>7</c:v>
                </c:pt>
                <c:pt idx="5">
                  <c:v>13</c:v>
                </c:pt>
                <c:pt idx="6">
                  <c:v>20</c:v>
                </c:pt>
                <c:pt idx="7">
                  <c:v>22</c:v>
                </c:pt>
                <c:pt idx="8">
                  <c:v>20</c:v>
                </c:pt>
                <c:pt idx="9">
                  <c:v>15</c:v>
                </c:pt>
                <c:pt idx="10">
                  <c:v>3</c:v>
                </c:pt>
                <c:pt idx="11">
                  <c:v>20</c:v>
                </c:pt>
                <c:pt idx="12">
                  <c:v>4</c:v>
                </c:pt>
                <c:pt idx="13">
                  <c:v>6</c:v>
                </c:pt>
                <c:pt idx="14">
                  <c:v>4</c:v>
                </c:pt>
                <c:pt idx="15">
                  <c:v>28</c:v>
                </c:pt>
                <c:pt idx="16">
                  <c:v>11</c:v>
                </c:pt>
              </c:numCache>
            </c:numRef>
          </c:val>
          <c:extLst>
            <c:ext xmlns:c16="http://schemas.microsoft.com/office/drawing/2014/chart" uri="{C3380CC4-5D6E-409C-BE32-E72D297353CC}">
              <c16:uniqueId val="{00000004-38C8-4E6A-A03A-E77B24C10D5C}"/>
            </c:ext>
          </c:extLst>
        </c:ser>
        <c:ser>
          <c:idx val="3"/>
          <c:order val="3"/>
          <c:tx>
            <c:strRef>
              <c:f>Sheet1!$A$5</c:f>
              <c:strCache>
                <c:ptCount val="1"/>
                <c:pt idx="0">
                  <c:v>Very difficult</c:v>
                </c:pt>
              </c:strCache>
            </c:strRef>
          </c:tx>
          <c:spPr>
            <a:solidFill>
              <a:schemeClr val="accent4"/>
            </a:solidFill>
            <a:ln>
              <a:noFill/>
            </a:ln>
            <a:effectLst>
              <a:outerShdw blurRad="50800" dist="38100" dir="2700000" algn="tl" rotWithShape="0">
                <a:prstClr val="black">
                  <a:alpha val="40000"/>
                </a:prstClr>
              </a:outerShdw>
            </a:effectLst>
          </c:spPr>
          <c:invertIfNegative val="0"/>
          <c:dLbls>
            <c:delete val="1"/>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Sheet1!$B$5:$R$5</c:f>
              <c:numCache>
                <c:formatCode>General</c:formatCode>
                <c:ptCount val="17"/>
                <c:pt idx="0">
                  <c:v>4</c:v>
                </c:pt>
                <c:pt idx="1">
                  <c:v>0</c:v>
                </c:pt>
                <c:pt idx="2">
                  <c:v>3</c:v>
                </c:pt>
                <c:pt idx="3">
                  <c:v>0</c:v>
                </c:pt>
                <c:pt idx="4">
                  <c:v>3</c:v>
                </c:pt>
                <c:pt idx="5">
                  <c:v>2</c:v>
                </c:pt>
                <c:pt idx="6">
                  <c:v>4</c:v>
                </c:pt>
                <c:pt idx="7">
                  <c:v>7</c:v>
                </c:pt>
                <c:pt idx="8">
                  <c:v>0</c:v>
                </c:pt>
                <c:pt idx="9">
                  <c:v>4</c:v>
                </c:pt>
                <c:pt idx="10">
                  <c:v>0</c:v>
                </c:pt>
                <c:pt idx="11">
                  <c:v>0</c:v>
                </c:pt>
                <c:pt idx="12">
                  <c:v>0</c:v>
                </c:pt>
                <c:pt idx="13">
                  <c:v>0</c:v>
                </c:pt>
                <c:pt idx="14">
                  <c:v>12</c:v>
                </c:pt>
                <c:pt idx="15">
                  <c:v>0</c:v>
                </c:pt>
                <c:pt idx="16">
                  <c:v>11</c:v>
                </c:pt>
              </c:numCache>
            </c:numRef>
          </c:val>
          <c:extLst>
            <c:ext xmlns:c16="http://schemas.microsoft.com/office/drawing/2014/chart" uri="{C3380CC4-5D6E-409C-BE32-E72D297353CC}">
              <c16:uniqueId val="{00000005-38C8-4E6A-A03A-E77B24C10D5C}"/>
            </c:ext>
          </c:extLst>
        </c:ser>
        <c:dLbls>
          <c:showLegendKey val="0"/>
          <c:showVal val="1"/>
          <c:showCatName val="0"/>
          <c:showSerName val="0"/>
          <c:showPercent val="0"/>
          <c:showBubbleSize val="0"/>
        </c:dLbls>
        <c:gapWidth val="150"/>
        <c:overlap val="100"/>
        <c:axId val="-2103200632"/>
        <c:axId val="-2103206152"/>
      </c:barChart>
      <c:catAx>
        <c:axId val="-210320063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6152"/>
        <c:crosses val="autoZero"/>
        <c:auto val="1"/>
        <c:lblAlgn val="ctr"/>
        <c:lblOffset val="100"/>
        <c:noMultiLvlLbl val="0"/>
      </c:catAx>
      <c:valAx>
        <c:axId val="-210320615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0"/>
              <c:y val="8.8550412799578537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0632"/>
        <c:crosses val="autoZero"/>
        <c:crossBetween val="between"/>
      </c:valAx>
      <c:spPr>
        <a:noFill/>
        <a:ln>
          <a:noFill/>
        </a:ln>
        <a:effectLst/>
      </c:spPr>
    </c:plotArea>
    <c:legend>
      <c:legendPos val="b"/>
      <c:layout>
        <c:manualLayout>
          <c:xMode val="edge"/>
          <c:yMode val="edge"/>
          <c:x val="0.25608192229459947"/>
          <c:y val="0.89109946665919426"/>
          <c:w val="0.49226783168833343"/>
          <c:h val="7.558166514452151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020917110131861E-2"/>
          <c:y val="3.77035132819213E-2"/>
          <c:w val="0.90554391710210547"/>
          <c:h val="0.74489620243847077"/>
        </c:manualLayout>
      </c:layout>
      <c:barChart>
        <c:barDir val="col"/>
        <c:grouping val="clustered"/>
        <c:varyColors val="0"/>
        <c:ser>
          <c:idx val="0"/>
          <c:order val="0"/>
          <c:tx>
            <c:strRef>
              <c:f>Sheet1!$B$1</c:f>
              <c:strCache>
                <c:ptCount val="1"/>
                <c:pt idx="0">
                  <c:v>Point</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Sheet1!$B$2:$B$18</c:f>
              <c:numCache>
                <c:formatCode>General</c:formatCode>
                <c:ptCount val="17"/>
                <c:pt idx="0">
                  <c:v>50</c:v>
                </c:pt>
                <c:pt idx="1">
                  <c:v>50</c:v>
                </c:pt>
                <c:pt idx="2">
                  <c:v>50</c:v>
                </c:pt>
                <c:pt idx="3">
                  <c:v>50</c:v>
                </c:pt>
                <c:pt idx="4">
                  <c:v>50</c:v>
                </c:pt>
                <c:pt idx="5">
                  <c:v>50</c:v>
                </c:pt>
                <c:pt idx="6">
                  <c:v>50</c:v>
                </c:pt>
                <c:pt idx="7">
                  <c:v>50</c:v>
                </c:pt>
                <c:pt idx="8">
                  <c:v>50</c:v>
                </c:pt>
                <c:pt idx="9">
                  <c:v>93</c:v>
                </c:pt>
                <c:pt idx="10">
                  <c:v>100</c:v>
                </c:pt>
                <c:pt idx="11">
                  <c:v>100</c:v>
                </c:pt>
                <c:pt idx="13">
                  <c:v>100</c:v>
                </c:pt>
                <c:pt idx="14">
                  <c:v>85</c:v>
                </c:pt>
                <c:pt idx="15">
                  <c:v>50</c:v>
                </c:pt>
                <c:pt idx="16">
                  <c:v>50</c:v>
                </c:pt>
              </c:numCache>
            </c:numRef>
          </c:val>
          <c:extLst>
            <c:ext xmlns:c16="http://schemas.microsoft.com/office/drawing/2014/chart" uri="{C3380CC4-5D6E-409C-BE32-E72D297353CC}">
              <c16:uniqueId val="{00000000-04E0-40EF-A60F-5BDD9F2E3E38}"/>
            </c:ext>
          </c:extLst>
        </c:ser>
        <c:ser>
          <c:idx val="1"/>
          <c:order val="1"/>
          <c:tx>
            <c:strRef>
              <c:f>Sheet1!$C$1</c:f>
              <c:strCache>
                <c:ptCount val="1"/>
                <c:pt idx="0">
                  <c:v>Gram</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BC9-41F4-B815-B9F634C6E46B}"/>
                </c:ext>
              </c:extLst>
            </c:dLbl>
            <c:dLbl>
              <c:idx val="2"/>
              <c:delete val="1"/>
              <c:extLst>
                <c:ext xmlns:c15="http://schemas.microsoft.com/office/drawing/2012/chart" uri="{CE6537A1-D6FC-4f65-9D91-7224C49458BB}"/>
                <c:ext xmlns:c16="http://schemas.microsoft.com/office/drawing/2014/chart" uri="{C3380CC4-5D6E-409C-BE32-E72D297353CC}">
                  <c16:uniqueId val="{00000001-ABC9-41F4-B815-B9F634C6E46B}"/>
                </c:ext>
              </c:extLst>
            </c:dLbl>
            <c:dLbl>
              <c:idx val="3"/>
              <c:delete val="1"/>
              <c:extLst>
                <c:ext xmlns:c15="http://schemas.microsoft.com/office/drawing/2012/chart" uri="{CE6537A1-D6FC-4f65-9D91-7224C49458BB}"/>
                <c:ext xmlns:c16="http://schemas.microsoft.com/office/drawing/2014/chart" uri="{C3380CC4-5D6E-409C-BE32-E72D297353CC}">
                  <c16:uniqueId val="{00000002-ABC9-41F4-B815-B9F634C6E46B}"/>
                </c:ext>
              </c:extLst>
            </c:dLbl>
            <c:dLbl>
              <c:idx val="6"/>
              <c:delete val="1"/>
              <c:extLst>
                <c:ext xmlns:c15="http://schemas.microsoft.com/office/drawing/2012/chart" uri="{CE6537A1-D6FC-4f65-9D91-7224C49458BB}"/>
                <c:ext xmlns:c16="http://schemas.microsoft.com/office/drawing/2014/chart" uri="{C3380CC4-5D6E-409C-BE32-E72D297353CC}">
                  <c16:uniqueId val="{00000003-ABC9-41F4-B815-B9F634C6E46B}"/>
                </c:ext>
              </c:extLst>
            </c:dLbl>
            <c:dLbl>
              <c:idx val="7"/>
              <c:delete val="1"/>
              <c:extLst>
                <c:ext xmlns:c15="http://schemas.microsoft.com/office/drawing/2012/chart" uri="{CE6537A1-D6FC-4f65-9D91-7224C49458BB}"/>
                <c:ext xmlns:c16="http://schemas.microsoft.com/office/drawing/2014/chart" uri="{C3380CC4-5D6E-409C-BE32-E72D297353CC}">
                  <c16:uniqueId val="{00000004-ABC9-41F4-B815-B9F634C6E46B}"/>
                </c:ext>
              </c:extLst>
            </c:dLbl>
            <c:dLbl>
              <c:idx val="8"/>
              <c:delete val="1"/>
              <c:extLst>
                <c:ext xmlns:c15="http://schemas.microsoft.com/office/drawing/2012/chart" uri="{CE6537A1-D6FC-4f65-9D91-7224C49458BB}"/>
                <c:ext xmlns:c16="http://schemas.microsoft.com/office/drawing/2014/chart" uri="{C3380CC4-5D6E-409C-BE32-E72D297353CC}">
                  <c16:uniqueId val="{00000005-ABC9-41F4-B815-B9F634C6E46B}"/>
                </c:ext>
              </c:extLst>
            </c:dLbl>
            <c:dLbl>
              <c:idx val="9"/>
              <c:delete val="1"/>
              <c:extLst>
                <c:ext xmlns:c15="http://schemas.microsoft.com/office/drawing/2012/chart" uri="{CE6537A1-D6FC-4f65-9D91-7224C49458BB}"/>
                <c:ext xmlns:c16="http://schemas.microsoft.com/office/drawing/2014/chart" uri="{C3380CC4-5D6E-409C-BE32-E72D297353CC}">
                  <c16:uniqueId val="{00000006-ABC9-41F4-B815-B9F634C6E46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Sheet1!$C$2:$C$18</c:f>
              <c:numCache>
                <c:formatCode>General</c:formatCode>
                <c:ptCount val="17"/>
                <c:pt idx="0">
                  <c:v>335</c:v>
                </c:pt>
                <c:pt idx="1">
                  <c:v>300</c:v>
                </c:pt>
                <c:pt idx="2">
                  <c:v>300</c:v>
                </c:pt>
                <c:pt idx="3">
                  <c:v>300</c:v>
                </c:pt>
                <c:pt idx="4">
                  <c:v>410</c:v>
                </c:pt>
                <c:pt idx="5">
                  <c:v>380</c:v>
                </c:pt>
                <c:pt idx="6">
                  <c:v>450</c:v>
                </c:pt>
                <c:pt idx="7">
                  <c:v>450</c:v>
                </c:pt>
                <c:pt idx="8">
                  <c:v>275</c:v>
                </c:pt>
                <c:pt idx="9">
                  <c:v>600</c:v>
                </c:pt>
                <c:pt idx="10">
                  <c:v>575</c:v>
                </c:pt>
                <c:pt idx="11">
                  <c:v>700</c:v>
                </c:pt>
                <c:pt idx="12">
                  <c:v>500</c:v>
                </c:pt>
                <c:pt idx="13">
                  <c:v>500</c:v>
                </c:pt>
                <c:pt idx="14">
                  <c:v>500</c:v>
                </c:pt>
                <c:pt idx="15">
                  <c:v>390</c:v>
                </c:pt>
                <c:pt idx="16">
                  <c:v>325</c:v>
                </c:pt>
              </c:numCache>
            </c:numRef>
          </c:val>
          <c:extLst>
            <c:ext xmlns:c16="http://schemas.microsoft.com/office/drawing/2014/chart" uri="{C3380CC4-5D6E-409C-BE32-E72D297353CC}">
              <c16:uniqueId val="{00000002-04E0-40EF-A60F-5BDD9F2E3E38}"/>
            </c:ext>
          </c:extLst>
        </c:ser>
        <c:dLbls>
          <c:showLegendKey val="0"/>
          <c:showVal val="1"/>
          <c:showCatName val="0"/>
          <c:showSerName val="0"/>
          <c:showPercent val="0"/>
          <c:showBubbleSize val="0"/>
        </c:dLbls>
        <c:gapWidth val="150"/>
        <c:axId val="-2102714328"/>
        <c:axId val="-2102845512"/>
      </c:barChart>
      <c:catAx>
        <c:axId val="-210271432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2845512"/>
        <c:crosses val="autoZero"/>
        <c:auto val="1"/>
        <c:lblAlgn val="ctr"/>
        <c:lblOffset val="100"/>
        <c:noMultiLvlLbl val="0"/>
      </c:catAx>
      <c:valAx>
        <c:axId val="-210284551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dirty="0"/>
                  <a:t>Median price ($)</a:t>
                </a:r>
              </a:p>
            </c:rich>
          </c:tx>
          <c:layout>
            <c:manualLayout>
              <c:xMode val="edge"/>
              <c:yMode val="edge"/>
              <c:x val="4.1262838674182506E-3"/>
              <c:y val="0.2390734090616158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2714328"/>
        <c:crosses val="autoZero"/>
        <c:crossBetween val="between"/>
      </c:valAx>
      <c:spPr>
        <a:noFill/>
        <a:ln>
          <a:noFill/>
        </a:ln>
        <a:effectLst/>
      </c:spPr>
    </c:plotArea>
    <c:legend>
      <c:legendPos val="b"/>
      <c:layout>
        <c:manualLayout>
          <c:xMode val="edge"/>
          <c:yMode val="edge"/>
          <c:x val="0.43354956777191844"/>
          <c:y val="0.91264730478857825"/>
          <c:w val="0.13290086445616317"/>
          <c:h val="8.73526952114216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5114904530063E-2"/>
          <c:y val="2.7536821798230901E-2"/>
          <c:w val="0.89695241529923264"/>
          <c:h val="0.73465716163468264"/>
        </c:manualLayout>
      </c:layout>
      <c:barChart>
        <c:barDir val="col"/>
        <c:grouping val="percentStacked"/>
        <c:varyColors val="0"/>
        <c:ser>
          <c:idx val="0"/>
          <c:order val="0"/>
          <c:tx>
            <c:strRef>
              <c:f>Sheet1!$A$2</c:f>
              <c:strCache>
                <c:ptCount val="1"/>
                <c:pt idx="0">
                  <c:v>High</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Sheet1!$B$2:$R$2</c:f>
              <c:numCache>
                <c:formatCode>General</c:formatCode>
                <c:ptCount val="17"/>
                <c:pt idx="0">
                  <c:v>54</c:v>
                </c:pt>
                <c:pt idx="1">
                  <c:v>71</c:v>
                </c:pt>
                <c:pt idx="2">
                  <c:v>60</c:v>
                </c:pt>
                <c:pt idx="3">
                  <c:v>54</c:v>
                </c:pt>
                <c:pt idx="4">
                  <c:v>43</c:v>
                </c:pt>
                <c:pt idx="5">
                  <c:v>31</c:v>
                </c:pt>
                <c:pt idx="6">
                  <c:v>39</c:v>
                </c:pt>
                <c:pt idx="7">
                  <c:v>21</c:v>
                </c:pt>
                <c:pt idx="8">
                  <c:v>33</c:v>
                </c:pt>
                <c:pt idx="9">
                  <c:v>31</c:v>
                </c:pt>
                <c:pt idx="10">
                  <c:v>45</c:v>
                </c:pt>
                <c:pt idx="11">
                  <c:v>35</c:v>
                </c:pt>
                <c:pt idx="12">
                  <c:v>38</c:v>
                </c:pt>
                <c:pt idx="13">
                  <c:v>34</c:v>
                </c:pt>
                <c:pt idx="14">
                  <c:v>24</c:v>
                </c:pt>
                <c:pt idx="15">
                  <c:v>21</c:v>
                </c:pt>
                <c:pt idx="16">
                  <c:v>29</c:v>
                </c:pt>
              </c:numCache>
            </c:numRef>
          </c:val>
          <c:extLst>
            <c:ext xmlns:c16="http://schemas.microsoft.com/office/drawing/2014/chart" uri="{C3380CC4-5D6E-409C-BE32-E72D297353CC}">
              <c16:uniqueId val="{00000001-C8F0-438E-8219-A5488F5434DC}"/>
            </c:ext>
          </c:extLst>
        </c:ser>
        <c:ser>
          <c:idx val="1"/>
          <c:order val="1"/>
          <c:tx>
            <c:strRef>
              <c:f>Sheet1!$A$3</c:f>
              <c:strCache>
                <c:ptCount val="1"/>
                <c:pt idx="0">
                  <c:v>Medium</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F9C9-4D9E-A34E-45814D5F16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Sheet1!$B$3:$R$3</c:f>
              <c:numCache>
                <c:formatCode>General</c:formatCode>
                <c:ptCount val="17"/>
                <c:pt idx="0">
                  <c:v>15</c:v>
                </c:pt>
                <c:pt idx="1">
                  <c:v>18</c:v>
                </c:pt>
                <c:pt idx="2">
                  <c:v>25</c:v>
                </c:pt>
                <c:pt idx="3">
                  <c:v>26</c:v>
                </c:pt>
                <c:pt idx="4">
                  <c:v>27</c:v>
                </c:pt>
                <c:pt idx="5">
                  <c:v>35</c:v>
                </c:pt>
                <c:pt idx="6">
                  <c:v>27</c:v>
                </c:pt>
                <c:pt idx="7">
                  <c:v>19</c:v>
                </c:pt>
                <c:pt idx="8">
                  <c:v>39</c:v>
                </c:pt>
                <c:pt idx="9">
                  <c:v>27</c:v>
                </c:pt>
                <c:pt idx="10">
                  <c:v>15</c:v>
                </c:pt>
                <c:pt idx="11">
                  <c:v>35</c:v>
                </c:pt>
                <c:pt idx="12">
                  <c:v>38</c:v>
                </c:pt>
                <c:pt idx="13">
                  <c:v>30</c:v>
                </c:pt>
                <c:pt idx="14">
                  <c:v>43</c:v>
                </c:pt>
                <c:pt idx="15">
                  <c:v>41</c:v>
                </c:pt>
                <c:pt idx="16">
                  <c:v>35</c:v>
                </c:pt>
              </c:numCache>
            </c:numRef>
          </c:val>
          <c:extLst>
            <c:ext xmlns:c16="http://schemas.microsoft.com/office/drawing/2014/chart" uri="{C3380CC4-5D6E-409C-BE32-E72D297353CC}">
              <c16:uniqueId val="{00000002-C8F0-438E-8219-A5488F5434DC}"/>
            </c:ext>
          </c:extLst>
        </c:ser>
        <c:ser>
          <c:idx val="2"/>
          <c:order val="2"/>
          <c:tx>
            <c:strRef>
              <c:f>Sheet1!$A$4</c:f>
              <c:strCache>
                <c:ptCount val="1"/>
                <c:pt idx="0">
                  <c:v>Low</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F9C9-4D9E-A34E-45814D5F1682}"/>
                </c:ext>
              </c:extLst>
            </c:dLbl>
            <c:dLbl>
              <c:idx val="1"/>
              <c:delete val="1"/>
              <c:extLst>
                <c:ext xmlns:c15="http://schemas.microsoft.com/office/drawing/2012/chart" uri="{CE6537A1-D6FC-4f65-9D91-7224C49458BB}"/>
                <c:ext xmlns:c16="http://schemas.microsoft.com/office/drawing/2014/chart" uri="{C3380CC4-5D6E-409C-BE32-E72D297353CC}">
                  <c16:uniqueId val="{00000003-F9C9-4D9E-A34E-45814D5F1682}"/>
                </c:ext>
              </c:extLst>
            </c:dLbl>
            <c:dLbl>
              <c:idx val="2"/>
              <c:delete val="1"/>
              <c:extLst>
                <c:ext xmlns:c15="http://schemas.microsoft.com/office/drawing/2012/chart" uri="{CE6537A1-D6FC-4f65-9D91-7224C49458BB}"/>
                <c:ext xmlns:c16="http://schemas.microsoft.com/office/drawing/2014/chart" uri="{C3380CC4-5D6E-409C-BE32-E72D297353CC}">
                  <c16:uniqueId val="{00000004-F9C9-4D9E-A34E-45814D5F16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Sheet1!$B$4:$R$4</c:f>
              <c:numCache>
                <c:formatCode>General</c:formatCode>
                <c:ptCount val="17"/>
                <c:pt idx="0">
                  <c:v>15</c:v>
                </c:pt>
                <c:pt idx="1">
                  <c:v>10</c:v>
                </c:pt>
                <c:pt idx="2">
                  <c:v>8</c:v>
                </c:pt>
                <c:pt idx="3">
                  <c:v>13</c:v>
                </c:pt>
                <c:pt idx="4">
                  <c:v>14</c:v>
                </c:pt>
                <c:pt idx="5">
                  <c:v>22</c:v>
                </c:pt>
                <c:pt idx="6">
                  <c:v>15</c:v>
                </c:pt>
                <c:pt idx="7">
                  <c:v>54</c:v>
                </c:pt>
                <c:pt idx="8">
                  <c:v>22</c:v>
                </c:pt>
                <c:pt idx="9">
                  <c:v>27</c:v>
                </c:pt>
                <c:pt idx="10">
                  <c:v>19</c:v>
                </c:pt>
                <c:pt idx="11">
                  <c:v>17</c:v>
                </c:pt>
                <c:pt idx="12">
                  <c:v>12</c:v>
                </c:pt>
                <c:pt idx="13">
                  <c:v>20</c:v>
                </c:pt>
                <c:pt idx="14">
                  <c:v>16</c:v>
                </c:pt>
                <c:pt idx="15">
                  <c:v>22</c:v>
                </c:pt>
                <c:pt idx="16">
                  <c:v>19</c:v>
                </c:pt>
              </c:numCache>
            </c:numRef>
          </c:val>
          <c:extLst>
            <c:ext xmlns:c16="http://schemas.microsoft.com/office/drawing/2014/chart" uri="{C3380CC4-5D6E-409C-BE32-E72D297353CC}">
              <c16:uniqueId val="{00000003-C8F0-438E-8219-A5488F5434DC}"/>
            </c:ext>
          </c:extLst>
        </c:ser>
        <c:ser>
          <c:idx val="3"/>
          <c:order val="3"/>
          <c:tx>
            <c:strRef>
              <c:f>Sheet1!$A$5</c:f>
              <c:strCache>
                <c:ptCount val="1"/>
                <c:pt idx="0">
                  <c:v>Fluctuates</c:v>
                </c:pt>
              </c:strCache>
            </c:strRef>
          </c:tx>
          <c:spPr>
            <a:solidFill>
              <a:schemeClr val="accent4"/>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9C9-4D9E-A34E-45814D5F1682}"/>
                </c:ext>
              </c:extLst>
            </c:dLbl>
            <c:dLbl>
              <c:idx val="1"/>
              <c:delete val="1"/>
              <c:extLst>
                <c:ext xmlns:c15="http://schemas.microsoft.com/office/drawing/2012/chart" uri="{CE6537A1-D6FC-4f65-9D91-7224C49458BB}"/>
                <c:ext xmlns:c16="http://schemas.microsoft.com/office/drawing/2014/chart" uri="{C3380CC4-5D6E-409C-BE32-E72D297353CC}">
                  <c16:uniqueId val="{00000000-76D1-401B-9195-AB7556628FD8}"/>
                </c:ext>
              </c:extLst>
            </c:dLbl>
            <c:dLbl>
              <c:idx val="2"/>
              <c:delete val="1"/>
              <c:extLst>
                <c:ext xmlns:c15="http://schemas.microsoft.com/office/drawing/2012/chart" uri="{CE6537A1-D6FC-4f65-9D91-7224C49458BB}"/>
                <c:ext xmlns:c16="http://schemas.microsoft.com/office/drawing/2014/chart" uri="{C3380CC4-5D6E-409C-BE32-E72D297353CC}">
                  <c16:uniqueId val="{00000005-F9C9-4D9E-A34E-45814D5F1682}"/>
                </c:ext>
              </c:extLst>
            </c:dLbl>
            <c:dLbl>
              <c:idx val="3"/>
              <c:delete val="1"/>
              <c:extLst>
                <c:ext xmlns:c15="http://schemas.microsoft.com/office/drawing/2012/chart" uri="{CE6537A1-D6FC-4f65-9D91-7224C49458BB}"/>
                <c:ext xmlns:c16="http://schemas.microsoft.com/office/drawing/2014/chart" uri="{C3380CC4-5D6E-409C-BE32-E72D297353CC}">
                  <c16:uniqueId val="{00000006-F9C9-4D9E-A34E-45814D5F1682}"/>
                </c:ext>
              </c:extLst>
            </c:dLbl>
            <c:dLbl>
              <c:idx val="7"/>
              <c:delete val="1"/>
              <c:extLst>
                <c:ext xmlns:c15="http://schemas.microsoft.com/office/drawing/2012/chart" uri="{CE6537A1-D6FC-4f65-9D91-7224C49458BB}"/>
                <c:ext xmlns:c16="http://schemas.microsoft.com/office/drawing/2014/chart" uri="{C3380CC4-5D6E-409C-BE32-E72D297353CC}">
                  <c16:uniqueId val="{00000007-F9C9-4D9E-A34E-45814D5F1682}"/>
                </c:ext>
              </c:extLst>
            </c:dLbl>
            <c:dLbl>
              <c:idx val="8"/>
              <c:delete val="1"/>
              <c:extLst>
                <c:ext xmlns:c15="http://schemas.microsoft.com/office/drawing/2012/chart" uri="{CE6537A1-D6FC-4f65-9D91-7224C49458BB}"/>
                <c:ext xmlns:c16="http://schemas.microsoft.com/office/drawing/2014/chart" uri="{C3380CC4-5D6E-409C-BE32-E72D297353CC}">
                  <c16:uniqueId val="{00000008-F9C9-4D9E-A34E-45814D5F168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Sheet1!$B$5:$R$5</c:f>
              <c:numCache>
                <c:formatCode>General</c:formatCode>
                <c:ptCount val="17"/>
                <c:pt idx="0">
                  <c:v>15</c:v>
                </c:pt>
                <c:pt idx="1">
                  <c:v>1</c:v>
                </c:pt>
                <c:pt idx="2">
                  <c:v>6</c:v>
                </c:pt>
                <c:pt idx="3">
                  <c:v>7</c:v>
                </c:pt>
                <c:pt idx="4">
                  <c:v>16</c:v>
                </c:pt>
                <c:pt idx="5">
                  <c:v>13</c:v>
                </c:pt>
                <c:pt idx="6">
                  <c:v>18</c:v>
                </c:pt>
                <c:pt idx="7">
                  <c:v>7</c:v>
                </c:pt>
                <c:pt idx="8">
                  <c:v>6</c:v>
                </c:pt>
                <c:pt idx="9">
                  <c:v>15</c:v>
                </c:pt>
                <c:pt idx="10">
                  <c:v>21</c:v>
                </c:pt>
                <c:pt idx="11">
                  <c:v>14</c:v>
                </c:pt>
                <c:pt idx="12">
                  <c:v>13</c:v>
                </c:pt>
                <c:pt idx="13">
                  <c:v>16</c:v>
                </c:pt>
                <c:pt idx="14">
                  <c:v>18</c:v>
                </c:pt>
                <c:pt idx="15">
                  <c:v>16</c:v>
                </c:pt>
                <c:pt idx="16">
                  <c:v>17</c:v>
                </c:pt>
              </c:numCache>
            </c:numRef>
          </c:val>
          <c:extLst>
            <c:ext xmlns:c16="http://schemas.microsoft.com/office/drawing/2014/chart" uri="{C3380CC4-5D6E-409C-BE32-E72D297353CC}">
              <c16:uniqueId val="{00000004-C8F0-438E-8219-A5488F5434DC}"/>
            </c:ext>
          </c:extLst>
        </c:ser>
        <c:dLbls>
          <c:showLegendKey val="0"/>
          <c:showVal val="1"/>
          <c:showCatName val="0"/>
          <c:showSerName val="0"/>
          <c:showPercent val="0"/>
          <c:showBubbleSize val="0"/>
        </c:dLbls>
        <c:gapWidth val="150"/>
        <c:overlap val="100"/>
        <c:axId val="-2101073144"/>
        <c:axId val="-2101069896"/>
      </c:barChart>
      <c:catAx>
        <c:axId val="-2101073144"/>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1069896"/>
        <c:crosses val="autoZero"/>
        <c:auto val="1"/>
        <c:lblAlgn val="ctr"/>
        <c:lblOffset val="100"/>
        <c:noMultiLvlLbl val="0"/>
      </c:catAx>
      <c:valAx>
        <c:axId val="-210106989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7.5648537569334593E-3"/>
              <c:y val="9.4515542640264391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1073144"/>
        <c:crosses val="autoZero"/>
        <c:crossBetween val="between"/>
      </c:valAx>
      <c:spPr>
        <a:noFill/>
        <a:ln>
          <a:noFill/>
        </a:ln>
        <a:effectLst/>
      </c:spPr>
    </c:plotArea>
    <c:legend>
      <c:legendPos val="b"/>
      <c:layout>
        <c:manualLayout>
          <c:xMode val="edge"/>
          <c:yMode val="edge"/>
          <c:x val="0.34489807857987226"/>
          <c:y val="0.91069491096410515"/>
          <c:w val="0.31427508965959405"/>
          <c:h val="8.06168370957431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25959083881639"/>
          <c:y val="5.48339418466589E-2"/>
          <c:w val="0.89285873512386293"/>
          <c:h val="0.6998843941404792"/>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7F86-491C-8A34-68B143A12B5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Sheet1!$B$2:$R$2</c:f>
              <c:numCache>
                <c:formatCode>General</c:formatCode>
                <c:ptCount val="17"/>
                <c:pt idx="0">
                  <c:v>29</c:v>
                </c:pt>
                <c:pt idx="1">
                  <c:v>68</c:v>
                </c:pt>
                <c:pt idx="2">
                  <c:v>32</c:v>
                </c:pt>
                <c:pt idx="3">
                  <c:v>39</c:v>
                </c:pt>
                <c:pt idx="4">
                  <c:v>51</c:v>
                </c:pt>
                <c:pt idx="5">
                  <c:v>45</c:v>
                </c:pt>
                <c:pt idx="6">
                  <c:v>47</c:v>
                </c:pt>
                <c:pt idx="7">
                  <c:v>36</c:v>
                </c:pt>
                <c:pt idx="8">
                  <c:v>19</c:v>
                </c:pt>
                <c:pt idx="9">
                  <c:v>38</c:v>
                </c:pt>
                <c:pt idx="10">
                  <c:v>57</c:v>
                </c:pt>
                <c:pt idx="11">
                  <c:v>39</c:v>
                </c:pt>
                <c:pt idx="12">
                  <c:v>48</c:v>
                </c:pt>
                <c:pt idx="13">
                  <c:v>52</c:v>
                </c:pt>
                <c:pt idx="14">
                  <c:v>34</c:v>
                </c:pt>
                <c:pt idx="15">
                  <c:v>51</c:v>
                </c:pt>
                <c:pt idx="16">
                  <c:v>62</c:v>
                </c:pt>
              </c:numCache>
            </c:numRef>
          </c:val>
          <c:extLst>
            <c:ext xmlns:c16="http://schemas.microsoft.com/office/drawing/2014/chart" uri="{C3380CC4-5D6E-409C-BE32-E72D297353CC}">
              <c16:uniqueId val="{00000001-4080-4480-9E2B-600F4B2AC2EF}"/>
            </c:ext>
          </c:extLst>
        </c:ser>
        <c:ser>
          <c:idx val="1"/>
          <c:order val="1"/>
          <c:tx>
            <c:strRef>
              <c:f>Sheet1!$A$3</c:f>
              <c:strCache>
                <c:ptCount val="1"/>
                <c:pt idx="0">
                  <c:v>Easy</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7F86-491C-8A34-68B143A12B5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Sheet1!$B$3:$R$3</c:f>
              <c:numCache>
                <c:formatCode>General</c:formatCode>
                <c:ptCount val="17"/>
                <c:pt idx="0">
                  <c:v>21</c:v>
                </c:pt>
                <c:pt idx="1">
                  <c:v>25</c:v>
                </c:pt>
                <c:pt idx="2">
                  <c:v>44</c:v>
                </c:pt>
                <c:pt idx="3">
                  <c:v>50</c:v>
                </c:pt>
                <c:pt idx="4">
                  <c:v>42</c:v>
                </c:pt>
                <c:pt idx="5">
                  <c:v>43</c:v>
                </c:pt>
                <c:pt idx="6">
                  <c:v>43</c:v>
                </c:pt>
                <c:pt idx="7">
                  <c:v>29</c:v>
                </c:pt>
                <c:pt idx="8">
                  <c:v>43</c:v>
                </c:pt>
                <c:pt idx="9">
                  <c:v>42</c:v>
                </c:pt>
                <c:pt idx="10">
                  <c:v>34</c:v>
                </c:pt>
                <c:pt idx="11">
                  <c:v>50</c:v>
                </c:pt>
                <c:pt idx="12">
                  <c:v>44</c:v>
                </c:pt>
                <c:pt idx="13">
                  <c:v>47</c:v>
                </c:pt>
                <c:pt idx="14">
                  <c:v>45</c:v>
                </c:pt>
                <c:pt idx="15">
                  <c:v>45</c:v>
                </c:pt>
                <c:pt idx="16">
                  <c:v>30</c:v>
                </c:pt>
              </c:numCache>
            </c:numRef>
          </c:val>
          <c:extLst>
            <c:ext xmlns:c16="http://schemas.microsoft.com/office/drawing/2014/chart" uri="{C3380CC4-5D6E-409C-BE32-E72D297353CC}">
              <c16:uniqueId val="{00000003-4080-4480-9E2B-600F4B2AC2EF}"/>
            </c:ext>
          </c:extLst>
        </c:ser>
        <c:ser>
          <c:idx val="2"/>
          <c:order val="2"/>
          <c:tx>
            <c:strRef>
              <c:f>Sheet1!$A$4</c:f>
              <c:strCache>
                <c:ptCount val="1"/>
                <c:pt idx="0">
                  <c:v>Difficult</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F86-491C-8A34-68B143A12B5C}"/>
                </c:ext>
              </c:extLst>
            </c:dLbl>
            <c:dLbl>
              <c:idx val="1"/>
              <c:delete val="1"/>
              <c:extLst>
                <c:ext xmlns:c15="http://schemas.microsoft.com/office/drawing/2012/chart" uri="{CE6537A1-D6FC-4f65-9D91-7224C49458BB}"/>
                <c:ext xmlns:c16="http://schemas.microsoft.com/office/drawing/2014/chart" uri="{C3380CC4-5D6E-409C-BE32-E72D297353CC}">
                  <c16:uniqueId val="{00000004-7F86-491C-8A34-68B143A12B5C}"/>
                </c:ext>
              </c:extLst>
            </c:dLbl>
            <c:dLbl>
              <c:idx val="10"/>
              <c:delete val="1"/>
              <c:extLst>
                <c:ext xmlns:c15="http://schemas.microsoft.com/office/drawing/2012/chart" uri="{CE6537A1-D6FC-4f65-9D91-7224C49458BB}"/>
                <c:ext xmlns:c16="http://schemas.microsoft.com/office/drawing/2014/chart" uri="{C3380CC4-5D6E-409C-BE32-E72D297353CC}">
                  <c16:uniqueId val="{00000009-57EC-47A3-82FE-042BB07E08F5}"/>
                </c:ext>
              </c:extLst>
            </c:dLbl>
            <c:dLbl>
              <c:idx val="12"/>
              <c:delete val="1"/>
              <c:extLst>
                <c:ext xmlns:c15="http://schemas.microsoft.com/office/drawing/2012/chart" uri="{CE6537A1-D6FC-4f65-9D91-7224C49458BB}"/>
                <c:ext xmlns:c16="http://schemas.microsoft.com/office/drawing/2014/chart" uri="{C3380CC4-5D6E-409C-BE32-E72D297353CC}">
                  <c16:uniqueId val="{00000005-7F86-491C-8A34-68B143A12B5C}"/>
                </c:ext>
              </c:extLst>
            </c:dLbl>
            <c:dLbl>
              <c:idx val="13"/>
              <c:delete val="1"/>
              <c:extLst>
                <c:ext xmlns:c15="http://schemas.microsoft.com/office/drawing/2012/chart" uri="{CE6537A1-D6FC-4f65-9D91-7224C49458BB}"/>
                <c:ext xmlns:c16="http://schemas.microsoft.com/office/drawing/2014/chart" uri="{C3380CC4-5D6E-409C-BE32-E72D297353CC}">
                  <c16:uniqueId val="{00000012-57EC-47A3-82FE-042BB07E08F5}"/>
                </c:ext>
              </c:extLst>
            </c:dLbl>
            <c:dLbl>
              <c:idx val="14"/>
              <c:delete val="1"/>
              <c:extLst>
                <c:ext xmlns:c15="http://schemas.microsoft.com/office/drawing/2012/chart" uri="{CE6537A1-D6FC-4f65-9D91-7224C49458BB}"/>
                <c:ext xmlns:c16="http://schemas.microsoft.com/office/drawing/2014/chart" uri="{C3380CC4-5D6E-409C-BE32-E72D297353CC}">
                  <c16:uniqueId val="{00000011-57EC-47A3-82FE-042BB07E08F5}"/>
                </c:ext>
              </c:extLst>
            </c:dLbl>
            <c:dLbl>
              <c:idx val="15"/>
              <c:delete val="1"/>
              <c:extLst>
                <c:ext xmlns:c15="http://schemas.microsoft.com/office/drawing/2012/chart" uri="{CE6537A1-D6FC-4f65-9D91-7224C49458BB}"/>
                <c:ext xmlns:c16="http://schemas.microsoft.com/office/drawing/2014/chart" uri="{C3380CC4-5D6E-409C-BE32-E72D297353CC}">
                  <c16:uniqueId val="{00000010-57EC-47A3-82FE-042BB07E08F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Sheet1!$B$4:$R$4</c:f>
              <c:numCache>
                <c:formatCode>General</c:formatCode>
                <c:ptCount val="17"/>
                <c:pt idx="0">
                  <c:v>21</c:v>
                </c:pt>
                <c:pt idx="1">
                  <c:v>7</c:v>
                </c:pt>
                <c:pt idx="2">
                  <c:v>20</c:v>
                </c:pt>
                <c:pt idx="3">
                  <c:v>11</c:v>
                </c:pt>
                <c:pt idx="4">
                  <c:v>7</c:v>
                </c:pt>
                <c:pt idx="5">
                  <c:v>11</c:v>
                </c:pt>
                <c:pt idx="6">
                  <c:v>10</c:v>
                </c:pt>
                <c:pt idx="7">
                  <c:v>27</c:v>
                </c:pt>
                <c:pt idx="8">
                  <c:v>35</c:v>
                </c:pt>
                <c:pt idx="9">
                  <c:v>18</c:v>
                </c:pt>
                <c:pt idx="10">
                  <c:v>5</c:v>
                </c:pt>
                <c:pt idx="11">
                  <c:v>12</c:v>
                </c:pt>
                <c:pt idx="12">
                  <c:v>8</c:v>
                </c:pt>
                <c:pt idx="13">
                  <c:v>2</c:v>
                </c:pt>
                <c:pt idx="14">
                  <c:v>2</c:v>
                </c:pt>
                <c:pt idx="15">
                  <c:v>5</c:v>
                </c:pt>
                <c:pt idx="16">
                  <c:v>8</c:v>
                </c:pt>
              </c:numCache>
            </c:numRef>
          </c:val>
          <c:extLst>
            <c:ext xmlns:c16="http://schemas.microsoft.com/office/drawing/2014/chart" uri="{C3380CC4-5D6E-409C-BE32-E72D297353CC}">
              <c16:uniqueId val="{00000004-4080-4480-9E2B-600F4B2AC2EF}"/>
            </c:ext>
          </c:extLst>
        </c:ser>
        <c:ser>
          <c:idx val="3"/>
          <c:order val="3"/>
          <c:tx>
            <c:strRef>
              <c:f>Sheet1!$A$5</c:f>
              <c:strCache>
                <c:ptCount val="1"/>
                <c:pt idx="0">
                  <c:v>Very Difficult</c:v>
                </c:pt>
              </c:strCache>
            </c:strRef>
          </c:tx>
          <c:spPr>
            <a:solidFill>
              <a:schemeClr val="accent4"/>
            </a:solidFill>
            <a:ln>
              <a:noFill/>
            </a:ln>
            <a:effectLst>
              <a:outerShdw blurRad="50800" dist="38100" dir="2700000" algn="tl" rotWithShape="0">
                <a:prstClr val="black">
                  <a:alpha val="40000"/>
                </a:prstClr>
              </a:outerShdw>
            </a:effectLst>
          </c:spPr>
          <c:invertIfNegative val="0"/>
          <c:dLbls>
            <c:delete val="1"/>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Sheet1!$B$5:$R$5</c:f>
              <c:numCache>
                <c:formatCode>General</c:formatCode>
                <c:ptCount val="17"/>
                <c:pt idx="0">
                  <c:v>29</c:v>
                </c:pt>
                <c:pt idx="1">
                  <c:v>0</c:v>
                </c:pt>
                <c:pt idx="2">
                  <c:v>5</c:v>
                </c:pt>
                <c:pt idx="3">
                  <c:v>0</c:v>
                </c:pt>
                <c:pt idx="4">
                  <c:v>0</c:v>
                </c:pt>
                <c:pt idx="5">
                  <c:v>1</c:v>
                </c:pt>
                <c:pt idx="6">
                  <c:v>0</c:v>
                </c:pt>
                <c:pt idx="7">
                  <c:v>9</c:v>
                </c:pt>
                <c:pt idx="8">
                  <c:v>3</c:v>
                </c:pt>
                <c:pt idx="9">
                  <c:v>2</c:v>
                </c:pt>
                <c:pt idx="10">
                  <c:v>4</c:v>
                </c:pt>
                <c:pt idx="11">
                  <c:v>0</c:v>
                </c:pt>
                <c:pt idx="12">
                  <c:v>0</c:v>
                </c:pt>
                <c:pt idx="13">
                  <c:v>0</c:v>
                </c:pt>
                <c:pt idx="14">
                  <c:v>0</c:v>
                </c:pt>
                <c:pt idx="15">
                  <c:v>0</c:v>
                </c:pt>
                <c:pt idx="16">
                  <c:v>0</c:v>
                </c:pt>
              </c:numCache>
            </c:numRef>
          </c:val>
          <c:extLst>
            <c:ext xmlns:c16="http://schemas.microsoft.com/office/drawing/2014/chart" uri="{C3380CC4-5D6E-409C-BE32-E72D297353CC}">
              <c16:uniqueId val="{00000006-4080-4480-9E2B-600F4B2AC2EF}"/>
            </c:ext>
          </c:extLst>
        </c:ser>
        <c:dLbls>
          <c:showLegendKey val="0"/>
          <c:showVal val="1"/>
          <c:showCatName val="0"/>
          <c:showSerName val="0"/>
          <c:showPercent val="0"/>
          <c:showBubbleSize val="0"/>
        </c:dLbls>
        <c:gapWidth val="150"/>
        <c:overlap val="100"/>
        <c:axId val="-2102840984"/>
        <c:axId val="-2099049016"/>
      </c:barChart>
      <c:catAx>
        <c:axId val="-2102840984"/>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9049016"/>
        <c:crosses val="autoZero"/>
        <c:auto val="1"/>
        <c:lblAlgn val="ctr"/>
        <c:lblOffset val="100"/>
        <c:noMultiLvlLbl val="0"/>
      </c:catAx>
      <c:valAx>
        <c:axId val="-2099049016"/>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1.5787479556311846E-3"/>
              <c:y val="8.9844088976309619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2840984"/>
        <c:crosses val="autoZero"/>
        <c:crossBetween val="between"/>
      </c:valAx>
      <c:spPr>
        <a:noFill/>
        <a:ln>
          <a:noFill/>
        </a:ln>
        <a:effectLst/>
      </c:spPr>
    </c:plotArea>
    <c:legend>
      <c:legendPos val="b"/>
      <c:layout>
        <c:manualLayout>
          <c:xMode val="edge"/>
          <c:yMode val="edge"/>
          <c:x val="0.30925202842795335"/>
          <c:y val="0.91024158546159473"/>
          <c:w val="0.3814959431440933"/>
          <c:h val="7.613123359580052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21501706485"/>
          <c:y val="9.2436974789915902E-2"/>
          <c:w val="0.78164863323427003"/>
          <c:h val="0.62184873949584396"/>
        </c:manualLayout>
      </c:layout>
      <c:barChart>
        <c:barDir val="col"/>
        <c:grouping val="clustered"/>
        <c:varyColors val="0"/>
        <c:ser>
          <c:idx val="1"/>
          <c:order val="1"/>
          <c:tx>
            <c:strRef>
              <c:f>Sheet1!$A$2</c:f>
              <c:strCache>
                <c:ptCount val="1"/>
                <c:pt idx="0">
                  <c:v>% Used</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0"/>
              <c:layout>
                <c:manualLayout>
                  <c:x val="-1.207182794660488E-3"/>
                  <c:y val="-4.0585572873596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99-48E4-94D8-182C41435499}"/>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99-48E4-94D8-182C41435499}"/>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99-48E4-94D8-182C4143549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Sheet1!$B$2:$T$2</c:f>
              <c:numCache>
                <c:formatCode>General</c:formatCode>
                <c:ptCount val="19"/>
                <c:pt idx="0">
                  <c:v>15</c:v>
                </c:pt>
                <c:pt idx="1">
                  <c:v>40</c:v>
                </c:pt>
                <c:pt idx="2">
                  <c:v>18</c:v>
                </c:pt>
                <c:pt idx="3">
                  <c:v>13</c:v>
                </c:pt>
                <c:pt idx="4">
                  <c:v>10</c:v>
                </c:pt>
                <c:pt idx="5">
                  <c:v>20</c:v>
                </c:pt>
                <c:pt idx="6">
                  <c:v>8</c:v>
                </c:pt>
                <c:pt idx="7">
                  <c:v>18</c:v>
                </c:pt>
                <c:pt idx="8">
                  <c:v>18</c:v>
                </c:pt>
                <c:pt idx="9">
                  <c:v>22</c:v>
                </c:pt>
                <c:pt idx="10">
                  <c:v>6</c:v>
                </c:pt>
                <c:pt idx="11">
                  <c:v>8</c:v>
                </c:pt>
                <c:pt idx="12">
                  <c:v>16</c:v>
                </c:pt>
                <c:pt idx="13">
                  <c:v>16</c:v>
                </c:pt>
                <c:pt idx="14">
                  <c:v>15</c:v>
                </c:pt>
                <c:pt idx="15">
                  <c:v>12</c:v>
                </c:pt>
                <c:pt idx="16">
                  <c:v>8</c:v>
                </c:pt>
                <c:pt idx="17">
                  <c:v>18</c:v>
                </c:pt>
                <c:pt idx="18">
                  <c:v>14</c:v>
                </c:pt>
              </c:numCache>
            </c:numRef>
          </c:val>
          <c:extLst>
            <c:ext xmlns:c16="http://schemas.microsoft.com/office/drawing/2014/chart" uri="{C3380CC4-5D6E-409C-BE32-E72D297353CC}">
              <c16:uniqueId val="{00000001-A8FA-46D3-A864-0D59E32FFF87}"/>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square"/>
            <c:size val="5"/>
            <c:spPr>
              <a:solidFill>
                <a:schemeClr val="accent1"/>
              </a:solidFill>
              <a:ln w="6350" cap="flat" cmpd="sng" algn="ctr">
                <a:solidFill>
                  <a:schemeClr val="accent1"/>
                </a:solidFill>
                <a:prstDash val="solid"/>
                <a:round/>
              </a:ln>
              <a:effectLst>
                <a:outerShdw blurRad="50800" dist="38100" dir="2700000" algn="tl" rotWithShape="0">
                  <a:prstClr val="black">
                    <a:alpha val="40000"/>
                  </a:prstClr>
                </a:outerShdw>
              </a:effectLst>
            </c:spPr>
          </c:marker>
          <c:dLbls>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99-48E4-94D8-182C4143549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Sheet1!$B$3:$T$3</c:f>
              <c:numCache>
                <c:formatCode>General</c:formatCode>
                <c:ptCount val="19"/>
                <c:pt idx="0">
                  <c:v>2</c:v>
                </c:pt>
                <c:pt idx="1">
                  <c:v>3</c:v>
                </c:pt>
                <c:pt idx="2">
                  <c:v>5</c:v>
                </c:pt>
                <c:pt idx="3">
                  <c:v>4</c:v>
                </c:pt>
                <c:pt idx="4">
                  <c:v>5</c:v>
                </c:pt>
                <c:pt idx="5">
                  <c:v>2</c:v>
                </c:pt>
                <c:pt idx="6">
                  <c:v>3</c:v>
                </c:pt>
                <c:pt idx="7">
                  <c:v>3</c:v>
                </c:pt>
                <c:pt idx="8">
                  <c:v>3</c:v>
                </c:pt>
                <c:pt idx="9">
                  <c:v>2</c:v>
                </c:pt>
                <c:pt idx="10">
                  <c:v>2</c:v>
                </c:pt>
                <c:pt idx="11">
                  <c:v>8</c:v>
                </c:pt>
                <c:pt idx="12">
                  <c:v>2</c:v>
                </c:pt>
                <c:pt idx="13">
                  <c:v>4</c:v>
                </c:pt>
                <c:pt idx="14">
                  <c:v>2</c:v>
                </c:pt>
                <c:pt idx="15">
                  <c:v>3</c:v>
                </c:pt>
                <c:pt idx="16">
                  <c:v>4</c:v>
                </c:pt>
                <c:pt idx="17">
                  <c:v>3</c:v>
                </c:pt>
                <c:pt idx="18">
                  <c:v>6</c:v>
                </c:pt>
              </c:numCache>
            </c:numRef>
          </c:val>
          <c:smooth val="0"/>
          <c:extLst>
            <c:ext xmlns:c16="http://schemas.microsoft.com/office/drawing/2014/chart" uri="{C3380CC4-5D6E-409C-BE32-E72D297353CC}">
              <c16:uniqueId val="{00000002-A8FA-46D3-A864-0D59E32FFF87}"/>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 ACT IDRS participants</a:t>
                </a:r>
              </a:p>
            </c:rich>
          </c:tx>
          <c:layout>
            <c:manualLayout>
              <c:xMode val="edge"/>
              <c:yMode val="edge"/>
              <c:x val="2.4612936322913604E-2"/>
              <c:y val="0.13020913738327039"/>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out"/>
        <c:minorTickMark val="none"/>
        <c:tickLblPos val="none"/>
        <c:crossAx val="-2101183640"/>
        <c:crosses val="autoZero"/>
        <c:auto val="0"/>
        <c:lblAlgn val="ctr"/>
        <c:lblOffset val="100"/>
        <c:noMultiLvlLbl val="0"/>
      </c:catAx>
      <c:valAx>
        <c:axId val="-2101183640"/>
        <c:scaling>
          <c:orientation val="minMax"/>
          <c:max val="10"/>
        </c:scaling>
        <c:delete val="0"/>
        <c:axPos val="r"/>
        <c:title>
          <c:tx>
            <c:rich>
              <a:bodyPr rot="-540000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r>
                  <a:rPr lang="en-AU" b="1" dirty="0"/>
                  <a:t>Median days used</a:t>
                </a:r>
              </a:p>
            </c:rich>
          </c:tx>
          <c:layout>
            <c:manualLayout>
              <c:xMode val="edge"/>
              <c:yMode val="edge"/>
              <c:x val="0.93165955648732768"/>
              <c:y val="0.22050304728858044"/>
            </c:manualLayout>
          </c:layout>
          <c:overlay val="0"/>
          <c:spPr>
            <a:noFill/>
            <a:ln w="25399">
              <a:noFill/>
            </a:ln>
            <a:effectLst/>
          </c:spPr>
          <c:txPr>
            <a:bodyPr rot="-540000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spPr>
        <a:noFill/>
        <a:ln w="25399">
          <a:noFill/>
        </a:ln>
        <a:effectLst/>
      </c:spPr>
    </c:plotArea>
    <c:legend>
      <c:legendPos val="b"/>
      <c:layout>
        <c:manualLayout>
          <c:xMode val="edge"/>
          <c:yMode val="edge"/>
          <c:x val="0.34327994604389622"/>
          <c:y val="0.87243971456692915"/>
          <c:w val="0.307167235494894"/>
          <c:h val="0.100840336134449"/>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97824691418233E-2"/>
          <c:y val="5.8718310500204825E-2"/>
          <c:w val="0.84563207462844237"/>
          <c:h val="0.67548073119793683"/>
        </c:manualLayout>
      </c:layout>
      <c:barChart>
        <c:barDir val="col"/>
        <c:grouping val="clustered"/>
        <c:varyColors val="0"/>
        <c:ser>
          <c:idx val="1"/>
          <c:order val="0"/>
          <c:tx>
            <c:strRef>
              <c:f>Sheet1!$A$2</c:f>
              <c:strCache>
                <c:ptCount val="1"/>
                <c:pt idx="0">
                  <c:v>% Used</c:v>
                </c:pt>
              </c:strCache>
            </c:strRef>
          </c:tx>
          <c:spPr>
            <a:ln w="12699">
              <a:solidFill>
                <a:schemeClr val="accent2"/>
              </a:solidFill>
              <a:prstDash val="solid"/>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8F-4EB2-8FBC-BDDC118B81C4}"/>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8F-4EB2-8FBC-BDDC118B81C4}"/>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8F-4EB2-8FBC-BDDC118B81C4}"/>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Sheet1!$B$2:$T$2</c:f>
              <c:numCache>
                <c:formatCode>General</c:formatCode>
                <c:ptCount val="19"/>
                <c:pt idx="0">
                  <c:v>84</c:v>
                </c:pt>
                <c:pt idx="1">
                  <c:v>85</c:v>
                </c:pt>
                <c:pt idx="2">
                  <c:v>89</c:v>
                </c:pt>
                <c:pt idx="3">
                  <c:v>86</c:v>
                </c:pt>
                <c:pt idx="4">
                  <c:v>85</c:v>
                </c:pt>
                <c:pt idx="5">
                  <c:v>89</c:v>
                </c:pt>
                <c:pt idx="6">
                  <c:v>90</c:v>
                </c:pt>
                <c:pt idx="7">
                  <c:v>83</c:v>
                </c:pt>
                <c:pt idx="8">
                  <c:v>80</c:v>
                </c:pt>
                <c:pt idx="9">
                  <c:v>81</c:v>
                </c:pt>
                <c:pt idx="10">
                  <c:v>81</c:v>
                </c:pt>
                <c:pt idx="11">
                  <c:v>87</c:v>
                </c:pt>
                <c:pt idx="12">
                  <c:v>81</c:v>
                </c:pt>
                <c:pt idx="13">
                  <c:v>75</c:v>
                </c:pt>
                <c:pt idx="14">
                  <c:v>74</c:v>
                </c:pt>
                <c:pt idx="15">
                  <c:v>81</c:v>
                </c:pt>
                <c:pt idx="16">
                  <c:v>69</c:v>
                </c:pt>
                <c:pt idx="17">
                  <c:v>76</c:v>
                </c:pt>
                <c:pt idx="18">
                  <c:v>79</c:v>
                </c:pt>
              </c:numCache>
            </c:numRef>
          </c:val>
          <c:extLst>
            <c:ext xmlns:c16="http://schemas.microsoft.com/office/drawing/2014/chart" uri="{C3380CC4-5D6E-409C-BE32-E72D297353CC}">
              <c16:uniqueId val="{00000000-6456-48EE-A032-AB0D9C435937}"/>
            </c:ext>
          </c:extLst>
        </c:ser>
        <c:dLbls>
          <c:showLegendKey val="0"/>
          <c:showVal val="1"/>
          <c:showCatName val="0"/>
          <c:showSerName val="0"/>
          <c:showPercent val="0"/>
          <c:showBubbleSize val="0"/>
        </c:dLbls>
        <c:gapWidth val="150"/>
        <c:axId val="-2102392408"/>
        <c:axId val="-2098153928"/>
      </c:barChart>
      <c:lineChart>
        <c:grouping val="standard"/>
        <c:varyColors val="0"/>
        <c:ser>
          <c:idx val="0"/>
          <c:order val="1"/>
          <c:tx>
            <c:strRef>
              <c:f>Sheet1!$A$3</c:f>
              <c:strCache>
                <c:ptCount val="1"/>
                <c:pt idx="0">
                  <c:v>Median days</c:v>
                </c:pt>
              </c:strCache>
            </c:strRef>
          </c:tx>
          <c:spPr>
            <a:ln w="25400"/>
            <a:effectLst>
              <a:outerShdw blurRad="50800" dist="38100" dir="2700000" algn="tl" rotWithShape="0">
                <a:prstClr val="black">
                  <a:alpha val="40000"/>
                </a:prstClr>
              </a:outerShdw>
            </a:effectLst>
          </c:spPr>
          <c:marker>
            <c:spPr>
              <a:effectLst>
                <a:outerShdw blurRad="50800" dist="38100" dir="2700000" algn="tl" rotWithShape="0">
                  <a:prstClr val="black">
                    <a:alpha val="40000"/>
                  </a:prstClr>
                </a:outerShdw>
              </a:effectLst>
            </c:spPr>
          </c:marker>
          <c:dLbls>
            <c:dLbl>
              <c:idx val="0"/>
              <c:layout>
                <c:manualLayout>
                  <c:x val="-3.6215483839814639E-3"/>
                  <c:y val="3.4535713438125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8F-4EB2-8FBC-BDDC118B81C4}"/>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8F-4EB2-8FBC-BDDC118B81C4}"/>
                </c:ext>
              </c:extLst>
            </c:dLbl>
            <c:dLbl>
              <c:idx val="18"/>
              <c:layout>
                <c:manualLayout>
                  <c:x val="-4.7080128991759028E-2"/>
                  <c:y val="-1.8837661875341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8F-4EB2-8FBC-BDDC118B81C4}"/>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Sheet1!$B$3:$T$3</c:f>
              <c:numCache>
                <c:formatCode>General</c:formatCode>
                <c:ptCount val="19"/>
                <c:pt idx="0">
                  <c:v>180</c:v>
                </c:pt>
                <c:pt idx="1">
                  <c:v>180</c:v>
                </c:pt>
                <c:pt idx="2">
                  <c:v>180</c:v>
                </c:pt>
                <c:pt idx="3">
                  <c:v>180</c:v>
                </c:pt>
                <c:pt idx="4">
                  <c:v>180</c:v>
                </c:pt>
                <c:pt idx="5">
                  <c:v>180</c:v>
                </c:pt>
                <c:pt idx="6">
                  <c:v>180</c:v>
                </c:pt>
                <c:pt idx="7">
                  <c:v>175</c:v>
                </c:pt>
                <c:pt idx="8">
                  <c:v>180</c:v>
                </c:pt>
                <c:pt idx="9">
                  <c:v>180</c:v>
                </c:pt>
                <c:pt idx="10">
                  <c:v>180</c:v>
                </c:pt>
                <c:pt idx="11">
                  <c:v>180</c:v>
                </c:pt>
                <c:pt idx="12">
                  <c:v>180</c:v>
                </c:pt>
                <c:pt idx="13">
                  <c:v>180</c:v>
                </c:pt>
                <c:pt idx="14">
                  <c:v>180</c:v>
                </c:pt>
                <c:pt idx="15">
                  <c:v>180</c:v>
                </c:pt>
                <c:pt idx="16">
                  <c:v>180</c:v>
                </c:pt>
                <c:pt idx="17">
                  <c:v>180</c:v>
                </c:pt>
                <c:pt idx="18">
                  <c:v>170</c:v>
                </c:pt>
              </c:numCache>
            </c:numRef>
          </c:val>
          <c:smooth val="0"/>
          <c:extLst>
            <c:ext xmlns:c16="http://schemas.microsoft.com/office/drawing/2014/chart" uri="{C3380CC4-5D6E-409C-BE32-E72D297353CC}">
              <c16:uniqueId val="{00000001-6456-48EE-A032-AB0D9C435937}"/>
            </c:ext>
          </c:extLst>
        </c:ser>
        <c:dLbls>
          <c:showLegendKey val="0"/>
          <c:showVal val="0"/>
          <c:showCatName val="0"/>
          <c:showSerName val="0"/>
          <c:showPercent val="0"/>
          <c:showBubbleSize val="0"/>
        </c:dLbls>
        <c:marker val="1"/>
        <c:smooth val="0"/>
        <c:axId val="933168696"/>
        <c:axId val="933165744"/>
      </c:lineChart>
      <c:catAx>
        <c:axId val="-2102392408"/>
        <c:scaling>
          <c:orientation val="minMax"/>
        </c:scaling>
        <c:delete val="0"/>
        <c:axPos val="b"/>
        <c:numFmt formatCode="General" sourceLinked="1"/>
        <c:majorTickMark val="cross"/>
        <c:minorTickMark val="none"/>
        <c:tickLblPos val="nextTo"/>
        <c:spPr>
          <a:ln w="3175">
            <a:solidFill>
              <a:srgbClr val="000000"/>
            </a:solidFill>
            <a:prstDash val="solid"/>
          </a:ln>
        </c:spPr>
        <c:txPr>
          <a:bodyPr rot="-2700000" vert="horz"/>
          <a:lstStyle/>
          <a:p>
            <a:pPr>
              <a:defRPr/>
            </a:pPr>
            <a:endParaRPr lang="en-US"/>
          </a:p>
        </c:txPr>
        <c:crossAx val="-2098153928"/>
        <c:crosses val="autoZero"/>
        <c:auto val="0"/>
        <c:lblAlgn val="ctr"/>
        <c:lblOffset val="100"/>
        <c:noMultiLvlLbl val="0"/>
      </c:catAx>
      <c:valAx>
        <c:axId val="-2098153928"/>
        <c:scaling>
          <c:orientation val="minMax"/>
          <c:max val="100"/>
        </c:scaling>
        <c:delete val="0"/>
        <c:axPos val="l"/>
        <c:title>
          <c:tx>
            <c:rich>
              <a:bodyPr/>
              <a:lstStyle/>
              <a:p>
                <a:pPr>
                  <a:defRPr b="1"/>
                </a:pPr>
                <a:r>
                  <a:rPr lang="en-AU" b="1" dirty="0"/>
                  <a:t>% ACT IDRS participants</a:t>
                </a:r>
              </a:p>
            </c:rich>
          </c:tx>
          <c:layout>
            <c:manualLayout>
              <c:xMode val="edge"/>
              <c:yMode val="edge"/>
              <c:x val="1.0515417625363082E-2"/>
              <c:y val="0.13083126992540089"/>
            </c:manualLayout>
          </c:layout>
          <c:overlay val="0"/>
          <c:spPr>
            <a:noFill/>
            <a:ln w="25399">
              <a:noFill/>
            </a:ln>
          </c:spPr>
        </c:title>
        <c:numFmt formatCode="General" sourceLinked="1"/>
        <c:majorTickMark val="cross"/>
        <c:minorTickMark val="none"/>
        <c:tickLblPos val="nextTo"/>
        <c:spPr>
          <a:ln w="3175">
            <a:solidFill>
              <a:srgbClr val="000000"/>
            </a:solidFill>
            <a:prstDash val="solid"/>
          </a:ln>
        </c:spPr>
        <c:txPr>
          <a:bodyPr rot="0" vert="horz"/>
          <a:lstStyle/>
          <a:p>
            <a:pPr>
              <a:defRPr/>
            </a:pPr>
            <a:endParaRPr lang="en-US"/>
          </a:p>
        </c:txPr>
        <c:crossAx val="-2102392408"/>
        <c:crosses val="autoZero"/>
        <c:crossBetween val="between"/>
        <c:majorUnit val="10"/>
      </c:valAx>
      <c:valAx>
        <c:axId val="933165744"/>
        <c:scaling>
          <c:orientation val="minMax"/>
          <c:max val="180"/>
        </c:scaling>
        <c:delete val="0"/>
        <c:axPos val="r"/>
        <c:title>
          <c:tx>
            <c:rich>
              <a:bodyPr/>
              <a:lstStyle/>
              <a:p>
                <a:pPr>
                  <a:defRPr b="1"/>
                </a:pPr>
                <a:r>
                  <a:rPr lang="en-AU" b="1"/>
                  <a:t>Median days used</a:t>
                </a:r>
              </a:p>
            </c:rich>
          </c:tx>
          <c:overlay val="0"/>
        </c:title>
        <c:numFmt formatCode="General" sourceLinked="1"/>
        <c:majorTickMark val="out"/>
        <c:minorTickMark val="none"/>
        <c:tickLblPos val="nextTo"/>
        <c:crossAx val="933168696"/>
        <c:crosses val="max"/>
        <c:crossBetween val="between"/>
      </c:valAx>
      <c:catAx>
        <c:axId val="933168696"/>
        <c:scaling>
          <c:orientation val="minMax"/>
        </c:scaling>
        <c:delete val="1"/>
        <c:axPos val="b"/>
        <c:numFmt formatCode="General" sourceLinked="1"/>
        <c:majorTickMark val="out"/>
        <c:minorTickMark val="none"/>
        <c:tickLblPos val="nextTo"/>
        <c:crossAx val="933165744"/>
        <c:crosses val="autoZero"/>
        <c:auto val="1"/>
        <c:lblAlgn val="ctr"/>
        <c:lblOffset val="100"/>
        <c:noMultiLvlLbl val="0"/>
      </c:catAx>
      <c:spPr>
        <a:noFill/>
        <a:ln w="25399">
          <a:noFill/>
        </a:ln>
      </c:spPr>
    </c:plotArea>
    <c:legend>
      <c:legendPos val="b"/>
      <c:layout>
        <c:manualLayout>
          <c:xMode val="edge"/>
          <c:yMode val="edge"/>
          <c:x val="0.35153583617747403"/>
          <c:y val="0.88655462184873901"/>
          <c:w val="0.32330724913255809"/>
          <c:h val="7.2088260153921432E-2"/>
        </c:manualLayout>
      </c:layout>
      <c:overlay val="0"/>
      <c:spPr>
        <a:solidFill>
          <a:srgbClr val="FFFFFF"/>
        </a:solidFill>
        <a:ln w="3175">
          <a:noFill/>
          <a:prstDash val="solid"/>
        </a:ln>
      </c:spPr>
    </c:legend>
    <c:plotVisOnly val="1"/>
    <c:dispBlanksAs val="gap"/>
    <c:showDLblsOverMax val="0"/>
  </c:chart>
  <c:spPr>
    <a:noFill/>
    <a:ln>
      <a:noFill/>
    </a:ln>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68931389165386"/>
          <c:y val="5.5037194819177016E-2"/>
          <c:w val="0.89399356653339146"/>
          <c:h val="0.71040163262301415"/>
        </c:manualLayout>
      </c:layout>
      <c:barChart>
        <c:barDir val="col"/>
        <c:grouping val="clustered"/>
        <c:varyColors val="0"/>
        <c:ser>
          <c:idx val="0"/>
          <c:order val="0"/>
          <c:tx>
            <c:strRef>
              <c:f>Sheet1!$B$1</c:f>
              <c:strCache>
                <c:ptCount val="1"/>
                <c:pt idx="0">
                  <c:v>Ounce</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323</c:v>
                </c:pt>
                <c:pt idx="1">
                  <c:v>280</c:v>
                </c:pt>
                <c:pt idx="2">
                  <c:v>290</c:v>
                </c:pt>
                <c:pt idx="3">
                  <c:v>300</c:v>
                </c:pt>
                <c:pt idx="4">
                  <c:v>300</c:v>
                </c:pt>
                <c:pt idx="5">
                  <c:v>295</c:v>
                </c:pt>
                <c:pt idx="6">
                  <c:v>300</c:v>
                </c:pt>
                <c:pt idx="7">
                  <c:v>280</c:v>
                </c:pt>
                <c:pt idx="8">
                  <c:v>300</c:v>
                </c:pt>
                <c:pt idx="9">
                  <c:v>290</c:v>
                </c:pt>
                <c:pt idx="10">
                  <c:v>300</c:v>
                </c:pt>
                <c:pt idx="11">
                  <c:v>280</c:v>
                </c:pt>
                <c:pt idx="12">
                  <c:v>300</c:v>
                </c:pt>
                <c:pt idx="13">
                  <c:v>250</c:v>
                </c:pt>
                <c:pt idx="14">
                  <c:v>290</c:v>
                </c:pt>
                <c:pt idx="15">
                  <c:v>265</c:v>
                </c:pt>
              </c:numCache>
            </c:numRef>
          </c:val>
          <c:extLst>
            <c:ext xmlns:c16="http://schemas.microsoft.com/office/drawing/2014/chart" uri="{C3380CC4-5D6E-409C-BE32-E72D297353CC}">
              <c16:uniqueId val="{00000000-ECDD-46DF-B633-F0A95F2011A6}"/>
            </c:ext>
          </c:extLst>
        </c:ser>
        <c:ser>
          <c:idx val="1"/>
          <c:order val="1"/>
          <c:tx>
            <c:strRef>
              <c:f>Sheet1!$C$1</c:f>
              <c:strCache>
                <c:ptCount val="1"/>
                <c:pt idx="0">
                  <c:v>Gram</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numCache>
            </c:numRef>
          </c:val>
          <c:extLst>
            <c:ext xmlns:c16="http://schemas.microsoft.com/office/drawing/2014/chart" uri="{C3380CC4-5D6E-409C-BE32-E72D297353CC}">
              <c16:uniqueId val="{00000001-ECDD-46DF-B633-F0A95F2011A6}"/>
            </c:ext>
          </c:extLst>
        </c:ser>
        <c:dLbls>
          <c:showLegendKey val="0"/>
          <c:showVal val="1"/>
          <c:showCatName val="0"/>
          <c:showSerName val="0"/>
          <c:showPercent val="0"/>
          <c:showBubbleSize val="0"/>
        </c:dLbls>
        <c:gapWidth val="150"/>
        <c:axId val="-2098062520"/>
        <c:axId val="-2098059192"/>
      </c:barChart>
      <c:catAx>
        <c:axId val="-2098062520"/>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8059192"/>
        <c:crosses val="autoZero"/>
        <c:auto val="1"/>
        <c:lblAlgn val="ctr"/>
        <c:lblOffset val="100"/>
        <c:noMultiLvlLbl val="0"/>
      </c:catAx>
      <c:valAx>
        <c:axId val="-2098059192"/>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dirty="0"/>
                  <a:t>Median price ($)</a:t>
                </a:r>
              </a:p>
            </c:rich>
          </c:tx>
          <c:layout>
            <c:manualLayout>
              <c:xMode val="edge"/>
              <c:yMode val="edge"/>
              <c:x val="7.0925734628501276E-3"/>
              <c:y val="0.2765172222299566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8062520"/>
        <c:crosses val="autoZero"/>
        <c:crossBetween val="between"/>
      </c:valAx>
      <c:spPr>
        <a:noFill/>
        <a:ln>
          <a:noFill/>
        </a:ln>
        <a:effectLst/>
      </c:spPr>
    </c:plotArea>
    <c:legend>
      <c:legendPos val="b"/>
      <c:layout>
        <c:manualLayout>
          <c:xMode val="edge"/>
          <c:yMode val="edge"/>
          <c:x val="0.4273507592372871"/>
          <c:y val="0.91596042710907943"/>
          <c:w val="0.14529832172804882"/>
          <c:h val="8.403957289092048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634365436247401E-2"/>
          <c:y val="4.2748041148279098E-2"/>
          <c:w val="0.877870494114669"/>
          <c:h val="0.72421245514793198"/>
        </c:manualLayout>
      </c:layout>
      <c:barChart>
        <c:barDir val="col"/>
        <c:grouping val="clustered"/>
        <c:varyColors val="0"/>
        <c:ser>
          <c:idx val="0"/>
          <c:order val="0"/>
          <c:tx>
            <c:strRef>
              <c:f>Sheet1!$B$1</c:f>
              <c:strCache>
                <c:ptCount val="1"/>
                <c:pt idx="0">
                  <c:v>Ounce</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5-78BE-4573-A6B5-EF1DF58305A2}"/>
                </c:ext>
              </c:extLst>
            </c:dLbl>
            <c:dLbl>
              <c:idx val="9"/>
              <c:delete val="1"/>
              <c:extLst>
                <c:ext xmlns:c15="http://schemas.microsoft.com/office/drawing/2012/chart" uri="{CE6537A1-D6FC-4f65-9D91-7224C49458BB}"/>
                <c:ext xmlns:c16="http://schemas.microsoft.com/office/drawing/2014/chart" uri="{C3380CC4-5D6E-409C-BE32-E72D297353CC}">
                  <c16:uniqueId val="{00000004-78BE-4573-A6B5-EF1DF58305A2}"/>
                </c:ext>
              </c:extLst>
            </c:dLbl>
            <c:dLbl>
              <c:idx val="11"/>
              <c:delete val="1"/>
              <c:extLst>
                <c:ext xmlns:c15="http://schemas.microsoft.com/office/drawing/2012/chart" uri="{CE6537A1-D6FC-4f65-9D91-7224C49458BB}"/>
                <c:ext xmlns:c16="http://schemas.microsoft.com/office/drawing/2014/chart" uri="{C3380CC4-5D6E-409C-BE32-E72D297353CC}">
                  <c16:uniqueId val="{00000003-78BE-4573-A6B5-EF1DF58305A2}"/>
                </c:ext>
              </c:extLst>
            </c:dLbl>
            <c:dLbl>
              <c:idx val="12"/>
              <c:delete val="1"/>
              <c:extLst>
                <c:ext xmlns:c15="http://schemas.microsoft.com/office/drawing/2012/chart" uri="{CE6537A1-D6FC-4f65-9D91-7224C49458BB}"/>
                <c:ext xmlns:c16="http://schemas.microsoft.com/office/drawing/2014/chart" uri="{C3380CC4-5D6E-409C-BE32-E72D297353CC}">
                  <c16:uniqueId val="{00000002-78BE-4573-A6B5-EF1DF58305A2}"/>
                </c:ext>
              </c:extLst>
            </c:dLbl>
            <c:dLbl>
              <c:idx val="13"/>
              <c:delete val="1"/>
              <c:extLst>
                <c:ext xmlns:c15="http://schemas.microsoft.com/office/drawing/2012/chart" uri="{CE6537A1-D6FC-4f65-9D91-7224C49458BB}"/>
                <c:ext xmlns:c16="http://schemas.microsoft.com/office/drawing/2014/chart" uri="{C3380CC4-5D6E-409C-BE32-E72D297353CC}">
                  <c16:uniqueId val="{00000001-78BE-4573-A6B5-EF1DF58305A2}"/>
                </c:ext>
              </c:extLst>
            </c:dLbl>
            <c:dLbl>
              <c:idx val="14"/>
              <c:delete val="1"/>
              <c:extLst>
                <c:ext xmlns:c15="http://schemas.microsoft.com/office/drawing/2012/chart" uri="{CE6537A1-D6FC-4f65-9D91-7224C49458BB}"/>
                <c:ext xmlns:c16="http://schemas.microsoft.com/office/drawing/2014/chart" uri="{C3380CC4-5D6E-409C-BE32-E72D297353CC}">
                  <c16:uniqueId val="{00000000-78BE-4573-A6B5-EF1DF58305A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200</c:v>
                </c:pt>
                <c:pt idx="1">
                  <c:v>200</c:v>
                </c:pt>
                <c:pt idx="2">
                  <c:v>250</c:v>
                </c:pt>
                <c:pt idx="3">
                  <c:v>190</c:v>
                </c:pt>
                <c:pt idx="4">
                  <c:v>240</c:v>
                </c:pt>
                <c:pt idx="5">
                  <c:v>200</c:v>
                </c:pt>
                <c:pt idx="6">
                  <c:v>250</c:v>
                </c:pt>
                <c:pt idx="7">
                  <c:v>250</c:v>
                </c:pt>
                <c:pt idx="8">
                  <c:v>240</c:v>
                </c:pt>
                <c:pt idx="9">
                  <c:v>220</c:v>
                </c:pt>
                <c:pt idx="10">
                  <c:v>265</c:v>
                </c:pt>
                <c:pt idx="11">
                  <c:v>210</c:v>
                </c:pt>
                <c:pt idx="12">
                  <c:v>250</c:v>
                </c:pt>
                <c:pt idx="13">
                  <c:v>255</c:v>
                </c:pt>
                <c:pt idx="14">
                  <c:v>230</c:v>
                </c:pt>
                <c:pt idx="15">
                  <c:v>250</c:v>
                </c:pt>
              </c:numCache>
            </c:numRef>
          </c:val>
          <c:extLst>
            <c:ext xmlns:c16="http://schemas.microsoft.com/office/drawing/2014/chart" uri="{C3380CC4-5D6E-409C-BE32-E72D297353CC}">
              <c16:uniqueId val="{00000001-A32F-47AB-A73B-94010C4DD48E}"/>
            </c:ext>
          </c:extLst>
        </c:ser>
        <c:ser>
          <c:idx val="1"/>
          <c:order val="1"/>
          <c:tx>
            <c:strRef>
              <c:f>Sheet1!$C$1</c:f>
              <c:strCache>
                <c:ptCount val="1"/>
                <c:pt idx="0">
                  <c:v>Gram</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7-78BE-4573-A6B5-EF1DF58305A2}"/>
                </c:ext>
              </c:extLst>
            </c:dLbl>
            <c:dLbl>
              <c:idx val="12"/>
              <c:delete val="1"/>
              <c:extLst>
                <c:ext xmlns:c15="http://schemas.microsoft.com/office/drawing/2012/chart" uri="{CE6537A1-D6FC-4f65-9D91-7224C49458BB}"/>
                <c:ext xmlns:c16="http://schemas.microsoft.com/office/drawing/2014/chart" uri="{C3380CC4-5D6E-409C-BE32-E72D297353CC}">
                  <c16:uniqueId val="{00000006-78BE-4573-A6B5-EF1DF58305A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20</c:v>
                </c:pt>
                <c:pt idx="1">
                  <c:v>20</c:v>
                </c:pt>
                <c:pt idx="2">
                  <c:v>20</c:v>
                </c:pt>
                <c:pt idx="3">
                  <c:v>15</c:v>
                </c:pt>
                <c:pt idx="4">
                  <c:v>20</c:v>
                </c:pt>
                <c:pt idx="5">
                  <c:v>20</c:v>
                </c:pt>
                <c:pt idx="6">
                  <c:v>20</c:v>
                </c:pt>
                <c:pt idx="7">
                  <c:v>20</c:v>
                </c:pt>
                <c:pt idx="8">
                  <c:v>20</c:v>
                </c:pt>
                <c:pt idx="9">
                  <c:v>20</c:v>
                </c:pt>
                <c:pt idx="10">
                  <c:v>20</c:v>
                </c:pt>
                <c:pt idx="11">
                  <c:v>13</c:v>
                </c:pt>
                <c:pt idx="12">
                  <c:v>20</c:v>
                </c:pt>
                <c:pt idx="13">
                  <c:v>20</c:v>
                </c:pt>
                <c:pt idx="14">
                  <c:v>20</c:v>
                </c:pt>
                <c:pt idx="15">
                  <c:v>20</c:v>
                </c:pt>
              </c:numCache>
            </c:numRef>
          </c:val>
          <c:extLst>
            <c:ext xmlns:c16="http://schemas.microsoft.com/office/drawing/2014/chart" uri="{C3380CC4-5D6E-409C-BE32-E72D297353CC}">
              <c16:uniqueId val="{00000002-A32F-47AB-A73B-94010C4DD48E}"/>
            </c:ext>
          </c:extLst>
        </c:ser>
        <c:dLbls>
          <c:dLblPos val="outEnd"/>
          <c:showLegendKey val="0"/>
          <c:showVal val="1"/>
          <c:showCatName val="0"/>
          <c:showSerName val="0"/>
          <c:showPercent val="0"/>
          <c:showBubbleSize val="0"/>
        </c:dLbls>
        <c:gapWidth val="150"/>
        <c:axId val="-2098494040"/>
        <c:axId val="-2098317256"/>
      </c:barChart>
      <c:catAx>
        <c:axId val="-2098494040"/>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8317256"/>
        <c:crosses val="autoZero"/>
        <c:auto val="1"/>
        <c:lblAlgn val="ctr"/>
        <c:lblOffset val="100"/>
        <c:noMultiLvlLbl val="0"/>
      </c:catAx>
      <c:valAx>
        <c:axId val="-209831725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dirty="0"/>
                  <a:t>Median price ($)</a:t>
                </a:r>
              </a:p>
            </c:rich>
          </c:tx>
          <c:layout>
            <c:manualLayout>
              <c:xMode val="edge"/>
              <c:yMode val="edge"/>
              <c:x val="3.2036663516228289E-4"/>
              <c:y val="0.25302392657903194"/>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ysClr val="windowText" lastClr="000000"/>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8494040"/>
        <c:crosses val="autoZero"/>
        <c:crossBetween val="between"/>
      </c:valAx>
      <c:spPr>
        <a:noFill/>
        <a:ln>
          <a:noFill/>
        </a:ln>
        <a:effectLst/>
      </c:spPr>
    </c:plotArea>
    <c:legend>
      <c:legendPos val="b"/>
      <c:layout>
        <c:manualLayout>
          <c:xMode val="edge"/>
          <c:yMode val="edge"/>
          <c:x val="0.4273507592372871"/>
          <c:y val="0.92672462709189984"/>
          <c:w val="0.14529832172804882"/>
          <c:h val="7.32753729081002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9543535316E-2"/>
          <c:y val="5.0791811556489729E-2"/>
          <c:w val="0.886799321025043"/>
          <c:h val="0.71528530052578265"/>
        </c:manualLayout>
      </c:layout>
      <c:lineChart>
        <c:grouping val="standard"/>
        <c:varyColors val="0"/>
        <c:ser>
          <c:idx val="0"/>
          <c:order val="0"/>
          <c:tx>
            <c:strRef>
              <c:f>Sheet1!$B$1</c:f>
              <c:strCache>
                <c:ptCount val="1"/>
                <c:pt idx="0">
                  <c:v>Heroin</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6"/>
            <c:spPr>
              <a:solidFill>
                <a:schemeClr val="accent1"/>
              </a:solidFill>
              <a:ln w="635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2.4969854311689323E-2"/>
                  <c:y val="4.38081200891241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4B-4EF7-A141-256510CA3B49}"/>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4B-4EF7-A141-256510CA3B49}"/>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4B-4EF7-A141-256510CA3B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82</c:v>
                </c:pt>
                <c:pt idx="1">
                  <c:v>48</c:v>
                </c:pt>
                <c:pt idx="2">
                  <c:v>69</c:v>
                </c:pt>
                <c:pt idx="3">
                  <c:v>63</c:v>
                </c:pt>
                <c:pt idx="4">
                  <c:v>74</c:v>
                </c:pt>
                <c:pt idx="5">
                  <c:v>66</c:v>
                </c:pt>
                <c:pt idx="6">
                  <c:v>33</c:v>
                </c:pt>
                <c:pt idx="7">
                  <c:v>47</c:v>
                </c:pt>
                <c:pt idx="8">
                  <c:v>52</c:v>
                </c:pt>
                <c:pt idx="9">
                  <c:v>48</c:v>
                </c:pt>
                <c:pt idx="10">
                  <c:v>50</c:v>
                </c:pt>
                <c:pt idx="11">
                  <c:v>50</c:v>
                </c:pt>
                <c:pt idx="12">
                  <c:v>49</c:v>
                </c:pt>
                <c:pt idx="13">
                  <c:v>55</c:v>
                </c:pt>
                <c:pt idx="14">
                  <c:v>53</c:v>
                </c:pt>
                <c:pt idx="15">
                  <c:v>55</c:v>
                </c:pt>
                <c:pt idx="16">
                  <c:v>51</c:v>
                </c:pt>
                <c:pt idx="17">
                  <c:v>43</c:v>
                </c:pt>
                <c:pt idx="18">
                  <c:v>43</c:v>
                </c:pt>
              </c:numCache>
            </c:numRef>
          </c:val>
          <c:smooth val="0"/>
          <c:extLst>
            <c:ext xmlns:c16="http://schemas.microsoft.com/office/drawing/2014/chart" uri="{C3380CC4-5D6E-409C-BE32-E72D297353CC}">
              <c16:uniqueId val="{00000003-2C4B-4EF7-A141-256510CA3B49}"/>
            </c:ext>
          </c:extLst>
        </c:ser>
        <c:ser>
          <c:idx val="1"/>
          <c:order val="1"/>
          <c:tx>
            <c:strRef>
              <c:f>Sheet1!$C$1</c:f>
              <c:strCache>
                <c:ptCount val="1"/>
                <c:pt idx="0">
                  <c:v>Methamphetamine</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square"/>
            <c:size val="6"/>
            <c:spPr>
              <a:solidFill>
                <a:schemeClr val="accent3"/>
              </a:solidFill>
              <a:ln w="6350" cap="flat" cmpd="sng" algn="ctr">
                <a:solidFill>
                  <a:schemeClr val="accent3"/>
                </a:solidFill>
                <a:prstDash val="solid"/>
                <a:round/>
              </a:ln>
              <a:effectLst>
                <a:outerShdw blurRad="50800" dist="38100" dir="2700000" algn="tl" rotWithShape="0">
                  <a:prstClr val="black">
                    <a:alpha val="40000"/>
                  </a:prstClr>
                </a:outerShdw>
              </a:effectLst>
            </c:spPr>
          </c:marker>
          <c:dLbls>
            <c:dLbl>
              <c:idx val="0"/>
              <c:layout>
                <c:manualLayout>
                  <c:x val="-2.7385313248887377E-2"/>
                  <c:y val="-4.6849818420189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4B-4EF7-A141-256510CA3B49}"/>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4B-4EF7-A141-256510CA3B49}"/>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4B-4EF7-A141-256510CA3B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13</c:v>
                </c:pt>
                <c:pt idx="1">
                  <c:v>41</c:v>
                </c:pt>
                <c:pt idx="2">
                  <c:v>17</c:v>
                </c:pt>
                <c:pt idx="3">
                  <c:v>30</c:v>
                </c:pt>
                <c:pt idx="4">
                  <c:v>24</c:v>
                </c:pt>
                <c:pt idx="5">
                  <c:v>28</c:v>
                </c:pt>
                <c:pt idx="6">
                  <c:v>47</c:v>
                </c:pt>
                <c:pt idx="7">
                  <c:v>31</c:v>
                </c:pt>
                <c:pt idx="8">
                  <c:v>25</c:v>
                </c:pt>
                <c:pt idx="9">
                  <c:v>30</c:v>
                </c:pt>
                <c:pt idx="10">
                  <c:v>22</c:v>
                </c:pt>
                <c:pt idx="11">
                  <c:v>29</c:v>
                </c:pt>
                <c:pt idx="12">
                  <c:v>35</c:v>
                </c:pt>
                <c:pt idx="13">
                  <c:v>34</c:v>
                </c:pt>
                <c:pt idx="14">
                  <c:v>39</c:v>
                </c:pt>
                <c:pt idx="15">
                  <c:v>40</c:v>
                </c:pt>
                <c:pt idx="16">
                  <c:v>44</c:v>
                </c:pt>
                <c:pt idx="17">
                  <c:v>49</c:v>
                </c:pt>
                <c:pt idx="18">
                  <c:v>52</c:v>
                </c:pt>
              </c:numCache>
            </c:numRef>
          </c:val>
          <c:smooth val="0"/>
          <c:extLst>
            <c:ext xmlns:c16="http://schemas.microsoft.com/office/drawing/2014/chart" uri="{C3380CC4-5D6E-409C-BE32-E72D297353CC}">
              <c16:uniqueId val="{00000007-2C4B-4EF7-A141-256510CA3B49}"/>
            </c:ext>
          </c:extLst>
        </c:ser>
        <c:ser>
          <c:idx val="2"/>
          <c:order val="2"/>
          <c:tx>
            <c:strRef>
              <c:f>Sheet1!$D$1</c:f>
              <c:strCache>
                <c:ptCount val="1"/>
                <c:pt idx="0">
                  <c:v>Morphine</c:v>
                </c:pt>
              </c:strCache>
            </c:strRef>
          </c:tx>
          <c:spPr>
            <a:ln w="25400" cap="rnd" cmpd="sng" algn="ctr">
              <a:solidFill>
                <a:schemeClr val="accent5"/>
              </a:solidFill>
              <a:prstDash val="solid"/>
              <a:round/>
            </a:ln>
            <a:effectLst>
              <a:outerShdw blurRad="50800" dist="38100" dir="2700000" algn="tl" rotWithShape="0">
                <a:prstClr val="black">
                  <a:alpha val="40000"/>
                </a:prstClr>
              </a:outerShdw>
            </a:effectLst>
          </c:spPr>
          <c:marker>
            <c:symbol val="triangle"/>
            <c:size val="6"/>
            <c:spPr>
              <a:solidFill>
                <a:schemeClr val="accent5"/>
              </a:solidFill>
              <a:ln w="6350" cap="flat" cmpd="sng" algn="ctr">
                <a:solidFill>
                  <a:schemeClr val="accent5"/>
                </a:solidFill>
                <a:prstDash val="solid"/>
                <a:round/>
              </a:ln>
              <a:effectLst>
                <a:outerShdw blurRad="50800" dist="38100" dir="2700000" algn="tl" rotWithShape="0">
                  <a:prstClr val="black">
                    <a:alpha val="40000"/>
                  </a:prstClr>
                </a:outerShdw>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0">
                  <c:v>0</c:v>
                </c:pt>
                <c:pt idx="1">
                  <c:v>2</c:v>
                </c:pt>
                <c:pt idx="2">
                  <c:v>3</c:v>
                </c:pt>
                <c:pt idx="3">
                  <c:v>1</c:v>
                </c:pt>
                <c:pt idx="4">
                  <c:v>1</c:v>
                </c:pt>
                <c:pt idx="5">
                  <c:v>0</c:v>
                </c:pt>
                <c:pt idx="6">
                  <c:v>5</c:v>
                </c:pt>
                <c:pt idx="7">
                  <c:v>1</c:v>
                </c:pt>
                <c:pt idx="8">
                  <c:v>5</c:v>
                </c:pt>
                <c:pt idx="9">
                  <c:v>3</c:v>
                </c:pt>
                <c:pt idx="10">
                  <c:v>4</c:v>
                </c:pt>
                <c:pt idx="11">
                  <c:v>1</c:v>
                </c:pt>
                <c:pt idx="12">
                  <c:v>0</c:v>
                </c:pt>
                <c:pt idx="13">
                  <c:v>0</c:v>
                </c:pt>
                <c:pt idx="14">
                  <c:v>2</c:v>
                </c:pt>
                <c:pt idx="15">
                  <c:v>0</c:v>
                </c:pt>
                <c:pt idx="16">
                  <c:v>0</c:v>
                </c:pt>
                <c:pt idx="17">
                  <c:v>1</c:v>
                </c:pt>
                <c:pt idx="18">
                  <c:v>0</c:v>
                </c:pt>
              </c:numCache>
            </c:numRef>
          </c:val>
          <c:smooth val="0"/>
          <c:extLst>
            <c:ext xmlns:c16="http://schemas.microsoft.com/office/drawing/2014/chart" uri="{C3380CC4-5D6E-409C-BE32-E72D297353CC}">
              <c16:uniqueId val="{0000000A-2C4B-4EF7-A141-256510CA3B49}"/>
            </c:ext>
          </c:extLst>
        </c:ser>
        <c:ser>
          <c:idx val="3"/>
          <c:order val="3"/>
          <c:tx>
            <c:strRef>
              <c:f>Sheet1!$E$1</c:f>
              <c:strCache>
                <c:ptCount val="1"/>
                <c:pt idx="0">
                  <c:v>Cocaine</c:v>
                </c:pt>
              </c:strCache>
            </c:strRef>
          </c:tx>
          <c:spPr>
            <a:ln w="25400" cap="rnd" cmpd="sng" algn="ctr">
              <a:solidFill>
                <a:schemeClr val="accent1">
                  <a:lumMod val="60000"/>
                </a:schemeClr>
              </a:solidFill>
              <a:prstDash val="solid"/>
              <a:round/>
            </a:ln>
            <a:effectLst>
              <a:outerShdw blurRad="50800" dist="38100" dir="2700000" algn="tl" rotWithShape="0">
                <a:prstClr val="black">
                  <a:alpha val="40000"/>
                </a:prstClr>
              </a:outerShdw>
            </a:effectLst>
          </c:spPr>
          <c:marker>
            <c:symbol val="star"/>
            <c:size val="6"/>
            <c:spPr>
              <a:noFill/>
              <a:ln w="6350" cap="flat" cmpd="sng" algn="ctr">
                <a:solidFill>
                  <a:schemeClr val="accent1">
                    <a:lumMod val="60000"/>
                  </a:schemeClr>
                </a:solidFill>
                <a:prstDash val="solid"/>
                <a:round/>
              </a:ln>
              <a:effectLst>
                <a:outerShdw blurRad="50800" dist="38100" dir="2700000" algn="tl" rotWithShape="0">
                  <a:prstClr val="black">
                    <a:alpha val="40000"/>
                  </a:prstClr>
                </a:outerShdw>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0">
                  <c:v>1</c:v>
                </c:pt>
                <c:pt idx="1">
                  <c:v>0</c:v>
                </c:pt>
                <c:pt idx="2">
                  <c:v>0</c:v>
                </c:pt>
                <c:pt idx="3">
                  <c:v>0</c:v>
                </c:pt>
                <c:pt idx="4">
                  <c:v>0</c:v>
                </c:pt>
                <c:pt idx="5">
                  <c:v>0</c:v>
                </c:pt>
                <c:pt idx="6">
                  <c:v>0</c:v>
                </c:pt>
                <c:pt idx="7">
                  <c:v>1</c:v>
                </c:pt>
                <c:pt idx="8">
                  <c:v>0</c:v>
                </c:pt>
                <c:pt idx="9">
                  <c:v>0</c:v>
                </c:pt>
                <c:pt idx="10">
                  <c:v>0</c:v>
                </c:pt>
                <c:pt idx="11">
                  <c:v>1</c:v>
                </c:pt>
                <c:pt idx="12">
                  <c:v>0</c:v>
                </c:pt>
                <c:pt idx="13">
                  <c:v>0</c:v>
                </c:pt>
                <c:pt idx="14">
                  <c:v>0</c:v>
                </c:pt>
                <c:pt idx="15">
                  <c:v>0</c:v>
                </c:pt>
                <c:pt idx="16">
                  <c:v>0</c:v>
                </c:pt>
                <c:pt idx="17">
                  <c:v>0</c:v>
                </c:pt>
                <c:pt idx="18">
                  <c:v>0</c:v>
                </c:pt>
              </c:numCache>
            </c:numRef>
          </c:val>
          <c:smooth val="0"/>
          <c:extLst>
            <c:ext xmlns:c16="http://schemas.microsoft.com/office/drawing/2014/chart" uri="{C3380CC4-5D6E-409C-BE32-E72D297353CC}">
              <c16:uniqueId val="{0000000C-2C4B-4EF7-A141-256510CA3B49}"/>
            </c:ext>
          </c:extLst>
        </c:ser>
        <c:ser>
          <c:idx val="4"/>
          <c:order val="4"/>
          <c:tx>
            <c:strRef>
              <c:f>Sheet1!$F$1</c:f>
              <c:strCache>
                <c:ptCount val="1"/>
                <c:pt idx="0">
                  <c:v>Methadone</c:v>
                </c:pt>
              </c:strCache>
            </c:strRef>
          </c:tx>
          <c:spPr>
            <a:ln w="25400" cap="rnd" cmpd="sng" algn="ctr">
              <a:solidFill>
                <a:schemeClr val="accent3">
                  <a:lumMod val="60000"/>
                </a:schemeClr>
              </a:solidFill>
              <a:prstDash val="solid"/>
              <a:round/>
            </a:ln>
            <a:effectLst>
              <a:outerShdw blurRad="50800" dist="38100" dir="2700000" algn="tl" rotWithShape="0">
                <a:prstClr val="black">
                  <a:alpha val="40000"/>
                </a:prstClr>
              </a:outerShdw>
            </a:effectLst>
          </c:spPr>
          <c:marker>
            <c:symbol val="circle"/>
            <c:size val="6"/>
            <c:spPr>
              <a:solidFill>
                <a:schemeClr val="accent3">
                  <a:lumMod val="60000"/>
                </a:schemeClr>
              </a:solidFill>
              <a:ln w="6350" cap="flat" cmpd="sng" algn="ctr">
                <a:solidFill>
                  <a:schemeClr val="accent3">
                    <a:lumMod val="60000"/>
                  </a:schemeClr>
                </a:solidFill>
                <a:prstDash val="solid"/>
                <a:round/>
              </a:ln>
              <a:effectLst>
                <a:outerShdw blurRad="50800" dist="38100" dir="2700000" algn="tl" rotWithShape="0">
                  <a:prstClr val="black">
                    <a:alpha val="40000"/>
                  </a:prstClr>
                </a:outerShdw>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Sheet1!$F$2:$F$20</c:f>
              <c:numCache>
                <c:formatCode>General</c:formatCode>
                <c:ptCount val="19"/>
                <c:pt idx="0">
                  <c:v>0</c:v>
                </c:pt>
                <c:pt idx="1">
                  <c:v>5</c:v>
                </c:pt>
                <c:pt idx="2">
                  <c:v>9</c:v>
                </c:pt>
                <c:pt idx="3">
                  <c:v>2</c:v>
                </c:pt>
                <c:pt idx="4">
                  <c:v>1</c:v>
                </c:pt>
                <c:pt idx="5">
                  <c:v>5</c:v>
                </c:pt>
                <c:pt idx="6">
                  <c:v>8</c:v>
                </c:pt>
                <c:pt idx="7">
                  <c:v>14</c:v>
                </c:pt>
                <c:pt idx="8">
                  <c:v>8</c:v>
                </c:pt>
                <c:pt idx="9">
                  <c:v>11</c:v>
                </c:pt>
                <c:pt idx="10">
                  <c:v>10</c:v>
                </c:pt>
                <c:pt idx="11">
                  <c:v>4</c:v>
                </c:pt>
                <c:pt idx="12">
                  <c:v>7</c:v>
                </c:pt>
                <c:pt idx="13">
                  <c:v>4</c:v>
                </c:pt>
                <c:pt idx="14">
                  <c:v>1</c:v>
                </c:pt>
                <c:pt idx="15">
                  <c:v>1</c:v>
                </c:pt>
                <c:pt idx="16">
                  <c:v>4</c:v>
                </c:pt>
                <c:pt idx="17">
                  <c:v>3</c:v>
                </c:pt>
                <c:pt idx="18">
                  <c:v>2</c:v>
                </c:pt>
              </c:numCache>
            </c:numRef>
          </c:val>
          <c:smooth val="0"/>
          <c:extLst>
            <c:ext xmlns:c16="http://schemas.microsoft.com/office/drawing/2014/chart" uri="{C3380CC4-5D6E-409C-BE32-E72D297353CC}">
              <c16:uniqueId val="{0000000F-2C4B-4EF7-A141-256510CA3B49}"/>
            </c:ext>
          </c:extLst>
        </c:ser>
        <c:ser>
          <c:idx val="5"/>
          <c:order val="5"/>
          <c:tx>
            <c:strRef>
              <c:f>Sheet1!$G$1</c:f>
              <c:strCache>
                <c:ptCount val="1"/>
                <c:pt idx="0">
                  <c:v>Benzodiazepines</c:v>
                </c:pt>
              </c:strCache>
            </c:strRef>
          </c:tx>
          <c:spPr>
            <a:ln w="19050" cap="rnd" cmpd="sng" algn="ctr">
              <a:solidFill>
                <a:schemeClr val="accent5">
                  <a:lumMod val="60000"/>
                </a:schemeClr>
              </a:solidFill>
              <a:prstDash val="solid"/>
              <a:round/>
            </a:ln>
            <a:effectLst/>
          </c:spPr>
          <c:marker>
            <c:spPr>
              <a:solidFill>
                <a:schemeClr val="accent5">
                  <a:lumMod val="60000"/>
                </a:schemeClr>
              </a:solidFill>
              <a:ln w="6350" cap="flat" cmpd="sng" algn="ctr">
                <a:solidFill>
                  <a:schemeClr val="accent5">
                    <a:lumMod val="60000"/>
                  </a:schemeClr>
                </a:solidFill>
                <a:prstDash val="solid"/>
                <a:round/>
              </a:ln>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Sheet1!$G$2:$G$20</c:f>
            </c:numRef>
          </c:val>
          <c:smooth val="0"/>
          <c:extLst>
            <c:ext xmlns:c16="http://schemas.microsoft.com/office/drawing/2014/chart" uri="{C3380CC4-5D6E-409C-BE32-E72D297353CC}">
              <c16:uniqueId val="{00000010-2C4B-4EF7-A141-256510CA3B49}"/>
            </c:ext>
          </c:extLst>
        </c:ser>
        <c:dLbls>
          <c:showLegendKey val="0"/>
          <c:showVal val="0"/>
          <c:showCatName val="0"/>
          <c:showSerName val="0"/>
          <c:showPercent val="0"/>
          <c:showBubbleSize val="0"/>
        </c:dLbls>
        <c:marker val="1"/>
        <c:smooth val="0"/>
        <c:axId val="-2101729336"/>
        <c:axId val="-2101726328"/>
      </c:lineChart>
      <c:catAx>
        <c:axId val="-210172933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1726328"/>
        <c:crosses val="autoZero"/>
        <c:auto val="1"/>
        <c:lblAlgn val="ctr"/>
        <c:lblOffset val="100"/>
        <c:noMultiLvlLbl val="0"/>
      </c:catAx>
      <c:valAx>
        <c:axId val="-210172632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 ACT IDRS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1729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7729758666"/>
          <c:y val="5.9870828450232699E-2"/>
          <c:w val="0.87662258694400497"/>
          <c:h val="0.73513093286547371"/>
        </c:manualLayout>
      </c:layout>
      <c:barChart>
        <c:barDir val="col"/>
        <c:grouping val="percentStacked"/>
        <c:varyColors val="0"/>
        <c:ser>
          <c:idx val="0"/>
          <c:order val="0"/>
          <c:tx>
            <c:strRef>
              <c:f>Sheet1!$A$2</c:f>
              <c:strCache>
                <c:ptCount val="1"/>
                <c:pt idx="0">
                  <c:v>High</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Sheet1!$B$2:$P$2</c:f>
              <c:numCache>
                <c:formatCode>General</c:formatCode>
                <c:ptCount val="15"/>
                <c:pt idx="0">
                  <c:v>61</c:v>
                </c:pt>
                <c:pt idx="1">
                  <c:v>61</c:v>
                </c:pt>
                <c:pt idx="2">
                  <c:v>73</c:v>
                </c:pt>
                <c:pt idx="3">
                  <c:v>68</c:v>
                </c:pt>
                <c:pt idx="4">
                  <c:v>64</c:v>
                </c:pt>
                <c:pt idx="5">
                  <c:v>54</c:v>
                </c:pt>
                <c:pt idx="6">
                  <c:v>52</c:v>
                </c:pt>
                <c:pt idx="7">
                  <c:v>50</c:v>
                </c:pt>
                <c:pt idx="8">
                  <c:v>53</c:v>
                </c:pt>
                <c:pt idx="9">
                  <c:v>49</c:v>
                </c:pt>
                <c:pt idx="10">
                  <c:v>45</c:v>
                </c:pt>
                <c:pt idx="11">
                  <c:v>58</c:v>
                </c:pt>
                <c:pt idx="12">
                  <c:v>60</c:v>
                </c:pt>
                <c:pt idx="13">
                  <c:v>49</c:v>
                </c:pt>
                <c:pt idx="14">
                  <c:v>53</c:v>
                </c:pt>
              </c:numCache>
            </c:numRef>
          </c:val>
          <c:extLst>
            <c:ext xmlns:c16="http://schemas.microsoft.com/office/drawing/2014/chart" uri="{C3380CC4-5D6E-409C-BE32-E72D297353CC}">
              <c16:uniqueId val="{00000000-7D76-426E-9713-0F59C79DCAC6}"/>
            </c:ext>
          </c:extLst>
        </c:ser>
        <c:ser>
          <c:idx val="1"/>
          <c:order val="1"/>
          <c:tx>
            <c:strRef>
              <c:f>Sheet1!$A$3</c:f>
              <c:strCache>
                <c:ptCount val="1"/>
                <c:pt idx="0">
                  <c:v>Medium</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Sheet1!$B$3:$P$3</c:f>
              <c:numCache>
                <c:formatCode>General</c:formatCode>
                <c:ptCount val="15"/>
                <c:pt idx="0">
                  <c:v>31</c:v>
                </c:pt>
                <c:pt idx="1">
                  <c:v>27</c:v>
                </c:pt>
                <c:pt idx="2">
                  <c:v>20</c:v>
                </c:pt>
                <c:pt idx="3">
                  <c:v>25</c:v>
                </c:pt>
                <c:pt idx="4">
                  <c:v>28</c:v>
                </c:pt>
                <c:pt idx="5">
                  <c:v>42</c:v>
                </c:pt>
                <c:pt idx="6">
                  <c:v>31</c:v>
                </c:pt>
                <c:pt idx="7">
                  <c:v>35</c:v>
                </c:pt>
                <c:pt idx="8">
                  <c:v>31</c:v>
                </c:pt>
                <c:pt idx="9">
                  <c:v>39</c:v>
                </c:pt>
                <c:pt idx="10">
                  <c:v>45</c:v>
                </c:pt>
                <c:pt idx="11">
                  <c:v>26</c:v>
                </c:pt>
                <c:pt idx="12">
                  <c:v>33</c:v>
                </c:pt>
                <c:pt idx="13">
                  <c:v>37</c:v>
                </c:pt>
                <c:pt idx="14">
                  <c:v>35</c:v>
                </c:pt>
              </c:numCache>
            </c:numRef>
          </c:val>
          <c:extLst>
            <c:ext xmlns:c16="http://schemas.microsoft.com/office/drawing/2014/chart" uri="{C3380CC4-5D6E-409C-BE32-E72D297353CC}">
              <c16:uniqueId val="{00000001-7D76-426E-9713-0F59C79DCAC6}"/>
            </c:ext>
          </c:extLst>
        </c:ser>
        <c:ser>
          <c:idx val="2"/>
          <c:order val="2"/>
          <c:tx>
            <c:strRef>
              <c:f>Sheet1!$A$4</c:f>
              <c:strCache>
                <c:ptCount val="1"/>
                <c:pt idx="0">
                  <c:v>Low</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BB30-417F-BA08-105E710F18F0}"/>
                </c:ext>
              </c:extLst>
            </c:dLbl>
            <c:dLbl>
              <c:idx val="1"/>
              <c:delete val="1"/>
              <c:extLst>
                <c:ext xmlns:c15="http://schemas.microsoft.com/office/drawing/2012/chart" uri="{CE6537A1-D6FC-4f65-9D91-7224C49458BB}"/>
                <c:ext xmlns:c16="http://schemas.microsoft.com/office/drawing/2014/chart" uri="{C3380CC4-5D6E-409C-BE32-E72D297353CC}">
                  <c16:uniqueId val="{0000000B-BB30-417F-BA08-105E710F18F0}"/>
                </c:ext>
              </c:extLst>
            </c:dLbl>
            <c:dLbl>
              <c:idx val="2"/>
              <c:delete val="1"/>
              <c:extLst>
                <c:ext xmlns:c15="http://schemas.microsoft.com/office/drawing/2012/chart" uri="{CE6537A1-D6FC-4f65-9D91-7224C49458BB}"/>
                <c:ext xmlns:c16="http://schemas.microsoft.com/office/drawing/2014/chart" uri="{C3380CC4-5D6E-409C-BE32-E72D297353CC}">
                  <c16:uniqueId val="{0000000A-BB30-417F-BA08-105E710F18F0}"/>
                </c:ext>
              </c:extLst>
            </c:dLbl>
            <c:dLbl>
              <c:idx val="3"/>
              <c:delete val="1"/>
              <c:extLst>
                <c:ext xmlns:c15="http://schemas.microsoft.com/office/drawing/2012/chart" uri="{CE6537A1-D6FC-4f65-9D91-7224C49458BB}"/>
                <c:ext xmlns:c16="http://schemas.microsoft.com/office/drawing/2014/chart" uri="{C3380CC4-5D6E-409C-BE32-E72D297353CC}">
                  <c16:uniqueId val="{00000009-BB30-417F-BA08-105E710F18F0}"/>
                </c:ext>
              </c:extLst>
            </c:dLbl>
            <c:dLbl>
              <c:idx val="4"/>
              <c:delete val="1"/>
              <c:extLst>
                <c:ext xmlns:c15="http://schemas.microsoft.com/office/drawing/2012/chart" uri="{CE6537A1-D6FC-4f65-9D91-7224C49458BB}"/>
                <c:ext xmlns:c16="http://schemas.microsoft.com/office/drawing/2014/chart" uri="{C3380CC4-5D6E-409C-BE32-E72D297353CC}">
                  <c16:uniqueId val="{00000007-BB30-417F-BA08-105E710F18F0}"/>
                </c:ext>
              </c:extLst>
            </c:dLbl>
            <c:dLbl>
              <c:idx val="5"/>
              <c:delete val="1"/>
              <c:extLst>
                <c:ext xmlns:c15="http://schemas.microsoft.com/office/drawing/2012/chart" uri="{CE6537A1-D6FC-4f65-9D91-7224C49458BB}"/>
                <c:ext xmlns:c16="http://schemas.microsoft.com/office/drawing/2014/chart" uri="{C3380CC4-5D6E-409C-BE32-E72D297353CC}">
                  <c16:uniqueId val="{00000010-BB30-417F-BA08-105E710F18F0}"/>
                </c:ext>
              </c:extLst>
            </c:dLbl>
            <c:dLbl>
              <c:idx val="8"/>
              <c:delete val="1"/>
              <c:extLst>
                <c:ext xmlns:c15="http://schemas.microsoft.com/office/drawing/2012/chart" uri="{CE6537A1-D6FC-4f65-9D91-7224C49458BB}"/>
                <c:ext xmlns:c16="http://schemas.microsoft.com/office/drawing/2014/chart" uri="{C3380CC4-5D6E-409C-BE32-E72D297353CC}">
                  <c16:uniqueId val="{00000006-BB30-417F-BA08-105E710F18F0}"/>
                </c:ext>
              </c:extLst>
            </c:dLbl>
            <c:dLbl>
              <c:idx val="9"/>
              <c:delete val="1"/>
              <c:extLst>
                <c:ext xmlns:c15="http://schemas.microsoft.com/office/drawing/2012/chart" uri="{CE6537A1-D6FC-4f65-9D91-7224C49458BB}"/>
                <c:ext xmlns:c16="http://schemas.microsoft.com/office/drawing/2014/chart" uri="{C3380CC4-5D6E-409C-BE32-E72D297353CC}">
                  <c16:uniqueId val="{00000005-BB30-417F-BA08-105E710F18F0}"/>
                </c:ext>
              </c:extLst>
            </c:dLbl>
            <c:dLbl>
              <c:idx val="10"/>
              <c:delete val="1"/>
              <c:extLst>
                <c:ext xmlns:c15="http://schemas.microsoft.com/office/drawing/2012/chart" uri="{CE6537A1-D6FC-4f65-9D91-7224C49458BB}"/>
                <c:ext xmlns:c16="http://schemas.microsoft.com/office/drawing/2014/chart" uri="{C3380CC4-5D6E-409C-BE32-E72D297353CC}">
                  <c16:uniqueId val="{00000005-CA4F-4E31-B2D2-10851A506ABD}"/>
                </c:ext>
              </c:extLst>
            </c:dLbl>
            <c:dLbl>
              <c:idx val="11"/>
              <c:delete val="1"/>
              <c:extLst>
                <c:ext xmlns:c15="http://schemas.microsoft.com/office/drawing/2012/chart" uri="{CE6537A1-D6FC-4f65-9D91-7224C49458BB}"/>
                <c:ext xmlns:c16="http://schemas.microsoft.com/office/drawing/2014/chart" uri="{C3380CC4-5D6E-409C-BE32-E72D297353CC}">
                  <c16:uniqueId val="{00000004-BB30-417F-BA08-105E710F18F0}"/>
                </c:ext>
              </c:extLst>
            </c:dLbl>
            <c:dLbl>
              <c:idx val="12"/>
              <c:delete val="1"/>
              <c:extLst>
                <c:ext xmlns:c15="http://schemas.microsoft.com/office/drawing/2012/chart" uri="{CE6537A1-D6FC-4f65-9D91-7224C49458BB}"/>
                <c:ext xmlns:c16="http://schemas.microsoft.com/office/drawing/2014/chart" uri="{C3380CC4-5D6E-409C-BE32-E72D297353CC}">
                  <c16:uniqueId val="{00000001-BB30-417F-BA08-105E710F18F0}"/>
                </c:ext>
              </c:extLst>
            </c:dLbl>
            <c:dLbl>
              <c:idx val="13"/>
              <c:delete val="1"/>
              <c:extLst>
                <c:ext xmlns:c15="http://schemas.microsoft.com/office/drawing/2012/chart" uri="{CE6537A1-D6FC-4f65-9D91-7224C49458BB}"/>
                <c:ext xmlns:c16="http://schemas.microsoft.com/office/drawing/2014/chart" uri="{C3380CC4-5D6E-409C-BE32-E72D297353CC}">
                  <c16:uniqueId val="{00000002-BB30-417F-BA08-105E710F18F0}"/>
                </c:ext>
              </c:extLst>
            </c:dLbl>
            <c:dLbl>
              <c:idx val="14"/>
              <c:delete val="1"/>
              <c:extLst>
                <c:ext xmlns:c15="http://schemas.microsoft.com/office/drawing/2012/chart" uri="{CE6537A1-D6FC-4f65-9D91-7224C49458BB}"/>
                <c:ext xmlns:c16="http://schemas.microsoft.com/office/drawing/2014/chart" uri="{C3380CC4-5D6E-409C-BE32-E72D297353CC}">
                  <c16:uniqueId val="{00000003-BB30-417F-BA08-105E710F18F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Sheet1!$B$4:$P$4</c:f>
              <c:numCache>
                <c:formatCode>General</c:formatCode>
                <c:ptCount val="15"/>
                <c:pt idx="0">
                  <c:v>4</c:v>
                </c:pt>
                <c:pt idx="1">
                  <c:v>5</c:v>
                </c:pt>
                <c:pt idx="2">
                  <c:v>5</c:v>
                </c:pt>
                <c:pt idx="3">
                  <c:v>1</c:v>
                </c:pt>
                <c:pt idx="4">
                  <c:v>3</c:v>
                </c:pt>
                <c:pt idx="5">
                  <c:v>3</c:v>
                </c:pt>
                <c:pt idx="6">
                  <c:v>14</c:v>
                </c:pt>
                <c:pt idx="7">
                  <c:v>10</c:v>
                </c:pt>
                <c:pt idx="8">
                  <c:v>0</c:v>
                </c:pt>
                <c:pt idx="9">
                  <c:v>5</c:v>
                </c:pt>
                <c:pt idx="10">
                  <c:v>9</c:v>
                </c:pt>
                <c:pt idx="11">
                  <c:v>4</c:v>
                </c:pt>
                <c:pt idx="12">
                  <c:v>2</c:v>
                </c:pt>
                <c:pt idx="13">
                  <c:v>4</c:v>
                </c:pt>
                <c:pt idx="14">
                  <c:v>3</c:v>
                </c:pt>
              </c:numCache>
            </c:numRef>
          </c:val>
          <c:extLst>
            <c:ext xmlns:c16="http://schemas.microsoft.com/office/drawing/2014/chart" uri="{C3380CC4-5D6E-409C-BE32-E72D297353CC}">
              <c16:uniqueId val="{00000002-7D76-426E-9713-0F59C79DCAC6}"/>
            </c:ext>
          </c:extLst>
        </c:ser>
        <c:ser>
          <c:idx val="3"/>
          <c:order val="3"/>
          <c:tx>
            <c:strRef>
              <c:f>Sheet1!$A$5</c:f>
              <c:strCache>
                <c:ptCount val="1"/>
                <c:pt idx="0">
                  <c:v>Fluctuates</c:v>
                </c:pt>
              </c:strCache>
            </c:strRef>
          </c:tx>
          <c:spPr>
            <a:solidFill>
              <a:schemeClr val="accent4"/>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BB30-417F-BA08-105E710F18F0}"/>
                </c:ext>
              </c:extLst>
            </c:dLbl>
            <c:dLbl>
              <c:idx val="2"/>
              <c:delete val="1"/>
              <c:extLst>
                <c:ext xmlns:c15="http://schemas.microsoft.com/office/drawing/2012/chart" uri="{CE6537A1-D6FC-4f65-9D91-7224C49458BB}"/>
                <c:ext xmlns:c16="http://schemas.microsoft.com/office/drawing/2014/chart" uri="{C3380CC4-5D6E-409C-BE32-E72D297353CC}">
                  <c16:uniqueId val="{0000000E-BB30-417F-BA08-105E710F18F0}"/>
                </c:ext>
              </c:extLst>
            </c:dLbl>
            <c:dLbl>
              <c:idx val="3"/>
              <c:delete val="1"/>
              <c:extLst>
                <c:ext xmlns:c15="http://schemas.microsoft.com/office/drawing/2012/chart" uri="{CE6537A1-D6FC-4f65-9D91-7224C49458BB}"/>
                <c:ext xmlns:c16="http://schemas.microsoft.com/office/drawing/2014/chart" uri="{C3380CC4-5D6E-409C-BE32-E72D297353CC}">
                  <c16:uniqueId val="{00000008-BB30-417F-BA08-105E710F18F0}"/>
                </c:ext>
              </c:extLst>
            </c:dLbl>
            <c:dLbl>
              <c:idx val="4"/>
              <c:delete val="1"/>
              <c:extLst>
                <c:ext xmlns:c15="http://schemas.microsoft.com/office/drawing/2012/chart" uri="{CE6537A1-D6FC-4f65-9D91-7224C49458BB}"/>
                <c:ext xmlns:c16="http://schemas.microsoft.com/office/drawing/2014/chart" uri="{C3380CC4-5D6E-409C-BE32-E72D297353CC}">
                  <c16:uniqueId val="{00000000-CA4F-4E31-B2D2-10851A506ABD}"/>
                </c:ext>
              </c:extLst>
            </c:dLbl>
            <c:dLbl>
              <c:idx val="5"/>
              <c:delete val="1"/>
              <c:extLst>
                <c:ext xmlns:c15="http://schemas.microsoft.com/office/drawing/2012/chart" uri="{CE6537A1-D6FC-4f65-9D91-7224C49458BB}"/>
                <c:ext xmlns:c16="http://schemas.microsoft.com/office/drawing/2014/chart" uri="{C3380CC4-5D6E-409C-BE32-E72D297353CC}">
                  <c16:uniqueId val="{0000000F-BB30-417F-BA08-105E710F18F0}"/>
                </c:ext>
              </c:extLst>
            </c:dLbl>
            <c:dLbl>
              <c:idx val="6"/>
              <c:delete val="1"/>
              <c:extLst>
                <c:ext xmlns:c15="http://schemas.microsoft.com/office/drawing/2012/chart" uri="{CE6537A1-D6FC-4f65-9D91-7224C49458BB}"/>
                <c:ext xmlns:c16="http://schemas.microsoft.com/office/drawing/2014/chart" uri="{C3380CC4-5D6E-409C-BE32-E72D297353CC}">
                  <c16:uniqueId val="{00000011-BB30-417F-BA08-105E710F18F0}"/>
                </c:ext>
              </c:extLst>
            </c:dLbl>
            <c:dLbl>
              <c:idx val="7"/>
              <c:delete val="1"/>
              <c:extLst>
                <c:ext xmlns:c15="http://schemas.microsoft.com/office/drawing/2012/chart" uri="{CE6537A1-D6FC-4f65-9D91-7224C49458BB}"/>
                <c:ext xmlns:c16="http://schemas.microsoft.com/office/drawing/2014/chart" uri="{C3380CC4-5D6E-409C-BE32-E72D297353CC}">
                  <c16:uniqueId val="{00000001-CA4F-4E31-B2D2-10851A506ABD}"/>
                </c:ext>
              </c:extLst>
            </c:dLbl>
            <c:dLbl>
              <c:idx val="9"/>
              <c:delete val="1"/>
              <c:extLst>
                <c:ext xmlns:c15="http://schemas.microsoft.com/office/drawing/2012/chart" uri="{CE6537A1-D6FC-4f65-9D91-7224C49458BB}"/>
                <c:ext xmlns:c16="http://schemas.microsoft.com/office/drawing/2014/chart" uri="{C3380CC4-5D6E-409C-BE32-E72D297353CC}">
                  <c16:uniqueId val="{00000002-CA4F-4E31-B2D2-10851A506ABD}"/>
                </c:ext>
              </c:extLst>
            </c:dLbl>
            <c:dLbl>
              <c:idx val="10"/>
              <c:delete val="1"/>
              <c:extLst>
                <c:ext xmlns:c15="http://schemas.microsoft.com/office/drawing/2012/chart" uri="{CE6537A1-D6FC-4f65-9D91-7224C49458BB}"/>
                <c:ext xmlns:c16="http://schemas.microsoft.com/office/drawing/2014/chart" uri="{C3380CC4-5D6E-409C-BE32-E72D297353CC}">
                  <c16:uniqueId val="{00000012-BB30-417F-BA08-105E710F18F0}"/>
                </c:ext>
              </c:extLst>
            </c:dLbl>
            <c:dLbl>
              <c:idx val="12"/>
              <c:delete val="1"/>
              <c:extLst>
                <c:ext xmlns:c15="http://schemas.microsoft.com/office/drawing/2012/chart" uri="{CE6537A1-D6FC-4f65-9D91-7224C49458BB}"/>
                <c:ext xmlns:c16="http://schemas.microsoft.com/office/drawing/2014/chart" uri="{C3380CC4-5D6E-409C-BE32-E72D297353CC}">
                  <c16:uniqueId val="{00000000-BB30-417F-BA08-105E710F18F0}"/>
                </c:ext>
              </c:extLst>
            </c:dLbl>
            <c:dLbl>
              <c:idx val="13"/>
              <c:delete val="1"/>
              <c:extLst>
                <c:ext xmlns:c15="http://schemas.microsoft.com/office/drawing/2012/chart" uri="{CE6537A1-D6FC-4f65-9D91-7224C49458BB}"/>
                <c:ext xmlns:c16="http://schemas.microsoft.com/office/drawing/2014/chart" uri="{C3380CC4-5D6E-409C-BE32-E72D297353CC}">
                  <c16:uniqueId val="{00000003-CA4F-4E31-B2D2-10851A506ABD}"/>
                </c:ext>
              </c:extLst>
            </c:dLbl>
            <c:dLbl>
              <c:idx val="14"/>
              <c:delete val="1"/>
              <c:extLst>
                <c:ext xmlns:c15="http://schemas.microsoft.com/office/drawing/2012/chart" uri="{CE6537A1-D6FC-4f65-9D91-7224C49458BB}"/>
                <c:ext xmlns:c16="http://schemas.microsoft.com/office/drawing/2014/chart" uri="{C3380CC4-5D6E-409C-BE32-E72D297353CC}">
                  <c16:uniqueId val="{00000004-CA4F-4E31-B2D2-10851A506AB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Sheet1!$B$5:$P$5</c:f>
              <c:numCache>
                <c:formatCode>General</c:formatCode>
                <c:ptCount val="15"/>
                <c:pt idx="0">
                  <c:v>4</c:v>
                </c:pt>
                <c:pt idx="1">
                  <c:v>6</c:v>
                </c:pt>
                <c:pt idx="2">
                  <c:v>2</c:v>
                </c:pt>
                <c:pt idx="3">
                  <c:v>5</c:v>
                </c:pt>
                <c:pt idx="4">
                  <c:v>6</c:v>
                </c:pt>
                <c:pt idx="5">
                  <c:v>1</c:v>
                </c:pt>
                <c:pt idx="6">
                  <c:v>4</c:v>
                </c:pt>
                <c:pt idx="7">
                  <c:v>6</c:v>
                </c:pt>
                <c:pt idx="8">
                  <c:v>16</c:v>
                </c:pt>
                <c:pt idx="9">
                  <c:v>7</c:v>
                </c:pt>
                <c:pt idx="10">
                  <c:v>2</c:v>
                </c:pt>
                <c:pt idx="11">
                  <c:v>12</c:v>
                </c:pt>
                <c:pt idx="12">
                  <c:v>6</c:v>
                </c:pt>
                <c:pt idx="13">
                  <c:v>10</c:v>
                </c:pt>
                <c:pt idx="14">
                  <c:v>8</c:v>
                </c:pt>
              </c:numCache>
            </c:numRef>
          </c:val>
          <c:extLst>
            <c:ext xmlns:c16="http://schemas.microsoft.com/office/drawing/2014/chart" uri="{C3380CC4-5D6E-409C-BE32-E72D297353CC}">
              <c16:uniqueId val="{00000003-7D76-426E-9713-0F59C79DCAC6}"/>
            </c:ext>
          </c:extLst>
        </c:ser>
        <c:dLbls>
          <c:showLegendKey val="0"/>
          <c:showVal val="1"/>
          <c:showCatName val="0"/>
          <c:showSerName val="0"/>
          <c:showPercent val="0"/>
          <c:showBubbleSize val="0"/>
        </c:dLbls>
        <c:gapWidth val="150"/>
        <c:overlap val="100"/>
        <c:axId val="-2121696920"/>
        <c:axId val="-2121693560"/>
      </c:barChart>
      <c:catAx>
        <c:axId val="-2121696920"/>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121693560"/>
        <c:crosses val="autoZero"/>
        <c:auto val="1"/>
        <c:lblAlgn val="ctr"/>
        <c:lblOffset val="100"/>
        <c:noMultiLvlLbl val="0"/>
      </c:catAx>
      <c:valAx>
        <c:axId val="-2121693560"/>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9.3356299212598399E-4"/>
              <c:y val="0.1504568354295079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121696920"/>
        <c:crosses val="autoZero"/>
        <c:crossBetween val="between"/>
      </c:valAx>
      <c:spPr>
        <a:noFill/>
        <a:ln>
          <a:noFill/>
        </a:ln>
        <a:effectLst/>
      </c:spPr>
    </c:plotArea>
    <c:legend>
      <c:legendPos val="b"/>
      <c:layout>
        <c:manualLayout>
          <c:xMode val="edge"/>
          <c:yMode val="edge"/>
          <c:x val="0.34334080386070465"/>
          <c:y val="0.92761779350959972"/>
          <c:w val="0.31331839227859076"/>
          <c:h val="7.23822064904003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36115843271"/>
          <c:y val="5.5078015373669097E-2"/>
          <c:w val="0.87662242714029504"/>
          <c:h val="0.74971888694908606"/>
        </c:manualLayout>
      </c:layout>
      <c:barChart>
        <c:barDir val="col"/>
        <c:grouping val="percentStacked"/>
        <c:varyColors val="0"/>
        <c:ser>
          <c:idx val="0"/>
          <c:order val="0"/>
          <c:tx>
            <c:strRef>
              <c:f>Sheet1!$A$2</c:f>
              <c:strCache>
                <c:ptCount val="1"/>
                <c:pt idx="0">
                  <c:v>High</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9-C3F6-4546-BB72-32057442B880}"/>
                </c:ext>
              </c:extLst>
            </c:dLbl>
            <c:dLbl>
              <c:idx val="11"/>
              <c:delete val="1"/>
              <c:extLst>
                <c:ext xmlns:c15="http://schemas.microsoft.com/office/drawing/2012/chart" uri="{CE6537A1-D6FC-4f65-9D91-7224C49458BB}"/>
                <c:ext xmlns:c16="http://schemas.microsoft.com/office/drawing/2014/chart" uri="{C3380CC4-5D6E-409C-BE32-E72D297353CC}">
                  <c16:uniqueId val="{0000000A-C3F6-4546-BB72-32057442B88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Sheet1!$B$2:$P$2</c:f>
              <c:numCache>
                <c:formatCode>General</c:formatCode>
                <c:ptCount val="15"/>
                <c:pt idx="0">
                  <c:v>22</c:v>
                </c:pt>
                <c:pt idx="1">
                  <c:v>15</c:v>
                </c:pt>
                <c:pt idx="2">
                  <c:v>27</c:v>
                </c:pt>
                <c:pt idx="3">
                  <c:v>24</c:v>
                </c:pt>
                <c:pt idx="4">
                  <c:v>23</c:v>
                </c:pt>
                <c:pt idx="5">
                  <c:v>15</c:v>
                </c:pt>
                <c:pt idx="6">
                  <c:v>14</c:v>
                </c:pt>
                <c:pt idx="7">
                  <c:v>24</c:v>
                </c:pt>
                <c:pt idx="8">
                  <c:v>28</c:v>
                </c:pt>
                <c:pt idx="9">
                  <c:v>37</c:v>
                </c:pt>
                <c:pt idx="10">
                  <c:v>17</c:v>
                </c:pt>
                <c:pt idx="11">
                  <c:v>28</c:v>
                </c:pt>
                <c:pt idx="12">
                  <c:v>27</c:v>
                </c:pt>
                <c:pt idx="13">
                  <c:v>31</c:v>
                </c:pt>
                <c:pt idx="14">
                  <c:v>24</c:v>
                </c:pt>
              </c:numCache>
            </c:numRef>
          </c:val>
          <c:extLst>
            <c:ext xmlns:c16="http://schemas.microsoft.com/office/drawing/2014/chart" uri="{C3380CC4-5D6E-409C-BE32-E72D297353CC}">
              <c16:uniqueId val="{00000000-7AE4-4882-8471-2F339BEEFD82}"/>
            </c:ext>
          </c:extLst>
        </c:ser>
        <c:ser>
          <c:idx val="1"/>
          <c:order val="1"/>
          <c:tx>
            <c:strRef>
              <c:f>Sheet1!$A$3</c:f>
              <c:strCache>
                <c:ptCount val="1"/>
                <c:pt idx="0">
                  <c:v>Medium</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Sheet1!$B$3:$P$3</c:f>
              <c:numCache>
                <c:formatCode>General</c:formatCode>
                <c:ptCount val="15"/>
                <c:pt idx="0">
                  <c:v>59</c:v>
                </c:pt>
                <c:pt idx="1">
                  <c:v>55</c:v>
                </c:pt>
                <c:pt idx="2">
                  <c:v>59</c:v>
                </c:pt>
                <c:pt idx="3">
                  <c:v>48</c:v>
                </c:pt>
                <c:pt idx="4">
                  <c:v>40</c:v>
                </c:pt>
                <c:pt idx="5">
                  <c:v>64</c:v>
                </c:pt>
                <c:pt idx="6">
                  <c:v>56</c:v>
                </c:pt>
                <c:pt idx="7">
                  <c:v>61</c:v>
                </c:pt>
                <c:pt idx="8">
                  <c:v>48</c:v>
                </c:pt>
                <c:pt idx="9">
                  <c:v>48</c:v>
                </c:pt>
                <c:pt idx="10">
                  <c:v>50</c:v>
                </c:pt>
                <c:pt idx="11">
                  <c:v>56</c:v>
                </c:pt>
                <c:pt idx="12">
                  <c:v>65</c:v>
                </c:pt>
                <c:pt idx="13">
                  <c:v>49</c:v>
                </c:pt>
                <c:pt idx="14">
                  <c:v>45</c:v>
                </c:pt>
              </c:numCache>
            </c:numRef>
          </c:val>
          <c:extLst>
            <c:ext xmlns:c16="http://schemas.microsoft.com/office/drawing/2014/chart" uri="{C3380CC4-5D6E-409C-BE32-E72D297353CC}">
              <c16:uniqueId val="{00000002-7AE4-4882-8471-2F339BEEFD82}"/>
            </c:ext>
          </c:extLst>
        </c:ser>
        <c:ser>
          <c:idx val="2"/>
          <c:order val="2"/>
          <c:tx>
            <c:strRef>
              <c:f>Sheet1!$A$4</c:f>
              <c:strCache>
                <c:ptCount val="1"/>
                <c:pt idx="0">
                  <c:v>Low</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C3F6-4546-BB72-32057442B880}"/>
                </c:ext>
              </c:extLst>
            </c:dLbl>
            <c:dLbl>
              <c:idx val="8"/>
              <c:delete val="1"/>
              <c:extLst>
                <c:ext xmlns:c15="http://schemas.microsoft.com/office/drawing/2012/chart" uri="{CE6537A1-D6FC-4f65-9D91-7224C49458BB}"/>
                <c:ext xmlns:c16="http://schemas.microsoft.com/office/drawing/2014/chart" uri="{C3380CC4-5D6E-409C-BE32-E72D297353CC}">
                  <c16:uniqueId val="{00000007-C3F6-4546-BB72-32057442B880}"/>
                </c:ext>
              </c:extLst>
            </c:dLbl>
            <c:dLbl>
              <c:idx val="9"/>
              <c:delete val="1"/>
              <c:extLst>
                <c:ext xmlns:c15="http://schemas.microsoft.com/office/drawing/2012/chart" uri="{CE6537A1-D6FC-4f65-9D91-7224C49458BB}"/>
                <c:ext xmlns:c16="http://schemas.microsoft.com/office/drawing/2014/chart" uri="{C3380CC4-5D6E-409C-BE32-E72D297353CC}">
                  <c16:uniqueId val="{00000006-C3F6-4546-BB72-32057442B880}"/>
                </c:ext>
              </c:extLst>
            </c:dLbl>
            <c:dLbl>
              <c:idx val="10"/>
              <c:delete val="1"/>
              <c:extLst>
                <c:ext xmlns:c15="http://schemas.microsoft.com/office/drawing/2012/chart" uri="{CE6537A1-D6FC-4f65-9D91-7224C49458BB}"/>
                <c:ext xmlns:c16="http://schemas.microsoft.com/office/drawing/2014/chart" uri="{C3380CC4-5D6E-409C-BE32-E72D297353CC}">
                  <c16:uniqueId val="{00000005-C3F6-4546-BB72-32057442B880}"/>
                </c:ext>
              </c:extLst>
            </c:dLbl>
            <c:dLbl>
              <c:idx val="11"/>
              <c:delete val="1"/>
              <c:extLst>
                <c:ext xmlns:c15="http://schemas.microsoft.com/office/drawing/2012/chart" uri="{CE6537A1-D6FC-4f65-9D91-7224C49458BB}"/>
                <c:ext xmlns:c16="http://schemas.microsoft.com/office/drawing/2014/chart" uri="{C3380CC4-5D6E-409C-BE32-E72D297353CC}">
                  <c16:uniqueId val="{00000004-C3F6-4546-BB72-32057442B880}"/>
                </c:ext>
              </c:extLst>
            </c:dLbl>
            <c:dLbl>
              <c:idx val="12"/>
              <c:delete val="1"/>
              <c:extLst>
                <c:ext xmlns:c15="http://schemas.microsoft.com/office/drawing/2012/chart" uri="{CE6537A1-D6FC-4f65-9D91-7224C49458BB}"/>
                <c:ext xmlns:c16="http://schemas.microsoft.com/office/drawing/2014/chart" uri="{C3380CC4-5D6E-409C-BE32-E72D297353CC}">
                  <c16:uniqueId val="{00000002-C3F6-4546-BB72-32057442B880}"/>
                </c:ext>
              </c:extLst>
            </c:dLbl>
            <c:dLbl>
              <c:idx val="13"/>
              <c:delete val="1"/>
              <c:extLst>
                <c:ext xmlns:c15="http://schemas.microsoft.com/office/drawing/2012/chart" uri="{CE6537A1-D6FC-4f65-9D91-7224C49458BB}"/>
                <c:ext xmlns:c16="http://schemas.microsoft.com/office/drawing/2014/chart" uri="{C3380CC4-5D6E-409C-BE32-E72D297353CC}">
                  <c16:uniqueId val="{00000003-C3F6-4546-BB72-32057442B88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Sheet1!$B$4:$P$4</c:f>
              <c:numCache>
                <c:formatCode>General</c:formatCode>
                <c:ptCount val="15"/>
                <c:pt idx="0">
                  <c:v>13</c:v>
                </c:pt>
                <c:pt idx="1">
                  <c:v>22</c:v>
                </c:pt>
                <c:pt idx="2">
                  <c:v>7</c:v>
                </c:pt>
                <c:pt idx="3">
                  <c:v>19</c:v>
                </c:pt>
                <c:pt idx="4">
                  <c:v>21</c:v>
                </c:pt>
                <c:pt idx="5">
                  <c:v>15</c:v>
                </c:pt>
                <c:pt idx="6">
                  <c:v>21</c:v>
                </c:pt>
                <c:pt idx="7">
                  <c:v>15</c:v>
                </c:pt>
                <c:pt idx="8">
                  <c:v>16</c:v>
                </c:pt>
                <c:pt idx="9">
                  <c:v>7</c:v>
                </c:pt>
                <c:pt idx="10">
                  <c:v>25</c:v>
                </c:pt>
                <c:pt idx="11">
                  <c:v>11</c:v>
                </c:pt>
                <c:pt idx="12">
                  <c:v>8</c:v>
                </c:pt>
                <c:pt idx="13">
                  <c:v>14</c:v>
                </c:pt>
                <c:pt idx="14">
                  <c:v>28</c:v>
                </c:pt>
              </c:numCache>
            </c:numRef>
          </c:val>
          <c:extLst>
            <c:ext xmlns:c16="http://schemas.microsoft.com/office/drawing/2014/chart" uri="{C3380CC4-5D6E-409C-BE32-E72D297353CC}">
              <c16:uniqueId val="{00000003-7AE4-4882-8471-2F339BEEFD82}"/>
            </c:ext>
          </c:extLst>
        </c:ser>
        <c:ser>
          <c:idx val="3"/>
          <c:order val="3"/>
          <c:tx>
            <c:strRef>
              <c:f>Sheet1!$A$5</c:f>
              <c:strCache>
                <c:ptCount val="1"/>
                <c:pt idx="0">
                  <c:v>Fluctuates</c:v>
                </c:pt>
              </c:strCache>
            </c:strRef>
          </c:tx>
          <c:spPr>
            <a:solidFill>
              <a:schemeClr val="accent4"/>
            </a:solidFill>
            <a:ln>
              <a:noFill/>
            </a:ln>
            <a:effectLst>
              <a:outerShdw blurRad="50800" dist="38100" dir="2700000" algn="tl" rotWithShape="0">
                <a:prstClr val="black">
                  <a:alpha val="40000"/>
                </a:prstClr>
              </a:outerShdw>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F6-4546-BB72-32057442B88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F6-4546-BB72-32057442B88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Sheet1!$B$5:$P$5</c:f>
              <c:numCache>
                <c:formatCode>General</c:formatCode>
                <c:ptCount val="15"/>
                <c:pt idx="0">
                  <c:v>6</c:v>
                </c:pt>
                <c:pt idx="1">
                  <c:v>8</c:v>
                </c:pt>
                <c:pt idx="2">
                  <c:v>7</c:v>
                </c:pt>
                <c:pt idx="3">
                  <c:v>10</c:v>
                </c:pt>
                <c:pt idx="4">
                  <c:v>9</c:v>
                </c:pt>
                <c:pt idx="5">
                  <c:v>7</c:v>
                </c:pt>
                <c:pt idx="6">
                  <c:v>9</c:v>
                </c:pt>
                <c:pt idx="7">
                  <c:v>0</c:v>
                </c:pt>
                <c:pt idx="8">
                  <c:v>8</c:v>
                </c:pt>
                <c:pt idx="9">
                  <c:v>7</c:v>
                </c:pt>
                <c:pt idx="10">
                  <c:v>8</c:v>
                </c:pt>
                <c:pt idx="11">
                  <c:v>6</c:v>
                </c:pt>
                <c:pt idx="12">
                  <c:v>0</c:v>
                </c:pt>
                <c:pt idx="13">
                  <c:v>6</c:v>
                </c:pt>
                <c:pt idx="14">
                  <c:v>3</c:v>
                </c:pt>
              </c:numCache>
            </c:numRef>
          </c:val>
          <c:extLst>
            <c:ext xmlns:c16="http://schemas.microsoft.com/office/drawing/2014/chart" uri="{C3380CC4-5D6E-409C-BE32-E72D297353CC}">
              <c16:uniqueId val="{00000004-7AE4-4882-8471-2F339BEEFD82}"/>
            </c:ext>
          </c:extLst>
        </c:ser>
        <c:dLbls>
          <c:showLegendKey val="0"/>
          <c:showVal val="1"/>
          <c:showCatName val="0"/>
          <c:showSerName val="0"/>
          <c:showPercent val="0"/>
          <c:showBubbleSize val="0"/>
        </c:dLbls>
        <c:gapWidth val="150"/>
        <c:overlap val="100"/>
        <c:axId val="-2097985672"/>
        <c:axId val="-2097982200"/>
      </c:barChart>
      <c:catAx>
        <c:axId val="-2097985672"/>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982200"/>
        <c:crosses val="autoZero"/>
        <c:auto val="1"/>
        <c:lblAlgn val="ctr"/>
        <c:lblOffset val="100"/>
        <c:noMultiLvlLbl val="0"/>
      </c:catAx>
      <c:valAx>
        <c:axId val="-2097982200"/>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5.101007535348403E-3"/>
              <c:y val="0.174170948088502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985672"/>
        <c:crosses val="autoZero"/>
        <c:crossBetween val="between"/>
      </c:valAx>
      <c:spPr>
        <a:noFill/>
        <a:ln>
          <a:noFill/>
        </a:ln>
        <a:effectLst/>
      </c:spPr>
    </c:plotArea>
    <c:legend>
      <c:legendPos val="b"/>
      <c:layout>
        <c:manualLayout>
          <c:xMode val="edge"/>
          <c:yMode val="edge"/>
          <c:x val="0.34739965723462651"/>
          <c:y val="0.93282538212135246"/>
          <c:w val="0.31331839227859076"/>
          <c:h val="6.717461787864752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75213254593177"/>
          <c:y val="6.5490238984666854E-2"/>
          <c:w val="0.862751448521765"/>
          <c:h val="0.71831308325605381"/>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Sheet1!$B$2:$P$2</c:f>
              <c:numCache>
                <c:formatCode>General</c:formatCode>
                <c:ptCount val="15"/>
                <c:pt idx="0">
                  <c:v>55</c:v>
                </c:pt>
                <c:pt idx="1">
                  <c:v>56</c:v>
                </c:pt>
                <c:pt idx="2">
                  <c:v>42</c:v>
                </c:pt>
                <c:pt idx="3">
                  <c:v>47</c:v>
                </c:pt>
                <c:pt idx="4">
                  <c:v>52</c:v>
                </c:pt>
                <c:pt idx="5">
                  <c:v>42</c:v>
                </c:pt>
                <c:pt idx="6">
                  <c:v>53</c:v>
                </c:pt>
                <c:pt idx="7">
                  <c:v>57</c:v>
                </c:pt>
                <c:pt idx="8">
                  <c:v>58</c:v>
                </c:pt>
                <c:pt idx="9">
                  <c:v>53</c:v>
                </c:pt>
                <c:pt idx="10">
                  <c:v>64</c:v>
                </c:pt>
                <c:pt idx="11">
                  <c:v>64</c:v>
                </c:pt>
                <c:pt idx="12">
                  <c:v>42</c:v>
                </c:pt>
                <c:pt idx="13">
                  <c:v>53</c:v>
                </c:pt>
                <c:pt idx="14">
                  <c:v>44</c:v>
                </c:pt>
              </c:numCache>
            </c:numRef>
          </c:val>
          <c:extLst>
            <c:ext xmlns:c16="http://schemas.microsoft.com/office/drawing/2014/chart" uri="{C3380CC4-5D6E-409C-BE32-E72D297353CC}">
              <c16:uniqueId val="{00000000-E54E-4FD0-AA25-2337D369137D}"/>
            </c:ext>
          </c:extLst>
        </c:ser>
        <c:ser>
          <c:idx val="1"/>
          <c:order val="1"/>
          <c:tx>
            <c:strRef>
              <c:f>Sheet1!$A$3</c:f>
              <c:strCache>
                <c:ptCount val="1"/>
                <c:pt idx="0">
                  <c:v>Easy</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Sheet1!$B$3:$P$3</c:f>
              <c:numCache>
                <c:formatCode>General</c:formatCode>
                <c:ptCount val="15"/>
                <c:pt idx="0">
                  <c:v>39</c:v>
                </c:pt>
                <c:pt idx="1">
                  <c:v>39</c:v>
                </c:pt>
                <c:pt idx="2">
                  <c:v>52</c:v>
                </c:pt>
                <c:pt idx="3">
                  <c:v>48</c:v>
                </c:pt>
                <c:pt idx="4">
                  <c:v>42</c:v>
                </c:pt>
                <c:pt idx="5">
                  <c:v>44</c:v>
                </c:pt>
                <c:pt idx="6">
                  <c:v>43</c:v>
                </c:pt>
                <c:pt idx="7">
                  <c:v>38</c:v>
                </c:pt>
                <c:pt idx="8">
                  <c:v>39</c:v>
                </c:pt>
                <c:pt idx="9">
                  <c:v>39</c:v>
                </c:pt>
                <c:pt idx="10">
                  <c:v>33</c:v>
                </c:pt>
                <c:pt idx="11">
                  <c:v>27</c:v>
                </c:pt>
                <c:pt idx="12">
                  <c:v>51</c:v>
                </c:pt>
                <c:pt idx="13">
                  <c:v>39</c:v>
                </c:pt>
                <c:pt idx="14">
                  <c:v>48</c:v>
                </c:pt>
              </c:numCache>
            </c:numRef>
          </c:val>
          <c:extLst>
            <c:ext xmlns:c16="http://schemas.microsoft.com/office/drawing/2014/chart" uri="{C3380CC4-5D6E-409C-BE32-E72D297353CC}">
              <c16:uniqueId val="{00000001-E54E-4FD0-AA25-2337D369137D}"/>
            </c:ext>
          </c:extLst>
        </c:ser>
        <c:ser>
          <c:idx val="2"/>
          <c:order val="2"/>
          <c:tx>
            <c:strRef>
              <c:f>Sheet1!$A$4</c:f>
              <c:strCache>
                <c:ptCount val="1"/>
                <c:pt idx="0">
                  <c:v>Difficult</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2D-4F59-9060-5FC29B36175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Sheet1!$B$4:$P$4</c:f>
              <c:numCache>
                <c:formatCode>General</c:formatCode>
                <c:ptCount val="15"/>
                <c:pt idx="0">
                  <c:v>5</c:v>
                </c:pt>
                <c:pt idx="1">
                  <c:v>4</c:v>
                </c:pt>
                <c:pt idx="2">
                  <c:v>6</c:v>
                </c:pt>
                <c:pt idx="3">
                  <c:v>4</c:v>
                </c:pt>
                <c:pt idx="4">
                  <c:v>6</c:v>
                </c:pt>
                <c:pt idx="5">
                  <c:v>11</c:v>
                </c:pt>
                <c:pt idx="6">
                  <c:v>4</c:v>
                </c:pt>
                <c:pt idx="7">
                  <c:v>6</c:v>
                </c:pt>
                <c:pt idx="8">
                  <c:v>3</c:v>
                </c:pt>
                <c:pt idx="9">
                  <c:v>7</c:v>
                </c:pt>
                <c:pt idx="10">
                  <c:v>3</c:v>
                </c:pt>
                <c:pt idx="11">
                  <c:v>10</c:v>
                </c:pt>
                <c:pt idx="12">
                  <c:v>7</c:v>
                </c:pt>
                <c:pt idx="13">
                  <c:v>8</c:v>
                </c:pt>
                <c:pt idx="14">
                  <c:v>8</c:v>
                </c:pt>
              </c:numCache>
            </c:numRef>
          </c:val>
          <c:extLst>
            <c:ext xmlns:c16="http://schemas.microsoft.com/office/drawing/2014/chart" uri="{C3380CC4-5D6E-409C-BE32-E72D297353CC}">
              <c16:uniqueId val="{00000002-E54E-4FD0-AA25-2337D369137D}"/>
            </c:ext>
          </c:extLst>
        </c:ser>
        <c:ser>
          <c:idx val="3"/>
          <c:order val="3"/>
          <c:tx>
            <c:strRef>
              <c:f>Sheet1!$A$5</c:f>
              <c:strCache>
                <c:ptCount val="1"/>
                <c:pt idx="0">
                  <c:v>Very difficult</c:v>
                </c:pt>
              </c:strCache>
            </c:strRef>
          </c:tx>
          <c:spPr>
            <a:solidFill>
              <a:schemeClr val="accent4"/>
            </a:solidFill>
            <a:ln>
              <a:noFill/>
            </a:ln>
            <a:effectLst>
              <a:outerShdw blurRad="50800" dist="38100" dir="2700000" algn="tl" rotWithShape="0">
                <a:prstClr val="black">
                  <a:alpha val="40000"/>
                </a:prstClr>
              </a:outerShdw>
            </a:effectLst>
          </c:spPr>
          <c:invertIfNegative val="0"/>
          <c:dLbls>
            <c:delete val="1"/>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Sheet1!$B$5:$P$5</c:f>
              <c:numCache>
                <c:formatCode>General</c:formatCode>
                <c:ptCount val="15"/>
                <c:pt idx="0">
                  <c:v>0</c:v>
                </c:pt>
                <c:pt idx="1">
                  <c:v>0</c:v>
                </c:pt>
                <c:pt idx="2">
                  <c:v>0</c:v>
                </c:pt>
                <c:pt idx="3">
                  <c:v>1</c:v>
                </c:pt>
                <c:pt idx="4">
                  <c:v>0</c:v>
                </c:pt>
                <c:pt idx="5">
                  <c:v>3</c:v>
                </c:pt>
                <c:pt idx="6">
                  <c:v>0</c:v>
                </c:pt>
                <c:pt idx="7">
                  <c:v>0</c:v>
                </c:pt>
                <c:pt idx="8">
                  <c:v>0</c:v>
                </c:pt>
                <c:pt idx="9">
                  <c:v>2</c:v>
                </c:pt>
                <c:pt idx="10">
                  <c:v>0</c:v>
                </c:pt>
                <c:pt idx="11">
                  <c:v>0</c:v>
                </c:pt>
                <c:pt idx="12">
                  <c:v>0</c:v>
                </c:pt>
                <c:pt idx="13">
                  <c:v>0</c:v>
                </c:pt>
                <c:pt idx="14">
                  <c:v>0</c:v>
                </c:pt>
              </c:numCache>
            </c:numRef>
          </c:val>
          <c:extLst>
            <c:ext xmlns:c16="http://schemas.microsoft.com/office/drawing/2014/chart" uri="{C3380CC4-5D6E-409C-BE32-E72D297353CC}">
              <c16:uniqueId val="{00000003-E54E-4FD0-AA25-2337D369137D}"/>
            </c:ext>
          </c:extLst>
        </c:ser>
        <c:dLbls>
          <c:showLegendKey val="0"/>
          <c:showVal val="1"/>
          <c:showCatName val="0"/>
          <c:showSerName val="0"/>
          <c:showPercent val="0"/>
          <c:showBubbleSize val="0"/>
        </c:dLbls>
        <c:gapWidth val="150"/>
        <c:overlap val="100"/>
        <c:axId val="-2097953896"/>
        <c:axId val="-2097950424"/>
      </c:barChart>
      <c:catAx>
        <c:axId val="-2097953896"/>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950424"/>
        <c:crosses val="autoZero"/>
        <c:auto val="1"/>
        <c:lblAlgn val="ctr"/>
        <c:lblOffset val="100"/>
        <c:noMultiLvlLbl val="0"/>
      </c:catAx>
      <c:valAx>
        <c:axId val="-2097950424"/>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2.9775262467191606E-3"/>
              <c:y val="0.152015625319365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953896"/>
        <c:crosses val="autoZero"/>
        <c:crossBetween val="between"/>
      </c:valAx>
      <c:spPr>
        <a:noFill/>
        <a:ln>
          <a:noFill/>
        </a:ln>
        <a:effectLst/>
      </c:spPr>
    </c:plotArea>
    <c:legend>
      <c:legendPos val="b"/>
      <c:layout>
        <c:manualLayout>
          <c:xMode val="edge"/>
          <c:yMode val="edge"/>
          <c:x val="0.30881328513181133"/>
          <c:y val="0.92878104796746896"/>
          <c:w val="0.39075917397117815"/>
          <c:h val="7.121895203253107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87755335309709"/>
          <c:y val="5.80502863278455E-2"/>
          <c:w val="0.87424080349224886"/>
          <c:h val="0.74579792190562766"/>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Sheet1!$B$2:$P$2</c:f>
              <c:numCache>
                <c:formatCode>General</c:formatCode>
                <c:ptCount val="15"/>
                <c:pt idx="0">
                  <c:v>32</c:v>
                </c:pt>
                <c:pt idx="1">
                  <c:v>41</c:v>
                </c:pt>
                <c:pt idx="2">
                  <c:v>23</c:v>
                </c:pt>
                <c:pt idx="3">
                  <c:v>27</c:v>
                </c:pt>
                <c:pt idx="4">
                  <c:v>21</c:v>
                </c:pt>
                <c:pt idx="5">
                  <c:v>29</c:v>
                </c:pt>
                <c:pt idx="6">
                  <c:v>35</c:v>
                </c:pt>
                <c:pt idx="7">
                  <c:v>61</c:v>
                </c:pt>
                <c:pt idx="8">
                  <c:v>56</c:v>
                </c:pt>
                <c:pt idx="9">
                  <c:v>23</c:v>
                </c:pt>
                <c:pt idx="10">
                  <c:v>50</c:v>
                </c:pt>
                <c:pt idx="11">
                  <c:v>35</c:v>
                </c:pt>
                <c:pt idx="12">
                  <c:v>27</c:v>
                </c:pt>
                <c:pt idx="13">
                  <c:v>32</c:v>
                </c:pt>
                <c:pt idx="14">
                  <c:v>35</c:v>
                </c:pt>
              </c:numCache>
            </c:numRef>
          </c:val>
          <c:extLst>
            <c:ext xmlns:c16="http://schemas.microsoft.com/office/drawing/2014/chart" uri="{C3380CC4-5D6E-409C-BE32-E72D297353CC}">
              <c16:uniqueId val="{00000000-DC96-421D-A16C-20991E4D4616}"/>
            </c:ext>
          </c:extLst>
        </c:ser>
        <c:ser>
          <c:idx val="1"/>
          <c:order val="1"/>
          <c:tx>
            <c:strRef>
              <c:f>Sheet1!$A$3</c:f>
              <c:strCache>
                <c:ptCount val="1"/>
                <c:pt idx="0">
                  <c:v>Easy</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Sheet1!$B$3:$P$3</c:f>
              <c:numCache>
                <c:formatCode>General</c:formatCode>
                <c:ptCount val="15"/>
                <c:pt idx="0">
                  <c:v>43</c:v>
                </c:pt>
                <c:pt idx="1">
                  <c:v>35</c:v>
                </c:pt>
                <c:pt idx="2">
                  <c:v>57</c:v>
                </c:pt>
                <c:pt idx="3">
                  <c:v>46</c:v>
                </c:pt>
                <c:pt idx="4">
                  <c:v>45</c:v>
                </c:pt>
                <c:pt idx="5">
                  <c:v>44</c:v>
                </c:pt>
                <c:pt idx="6">
                  <c:v>37</c:v>
                </c:pt>
                <c:pt idx="7">
                  <c:v>27</c:v>
                </c:pt>
                <c:pt idx="8">
                  <c:v>32</c:v>
                </c:pt>
                <c:pt idx="9">
                  <c:v>54</c:v>
                </c:pt>
                <c:pt idx="10">
                  <c:v>33</c:v>
                </c:pt>
                <c:pt idx="11">
                  <c:v>41</c:v>
                </c:pt>
                <c:pt idx="12">
                  <c:v>42</c:v>
                </c:pt>
                <c:pt idx="13">
                  <c:v>50</c:v>
                </c:pt>
                <c:pt idx="14">
                  <c:v>41</c:v>
                </c:pt>
              </c:numCache>
            </c:numRef>
          </c:val>
          <c:extLst>
            <c:ext xmlns:c16="http://schemas.microsoft.com/office/drawing/2014/chart" uri="{C3380CC4-5D6E-409C-BE32-E72D297353CC}">
              <c16:uniqueId val="{00000001-DC96-421D-A16C-20991E4D4616}"/>
            </c:ext>
          </c:extLst>
        </c:ser>
        <c:ser>
          <c:idx val="2"/>
          <c:order val="2"/>
          <c:tx>
            <c:strRef>
              <c:f>Sheet1!$A$4</c:f>
              <c:strCache>
                <c:ptCount val="1"/>
                <c:pt idx="0">
                  <c:v>Difficult</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0-60B2-44B9-8876-A2183F6CBC8D}"/>
                </c:ext>
              </c:extLst>
            </c:dLbl>
            <c:dLbl>
              <c:idx val="8"/>
              <c:delete val="1"/>
              <c:extLst>
                <c:ext xmlns:c15="http://schemas.microsoft.com/office/drawing/2012/chart" uri="{CE6537A1-D6FC-4f65-9D91-7224C49458BB}"/>
                <c:ext xmlns:c16="http://schemas.microsoft.com/office/drawing/2014/chart" uri="{C3380CC4-5D6E-409C-BE32-E72D297353CC}">
                  <c16:uniqueId val="{00000001-60B2-44B9-8876-A2183F6CBC8D}"/>
                </c:ext>
              </c:extLst>
            </c:dLbl>
            <c:dLbl>
              <c:idx val="9"/>
              <c:delete val="1"/>
              <c:extLst>
                <c:ext xmlns:c15="http://schemas.microsoft.com/office/drawing/2012/chart" uri="{CE6537A1-D6FC-4f65-9D91-7224C49458BB}"/>
                <c:ext xmlns:c16="http://schemas.microsoft.com/office/drawing/2014/chart" uri="{C3380CC4-5D6E-409C-BE32-E72D297353CC}">
                  <c16:uniqueId val="{00000002-60B2-44B9-8876-A2183F6CBC8D}"/>
                </c:ext>
              </c:extLst>
            </c:dLbl>
            <c:dLbl>
              <c:idx val="10"/>
              <c:delete val="1"/>
              <c:extLst>
                <c:ext xmlns:c15="http://schemas.microsoft.com/office/drawing/2012/chart" uri="{CE6537A1-D6FC-4f65-9D91-7224C49458BB}"/>
                <c:ext xmlns:c16="http://schemas.microsoft.com/office/drawing/2014/chart" uri="{C3380CC4-5D6E-409C-BE32-E72D297353CC}">
                  <c16:uniqueId val="{00000003-60B2-44B9-8876-A2183F6CBC8D}"/>
                </c:ext>
              </c:extLst>
            </c:dLbl>
            <c:dLbl>
              <c:idx val="11"/>
              <c:delete val="1"/>
              <c:extLst>
                <c:ext xmlns:c15="http://schemas.microsoft.com/office/drawing/2012/chart" uri="{CE6537A1-D6FC-4f65-9D91-7224C49458BB}"/>
                <c:ext xmlns:c16="http://schemas.microsoft.com/office/drawing/2014/chart" uri="{C3380CC4-5D6E-409C-BE32-E72D297353CC}">
                  <c16:uniqueId val="{00000004-60B2-44B9-8876-A2183F6CBC8D}"/>
                </c:ext>
              </c:extLst>
            </c:dLbl>
            <c:dLbl>
              <c:idx val="13"/>
              <c:delete val="1"/>
              <c:extLst>
                <c:ext xmlns:c15="http://schemas.microsoft.com/office/drawing/2012/chart" uri="{CE6537A1-D6FC-4f65-9D91-7224C49458BB}"/>
                <c:ext xmlns:c16="http://schemas.microsoft.com/office/drawing/2014/chart" uri="{C3380CC4-5D6E-409C-BE32-E72D297353CC}">
                  <c16:uniqueId val="{00000005-60B2-44B9-8876-A2183F6CBC8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Sheet1!$B$4:$P$4</c:f>
              <c:numCache>
                <c:formatCode>General</c:formatCode>
                <c:ptCount val="15"/>
                <c:pt idx="0">
                  <c:v>25</c:v>
                </c:pt>
                <c:pt idx="1">
                  <c:v>19</c:v>
                </c:pt>
                <c:pt idx="2">
                  <c:v>21</c:v>
                </c:pt>
                <c:pt idx="3">
                  <c:v>24</c:v>
                </c:pt>
                <c:pt idx="4">
                  <c:v>31</c:v>
                </c:pt>
                <c:pt idx="5">
                  <c:v>20</c:v>
                </c:pt>
                <c:pt idx="6">
                  <c:v>26</c:v>
                </c:pt>
                <c:pt idx="7">
                  <c:v>12</c:v>
                </c:pt>
                <c:pt idx="8">
                  <c:v>12</c:v>
                </c:pt>
                <c:pt idx="9">
                  <c:v>19</c:v>
                </c:pt>
                <c:pt idx="10">
                  <c:v>17</c:v>
                </c:pt>
                <c:pt idx="11">
                  <c:v>18</c:v>
                </c:pt>
                <c:pt idx="12">
                  <c:v>23</c:v>
                </c:pt>
                <c:pt idx="13">
                  <c:v>15</c:v>
                </c:pt>
                <c:pt idx="14">
                  <c:v>21</c:v>
                </c:pt>
              </c:numCache>
            </c:numRef>
          </c:val>
          <c:extLst>
            <c:ext xmlns:c16="http://schemas.microsoft.com/office/drawing/2014/chart" uri="{C3380CC4-5D6E-409C-BE32-E72D297353CC}">
              <c16:uniqueId val="{00000002-DC96-421D-A16C-20991E4D4616}"/>
            </c:ext>
          </c:extLst>
        </c:ser>
        <c:ser>
          <c:idx val="3"/>
          <c:order val="3"/>
          <c:tx>
            <c:strRef>
              <c:f>Sheet1!$A$5</c:f>
              <c:strCache>
                <c:ptCount val="1"/>
                <c:pt idx="0">
                  <c:v>Very difficult</c:v>
                </c:pt>
              </c:strCache>
            </c:strRef>
          </c:tx>
          <c:spPr>
            <a:solidFill>
              <a:schemeClr val="accent4"/>
            </a:solidFill>
            <a:ln>
              <a:noFill/>
            </a:ln>
            <a:effectLst>
              <a:outerShdw blurRad="50800" dist="38100" dir="2700000" algn="tl" rotWithShape="0">
                <a:prstClr val="black">
                  <a:alpha val="40000"/>
                </a:prstClr>
              </a:outerShdw>
            </a:effectLst>
          </c:spPr>
          <c:invertIfNegative val="0"/>
          <c:dLbls>
            <c:delete val="1"/>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Sheet1!$B$5:$P$5</c:f>
              <c:numCache>
                <c:formatCode>General</c:formatCode>
                <c:ptCount val="15"/>
                <c:pt idx="0">
                  <c:v>0</c:v>
                </c:pt>
                <c:pt idx="1">
                  <c:v>5</c:v>
                </c:pt>
                <c:pt idx="2">
                  <c:v>0</c:v>
                </c:pt>
                <c:pt idx="3">
                  <c:v>3</c:v>
                </c:pt>
                <c:pt idx="4">
                  <c:v>2</c:v>
                </c:pt>
                <c:pt idx="5">
                  <c:v>7</c:v>
                </c:pt>
                <c:pt idx="6">
                  <c:v>2</c:v>
                </c:pt>
                <c:pt idx="7">
                  <c:v>0</c:v>
                </c:pt>
                <c:pt idx="8">
                  <c:v>0</c:v>
                </c:pt>
                <c:pt idx="9">
                  <c:v>4</c:v>
                </c:pt>
                <c:pt idx="10">
                  <c:v>0</c:v>
                </c:pt>
                <c:pt idx="11">
                  <c:v>6</c:v>
                </c:pt>
                <c:pt idx="12">
                  <c:v>8</c:v>
                </c:pt>
                <c:pt idx="13">
                  <c:v>3</c:v>
                </c:pt>
                <c:pt idx="14">
                  <c:v>3</c:v>
                </c:pt>
              </c:numCache>
            </c:numRef>
          </c:val>
          <c:extLst>
            <c:ext xmlns:c16="http://schemas.microsoft.com/office/drawing/2014/chart" uri="{C3380CC4-5D6E-409C-BE32-E72D297353CC}">
              <c16:uniqueId val="{00000003-DC96-421D-A16C-20991E4D4616}"/>
            </c:ext>
          </c:extLst>
        </c:ser>
        <c:dLbls>
          <c:showLegendKey val="0"/>
          <c:showVal val="1"/>
          <c:showCatName val="0"/>
          <c:showSerName val="0"/>
          <c:showPercent val="0"/>
          <c:showBubbleSize val="0"/>
        </c:dLbls>
        <c:gapWidth val="150"/>
        <c:overlap val="100"/>
        <c:axId val="-2097857688"/>
        <c:axId val="-2097854216"/>
      </c:barChart>
      <c:catAx>
        <c:axId val="-209785768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854216"/>
        <c:crosses val="autoZero"/>
        <c:auto val="1"/>
        <c:lblAlgn val="ctr"/>
        <c:lblOffset val="100"/>
        <c:noMultiLvlLbl val="0"/>
      </c:catAx>
      <c:valAx>
        <c:axId val="-209785421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AU"/>
                  <a:t>% of those who commented</a:t>
                </a:r>
              </a:p>
            </c:rich>
          </c:tx>
          <c:layout>
            <c:manualLayout>
              <c:xMode val="edge"/>
              <c:yMode val="edge"/>
              <c:x val="9.2067949092875911E-4"/>
              <c:y val="0.1289951510531700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ysClr val="windowText" lastClr="000000"/>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097857688"/>
        <c:crosses val="autoZero"/>
        <c:crossBetween val="between"/>
      </c:valAx>
      <c:spPr>
        <a:noFill/>
        <a:ln>
          <a:noFill/>
        </a:ln>
        <a:effectLst/>
      </c:spPr>
    </c:plotArea>
    <c:legend>
      <c:legendPos val="b"/>
      <c:layout>
        <c:manualLayout>
          <c:xMode val="edge"/>
          <c:yMode val="edge"/>
          <c:x val="0.30140850325857893"/>
          <c:y val="0.93382843525214576"/>
          <c:w val="0.40149084756974035"/>
          <c:h val="6.61715647478542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a:latin typeface="Arial" pitchFamily="34" charset="0"/>
          <a:cs typeface="Arial"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489905801438E-2"/>
          <c:y val="2.8843970020440615E-2"/>
          <c:w val="0.84427419650319024"/>
          <c:h val="0.68342738615262399"/>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34-4602-A5B5-F4178F8B968A}"/>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34-4602-A5B5-F4178F8B968A}"/>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334-4602-A5B5-F4178F8B968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Sheet1!$B$2:$T$2</c:f>
              <c:numCache>
                <c:formatCode>General</c:formatCode>
                <c:ptCount val="19"/>
                <c:pt idx="0">
                  <c:v>51</c:v>
                </c:pt>
                <c:pt idx="1">
                  <c:v>61</c:v>
                </c:pt>
                <c:pt idx="2">
                  <c:v>64</c:v>
                </c:pt>
                <c:pt idx="3">
                  <c:v>62</c:v>
                </c:pt>
                <c:pt idx="4">
                  <c:v>51</c:v>
                </c:pt>
                <c:pt idx="5">
                  <c:v>66</c:v>
                </c:pt>
                <c:pt idx="6">
                  <c:v>61</c:v>
                </c:pt>
                <c:pt idx="7">
                  <c:v>57</c:v>
                </c:pt>
                <c:pt idx="8">
                  <c:v>62</c:v>
                </c:pt>
                <c:pt idx="9">
                  <c:v>59</c:v>
                </c:pt>
                <c:pt idx="10">
                  <c:v>57</c:v>
                </c:pt>
                <c:pt idx="11">
                  <c:v>56</c:v>
                </c:pt>
                <c:pt idx="12">
                  <c:v>56</c:v>
                </c:pt>
                <c:pt idx="13">
                  <c:v>55</c:v>
                </c:pt>
                <c:pt idx="14">
                  <c:v>65</c:v>
                </c:pt>
                <c:pt idx="15">
                  <c:v>50</c:v>
                </c:pt>
                <c:pt idx="16">
                  <c:v>44</c:v>
                </c:pt>
                <c:pt idx="17">
                  <c:v>48</c:v>
                </c:pt>
                <c:pt idx="18">
                  <c:v>45</c:v>
                </c:pt>
              </c:numCache>
            </c:numRef>
          </c:val>
          <c:extLst>
            <c:ext xmlns:c16="http://schemas.microsoft.com/office/drawing/2014/chart" uri="{C3380CC4-5D6E-409C-BE32-E72D297353CC}">
              <c16:uniqueId val="{00000013-3334-4602-A5B5-F4178F8B968A}"/>
            </c:ext>
          </c:extLst>
        </c:ser>
        <c:ser>
          <c:idx val="0"/>
          <c:order val="1"/>
          <c:tx>
            <c:strRef>
              <c:f>Sheet1!$A$3</c:f>
              <c:strCache>
                <c:ptCount val="1"/>
                <c:pt idx="0">
                  <c:v>% Non-Prescribed Use</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334-4602-A5B5-F4178F8B968A}"/>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334-4602-A5B5-F4178F8B968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Sheet1!$B$3:$T$3</c:f>
              <c:numCache>
                <c:formatCode>General</c:formatCode>
                <c:ptCount val="19"/>
                <c:pt idx="3">
                  <c:v>27</c:v>
                </c:pt>
                <c:pt idx="4">
                  <c:v>30</c:v>
                </c:pt>
                <c:pt idx="5">
                  <c:v>34</c:v>
                </c:pt>
                <c:pt idx="6">
                  <c:v>39</c:v>
                </c:pt>
                <c:pt idx="7">
                  <c:v>34</c:v>
                </c:pt>
                <c:pt idx="8">
                  <c:v>35</c:v>
                </c:pt>
                <c:pt idx="9">
                  <c:v>26</c:v>
                </c:pt>
                <c:pt idx="10">
                  <c:v>25</c:v>
                </c:pt>
                <c:pt idx="11">
                  <c:v>25</c:v>
                </c:pt>
                <c:pt idx="12">
                  <c:v>27</c:v>
                </c:pt>
                <c:pt idx="13">
                  <c:v>29</c:v>
                </c:pt>
                <c:pt idx="14">
                  <c:v>27</c:v>
                </c:pt>
                <c:pt idx="15">
                  <c:v>16</c:v>
                </c:pt>
                <c:pt idx="16">
                  <c:v>12</c:v>
                </c:pt>
                <c:pt idx="17">
                  <c:v>13</c:v>
                </c:pt>
                <c:pt idx="18">
                  <c:v>13</c:v>
                </c:pt>
              </c:numCache>
            </c:numRef>
          </c:val>
          <c:extLst>
            <c:ext xmlns:c16="http://schemas.microsoft.com/office/drawing/2014/chart" uri="{C3380CC4-5D6E-409C-BE32-E72D297353CC}">
              <c16:uniqueId val="{00000024-3334-4602-A5B5-F4178F8B968A}"/>
            </c:ext>
          </c:extLst>
        </c:ser>
        <c:dLbls>
          <c:showLegendKey val="0"/>
          <c:showVal val="0"/>
          <c:showCatName val="0"/>
          <c:showSerName val="0"/>
          <c:showPercent val="0"/>
          <c:showBubbleSize val="0"/>
        </c:dLbls>
        <c:gapWidth val="150"/>
        <c:axId val="-2097785448"/>
        <c:axId val="-2097782216"/>
      </c:barChart>
      <c:lineChart>
        <c:grouping val="standard"/>
        <c:varyColors val="0"/>
        <c:ser>
          <c:idx val="2"/>
          <c:order val="2"/>
          <c:tx>
            <c:strRef>
              <c:f>Sheet1!$A$4</c:f>
              <c:strCache>
                <c:ptCount val="1"/>
                <c:pt idx="0">
                  <c:v>Median days (any)</c:v>
                </c:pt>
              </c:strCache>
              <c:extLst xmlns:c15="http://schemas.microsoft.com/office/drawing/2012/chart"/>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diamond"/>
            <c:size val="6"/>
            <c:spPr>
              <a:solidFill>
                <a:schemeClr val="accent3"/>
              </a:solidFill>
              <a:ln w="6350" cap="flat" cmpd="sng" algn="ctr">
                <a:solidFill>
                  <a:schemeClr val="accent3"/>
                </a:solidFill>
                <a:prstDash val="solid"/>
                <a:round/>
              </a:ln>
              <a:effectLst>
                <a:outerShdw blurRad="50800" dist="38100" dir="2700000" algn="tl" rotWithShape="0">
                  <a:prstClr val="black">
                    <a:alpha val="40000"/>
                  </a:prstClr>
                </a:outerShdw>
              </a:effectLst>
            </c:spPr>
          </c:marker>
          <c:dLbls>
            <c:dLbl>
              <c:idx val="0"/>
              <c:layout>
                <c:manualLayout>
                  <c:x val="-6.0359139733024399E-3"/>
                  <c:y val="-5.622176752989276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334-4602-A5B5-F4178F8B968A}"/>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334-4602-A5B5-F4178F8B968A}"/>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334-4602-A5B5-F4178F8B968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extLst xmlns:c15="http://schemas.microsoft.com/office/drawing/2012/chart"/>
            </c:numRef>
          </c:cat>
          <c:val>
            <c:numRef>
              <c:f>Sheet1!$B$4:$T$4</c:f>
              <c:numCache>
                <c:formatCode>General</c:formatCode>
                <c:ptCount val="19"/>
                <c:pt idx="0">
                  <c:v>114</c:v>
                </c:pt>
                <c:pt idx="1">
                  <c:v>180</c:v>
                </c:pt>
                <c:pt idx="2">
                  <c:v>180</c:v>
                </c:pt>
                <c:pt idx="3">
                  <c:v>120</c:v>
                </c:pt>
                <c:pt idx="4">
                  <c:v>161</c:v>
                </c:pt>
                <c:pt idx="5">
                  <c:v>180</c:v>
                </c:pt>
                <c:pt idx="6">
                  <c:v>120</c:v>
                </c:pt>
                <c:pt idx="7">
                  <c:v>180</c:v>
                </c:pt>
                <c:pt idx="8">
                  <c:v>180</c:v>
                </c:pt>
                <c:pt idx="9">
                  <c:v>180</c:v>
                </c:pt>
                <c:pt idx="10">
                  <c:v>180</c:v>
                </c:pt>
                <c:pt idx="11">
                  <c:v>180</c:v>
                </c:pt>
                <c:pt idx="12">
                  <c:v>180</c:v>
                </c:pt>
                <c:pt idx="13">
                  <c:v>180</c:v>
                </c:pt>
                <c:pt idx="14">
                  <c:v>180</c:v>
                </c:pt>
                <c:pt idx="15">
                  <c:v>180</c:v>
                </c:pt>
                <c:pt idx="16">
                  <c:v>180</c:v>
                </c:pt>
                <c:pt idx="17">
                  <c:v>180</c:v>
                </c:pt>
                <c:pt idx="18">
                  <c:v>180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28-3334-4602-A5B5-F4178F8B968A}"/>
            </c:ext>
          </c:extLst>
        </c:ser>
        <c:dLbls>
          <c:showLegendKey val="0"/>
          <c:showVal val="1"/>
          <c:showCatName val="0"/>
          <c:showSerName val="0"/>
          <c:showPercent val="0"/>
          <c:showBubbleSize val="0"/>
        </c:dLbls>
        <c:marker val="1"/>
        <c:smooth val="0"/>
        <c:axId val="-2097775736"/>
        <c:axId val="-2097772776"/>
        <c:extLst/>
      </c:lineChart>
      <c:catAx>
        <c:axId val="-2097785448"/>
        <c:scaling>
          <c:orientation val="minMax"/>
        </c:scaling>
        <c:delete val="0"/>
        <c:axPos val="b"/>
        <c:numFmt formatCode="General" sourceLinked="1"/>
        <c:majorTickMark val="cross"/>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97782216"/>
        <c:crosses val="autoZero"/>
        <c:auto val="0"/>
        <c:lblAlgn val="ctr"/>
        <c:lblOffset val="100"/>
        <c:tickLblSkip val="1"/>
        <c:tickMarkSkip val="1"/>
        <c:noMultiLvlLbl val="0"/>
      </c:catAx>
      <c:valAx>
        <c:axId val="-209778221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AU" dirty="0"/>
                  <a:t>% ACT IDRS participants</a:t>
                </a:r>
              </a:p>
            </c:rich>
          </c:tx>
          <c:layout>
            <c:manualLayout>
              <c:xMode val="edge"/>
              <c:yMode val="edge"/>
              <c:x val="4.3734236521518927E-4"/>
              <c:y val="0.107216591931499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97785448"/>
        <c:crosses val="autoZero"/>
        <c:crossBetween val="between"/>
        <c:majorUnit val="10"/>
      </c:valAx>
      <c:catAx>
        <c:axId val="-2097775736"/>
        <c:scaling>
          <c:orientation val="minMax"/>
        </c:scaling>
        <c:delete val="1"/>
        <c:axPos val="b"/>
        <c:numFmt formatCode="General" sourceLinked="1"/>
        <c:majorTickMark val="out"/>
        <c:minorTickMark val="none"/>
        <c:tickLblPos val="none"/>
        <c:crossAx val="-2097772776"/>
        <c:crosses val="autoZero"/>
        <c:auto val="0"/>
        <c:lblAlgn val="ctr"/>
        <c:lblOffset val="100"/>
        <c:noMultiLvlLbl val="0"/>
      </c:catAx>
      <c:valAx>
        <c:axId val="-2097772776"/>
        <c:scaling>
          <c:orientation val="minMax"/>
          <c:max val="180"/>
        </c:scaling>
        <c:delete val="0"/>
        <c:axPos val="r"/>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AU" dirty="0"/>
                  <a:t>Median days </a:t>
                </a:r>
                <a:r>
                  <a:rPr lang="en-AU" dirty="0" err="1"/>
                  <a:t>useed</a:t>
                </a:r>
                <a:endParaRPr lang="en-AU" dirty="0"/>
              </a:p>
            </c:rich>
          </c:tx>
          <c:layout>
            <c:manualLayout>
              <c:xMode val="edge"/>
              <c:yMode val="edge"/>
              <c:x val="0.96994970325165619"/>
              <c:y val="0.2479130898826211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97775736"/>
        <c:crosses val="max"/>
        <c:crossBetween val="between"/>
      </c:valAx>
      <c:spPr>
        <a:noFill/>
        <a:ln>
          <a:noFill/>
        </a:ln>
        <a:effectLst/>
      </c:spPr>
    </c:plotArea>
    <c:legend>
      <c:legendPos val="b"/>
      <c:layout>
        <c:manualLayout>
          <c:xMode val="edge"/>
          <c:yMode val="edge"/>
          <c:x val="0.1055796814452038"/>
          <c:y val="0.86838501308163185"/>
          <c:w val="0.75732538196740473"/>
          <c:h val="0.113445556984232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91294249653798E-2"/>
          <c:y val="9.2436974789915902E-2"/>
          <c:w val="0.83538308832472197"/>
          <c:h val="0.60828933671426699"/>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D3-4D7B-83B5-F087F5B2BCA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08-4162-95F2-25F9E2883FBB}"/>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D3-4D7B-83B5-F087F5B2BCA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Sheet1!$B$2:$R$2</c:f>
              <c:numCache>
                <c:formatCode>General</c:formatCode>
                <c:ptCount val="17"/>
                <c:pt idx="0">
                  <c:v>10</c:v>
                </c:pt>
                <c:pt idx="1">
                  <c:v>10</c:v>
                </c:pt>
                <c:pt idx="2">
                  <c:v>28</c:v>
                </c:pt>
                <c:pt idx="3">
                  <c:v>33</c:v>
                </c:pt>
                <c:pt idx="4">
                  <c:v>44</c:v>
                </c:pt>
                <c:pt idx="5">
                  <c:v>40</c:v>
                </c:pt>
                <c:pt idx="6">
                  <c:v>37</c:v>
                </c:pt>
                <c:pt idx="7">
                  <c:v>30</c:v>
                </c:pt>
                <c:pt idx="8">
                  <c:v>35</c:v>
                </c:pt>
                <c:pt idx="9">
                  <c:v>28</c:v>
                </c:pt>
                <c:pt idx="10">
                  <c:v>28</c:v>
                </c:pt>
                <c:pt idx="11">
                  <c:v>19</c:v>
                </c:pt>
                <c:pt idx="12">
                  <c:v>17</c:v>
                </c:pt>
                <c:pt idx="13">
                  <c:v>16</c:v>
                </c:pt>
                <c:pt idx="14">
                  <c:v>9</c:v>
                </c:pt>
                <c:pt idx="15">
                  <c:v>16</c:v>
                </c:pt>
                <c:pt idx="16">
                  <c:v>9</c:v>
                </c:pt>
              </c:numCache>
            </c:numRef>
          </c:val>
          <c:extLst>
            <c:ext xmlns:c16="http://schemas.microsoft.com/office/drawing/2014/chart" uri="{C3380CC4-5D6E-409C-BE32-E72D297353CC}">
              <c16:uniqueId val="{00000005-4708-4162-95F2-25F9E2883FBB}"/>
            </c:ext>
          </c:extLst>
        </c:ser>
        <c:ser>
          <c:idx val="2"/>
          <c:order val="2"/>
          <c:tx>
            <c:strRef>
              <c:f>Sheet1!$A$4</c:f>
              <c:strCache>
                <c:ptCount val="1"/>
                <c:pt idx="0">
                  <c:v>% Non-Prescribed Use</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08-4162-95F2-25F9E2883FBB}"/>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08-4162-95F2-25F9E2883FB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Sheet1!$B$4:$R$4</c:f>
              <c:numCache>
                <c:formatCode>General</c:formatCode>
                <c:ptCount val="17"/>
                <c:pt idx="1">
                  <c:v>0</c:v>
                </c:pt>
                <c:pt idx="2">
                  <c:v>5</c:v>
                </c:pt>
                <c:pt idx="3">
                  <c:v>15</c:v>
                </c:pt>
                <c:pt idx="4">
                  <c:v>34</c:v>
                </c:pt>
                <c:pt idx="5">
                  <c:v>28</c:v>
                </c:pt>
                <c:pt idx="6">
                  <c:v>25</c:v>
                </c:pt>
                <c:pt idx="7">
                  <c:v>23</c:v>
                </c:pt>
                <c:pt idx="8">
                  <c:v>27</c:v>
                </c:pt>
                <c:pt idx="9">
                  <c:v>21</c:v>
                </c:pt>
                <c:pt idx="10">
                  <c:v>20</c:v>
                </c:pt>
                <c:pt idx="11">
                  <c:v>16</c:v>
                </c:pt>
                <c:pt idx="12">
                  <c:v>12</c:v>
                </c:pt>
                <c:pt idx="13">
                  <c:v>11</c:v>
                </c:pt>
                <c:pt idx="14">
                  <c:v>8</c:v>
                </c:pt>
                <c:pt idx="15">
                  <c:v>14</c:v>
                </c:pt>
                <c:pt idx="16">
                  <c:v>9</c:v>
                </c:pt>
              </c:numCache>
            </c:numRef>
          </c:val>
          <c:extLst>
            <c:ext xmlns:c16="http://schemas.microsoft.com/office/drawing/2014/chart" uri="{C3380CC4-5D6E-409C-BE32-E72D297353CC}">
              <c16:uniqueId val="{00000008-4708-4162-95F2-25F9E2883FBB}"/>
            </c:ext>
          </c:extLst>
        </c:ser>
        <c:dLbls>
          <c:showLegendKey val="0"/>
          <c:showVal val="0"/>
          <c:showCatName val="0"/>
          <c:showSerName val="0"/>
          <c:showPercent val="0"/>
          <c:showBubbleSize val="0"/>
        </c:dLbls>
        <c:gapWidth val="150"/>
        <c:axId val="-2121550808"/>
        <c:axId val="-2121547656"/>
      </c:barChart>
      <c:lineChart>
        <c:grouping val="standard"/>
        <c:varyColors val="0"/>
        <c:ser>
          <c:idx val="0"/>
          <c:order val="1"/>
          <c:tx>
            <c:strRef>
              <c:f>Sheet1!$A$3</c:f>
              <c:strCache>
                <c:ptCount val="1"/>
                <c:pt idx="0">
                  <c:v>Median days (any)</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6"/>
            <c:spPr>
              <a:solidFill>
                <a:schemeClr val="accent1"/>
              </a:solidFill>
              <a:ln w="635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8.4502795626234146E-3"/>
                  <c:y val="9.23614420796790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08-4162-95F2-25F9E2883FBB}"/>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D3-4D7B-83B5-F087F5B2BCA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Sheet1!$B$3:$R$3</c:f>
              <c:numCache>
                <c:formatCode>General</c:formatCode>
                <c:ptCount val="17"/>
                <c:pt idx="0">
                  <c:v>13</c:v>
                </c:pt>
                <c:pt idx="1">
                  <c:v>21</c:v>
                </c:pt>
                <c:pt idx="2">
                  <c:v>10</c:v>
                </c:pt>
                <c:pt idx="3">
                  <c:v>12</c:v>
                </c:pt>
                <c:pt idx="4">
                  <c:v>21</c:v>
                </c:pt>
                <c:pt idx="5">
                  <c:v>47</c:v>
                </c:pt>
                <c:pt idx="6">
                  <c:v>81</c:v>
                </c:pt>
                <c:pt idx="7">
                  <c:v>17</c:v>
                </c:pt>
                <c:pt idx="8">
                  <c:v>178</c:v>
                </c:pt>
                <c:pt idx="9">
                  <c:v>90</c:v>
                </c:pt>
                <c:pt idx="10">
                  <c:v>81</c:v>
                </c:pt>
                <c:pt idx="11">
                  <c:v>90</c:v>
                </c:pt>
                <c:pt idx="12">
                  <c:v>9</c:v>
                </c:pt>
                <c:pt idx="13">
                  <c:v>25</c:v>
                </c:pt>
                <c:pt idx="14">
                  <c:v>3</c:v>
                </c:pt>
                <c:pt idx="15">
                  <c:v>19</c:v>
                </c:pt>
                <c:pt idx="16">
                  <c:v>2</c:v>
                </c:pt>
              </c:numCache>
            </c:numRef>
          </c:val>
          <c:smooth val="0"/>
          <c:extLst>
            <c:ext xmlns:c16="http://schemas.microsoft.com/office/drawing/2014/chart" uri="{C3380CC4-5D6E-409C-BE32-E72D297353CC}">
              <c16:uniqueId val="{0000000B-4708-4162-95F2-25F9E2883FBB}"/>
            </c:ext>
          </c:extLst>
        </c:ser>
        <c:dLbls>
          <c:showLegendKey val="0"/>
          <c:showVal val="1"/>
          <c:showCatName val="0"/>
          <c:showSerName val="0"/>
          <c:showPercent val="0"/>
          <c:showBubbleSize val="0"/>
        </c:dLbls>
        <c:marker val="1"/>
        <c:smooth val="0"/>
        <c:axId val="-2121541096"/>
        <c:axId val="-2121538136"/>
      </c:lineChart>
      <c:catAx>
        <c:axId val="-212155080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547656"/>
        <c:crosses val="autoZero"/>
        <c:auto val="0"/>
        <c:lblAlgn val="ctr"/>
        <c:lblOffset val="100"/>
        <c:tickLblSkip val="1"/>
        <c:tickMarkSkip val="1"/>
        <c:noMultiLvlLbl val="0"/>
      </c:catAx>
      <c:valAx>
        <c:axId val="-212154765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 ACT IDRS participants</a:t>
                </a:r>
              </a:p>
            </c:rich>
          </c:tx>
          <c:layout>
            <c:manualLayout>
              <c:xMode val="edge"/>
              <c:yMode val="edge"/>
              <c:x val="1.0285957840614229E-2"/>
              <c:y val="0.12652499407286807"/>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550808"/>
        <c:crosses val="autoZero"/>
        <c:crossBetween val="between"/>
        <c:majorUnit val="10"/>
      </c:valAx>
      <c:catAx>
        <c:axId val="-2121541096"/>
        <c:scaling>
          <c:orientation val="minMax"/>
        </c:scaling>
        <c:delete val="1"/>
        <c:axPos val="b"/>
        <c:numFmt formatCode="General" sourceLinked="1"/>
        <c:majorTickMark val="out"/>
        <c:minorTickMark val="none"/>
        <c:tickLblPos val="none"/>
        <c:crossAx val="-2121538136"/>
        <c:crosses val="autoZero"/>
        <c:auto val="0"/>
        <c:lblAlgn val="ctr"/>
        <c:lblOffset val="100"/>
        <c:noMultiLvlLbl val="0"/>
      </c:catAx>
      <c:valAx>
        <c:axId val="-2121538136"/>
        <c:scaling>
          <c:orientation val="minMax"/>
          <c:max val="180"/>
        </c:scaling>
        <c:delete val="0"/>
        <c:axPos val="r"/>
        <c:title>
          <c:tx>
            <c:rich>
              <a:bodyPr rot="-540000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r>
                  <a:rPr lang="en-AU" b="1" dirty="0"/>
                  <a:t>Median days used</a:t>
                </a:r>
              </a:p>
            </c:rich>
          </c:tx>
          <c:layout>
            <c:manualLayout>
              <c:xMode val="edge"/>
              <c:yMode val="edge"/>
              <c:x val="0.97416628819426554"/>
              <c:y val="0.20604262007835936"/>
            </c:manualLayout>
          </c:layout>
          <c:overlay val="0"/>
          <c:spPr>
            <a:noFill/>
            <a:ln w="25399">
              <a:noFill/>
            </a:ln>
            <a:effectLst/>
          </c:spPr>
          <c:txPr>
            <a:bodyPr rot="-540000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541096"/>
        <c:crosses val="max"/>
        <c:crossBetween val="between"/>
        <c:majorUnit val="20"/>
      </c:valAx>
      <c:spPr>
        <a:noFill/>
        <a:ln w="25399">
          <a:noFill/>
        </a:ln>
        <a:effectLst/>
      </c:spPr>
    </c:plotArea>
    <c:legend>
      <c:legendPos val="b"/>
      <c:layout>
        <c:manualLayout>
          <c:xMode val="edge"/>
          <c:yMode val="edge"/>
          <c:x val="0.18285460550535546"/>
          <c:y val="0.8771863754587238"/>
          <c:w val="0.66492704365865174"/>
          <c:h val="0.12281362454127623"/>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91294249653798E-2"/>
          <c:y val="9.2436974789915902E-2"/>
          <c:w val="0.83538308832472197"/>
          <c:h val="0.60828933671426699"/>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25-4C78-8A1A-96153FB247BB}"/>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25-4C78-8A1A-96153FB247B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Sheet1!$B$2:$N$2</c:f>
              <c:numCache>
                <c:formatCode>General</c:formatCode>
                <c:ptCount val="13"/>
                <c:pt idx="0">
                  <c:v>1</c:v>
                </c:pt>
                <c:pt idx="1">
                  <c:v>12</c:v>
                </c:pt>
                <c:pt idx="2">
                  <c:v>16</c:v>
                </c:pt>
                <c:pt idx="3">
                  <c:v>19</c:v>
                </c:pt>
                <c:pt idx="4">
                  <c:v>19</c:v>
                </c:pt>
                <c:pt idx="5">
                  <c:v>20</c:v>
                </c:pt>
                <c:pt idx="6">
                  <c:v>17</c:v>
                </c:pt>
                <c:pt idx="7">
                  <c:v>21</c:v>
                </c:pt>
                <c:pt idx="8">
                  <c:v>23</c:v>
                </c:pt>
                <c:pt idx="9">
                  <c:v>25</c:v>
                </c:pt>
                <c:pt idx="10">
                  <c:v>16</c:v>
                </c:pt>
                <c:pt idx="11">
                  <c:v>19</c:v>
                </c:pt>
                <c:pt idx="12">
                  <c:v>27</c:v>
                </c:pt>
              </c:numCache>
            </c:numRef>
          </c:val>
          <c:extLst>
            <c:ext xmlns:c16="http://schemas.microsoft.com/office/drawing/2014/chart" uri="{C3380CC4-5D6E-409C-BE32-E72D297353CC}">
              <c16:uniqueId val="{00000003-6F25-4C78-8A1A-96153FB247BB}"/>
            </c:ext>
          </c:extLst>
        </c:ser>
        <c:ser>
          <c:idx val="2"/>
          <c:order val="2"/>
          <c:tx>
            <c:strRef>
              <c:f>Sheet1!$A$4</c:f>
              <c:strCache>
                <c:ptCount val="1"/>
                <c:pt idx="0">
                  <c:v>% Non-Prescribed Use</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E5-4C3C-9293-54F3B572D354}"/>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25-4C78-8A1A-96153FB247B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Sheet1!$B$4:$N$4</c:f>
              <c:numCache>
                <c:formatCode>General</c:formatCode>
                <c:ptCount val="13"/>
                <c:pt idx="0">
                  <c:v>1</c:v>
                </c:pt>
                <c:pt idx="1">
                  <c:v>6</c:v>
                </c:pt>
                <c:pt idx="2">
                  <c:v>10</c:v>
                </c:pt>
                <c:pt idx="3">
                  <c:v>11</c:v>
                </c:pt>
                <c:pt idx="4">
                  <c:v>12</c:v>
                </c:pt>
                <c:pt idx="5">
                  <c:v>12</c:v>
                </c:pt>
                <c:pt idx="6">
                  <c:v>9</c:v>
                </c:pt>
                <c:pt idx="7">
                  <c:v>11</c:v>
                </c:pt>
                <c:pt idx="8">
                  <c:v>16</c:v>
                </c:pt>
                <c:pt idx="9">
                  <c:v>12</c:v>
                </c:pt>
                <c:pt idx="10">
                  <c:v>7</c:v>
                </c:pt>
                <c:pt idx="11">
                  <c:v>13</c:v>
                </c:pt>
                <c:pt idx="12">
                  <c:v>16</c:v>
                </c:pt>
              </c:numCache>
            </c:numRef>
          </c:val>
          <c:extLst>
            <c:ext xmlns:c16="http://schemas.microsoft.com/office/drawing/2014/chart" uri="{C3380CC4-5D6E-409C-BE32-E72D297353CC}">
              <c16:uniqueId val="{00000005-6F25-4C78-8A1A-96153FB247BB}"/>
            </c:ext>
          </c:extLst>
        </c:ser>
        <c:dLbls>
          <c:showLegendKey val="0"/>
          <c:showVal val="0"/>
          <c:showCatName val="0"/>
          <c:showSerName val="0"/>
          <c:showPercent val="0"/>
          <c:showBubbleSize val="0"/>
        </c:dLbls>
        <c:gapWidth val="150"/>
        <c:axId val="-2121422840"/>
        <c:axId val="-2121725192"/>
      </c:barChart>
      <c:lineChart>
        <c:grouping val="standard"/>
        <c:varyColors val="0"/>
        <c:ser>
          <c:idx val="0"/>
          <c:order val="1"/>
          <c:tx>
            <c:strRef>
              <c:f>Sheet1!$A$3</c:f>
              <c:strCache>
                <c:ptCount val="1"/>
                <c:pt idx="0">
                  <c:v>Median days</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pPr>
              <a:solidFill>
                <a:schemeClr val="accent1"/>
              </a:solidFill>
              <a:ln w="6350" cap="flat" cmpd="sng" algn="ctr">
                <a:solidFill>
                  <a:schemeClr val="accent1"/>
                </a:solidFill>
                <a:prstDash val="solid"/>
                <a:round/>
              </a:ln>
              <a:effectLst>
                <a:outerShdw blurRad="50800" dist="38100" dir="2700000" algn="tl" rotWithShape="0">
                  <a:prstClr val="black">
                    <a:alpha val="40000"/>
                  </a:prstClr>
                </a:outerShdw>
              </a:effectLst>
            </c:spPr>
          </c:marker>
          <c:dLbls>
            <c:dLbl>
              <c:idx val="1"/>
              <c:layout>
                <c:manualLayout>
                  <c:x val="-9.9828424807678218E-3"/>
                  <c:y val="-2.4896109849814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E5-4C3C-9293-54F3B572D354}"/>
                </c:ext>
              </c:extLst>
            </c:dLbl>
            <c:dLbl>
              <c:idx val="11"/>
              <c:layout>
                <c:manualLayout>
                  <c:x val="-2.3709250891823613E-2"/>
                  <c:y val="2.84526969712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25-4C78-8A1A-96153FB247BB}"/>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25-4C78-8A1A-96153FB247B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Sheet1!$B$3:$N$3</c:f>
              <c:numCache>
                <c:formatCode>General</c:formatCode>
                <c:ptCount val="13"/>
                <c:pt idx="1">
                  <c:v>23</c:v>
                </c:pt>
                <c:pt idx="2">
                  <c:v>10</c:v>
                </c:pt>
                <c:pt idx="3">
                  <c:v>30</c:v>
                </c:pt>
                <c:pt idx="4">
                  <c:v>48</c:v>
                </c:pt>
                <c:pt idx="5">
                  <c:v>5</c:v>
                </c:pt>
                <c:pt idx="6">
                  <c:v>12</c:v>
                </c:pt>
                <c:pt idx="7">
                  <c:v>29</c:v>
                </c:pt>
                <c:pt idx="8">
                  <c:v>16</c:v>
                </c:pt>
                <c:pt idx="9">
                  <c:v>3</c:v>
                </c:pt>
                <c:pt idx="10">
                  <c:v>90</c:v>
                </c:pt>
                <c:pt idx="11">
                  <c:v>15</c:v>
                </c:pt>
                <c:pt idx="12">
                  <c:v>9</c:v>
                </c:pt>
              </c:numCache>
            </c:numRef>
          </c:val>
          <c:smooth val="0"/>
          <c:extLst>
            <c:ext xmlns:c16="http://schemas.microsoft.com/office/drawing/2014/chart" uri="{C3380CC4-5D6E-409C-BE32-E72D297353CC}">
              <c16:uniqueId val="{00000009-6F25-4C78-8A1A-96153FB247BB}"/>
            </c:ext>
          </c:extLst>
        </c:ser>
        <c:dLbls>
          <c:showLegendKey val="0"/>
          <c:showVal val="1"/>
          <c:showCatName val="0"/>
          <c:showSerName val="0"/>
          <c:showPercent val="0"/>
          <c:showBubbleSize val="0"/>
        </c:dLbls>
        <c:marker val="1"/>
        <c:smooth val="0"/>
        <c:axId val="-2121763704"/>
        <c:axId val="-2121760744"/>
      </c:lineChart>
      <c:catAx>
        <c:axId val="-2121422840"/>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725192"/>
        <c:crosses val="autoZero"/>
        <c:auto val="0"/>
        <c:lblAlgn val="ctr"/>
        <c:lblOffset val="100"/>
        <c:tickLblSkip val="1"/>
        <c:tickMarkSkip val="1"/>
        <c:noMultiLvlLbl val="0"/>
      </c:catAx>
      <c:valAx>
        <c:axId val="-212172519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 ACT IDRS participants</a:t>
                </a:r>
              </a:p>
            </c:rich>
          </c:tx>
          <c:layout>
            <c:manualLayout>
              <c:xMode val="edge"/>
              <c:yMode val="edge"/>
              <c:x val="8.0934716336941367E-3"/>
              <c:y val="0.11566692815849276"/>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422840"/>
        <c:crosses val="autoZero"/>
        <c:crossBetween val="between"/>
        <c:majorUnit val="10"/>
      </c:valAx>
      <c:catAx>
        <c:axId val="-2121763704"/>
        <c:scaling>
          <c:orientation val="minMax"/>
        </c:scaling>
        <c:delete val="1"/>
        <c:axPos val="b"/>
        <c:numFmt formatCode="General" sourceLinked="1"/>
        <c:majorTickMark val="out"/>
        <c:minorTickMark val="none"/>
        <c:tickLblPos val="none"/>
        <c:crossAx val="-2121760744"/>
        <c:crosses val="autoZero"/>
        <c:auto val="0"/>
        <c:lblAlgn val="ctr"/>
        <c:lblOffset val="100"/>
        <c:noMultiLvlLbl val="0"/>
      </c:catAx>
      <c:valAx>
        <c:axId val="-2121760744"/>
        <c:scaling>
          <c:orientation val="minMax"/>
          <c:max val="100"/>
        </c:scaling>
        <c:delete val="0"/>
        <c:axPos val="r"/>
        <c:title>
          <c:tx>
            <c:rich>
              <a:bodyPr rot="-540000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r>
                  <a:rPr lang="en-AU" b="1" dirty="0"/>
                  <a:t>Median days used</a:t>
                </a:r>
              </a:p>
            </c:rich>
          </c:tx>
          <c:layout>
            <c:manualLayout>
              <c:xMode val="edge"/>
              <c:yMode val="edge"/>
              <c:x val="0.97080500030361205"/>
              <c:y val="0.1822325229448877"/>
            </c:manualLayout>
          </c:layout>
          <c:overlay val="0"/>
          <c:spPr>
            <a:noFill/>
            <a:ln w="25399">
              <a:noFill/>
            </a:ln>
            <a:effectLst/>
          </c:spPr>
          <c:txPr>
            <a:bodyPr rot="-540000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763704"/>
        <c:crosses val="max"/>
        <c:crossBetween val="between"/>
      </c:valAx>
      <c:spPr>
        <a:noFill/>
        <a:ln w="25399">
          <a:noFill/>
        </a:ln>
        <a:effectLst/>
      </c:spPr>
    </c:plotArea>
    <c:legend>
      <c:legendPos val="b"/>
      <c:layout>
        <c:manualLayout>
          <c:xMode val="edge"/>
          <c:yMode val="edge"/>
          <c:x val="0.2313450052675215"/>
          <c:y val="0.90445950161659372"/>
          <c:w val="0.63366460147500392"/>
          <c:h val="6.7695351350575028E-2"/>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43916350141601E-2"/>
          <c:y val="6.2361810036903269E-2"/>
          <c:w val="0.83538308832472197"/>
          <c:h val="0.62878416513725255"/>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7F-485D-BDDB-3F6E4BF25B95}"/>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7F-485D-BDDB-3F6E4BF25B95}"/>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7F-485D-BDDB-3F6E4BF25B9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Sheet1!$B$2:$S$2</c:f>
              <c:numCache>
                <c:formatCode>General</c:formatCode>
                <c:ptCount val="18"/>
                <c:pt idx="0">
                  <c:v>39</c:v>
                </c:pt>
                <c:pt idx="1">
                  <c:v>37</c:v>
                </c:pt>
                <c:pt idx="2">
                  <c:v>50</c:v>
                </c:pt>
                <c:pt idx="3">
                  <c:v>40</c:v>
                </c:pt>
                <c:pt idx="4">
                  <c:v>37</c:v>
                </c:pt>
                <c:pt idx="5">
                  <c:v>57</c:v>
                </c:pt>
                <c:pt idx="6">
                  <c:v>56</c:v>
                </c:pt>
                <c:pt idx="7">
                  <c:v>40</c:v>
                </c:pt>
                <c:pt idx="8">
                  <c:v>43</c:v>
                </c:pt>
                <c:pt idx="9">
                  <c:v>43</c:v>
                </c:pt>
                <c:pt idx="10">
                  <c:v>34</c:v>
                </c:pt>
                <c:pt idx="11">
                  <c:v>36</c:v>
                </c:pt>
                <c:pt idx="12">
                  <c:v>29</c:v>
                </c:pt>
                <c:pt idx="13">
                  <c:v>17</c:v>
                </c:pt>
                <c:pt idx="14">
                  <c:v>24</c:v>
                </c:pt>
                <c:pt idx="15">
                  <c:v>16</c:v>
                </c:pt>
                <c:pt idx="16">
                  <c:v>27</c:v>
                </c:pt>
                <c:pt idx="17">
                  <c:v>17</c:v>
                </c:pt>
              </c:numCache>
            </c:numRef>
          </c:val>
          <c:extLst>
            <c:ext xmlns:c16="http://schemas.microsoft.com/office/drawing/2014/chart" uri="{C3380CC4-5D6E-409C-BE32-E72D297353CC}">
              <c16:uniqueId val="{00000000-D349-4E49-B809-7A15758D297E}"/>
            </c:ext>
          </c:extLst>
        </c:ser>
        <c:ser>
          <c:idx val="2"/>
          <c:order val="2"/>
          <c:tx>
            <c:strRef>
              <c:f>Sheet1!$A$4</c:f>
              <c:strCache>
                <c:ptCount val="1"/>
                <c:pt idx="0">
                  <c:v>% Non-Prescribed Use</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349-4E49-B809-7A15758D297E}"/>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7F-485D-BDDB-3F6E4BF25B9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Sheet1!$B$4:$S$4</c:f>
              <c:numCache>
                <c:formatCode>General</c:formatCode>
                <c:ptCount val="18"/>
                <c:pt idx="5">
                  <c:v>52</c:v>
                </c:pt>
                <c:pt idx="6">
                  <c:v>53</c:v>
                </c:pt>
                <c:pt idx="7">
                  <c:v>35</c:v>
                </c:pt>
                <c:pt idx="8">
                  <c:v>38</c:v>
                </c:pt>
                <c:pt idx="9">
                  <c:v>36</c:v>
                </c:pt>
                <c:pt idx="10">
                  <c:v>30</c:v>
                </c:pt>
                <c:pt idx="11">
                  <c:v>30</c:v>
                </c:pt>
                <c:pt idx="12">
                  <c:v>23</c:v>
                </c:pt>
                <c:pt idx="13">
                  <c:v>12</c:v>
                </c:pt>
                <c:pt idx="14">
                  <c:v>20</c:v>
                </c:pt>
                <c:pt idx="15">
                  <c:v>12</c:v>
                </c:pt>
                <c:pt idx="16">
                  <c:v>21</c:v>
                </c:pt>
                <c:pt idx="17">
                  <c:v>10</c:v>
                </c:pt>
              </c:numCache>
            </c:numRef>
          </c:val>
          <c:extLst>
            <c:ext xmlns:c16="http://schemas.microsoft.com/office/drawing/2014/chart" uri="{C3380CC4-5D6E-409C-BE32-E72D297353CC}">
              <c16:uniqueId val="{0000000D-D349-4E49-B809-7A15758D297E}"/>
            </c:ext>
          </c:extLst>
        </c:ser>
        <c:dLbls>
          <c:showLegendKey val="0"/>
          <c:showVal val="0"/>
          <c:showCatName val="0"/>
          <c:showSerName val="0"/>
          <c:showPercent val="0"/>
          <c:showBubbleSize val="0"/>
        </c:dLbls>
        <c:gapWidth val="150"/>
        <c:axId val="-2121773176"/>
        <c:axId val="-2121770040"/>
      </c:barChart>
      <c:lineChart>
        <c:grouping val="standard"/>
        <c:varyColors val="0"/>
        <c:ser>
          <c:idx val="0"/>
          <c:order val="1"/>
          <c:tx>
            <c:strRef>
              <c:f>Sheet1!$A$3</c:f>
              <c:strCache>
                <c:ptCount val="1"/>
                <c:pt idx="0">
                  <c:v>Median days</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6"/>
            <c:spPr>
              <a:solidFill>
                <a:schemeClr val="accent1"/>
              </a:solidFill>
              <a:ln w="6350" cap="flat" cmpd="sng" algn="ctr">
                <a:solidFill>
                  <a:schemeClr val="accent1"/>
                </a:solidFill>
                <a:prstDash val="solid"/>
                <a:round/>
              </a:ln>
              <a:effectLst>
                <a:outerShdw blurRad="50800" dist="38100" dir="2700000" algn="tl" rotWithShape="0">
                  <a:prstClr val="black">
                    <a:alpha val="40000"/>
                  </a:prstClr>
                </a:outerShdw>
              </a:effectLst>
            </c:spPr>
          </c:marker>
          <c:cat>
            <c:numRef>
              <c:f>Sheet1!$B$1:$S$1</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Sheet1!$B$3:$S$3</c:f>
              <c:numCache>
                <c:formatCode>General</c:formatCode>
                <c:ptCount val="18"/>
                <c:pt idx="0">
                  <c:v>6</c:v>
                </c:pt>
                <c:pt idx="1">
                  <c:v>4</c:v>
                </c:pt>
                <c:pt idx="2">
                  <c:v>5</c:v>
                </c:pt>
                <c:pt idx="3">
                  <c:v>6</c:v>
                </c:pt>
                <c:pt idx="4">
                  <c:v>5</c:v>
                </c:pt>
                <c:pt idx="5">
                  <c:v>5</c:v>
                </c:pt>
                <c:pt idx="6">
                  <c:v>4</c:v>
                </c:pt>
                <c:pt idx="7">
                  <c:v>5</c:v>
                </c:pt>
                <c:pt idx="8">
                  <c:v>4</c:v>
                </c:pt>
                <c:pt idx="9">
                  <c:v>4</c:v>
                </c:pt>
                <c:pt idx="10">
                  <c:v>5</c:v>
                </c:pt>
                <c:pt idx="11">
                  <c:v>7</c:v>
                </c:pt>
                <c:pt idx="12">
                  <c:v>10</c:v>
                </c:pt>
                <c:pt idx="13">
                  <c:v>20</c:v>
                </c:pt>
                <c:pt idx="14">
                  <c:v>4</c:v>
                </c:pt>
                <c:pt idx="15">
                  <c:v>6</c:v>
                </c:pt>
                <c:pt idx="16">
                  <c:v>6</c:v>
                </c:pt>
                <c:pt idx="17">
                  <c:v>3</c:v>
                </c:pt>
              </c:numCache>
            </c:numRef>
          </c:val>
          <c:smooth val="0"/>
          <c:extLst>
            <c:ext xmlns:c16="http://schemas.microsoft.com/office/drawing/2014/chart" uri="{C3380CC4-5D6E-409C-BE32-E72D297353CC}">
              <c16:uniqueId val="{00000010-D349-4E49-B809-7A15758D297E}"/>
            </c:ext>
          </c:extLst>
        </c:ser>
        <c:dLbls>
          <c:showLegendKey val="0"/>
          <c:showVal val="0"/>
          <c:showCatName val="0"/>
          <c:showSerName val="0"/>
          <c:showPercent val="0"/>
          <c:showBubbleSize val="0"/>
        </c:dLbls>
        <c:marker val="1"/>
        <c:smooth val="0"/>
        <c:axId val="983028256"/>
        <c:axId val="983033176"/>
      </c:lineChart>
      <c:catAx>
        <c:axId val="-2121773176"/>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770040"/>
        <c:crosses val="autoZero"/>
        <c:auto val="0"/>
        <c:lblAlgn val="ctr"/>
        <c:lblOffset val="100"/>
        <c:noMultiLvlLbl val="0"/>
      </c:catAx>
      <c:valAx>
        <c:axId val="-212177004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 ACT IDRS participants</a:t>
                </a:r>
              </a:p>
            </c:rich>
          </c:tx>
          <c:layout>
            <c:manualLayout>
              <c:xMode val="edge"/>
              <c:yMode val="edge"/>
              <c:x val="1.8122948799390286E-3"/>
              <c:y val="0.11826253902054397"/>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773176"/>
        <c:crosses val="autoZero"/>
        <c:crossBetween val="between"/>
        <c:majorUnit val="10"/>
      </c:valAx>
      <c:valAx>
        <c:axId val="983033176"/>
        <c:scaling>
          <c:orientation val="minMax"/>
          <c:max val="180"/>
          <c:min val="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Median days used</a:t>
                </a:r>
              </a:p>
            </c:rich>
          </c:tx>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983028256"/>
        <c:crosses val="max"/>
        <c:crossBetween val="between"/>
      </c:valAx>
      <c:catAx>
        <c:axId val="983028256"/>
        <c:scaling>
          <c:orientation val="minMax"/>
        </c:scaling>
        <c:delete val="1"/>
        <c:axPos val="b"/>
        <c:numFmt formatCode="General" sourceLinked="1"/>
        <c:majorTickMark val="out"/>
        <c:minorTickMark val="none"/>
        <c:tickLblPos val="nextTo"/>
        <c:crossAx val="983033176"/>
        <c:crosses val="autoZero"/>
        <c:auto val="0"/>
        <c:lblAlgn val="ctr"/>
        <c:lblOffset val="100"/>
        <c:noMultiLvlLbl val="0"/>
      </c:catAx>
      <c:spPr>
        <a:noFill/>
        <a:ln>
          <a:noFill/>
        </a:ln>
        <a:effectLst/>
      </c:spPr>
    </c:plotArea>
    <c:legend>
      <c:legendPos val="b"/>
      <c:layout>
        <c:manualLayout>
          <c:xMode val="edge"/>
          <c:yMode val="edge"/>
          <c:x val="0.14324863779353084"/>
          <c:y val="0.84382491662226455"/>
          <c:w val="0.66840658046483392"/>
          <c:h val="0.15513547648649184"/>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91294249653798E-2"/>
          <c:y val="9.2436974789915902E-2"/>
          <c:w val="0.83538308832472197"/>
          <c:h val="0.60828933671426699"/>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76-44D6-80FD-830BA9648DF6}"/>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76-44D6-80FD-830BA9648DF6}"/>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76-44D6-80FD-830BA9648DF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Sheet1!$B$2:$O$2</c:f>
              <c:numCache>
                <c:formatCode>General</c:formatCode>
                <c:ptCount val="14"/>
                <c:pt idx="0">
                  <c:v>17</c:v>
                </c:pt>
                <c:pt idx="1">
                  <c:v>26</c:v>
                </c:pt>
                <c:pt idx="2">
                  <c:v>26</c:v>
                </c:pt>
                <c:pt idx="3">
                  <c:v>31</c:v>
                </c:pt>
                <c:pt idx="4">
                  <c:v>30</c:v>
                </c:pt>
                <c:pt idx="5">
                  <c:v>14</c:v>
                </c:pt>
                <c:pt idx="6">
                  <c:v>25</c:v>
                </c:pt>
                <c:pt idx="7">
                  <c:v>35</c:v>
                </c:pt>
                <c:pt idx="8">
                  <c:v>20</c:v>
                </c:pt>
                <c:pt idx="9">
                  <c:v>21</c:v>
                </c:pt>
                <c:pt idx="10">
                  <c:v>17</c:v>
                </c:pt>
                <c:pt idx="11">
                  <c:v>14</c:v>
                </c:pt>
                <c:pt idx="12">
                  <c:v>14</c:v>
                </c:pt>
                <c:pt idx="13">
                  <c:v>15</c:v>
                </c:pt>
              </c:numCache>
            </c:numRef>
          </c:val>
          <c:extLst>
            <c:ext xmlns:c16="http://schemas.microsoft.com/office/drawing/2014/chart" uri="{C3380CC4-5D6E-409C-BE32-E72D297353CC}">
              <c16:uniqueId val="{00000001-F720-4497-8A95-34D4981A4FB1}"/>
            </c:ext>
          </c:extLst>
        </c:ser>
        <c:ser>
          <c:idx val="0"/>
          <c:order val="1"/>
          <c:tx>
            <c:strRef>
              <c:f>Sheet1!$A$3</c:f>
              <c:strCache>
                <c:ptCount val="1"/>
                <c:pt idx="0">
                  <c:v>% Non-Prescribed Use</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20-4497-8A95-34D4981A4FB1}"/>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76-44D6-80FD-830BA9648DF6}"/>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76-44D6-80FD-830BA9648DF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Sheet1!$B$3:$O$3</c:f>
              <c:numCache>
                <c:formatCode>General</c:formatCode>
                <c:ptCount val="14"/>
                <c:pt idx="0">
                  <c:v>14</c:v>
                </c:pt>
                <c:pt idx="1">
                  <c:v>22</c:v>
                </c:pt>
                <c:pt idx="2">
                  <c:v>23</c:v>
                </c:pt>
                <c:pt idx="3">
                  <c:v>27</c:v>
                </c:pt>
                <c:pt idx="4">
                  <c:v>27</c:v>
                </c:pt>
                <c:pt idx="5">
                  <c:v>13</c:v>
                </c:pt>
                <c:pt idx="6">
                  <c:v>23</c:v>
                </c:pt>
                <c:pt idx="7">
                  <c:v>34</c:v>
                </c:pt>
                <c:pt idx="8">
                  <c:v>17</c:v>
                </c:pt>
                <c:pt idx="9">
                  <c:v>16</c:v>
                </c:pt>
                <c:pt idx="10">
                  <c:v>15</c:v>
                </c:pt>
                <c:pt idx="11">
                  <c:v>12</c:v>
                </c:pt>
                <c:pt idx="12">
                  <c:v>9</c:v>
                </c:pt>
                <c:pt idx="13">
                  <c:v>10</c:v>
                </c:pt>
              </c:numCache>
            </c:numRef>
          </c:val>
          <c:extLst>
            <c:ext xmlns:c16="http://schemas.microsoft.com/office/drawing/2014/chart" uri="{C3380CC4-5D6E-409C-BE32-E72D297353CC}">
              <c16:uniqueId val="{00000008-F720-4497-8A95-34D4981A4FB1}"/>
            </c:ext>
          </c:extLst>
        </c:ser>
        <c:dLbls>
          <c:showLegendKey val="0"/>
          <c:showVal val="0"/>
          <c:showCatName val="0"/>
          <c:showSerName val="0"/>
          <c:showPercent val="0"/>
          <c:showBubbleSize val="0"/>
        </c:dLbls>
        <c:gapWidth val="150"/>
        <c:axId val="-2121854680"/>
        <c:axId val="-2121851528"/>
      </c:barChart>
      <c:lineChart>
        <c:grouping val="standard"/>
        <c:varyColors val="0"/>
        <c:ser>
          <c:idx val="2"/>
          <c:order val="2"/>
          <c:tx>
            <c:strRef>
              <c:f>Sheet1!$A$4</c:f>
              <c:strCache>
                <c:ptCount val="1"/>
                <c:pt idx="0">
                  <c:v>Median days (any)</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diamond"/>
            <c:size val="6"/>
            <c:spPr>
              <a:solidFill>
                <a:schemeClr val="accent3"/>
              </a:solidFill>
              <a:ln w="6350" cap="flat" cmpd="sng" algn="ctr">
                <a:solidFill>
                  <a:schemeClr val="accent3"/>
                </a:solidFill>
                <a:prstDash val="solid"/>
                <a:round/>
              </a:ln>
              <a:effectLst>
                <a:outerShdw blurRad="50800" dist="38100" dir="2700000" algn="tl" rotWithShape="0">
                  <a:prstClr val="black">
                    <a:alpha val="40000"/>
                  </a:prstClr>
                </a:outerShdw>
              </a:effectLst>
            </c:spPr>
          </c:marker>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720-4497-8A95-34D4981A4FB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Sheet1!$B$1:$O$1</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Sheet1!$B$4:$O$4</c:f>
              <c:numCache>
                <c:formatCode>General</c:formatCode>
                <c:ptCount val="14"/>
                <c:pt idx="0">
                  <c:v>2</c:v>
                </c:pt>
                <c:pt idx="1">
                  <c:v>4</c:v>
                </c:pt>
                <c:pt idx="2">
                  <c:v>5</c:v>
                </c:pt>
                <c:pt idx="3">
                  <c:v>5</c:v>
                </c:pt>
                <c:pt idx="4">
                  <c:v>5</c:v>
                </c:pt>
                <c:pt idx="5">
                  <c:v>3</c:v>
                </c:pt>
                <c:pt idx="6">
                  <c:v>4</c:v>
                </c:pt>
                <c:pt idx="7">
                  <c:v>3</c:v>
                </c:pt>
                <c:pt idx="8">
                  <c:v>10</c:v>
                </c:pt>
                <c:pt idx="9">
                  <c:v>6</c:v>
                </c:pt>
                <c:pt idx="10">
                  <c:v>2</c:v>
                </c:pt>
                <c:pt idx="11">
                  <c:v>1</c:v>
                </c:pt>
                <c:pt idx="12">
                  <c:v>5</c:v>
                </c:pt>
                <c:pt idx="13">
                  <c:v>30</c:v>
                </c:pt>
              </c:numCache>
            </c:numRef>
          </c:val>
          <c:smooth val="0"/>
          <c:extLst>
            <c:ext xmlns:c16="http://schemas.microsoft.com/office/drawing/2014/chart" uri="{C3380CC4-5D6E-409C-BE32-E72D297353CC}">
              <c16:uniqueId val="{0000000C-F720-4497-8A95-34D4981A4FB1}"/>
            </c:ext>
          </c:extLst>
        </c:ser>
        <c:dLbls>
          <c:showLegendKey val="0"/>
          <c:showVal val="1"/>
          <c:showCatName val="0"/>
          <c:showSerName val="0"/>
          <c:showPercent val="0"/>
          <c:showBubbleSize val="0"/>
        </c:dLbls>
        <c:marker val="1"/>
        <c:smooth val="0"/>
        <c:axId val="-2121844968"/>
        <c:axId val="-2121842008"/>
      </c:lineChart>
      <c:catAx>
        <c:axId val="-2121854680"/>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851528"/>
        <c:crosses val="autoZero"/>
        <c:auto val="0"/>
        <c:lblAlgn val="ctr"/>
        <c:lblOffset val="100"/>
        <c:tickLblSkip val="1"/>
        <c:tickMarkSkip val="1"/>
        <c:noMultiLvlLbl val="0"/>
      </c:catAx>
      <c:valAx>
        <c:axId val="-212185152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 ACT IDRS participants</a:t>
                </a:r>
              </a:p>
            </c:rich>
          </c:tx>
          <c:layout>
            <c:manualLayout>
              <c:xMode val="edge"/>
              <c:yMode val="edge"/>
              <c:x val="5.1870649174632095E-3"/>
              <c:y val="0.12242260719970574"/>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854680"/>
        <c:crosses val="autoZero"/>
        <c:crossBetween val="between"/>
        <c:majorUnit val="10"/>
      </c:valAx>
      <c:catAx>
        <c:axId val="-2121844968"/>
        <c:scaling>
          <c:orientation val="minMax"/>
        </c:scaling>
        <c:delete val="1"/>
        <c:axPos val="b"/>
        <c:numFmt formatCode="General" sourceLinked="1"/>
        <c:majorTickMark val="out"/>
        <c:minorTickMark val="none"/>
        <c:tickLblPos val="none"/>
        <c:crossAx val="-2121842008"/>
        <c:crosses val="autoZero"/>
        <c:auto val="0"/>
        <c:lblAlgn val="ctr"/>
        <c:lblOffset val="100"/>
        <c:noMultiLvlLbl val="0"/>
      </c:catAx>
      <c:valAx>
        <c:axId val="-2121842008"/>
        <c:scaling>
          <c:orientation val="minMax"/>
          <c:max val="4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Median days used</a:t>
                </a:r>
              </a:p>
            </c:rich>
          </c:tx>
          <c:layout>
            <c:manualLayout>
              <c:xMode val="edge"/>
              <c:yMode val="edge"/>
              <c:x val="0.9673713828756334"/>
              <c:y val="0.17168601743808121"/>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21844968"/>
        <c:crosses val="max"/>
        <c:crossBetween val="between"/>
      </c:valAx>
      <c:spPr>
        <a:noFill/>
        <a:ln w="25399">
          <a:noFill/>
        </a:ln>
        <a:effectLst/>
      </c:spPr>
    </c:plotArea>
    <c:legend>
      <c:legendPos val="b"/>
      <c:layout>
        <c:manualLayout>
          <c:xMode val="edge"/>
          <c:yMode val="edge"/>
          <c:x val="0.1015713136677769"/>
          <c:y val="0.85143627879848349"/>
          <c:w val="0.80758002690390496"/>
          <c:h val="0.14856372120151648"/>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91294249653798E-2"/>
          <c:y val="6.8369576546613978E-2"/>
          <c:w val="0.83538308832472197"/>
          <c:h val="0.70751778587891168"/>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c:spPr>
          <c:invertIfNegative val="0"/>
          <c:dLbls>
            <c:dLbl>
              <c:idx val="0"/>
              <c:layout>
                <c:manualLayout>
                  <c:x val="-2.2158209616662972E-3"/>
                  <c:y val="-6.73886883273165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E5-4F70-BDB1-12795B94234F}"/>
                </c:ext>
              </c:extLst>
            </c:dLbl>
            <c:dLbl>
              <c:idx val="1"/>
              <c:layout>
                <c:manualLayout>
                  <c:x val="0"/>
                  <c:y val="-6.25752105896511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E5-4F70-BDB1-12795B94234F}"/>
                </c:ext>
              </c:extLst>
            </c:dLbl>
            <c:dLbl>
              <c:idx val="2"/>
              <c:layout>
                <c:manualLayout>
                  <c:x val="0"/>
                  <c:y val="-5.77617328519856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E5-4F70-BDB1-12795B94234F}"/>
                </c:ext>
              </c:extLst>
            </c:dLbl>
            <c:dLbl>
              <c:idx val="3"/>
              <c:layout>
                <c:manualLayout>
                  <c:x val="0"/>
                  <c:y val="-6.25752105896511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E5-4F70-BDB1-12795B94234F}"/>
                </c:ext>
              </c:extLst>
            </c:dLbl>
            <c:dLbl>
              <c:idx val="4"/>
              <c:layout>
                <c:manualLayout>
                  <c:x val="-8.1245830035669357E-17"/>
                  <c:y val="-5.77617328519855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E5-4F70-BDB1-12795B94234F}"/>
                </c:ext>
              </c:extLst>
            </c:dLbl>
            <c:dLbl>
              <c:idx val="5"/>
              <c:layout>
                <c:manualLayout>
                  <c:x val="-2.2158209616662972E-3"/>
                  <c:y val="-5.77617328519856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E5-4F70-BDB1-12795B94234F}"/>
                </c:ext>
              </c:extLst>
            </c:dLbl>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pt idx="0">
                  <c:v>2013</c:v>
                </c:pt>
                <c:pt idx="1">
                  <c:v>2014</c:v>
                </c:pt>
                <c:pt idx="2">
                  <c:v>2015</c:v>
                </c:pt>
                <c:pt idx="3">
                  <c:v>2016</c:v>
                </c:pt>
                <c:pt idx="4">
                  <c:v>2017</c:v>
                </c:pt>
                <c:pt idx="5">
                  <c:v>2018</c:v>
                </c:pt>
              </c:numCache>
            </c:numRef>
          </c:cat>
          <c:val>
            <c:numRef>
              <c:f>Sheet1!$B$2:$G$2</c:f>
              <c:numCache>
                <c:formatCode>General</c:formatCode>
                <c:ptCount val="6"/>
                <c:pt idx="5">
                  <c:v>8</c:v>
                </c:pt>
              </c:numCache>
            </c:numRef>
          </c:val>
          <c:extLst>
            <c:ext xmlns:c16="http://schemas.microsoft.com/office/drawing/2014/chart" uri="{C3380CC4-5D6E-409C-BE32-E72D297353CC}">
              <c16:uniqueId val="{00000006-C2E5-4F70-BDB1-12795B94234F}"/>
            </c:ext>
          </c:extLst>
        </c:ser>
        <c:ser>
          <c:idx val="2"/>
          <c:order val="2"/>
          <c:tx>
            <c:strRef>
              <c:f>Sheet1!$A$4</c:f>
              <c:strCache>
                <c:ptCount val="1"/>
                <c:pt idx="0">
                  <c:v>% Non-Prescribed Use</c:v>
                </c:pt>
              </c:strCache>
            </c:strRef>
          </c:tx>
          <c:spPr>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12-4E4D-9E0A-E6E621F3908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37-483C-9396-A284B16D829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37-483C-9396-A284B16D829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37-483C-9396-A284B16D829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12-4E4D-9E0A-E6E621F39084}"/>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Sheet1!$B$1:$G$1</c:f>
              <c:numCache>
                <c:formatCode>General</c:formatCode>
                <c:ptCount val="6"/>
                <c:pt idx="0">
                  <c:v>2013</c:v>
                </c:pt>
                <c:pt idx="1">
                  <c:v>2014</c:v>
                </c:pt>
                <c:pt idx="2">
                  <c:v>2015</c:v>
                </c:pt>
                <c:pt idx="3">
                  <c:v>2016</c:v>
                </c:pt>
                <c:pt idx="4">
                  <c:v>2017</c:v>
                </c:pt>
                <c:pt idx="5">
                  <c:v>2018</c:v>
                </c:pt>
              </c:numCache>
            </c:numRef>
          </c:cat>
          <c:val>
            <c:numRef>
              <c:f>Sheet1!$B$4:$G$4</c:f>
              <c:numCache>
                <c:formatCode>General</c:formatCode>
                <c:ptCount val="6"/>
                <c:pt idx="0">
                  <c:v>11</c:v>
                </c:pt>
                <c:pt idx="1">
                  <c:v>7</c:v>
                </c:pt>
                <c:pt idx="2">
                  <c:v>10</c:v>
                </c:pt>
                <c:pt idx="3">
                  <c:v>5</c:v>
                </c:pt>
                <c:pt idx="4">
                  <c:v>8</c:v>
                </c:pt>
                <c:pt idx="5">
                  <c:v>6</c:v>
                </c:pt>
              </c:numCache>
            </c:numRef>
          </c:val>
          <c:extLst>
            <c:ext xmlns:c16="http://schemas.microsoft.com/office/drawing/2014/chart" uri="{C3380CC4-5D6E-409C-BE32-E72D297353CC}">
              <c16:uniqueId val="{00000007-C2E5-4F70-BDB1-12795B94234F}"/>
            </c:ext>
          </c:extLst>
        </c:ser>
        <c:dLbls>
          <c:showLegendKey val="0"/>
          <c:showVal val="0"/>
          <c:showCatName val="0"/>
          <c:showSerName val="0"/>
          <c:showPercent val="0"/>
          <c:showBubbleSize val="0"/>
        </c:dLbls>
        <c:gapWidth val="150"/>
        <c:axId val="-2100127656"/>
        <c:axId val="-2100124504"/>
      </c:barChart>
      <c:lineChart>
        <c:grouping val="standard"/>
        <c:varyColors val="0"/>
        <c:ser>
          <c:idx val="0"/>
          <c:order val="1"/>
          <c:tx>
            <c:strRef>
              <c:f>Sheet1!$A$3</c:f>
              <c:strCache>
                <c:ptCount val="1"/>
                <c:pt idx="0">
                  <c:v>Median days</c:v>
                </c:pt>
              </c:strCache>
            </c:strRef>
          </c:tx>
          <c:spPr>
            <a:ln w="19050" cap="rnd" cmpd="sng" algn="ctr">
              <a:solidFill>
                <a:schemeClr val="accent1"/>
              </a:solidFill>
              <a:prstDash val="solid"/>
              <a:round/>
            </a:ln>
            <a:effectLst>
              <a:outerShdw blurRad="50800" dist="38100" dir="2700000" algn="tl" rotWithShape="0">
                <a:prstClr val="black">
                  <a:alpha val="40000"/>
                </a:prstClr>
              </a:outerShdw>
            </a:effectLst>
          </c:spPr>
          <c:marker>
            <c:spPr>
              <a:solidFill>
                <a:schemeClr val="accent1"/>
              </a:solidFill>
              <a:ln w="6350" cap="flat" cmpd="sng" algn="ctr">
                <a:solidFill>
                  <a:schemeClr val="accent1"/>
                </a:solidFill>
                <a:prstDash val="solid"/>
                <a:round/>
              </a:ln>
              <a:effectLst>
                <a:outerShdw blurRad="50800" dist="38100" dir="2700000" algn="tl" rotWithShape="0">
                  <a:prstClr val="black">
                    <a:alpha val="40000"/>
                  </a:prstClr>
                </a:outerShdw>
              </a:effectLst>
            </c:spPr>
          </c:marker>
          <c:dPt>
            <c:idx val="2"/>
            <c:marker>
              <c:symbol val="diamond"/>
              <c:size val="6"/>
            </c:marker>
            <c:bubble3D val="0"/>
            <c:spPr>
              <a:ln w="25400" cap="rnd" cmpd="sng" algn="ctr">
                <a:solidFill>
                  <a:schemeClr val="accent1"/>
                </a:solidFill>
                <a:prstDash val="solid"/>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9-C2E5-4F70-BDB1-12795B94234F}"/>
              </c:ext>
            </c:extLst>
          </c:dPt>
          <c:dLbls>
            <c:delete val="1"/>
          </c:dLbls>
          <c:cat>
            <c:numRef>
              <c:f>Sheet1!$B$1:$G$1</c:f>
              <c:numCache>
                <c:formatCode>General</c:formatCode>
                <c:ptCount val="6"/>
                <c:pt idx="0">
                  <c:v>2013</c:v>
                </c:pt>
                <c:pt idx="1">
                  <c:v>2014</c:v>
                </c:pt>
                <c:pt idx="2">
                  <c:v>2015</c:v>
                </c:pt>
                <c:pt idx="3">
                  <c:v>2016</c:v>
                </c:pt>
                <c:pt idx="4">
                  <c:v>2017</c:v>
                </c:pt>
                <c:pt idx="5">
                  <c:v>2018</c:v>
                </c:pt>
              </c:numCache>
            </c:numRef>
          </c:cat>
          <c:val>
            <c:numRef>
              <c:f>Sheet1!$B$3:$G$3</c:f>
              <c:numCache>
                <c:formatCode>General</c:formatCode>
                <c:ptCount val="6"/>
                <c:pt idx="0">
                  <c:v>5</c:v>
                </c:pt>
                <c:pt idx="1">
                  <c:v>5</c:v>
                </c:pt>
                <c:pt idx="2">
                  <c:v>4</c:v>
                </c:pt>
                <c:pt idx="3">
                  <c:v>5</c:v>
                </c:pt>
                <c:pt idx="4">
                  <c:v>4</c:v>
                </c:pt>
                <c:pt idx="5">
                  <c:v>5</c:v>
                </c:pt>
              </c:numCache>
            </c:numRef>
          </c:val>
          <c:smooth val="0"/>
          <c:extLst>
            <c:ext xmlns:c16="http://schemas.microsoft.com/office/drawing/2014/chart" uri="{C3380CC4-5D6E-409C-BE32-E72D297353CC}">
              <c16:uniqueId val="{0000000F-C2E5-4F70-BDB1-12795B94234F}"/>
            </c:ext>
          </c:extLst>
        </c:ser>
        <c:dLbls>
          <c:showLegendKey val="0"/>
          <c:showVal val="1"/>
          <c:showCatName val="0"/>
          <c:showSerName val="0"/>
          <c:showPercent val="0"/>
          <c:showBubbleSize val="0"/>
        </c:dLbls>
        <c:marker val="1"/>
        <c:smooth val="0"/>
        <c:axId val="-2100117944"/>
        <c:axId val="-2100114984"/>
      </c:lineChart>
      <c:catAx>
        <c:axId val="-2100127656"/>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0"/>
          <a:lstStyle/>
          <a:p>
            <a:pPr>
              <a:defRPr/>
            </a:pPr>
            <a:endParaRPr lang="en-US"/>
          </a:p>
        </c:txPr>
        <c:crossAx val="-2100124504"/>
        <c:crosses val="autoZero"/>
        <c:auto val="0"/>
        <c:lblAlgn val="ctr"/>
        <c:lblOffset val="100"/>
        <c:tickLblSkip val="1"/>
        <c:tickMarkSkip val="1"/>
        <c:noMultiLvlLbl val="0"/>
      </c:catAx>
      <c:valAx>
        <c:axId val="-2100124504"/>
        <c:scaling>
          <c:orientation val="minMax"/>
          <c:max val="100"/>
        </c:scaling>
        <c:delete val="0"/>
        <c:axPos val="l"/>
        <c:title>
          <c:tx>
            <c:rich>
              <a:bodyPr rot="-5400000" vert="horz"/>
              <a:lstStyle/>
              <a:p>
                <a:pPr>
                  <a:defRPr b="1"/>
                </a:pPr>
                <a:r>
                  <a:rPr lang="en-AU" b="1" dirty="0"/>
                  <a:t>% ACT IDRS participants</a:t>
                </a:r>
              </a:p>
            </c:rich>
          </c:tx>
          <c:layout>
            <c:manualLayout>
              <c:xMode val="edge"/>
              <c:yMode val="edge"/>
              <c:x val="4.2222982996690632E-3"/>
              <c:y val="0.11031083312807634"/>
            </c:manualLayout>
          </c:layout>
          <c:overlay val="0"/>
          <c:spPr>
            <a:noFill/>
            <a:ln w="25399">
              <a:noFill/>
            </a:ln>
            <a:effectLst/>
          </c:spPr>
        </c:title>
        <c:numFmt formatCode="General" sourceLinked="1"/>
        <c:majorTickMark val="cross"/>
        <c:minorTickMark val="none"/>
        <c:tickLblPos val="nextTo"/>
        <c:spPr>
          <a:noFill/>
          <a:ln w="3175" cap="flat" cmpd="sng" algn="ctr">
            <a:solidFill>
              <a:srgbClr val="000000"/>
            </a:solidFill>
            <a:prstDash val="solid"/>
            <a:round/>
          </a:ln>
          <a:effectLst/>
        </c:spPr>
        <c:txPr>
          <a:bodyPr rot="0"/>
          <a:lstStyle/>
          <a:p>
            <a:pPr>
              <a:defRPr/>
            </a:pPr>
            <a:endParaRPr lang="en-US"/>
          </a:p>
        </c:txPr>
        <c:crossAx val="-2100127656"/>
        <c:crosses val="autoZero"/>
        <c:crossBetween val="between"/>
        <c:majorUnit val="10"/>
      </c:valAx>
      <c:catAx>
        <c:axId val="-2100117944"/>
        <c:scaling>
          <c:orientation val="minMax"/>
        </c:scaling>
        <c:delete val="1"/>
        <c:axPos val="b"/>
        <c:numFmt formatCode="General" sourceLinked="1"/>
        <c:majorTickMark val="out"/>
        <c:minorTickMark val="none"/>
        <c:tickLblPos val="none"/>
        <c:crossAx val="-2100114984"/>
        <c:crosses val="autoZero"/>
        <c:auto val="0"/>
        <c:lblAlgn val="ctr"/>
        <c:lblOffset val="100"/>
        <c:noMultiLvlLbl val="0"/>
      </c:catAx>
      <c:valAx>
        <c:axId val="-2100114984"/>
        <c:scaling>
          <c:orientation val="minMax"/>
          <c:max val="180"/>
        </c:scaling>
        <c:delete val="0"/>
        <c:axPos val="r"/>
        <c:title>
          <c:tx>
            <c:rich>
              <a:bodyPr rot="-5400000" vert="horz"/>
              <a:lstStyle/>
              <a:p>
                <a:pPr>
                  <a:defRPr/>
                </a:pPr>
                <a:r>
                  <a:rPr lang="en-AU"/>
                  <a:t>Median Days</a:t>
                </a:r>
              </a:p>
            </c:rich>
          </c:tx>
          <c:layout>
            <c:manualLayout>
              <c:xMode val="edge"/>
              <c:yMode val="edge"/>
              <c:x val="0.97080498934570392"/>
              <c:y val="0.24527199243558956"/>
            </c:manualLayout>
          </c:layout>
          <c:overlay val="0"/>
          <c:spPr>
            <a:noFill/>
            <a:ln w="25399">
              <a:noFill/>
            </a:ln>
            <a:effectLst/>
          </c:spPr>
        </c:title>
        <c:numFmt formatCode="General" sourceLinked="1"/>
        <c:majorTickMark val="cross"/>
        <c:minorTickMark val="none"/>
        <c:tickLblPos val="nextTo"/>
        <c:spPr>
          <a:noFill/>
          <a:ln w="3175" cap="flat" cmpd="sng" algn="ctr">
            <a:solidFill>
              <a:srgbClr val="000000"/>
            </a:solidFill>
            <a:prstDash val="solid"/>
            <a:round/>
          </a:ln>
          <a:effectLst/>
        </c:spPr>
        <c:txPr>
          <a:bodyPr rot="0"/>
          <a:lstStyle/>
          <a:p>
            <a:pPr>
              <a:defRPr/>
            </a:pPr>
            <a:endParaRPr lang="en-US"/>
          </a:p>
        </c:txPr>
        <c:crossAx val="-2100117944"/>
        <c:crosses val="max"/>
        <c:crossBetween val="between"/>
      </c:valAx>
      <c:spPr>
        <a:noFill/>
        <a:ln w="25399">
          <a:noFill/>
        </a:ln>
        <a:effectLst/>
      </c:spPr>
    </c:plotArea>
    <c:legend>
      <c:legendPos val="b"/>
      <c:layout>
        <c:manualLayout>
          <c:xMode val="edge"/>
          <c:yMode val="edge"/>
          <c:x val="0.20972326664351981"/>
          <c:y val="0.88769930260915719"/>
          <c:w val="0.63366460147500392"/>
          <c:h val="7.2523647050225223E-2"/>
        </c:manualLayout>
      </c:layout>
      <c:overlay val="0"/>
      <c:spPr>
        <a:solidFill>
          <a:srgbClr val="FFFFFF"/>
        </a:solidFill>
        <a:ln w="3175">
          <a:noFill/>
          <a:prstDash val="solid"/>
        </a:ln>
        <a:effectLst/>
      </c:spPr>
      <c:txPr>
        <a:bodyPr rot="0" vert="horz"/>
        <a:lstStyle/>
        <a:p>
          <a:pPr>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1415602905E-2"/>
          <c:y val="4.1666666666666699E-2"/>
          <c:w val="0.886799321025043"/>
          <c:h val="0.58955001991812384"/>
        </c:manualLayout>
      </c:layout>
      <c:lineChart>
        <c:grouping val="standard"/>
        <c:varyColors val="0"/>
        <c:ser>
          <c:idx val="0"/>
          <c:order val="0"/>
          <c:tx>
            <c:strRef>
              <c:f>Sheet1!$B$1</c:f>
              <c:strCache>
                <c:ptCount val="1"/>
                <c:pt idx="0">
                  <c:v>Heroin (daily)</c:v>
                </c:pt>
              </c:strCache>
            </c:strRef>
          </c:tx>
          <c:spPr>
            <a:ln w="25400" cap="rnd" cmpd="sng" algn="ctr">
              <a:solidFill>
                <a:schemeClr val="accent1"/>
              </a:solidFill>
              <a:prstDash val="solid"/>
              <a:round/>
            </a:ln>
            <a:effectLst/>
          </c:spPr>
          <c:marker>
            <c:symbol val="diamond"/>
            <c:size val="6"/>
            <c:spPr>
              <a:solidFill>
                <a:schemeClr val="accent1"/>
              </a:solidFill>
              <a:ln w="6350" cap="flat" cmpd="sng" algn="ctr">
                <a:solidFill>
                  <a:schemeClr val="accent1"/>
                </a:solidFill>
                <a:prstDash val="solid"/>
                <a:round/>
              </a:ln>
              <a:effectLst/>
            </c:spPr>
          </c:marker>
          <c:dLbls>
            <c:dLbl>
              <c:idx val="0"/>
              <c:layout>
                <c:manualLayout>
                  <c:x val="-2.2390350278091588E-2"/>
                  <c:y val="2.97200867301208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E0-461A-B57B-9F7EAD429913}"/>
                </c:ext>
              </c:extLst>
            </c:dLbl>
            <c:dLbl>
              <c:idx val="17"/>
              <c:layout>
                <c:manualLayout>
                  <c:x val="-2.0476858019463643E-2"/>
                  <c:y val="-3.9171001923170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E0-461A-B57B-9F7EAD429913}"/>
                </c:ext>
              </c:extLst>
            </c:dLbl>
            <c:dLbl>
              <c:idx val="18"/>
              <c:layout>
                <c:manualLayout>
                  <c:x val="-1.9926370767716341E-2"/>
                  <c:y val="-3.05597774199211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E0-461A-B57B-9F7EAD42991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39</c:v>
                </c:pt>
                <c:pt idx="1">
                  <c:v>15</c:v>
                </c:pt>
                <c:pt idx="2">
                  <c:v>18</c:v>
                </c:pt>
                <c:pt idx="3">
                  <c:v>32</c:v>
                </c:pt>
                <c:pt idx="4">
                  <c:v>24</c:v>
                </c:pt>
                <c:pt idx="5">
                  <c:v>20</c:v>
                </c:pt>
                <c:pt idx="6">
                  <c:v>5</c:v>
                </c:pt>
                <c:pt idx="7">
                  <c:v>4</c:v>
                </c:pt>
                <c:pt idx="8">
                  <c:v>16</c:v>
                </c:pt>
                <c:pt idx="9">
                  <c:v>13</c:v>
                </c:pt>
                <c:pt idx="10">
                  <c:v>13</c:v>
                </c:pt>
                <c:pt idx="11">
                  <c:v>21</c:v>
                </c:pt>
                <c:pt idx="12">
                  <c:v>19</c:v>
                </c:pt>
                <c:pt idx="13">
                  <c:v>17</c:v>
                </c:pt>
                <c:pt idx="14">
                  <c:v>15</c:v>
                </c:pt>
                <c:pt idx="15">
                  <c:v>22</c:v>
                </c:pt>
                <c:pt idx="16">
                  <c:v>19</c:v>
                </c:pt>
                <c:pt idx="17">
                  <c:v>21</c:v>
                </c:pt>
                <c:pt idx="18">
                  <c:v>23</c:v>
                </c:pt>
              </c:numCache>
            </c:numRef>
          </c:val>
          <c:smooth val="0"/>
          <c:extLst>
            <c:ext xmlns:c16="http://schemas.microsoft.com/office/drawing/2014/chart" uri="{C3380CC4-5D6E-409C-BE32-E72D297353CC}">
              <c16:uniqueId val="{00000003-DAE0-461A-B57B-9F7EAD429913}"/>
            </c:ext>
          </c:extLst>
        </c:ser>
        <c:ser>
          <c:idx val="1"/>
          <c:order val="1"/>
          <c:tx>
            <c:strRef>
              <c:f>Sheet1!$C$1</c:f>
              <c:strCache>
                <c:ptCount val="1"/>
                <c:pt idx="0">
                  <c:v>Any methamphetamine (weekly)</c:v>
                </c:pt>
              </c:strCache>
            </c:strRef>
          </c:tx>
          <c:spPr>
            <a:ln w="25400" cap="rnd" cmpd="sng" algn="ctr">
              <a:solidFill>
                <a:schemeClr val="accent3"/>
              </a:solidFill>
              <a:prstDash val="solid"/>
              <a:round/>
            </a:ln>
            <a:effectLst/>
          </c:spPr>
          <c:marker>
            <c:symbol val="square"/>
            <c:size val="6"/>
            <c:spPr>
              <a:solidFill>
                <a:schemeClr val="accent3"/>
              </a:solidFill>
              <a:ln w="6350" cap="flat" cmpd="sng" algn="ctr">
                <a:solidFill>
                  <a:schemeClr val="accent3"/>
                </a:solidFill>
                <a:prstDash val="solid"/>
                <a:round/>
              </a:ln>
              <a:effectLst/>
            </c:spPr>
          </c:marker>
          <c:dLbls>
            <c:dLbl>
              <c:idx val="6"/>
              <c:layout>
                <c:manualLayout>
                  <c:x val="-1.608679807295528E-2"/>
                  <c:y val="-3.54681417784638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E0-461A-B57B-9F7EAD429913}"/>
                </c:ext>
              </c:extLst>
            </c:dLbl>
            <c:dLbl>
              <c:idx val="18"/>
              <c:layout>
                <c:manualLayout>
                  <c:x val="-1.9559081673702655E-2"/>
                  <c:y val="-2.664078999175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E0-461A-B57B-9F7EAD42991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17</c:v>
                </c:pt>
                <c:pt idx="1">
                  <c:v>40</c:v>
                </c:pt>
                <c:pt idx="2">
                  <c:v>27</c:v>
                </c:pt>
                <c:pt idx="3">
                  <c:v>42</c:v>
                </c:pt>
                <c:pt idx="4">
                  <c:v>37</c:v>
                </c:pt>
                <c:pt idx="5">
                  <c:v>30</c:v>
                </c:pt>
                <c:pt idx="6">
                  <c:v>59</c:v>
                </c:pt>
                <c:pt idx="7">
                  <c:v>44</c:v>
                </c:pt>
                <c:pt idx="8">
                  <c:v>28</c:v>
                </c:pt>
                <c:pt idx="9">
                  <c:v>39</c:v>
                </c:pt>
                <c:pt idx="10">
                  <c:v>28</c:v>
                </c:pt>
                <c:pt idx="11">
                  <c:v>37</c:v>
                </c:pt>
                <c:pt idx="12">
                  <c:v>47</c:v>
                </c:pt>
                <c:pt idx="13">
                  <c:v>43</c:v>
                </c:pt>
                <c:pt idx="14">
                  <c:v>52</c:v>
                </c:pt>
                <c:pt idx="15">
                  <c:v>53</c:v>
                </c:pt>
                <c:pt idx="16">
                  <c:v>51</c:v>
                </c:pt>
                <c:pt idx="17">
                  <c:v>55</c:v>
                </c:pt>
                <c:pt idx="18">
                  <c:v>62</c:v>
                </c:pt>
              </c:numCache>
            </c:numRef>
          </c:val>
          <c:smooth val="0"/>
          <c:extLst xmlns:c15="http://schemas.microsoft.com/office/drawing/2012/chart">
            <c:ext xmlns:c16="http://schemas.microsoft.com/office/drawing/2014/chart" uri="{C3380CC4-5D6E-409C-BE32-E72D297353CC}">
              <c16:uniqueId val="{00000006-DAE0-461A-B57B-9F7EAD429913}"/>
            </c:ext>
          </c:extLst>
        </c:ser>
        <c:ser>
          <c:idx val="2"/>
          <c:order val="2"/>
          <c:tx>
            <c:strRef>
              <c:f>Sheet1!$D$1</c:f>
              <c:strCache>
                <c:ptCount val="1"/>
                <c:pt idx="0">
                  <c:v>Cannabis (daily)</c:v>
                </c:pt>
              </c:strCache>
            </c:strRef>
          </c:tx>
          <c:spPr>
            <a:ln w="25400" cap="rnd" cmpd="sng" algn="ctr">
              <a:solidFill>
                <a:schemeClr val="accent5"/>
              </a:solidFill>
              <a:prstDash val="solid"/>
              <a:round/>
            </a:ln>
            <a:effectLst/>
          </c:spPr>
          <c:marker>
            <c:symbol val="star"/>
            <c:size val="6"/>
            <c:spPr>
              <a:noFill/>
              <a:ln w="6350" cap="flat" cmpd="sng" algn="ctr">
                <a:solidFill>
                  <a:schemeClr val="accent5"/>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E0-461A-B57B-9F7EAD429913}"/>
                </c:ext>
              </c:extLst>
            </c:dLbl>
            <c:dLbl>
              <c:idx val="17"/>
              <c:layout>
                <c:manualLayout>
                  <c:x val="-1.7075371757450639E-2"/>
                  <c:y val="-3.0559777419921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E0-461A-B57B-9F7EAD429913}"/>
                </c:ext>
              </c:extLst>
            </c:dLbl>
            <c:dLbl>
              <c:idx val="18"/>
              <c:layout>
                <c:manualLayout>
                  <c:x val="-1.9926370767716341E-2"/>
                  <c:y val="-3.05597774199211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E0-461A-B57B-9F7EAD42991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0">
                  <c:v>45</c:v>
                </c:pt>
                <c:pt idx="1">
                  <c:v>52</c:v>
                </c:pt>
                <c:pt idx="2">
                  <c:v>49</c:v>
                </c:pt>
                <c:pt idx="3">
                  <c:v>51</c:v>
                </c:pt>
                <c:pt idx="4">
                  <c:v>52</c:v>
                </c:pt>
                <c:pt idx="5">
                  <c:v>50</c:v>
                </c:pt>
                <c:pt idx="6">
                  <c:v>49</c:v>
                </c:pt>
                <c:pt idx="7">
                  <c:v>37</c:v>
                </c:pt>
                <c:pt idx="8">
                  <c:v>47</c:v>
                </c:pt>
                <c:pt idx="9">
                  <c:v>49</c:v>
                </c:pt>
                <c:pt idx="10">
                  <c:v>50</c:v>
                </c:pt>
                <c:pt idx="11">
                  <c:v>47</c:v>
                </c:pt>
                <c:pt idx="12">
                  <c:v>47</c:v>
                </c:pt>
                <c:pt idx="13">
                  <c:v>44</c:v>
                </c:pt>
                <c:pt idx="14">
                  <c:v>38</c:v>
                </c:pt>
                <c:pt idx="15">
                  <c:v>39</c:v>
                </c:pt>
                <c:pt idx="16">
                  <c:v>36</c:v>
                </c:pt>
                <c:pt idx="17">
                  <c:v>43</c:v>
                </c:pt>
                <c:pt idx="18">
                  <c:v>39</c:v>
                </c:pt>
              </c:numCache>
            </c:numRef>
          </c:val>
          <c:smooth val="0"/>
          <c:extLst>
            <c:ext xmlns:c16="http://schemas.microsoft.com/office/drawing/2014/chart" uri="{C3380CC4-5D6E-409C-BE32-E72D297353CC}">
              <c16:uniqueId val="{0000000A-DAE0-461A-B57B-9F7EAD429913}"/>
            </c:ext>
          </c:extLst>
        </c:ser>
        <c:ser>
          <c:idx val="3"/>
          <c:order val="3"/>
          <c:tx>
            <c:strRef>
              <c:f>Sheet1!$E$1</c:f>
              <c:strCache>
                <c:ptCount val="1"/>
                <c:pt idx="0">
                  <c:v>Crystal methamphetamine (weekly)</c:v>
                </c:pt>
              </c:strCache>
            </c:strRef>
          </c:tx>
          <c:spPr>
            <a:ln w="25400" cap="rnd" cmpd="sng" algn="ctr">
              <a:solidFill>
                <a:schemeClr val="accent1">
                  <a:lumMod val="60000"/>
                </a:schemeClr>
              </a:solidFill>
              <a:prstDash val="solid"/>
              <a:round/>
            </a:ln>
            <a:effectLst/>
          </c:spPr>
          <c:marker>
            <c:symbol val="circle"/>
            <c:size val="6"/>
            <c:spPr>
              <a:solidFill>
                <a:schemeClr val="accent1">
                  <a:lumMod val="60000"/>
                </a:schemeClr>
              </a:solidFill>
              <a:ln w="6350" cap="flat" cmpd="sng" algn="ctr">
                <a:solidFill>
                  <a:schemeClr val="accent1">
                    <a:lumMod val="60000"/>
                  </a:schemeClr>
                </a:solidFill>
                <a:prstDash val="solid"/>
                <a:round/>
              </a:ln>
              <a:effectLst/>
            </c:spPr>
          </c:marker>
          <c:dLbls>
            <c:dLbl>
              <c:idx val="17"/>
              <c:layout>
                <c:manualLayout>
                  <c:x val="-1.7149740210370766E-2"/>
                  <c:y val="-3.6490609967552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AE0-461A-B57B-9F7EAD42991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2">
                  <c:v>7</c:v>
                </c:pt>
                <c:pt idx="3">
                  <c:v>27</c:v>
                </c:pt>
                <c:pt idx="4">
                  <c:v>23</c:v>
                </c:pt>
                <c:pt idx="5">
                  <c:v>15</c:v>
                </c:pt>
                <c:pt idx="6">
                  <c:v>39</c:v>
                </c:pt>
                <c:pt idx="7">
                  <c:v>33</c:v>
                </c:pt>
                <c:pt idx="8">
                  <c:v>25</c:v>
                </c:pt>
                <c:pt idx="9">
                  <c:v>17</c:v>
                </c:pt>
                <c:pt idx="10">
                  <c:v>12</c:v>
                </c:pt>
                <c:pt idx="11">
                  <c:v>23</c:v>
                </c:pt>
                <c:pt idx="12">
                  <c:v>31</c:v>
                </c:pt>
                <c:pt idx="13">
                  <c:v>37</c:v>
                </c:pt>
                <c:pt idx="14">
                  <c:v>47</c:v>
                </c:pt>
                <c:pt idx="15">
                  <c:v>52</c:v>
                </c:pt>
                <c:pt idx="16">
                  <c:v>51</c:v>
                </c:pt>
                <c:pt idx="17">
                  <c:v>55</c:v>
                </c:pt>
                <c:pt idx="18">
                  <c:v>61</c:v>
                </c:pt>
              </c:numCache>
            </c:numRef>
          </c:val>
          <c:smooth val="0"/>
          <c:extLst>
            <c:ext xmlns:c16="http://schemas.microsoft.com/office/drawing/2014/chart" uri="{C3380CC4-5D6E-409C-BE32-E72D297353CC}">
              <c16:uniqueId val="{0000000C-DAE0-461A-B57B-9F7EAD429913}"/>
            </c:ext>
          </c:extLst>
        </c:ser>
        <c:ser>
          <c:idx val="4"/>
          <c:order val="4"/>
          <c:tx>
            <c:strRef>
              <c:f>Sheet1!$F$1</c:f>
              <c:strCache>
                <c:ptCount val="1"/>
                <c:pt idx="0">
                  <c:v>Benzodiazepines</c:v>
                </c:pt>
              </c:strCache>
            </c:strRef>
          </c:tx>
          <c:spPr>
            <a:ln w="19050" cap="rnd" cmpd="sng" algn="ctr">
              <a:solidFill>
                <a:schemeClr val="accent3">
                  <a:lumMod val="60000"/>
                </a:schemeClr>
              </a:solidFill>
              <a:prstDash val="solid"/>
              <a:round/>
            </a:ln>
            <a:effectLst/>
          </c:spPr>
          <c:marker>
            <c:symbol val="circle"/>
            <c:size val="6"/>
            <c:spPr>
              <a:solidFill>
                <a:schemeClr val="accent3">
                  <a:lumMod val="60000"/>
                </a:schemeClr>
              </a:solidFill>
              <a:ln w="6350" cap="flat" cmpd="sng" algn="ctr">
                <a:solidFill>
                  <a:schemeClr val="accent3">
                    <a:lumMod val="60000"/>
                  </a:schemeClr>
                </a:solidFill>
                <a:prstDash val="solid"/>
                <a:round/>
              </a:ln>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Sheet1!$F$2:$F$20</c:f>
            </c:numRef>
          </c:val>
          <c:smooth val="0"/>
          <c:extLst>
            <c:ext xmlns:c16="http://schemas.microsoft.com/office/drawing/2014/chart" uri="{C3380CC4-5D6E-409C-BE32-E72D297353CC}">
              <c16:uniqueId val="{0000000D-DAE0-461A-B57B-9F7EAD429913}"/>
            </c:ext>
          </c:extLst>
        </c:ser>
        <c:ser>
          <c:idx val="5"/>
          <c:order val="5"/>
          <c:tx>
            <c:strRef>
              <c:f>Sheet1!$G$1</c:f>
              <c:strCache>
                <c:ptCount val="1"/>
                <c:pt idx="0">
                  <c:v>Powder methamphetamine (weekly)</c:v>
                </c:pt>
              </c:strCache>
            </c:strRef>
          </c:tx>
          <c:spPr>
            <a:ln w="25400" cap="rnd" cmpd="sng" algn="ctr">
              <a:solidFill>
                <a:schemeClr val="accent5">
                  <a:lumMod val="60000"/>
                </a:schemeClr>
              </a:solidFill>
              <a:prstDash val="solid"/>
              <a:round/>
            </a:ln>
            <a:effectLst/>
          </c:spPr>
          <c:marker>
            <c:symbol val="star"/>
            <c:size val="6"/>
            <c:spPr>
              <a:solidFill>
                <a:schemeClr val="accent5">
                  <a:lumMod val="60000"/>
                </a:schemeClr>
              </a:solidFill>
              <a:ln w="6350" cap="flat" cmpd="sng" algn="ctr">
                <a:solidFill>
                  <a:schemeClr val="accent5">
                    <a:lumMod val="60000"/>
                  </a:schemeClr>
                </a:solidFill>
                <a:prstDash val="solid"/>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E0-461A-B57B-9F7EAD429913}"/>
                </c:ext>
              </c:extLst>
            </c:dLbl>
            <c:dLbl>
              <c:idx val="17"/>
              <c:layout>
                <c:manualLayout>
                  <c:x val="-1.2187498493436203E-2"/>
                  <c:y val="-3.91710019231708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AE0-461A-B57B-9F7EAD429913}"/>
                </c:ext>
              </c:extLst>
            </c:dLbl>
            <c:dLbl>
              <c:idx val="18"/>
              <c:layout>
                <c:manualLayout>
                  <c:x val="-1.7856642263457876E-2"/>
                  <c:y val="-3.91710019231709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AE0-461A-B57B-9F7EAD42991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Sheet1!$G$2:$G$20</c:f>
              <c:numCache>
                <c:formatCode>General</c:formatCode>
                <c:ptCount val="19"/>
                <c:pt idx="0">
                  <c:v>17</c:v>
                </c:pt>
                <c:pt idx="1">
                  <c:v>41</c:v>
                </c:pt>
                <c:pt idx="2">
                  <c:v>15</c:v>
                </c:pt>
                <c:pt idx="3">
                  <c:v>14</c:v>
                </c:pt>
                <c:pt idx="4">
                  <c:v>10</c:v>
                </c:pt>
                <c:pt idx="5">
                  <c:v>13</c:v>
                </c:pt>
                <c:pt idx="6">
                  <c:v>20</c:v>
                </c:pt>
                <c:pt idx="7">
                  <c:v>20</c:v>
                </c:pt>
                <c:pt idx="8">
                  <c:v>7</c:v>
                </c:pt>
                <c:pt idx="9">
                  <c:v>17</c:v>
                </c:pt>
                <c:pt idx="10">
                  <c:v>13</c:v>
                </c:pt>
                <c:pt idx="11">
                  <c:v>15</c:v>
                </c:pt>
                <c:pt idx="12">
                  <c:v>18</c:v>
                </c:pt>
                <c:pt idx="13">
                  <c:v>12</c:v>
                </c:pt>
                <c:pt idx="14">
                  <c:v>15</c:v>
                </c:pt>
                <c:pt idx="15">
                  <c:v>6</c:v>
                </c:pt>
                <c:pt idx="16">
                  <c:v>1</c:v>
                </c:pt>
                <c:pt idx="17">
                  <c:v>7</c:v>
                </c:pt>
                <c:pt idx="18">
                  <c:v>8</c:v>
                </c:pt>
              </c:numCache>
            </c:numRef>
          </c:val>
          <c:smooth val="0"/>
          <c:extLst>
            <c:ext xmlns:c16="http://schemas.microsoft.com/office/drawing/2014/chart" uri="{C3380CC4-5D6E-409C-BE32-E72D297353CC}">
              <c16:uniqueId val="{00000011-DAE0-461A-B57B-9F7EAD429913}"/>
            </c:ext>
          </c:extLst>
        </c:ser>
        <c:dLbls>
          <c:showLegendKey val="0"/>
          <c:showVal val="0"/>
          <c:showCatName val="0"/>
          <c:showSerName val="0"/>
          <c:showPercent val="0"/>
          <c:showBubbleSize val="0"/>
        </c:dLbls>
        <c:marker val="1"/>
        <c:smooth val="0"/>
        <c:axId val="-2101729336"/>
        <c:axId val="-2101726328"/>
        <c:extLst/>
      </c:lineChart>
      <c:catAx>
        <c:axId val="-210172933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101726328"/>
        <c:crosses val="autoZero"/>
        <c:auto val="1"/>
        <c:lblAlgn val="ctr"/>
        <c:lblOffset val="100"/>
        <c:noMultiLvlLbl val="0"/>
      </c:catAx>
      <c:valAx>
        <c:axId val="-2101726328"/>
        <c:scaling>
          <c:orientation val="minMax"/>
          <c:max val="8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AU"/>
                  <a:t>% ACT IDRS participants</a:t>
                </a:r>
              </a:p>
            </c:rich>
          </c:tx>
          <c:layout>
            <c:manualLayout>
              <c:xMode val="edge"/>
              <c:yMode val="edge"/>
              <c:x val="1.6240676418083945E-2"/>
              <c:y val="0.1674102201164574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2101729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200" baseline="0">
          <a:latin typeface="Arial" pitchFamily="34" charset="0"/>
          <a:cs typeface="Arial"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583843686205903E-2"/>
          <c:y val="6.8469270477653513E-2"/>
          <c:w val="0.84772252653200941"/>
          <c:h val="0.6806327482311999"/>
        </c:manualLayout>
      </c:layout>
      <c:barChart>
        <c:barDir val="col"/>
        <c:grouping val="clustered"/>
        <c:varyColors val="0"/>
        <c:ser>
          <c:idx val="1"/>
          <c:order val="0"/>
          <c:tx>
            <c:strRef>
              <c:f>Sheet1!$A$2</c:f>
              <c:strCache>
                <c:ptCount val="1"/>
                <c:pt idx="0">
                  <c:v>% Any Use</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6"/>
              <c:tx>
                <c:rich>
                  <a:bodyPr/>
                  <a:lstStyle/>
                  <a:p>
                    <a:r>
                      <a:rPr lang="en-US"/>
                      <a:t>**</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B4-48A6-9463-798471CCF1D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mn-lt"/>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Sheet1!$B$2:$H$2</c:f>
              <c:numCache>
                <c:formatCode>General</c:formatCode>
                <c:ptCount val="7"/>
                <c:pt idx="0">
                  <c:v>13</c:v>
                </c:pt>
                <c:pt idx="1">
                  <c:v>10</c:v>
                </c:pt>
                <c:pt idx="2">
                  <c:v>26</c:v>
                </c:pt>
                <c:pt idx="3">
                  <c:v>8</c:v>
                </c:pt>
                <c:pt idx="4">
                  <c:v>19</c:v>
                </c:pt>
                <c:pt idx="5">
                  <c:v>17</c:v>
                </c:pt>
                <c:pt idx="6">
                  <c:v>5</c:v>
                </c:pt>
              </c:numCache>
            </c:numRef>
          </c:val>
          <c:extLst>
            <c:ext xmlns:c16="http://schemas.microsoft.com/office/drawing/2014/chart" uri="{C3380CC4-5D6E-409C-BE32-E72D297353CC}">
              <c16:uniqueId val="{00000006-68E8-4D43-90D8-20751C6E2DAB}"/>
            </c:ext>
          </c:extLst>
        </c:ser>
        <c:dLbls>
          <c:showLegendKey val="0"/>
          <c:showVal val="1"/>
          <c:showCatName val="0"/>
          <c:showSerName val="0"/>
          <c:showPercent val="0"/>
          <c:showBubbleSize val="0"/>
        </c:dLbls>
        <c:gapWidth val="150"/>
        <c:axId val="-2100127656"/>
        <c:axId val="-2100124504"/>
      </c:barChart>
      <c:lineChart>
        <c:grouping val="standard"/>
        <c:varyColors val="0"/>
        <c:ser>
          <c:idx val="0"/>
          <c:order val="1"/>
          <c:tx>
            <c:strRef>
              <c:f>Sheet1!$A$3</c:f>
              <c:strCache>
                <c:ptCount val="1"/>
                <c:pt idx="0">
                  <c:v>Median days</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6"/>
            <c:spPr>
              <a:solidFill>
                <a:schemeClr val="accent1"/>
              </a:solidFill>
              <a:ln w="635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E8-4D43-90D8-20751C6E2DA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E8-4D43-90D8-20751C6E2DAB}"/>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8E-464C-A518-A36A1A669D3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Sheet1!$B$1:$H$1</c:f>
              <c:numCache>
                <c:formatCode>General</c:formatCode>
                <c:ptCount val="7"/>
                <c:pt idx="0">
                  <c:v>2012</c:v>
                </c:pt>
                <c:pt idx="1">
                  <c:v>2013</c:v>
                </c:pt>
                <c:pt idx="2">
                  <c:v>2014</c:v>
                </c:pt>
                <c:pt idx="3">
                  <c:v>2015</c:v>
                </c:pt>
                <c:pt idx="4">
                  <c:v>2016</c:v>
                </c:pt>
                <c:pt idx="5">
                  <c:v>2017</c:v>
                </c:pt>
                <c:pt idx="6">
                  <c:v>2018</c:v>
                </c:pt>
              </c:numCache>
            </c:numRef>
          </c:cat>
          <c:val>
            <c:numRef>
              <c:f>Sheet1!$B$3:$H$3</c:f>
              <c:numCache>
                <c:formatCode>General</c:formatCode>
                <c:ptCount val="7"/>
                <c:pt idx="0">
                  <c:v>24</c:v>
                </c:pt>
                <c:pt idx="1">
                  <c:v>10</c:v>
                </c:pt>
                <c:pt idx="2">
                  <c:v>16</c:v>
                </c:pt>
                <c:pt idx="3">
                  <c:v>21</c:v>
                </c:pt>
                <c:pt idx="4">
                  <c:v>6</c:v>
                </c:pt>
                <c:pt idx="5">
                  <c:v>7</c:v>
                </c:pt>
                <c:pt idx="6">
                  <c:v>7</c:v>
                </c:pt>
              </c:numCache>
            </c:numRef>
          </c:val>
          <c:smooth val="0"/>
          <c:extLst>
            <c:ext xmlns:c16="http://schemas.microsoft.com/office/drawing/2014/chart" uri="{C3380CC4-5D6E-409C-BE32-E72D297353CC}">
              <c16:uniqueId val="{0000000A-68E8-4D43-90D8-20751C6E2DAB}"/>
            </c:ext>
          </c:extLst>
        </c:ser>
        <c:dLbls>
          <c:showLegendKey val="0"/>
          <c:showVal val="1"/>
          <c:showCatName val="0"/>
          <c:showSerName val="0"/>
          <c:showPercent val="0"/>
          <c:showBubbleSize val="0"/>
        </c:dLbls>
        <c:marker val="1"/>
        <c:smooth val="0"/>
        <c:axId val="-2100117944"/>
        <c:axId val="-2100114984"/>
      </c:lineChart>
      <c:catAx>
        <c:axId val="-2100127656"/>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0124504"/>
        <c:crosses val="autoZero"/>
        <c:auto val="0"/>
        <c:lblAlgn val="ctr"/>
        <c:lblOffset val="100"/>
        <c:tickLblSkip val="1"/>
        <c:tickMarkSkip val="1"/>
        <c:noMultiLvlLbl val="0"/>
      </c:catAx>
      <c:valAx>
        <c:axId val="-2100124504"/>
        <c:scaling>
          <c:orientation val="minMax"/>
          <c:max val="5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latin typeface="Arial" panose="020B0604020202020204" pitchFamily="34" charset="0"/>
                    <a:cs typeface="Arial" panose="020B0604020202020204" pitchFamily="34" charset="0"/>
                  </a:rPr>
                  <a:t>% ACT IDRS participants</a:t>
                </a:r>
              </a:p>
            </c:rich>
          </c:tx>
          <c:layout>
            <c:manualLayout>
              <c:xMode val="edge"/>
              <c:yMode val="edge"/>
              <c:x val="6.7784054167142147E-3"/>
              <c:y val="0.11073174926998158"/>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0127656"/>
        <c:crosses val="autoZero"/>
        <c:crossBetween val="between"/>
        <c:majorUnit val="10"/>
      </c:valAx>
      <c:catAx>
        <c:axId val="-2100117944"/>
        <c:scaling>
          <c:orientation val="minMax"/>
        </c:scaling>
        <c:delete val="1"/>
        <c:axPos val="b"/>
        <c:numFmt formatCode="General" sourceLinked="1"/>
        <c:majorTickMark val="out"/>
        <c:minorTickMark val="none"/>
        <c:tickLblPos val="none"/>
        <c:crossAx val="-2100114984"/>
        <c:crosses val="autoZero"/>
        <c:auto val="0"/>
        <c:lblAlgn val="ctr"/>
        <c:lblOffset val="100"/>
        <c:noMultiLvlLbl val="0"/>
      </c:catAx>
      <c:valAx>
        <c:axId val="-2100114984"/>
        <c:scaling>
          <c:orientation val="minMax"/>
          <c:max val="90"/>
        </c:scaling>
        <c:delete val="0"/>
        <c:axPos val="r"/>
        <c:title>
          <c:tx>
            <c:rich>
              <a:bodyPr rot="-540000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r>
                  <a:rPr lang="en-AU"/>
                  <a:t>Median Days</a:t>
                </a:r>
              </a:p>
            </c:rich>
          </c:tx>
          <c:layout>
            <c:manualLayout>
              <c:xMode val="edge"/>
              <c:yMode val="edge"/>
              <c:x val="0.97080498934570392"/>
              <c:y val="0.25802438350891582"/>
            </c:manualLayout>
          </c:layout>
          <c:overlay val="0"/>
          <c:spPr>
            <a:noFill/>
            <a:ln w="25399">
              <a:noFill/>
            </a:ln>
            <a:effectLst/>
          </c:spPr>
          <c:txPr>
            <a:bodyPr rot="-540000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0117944"/>
        <c:crosses val="max"/>
        <c:crossBetween val="between"/>
      </c:valAx>
      <c:spPr>
        <a:noFill/>
        <a:ln w="25399">
          <a:noFill/>
        </a:ln>
        <a:effectLst/>
      </c:spPr>
    </c:plotArea>
    <c:legend>
      <c:legendPos val="b"/>
      <c:layout>
        <c:manualLayout>
          <c:xMode val="edge"/>
          <c:yMode val="edge"/>
          <c:x val="0.37718865304880367"/>
          <c:y val="0.85607064469974681"/>
          <c:w val="0.28844982692380844"/>
          <c:h val="8.674487140325568E-2"/>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Low dose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National</c:v>
                </c:pt>
                <c:pt idx="1">
                  <c:v>ACT</c:v>
                </c:pt>
              </c:strCache>
            </c:strRef>
          </c:cat>
          <c:val>
            <c:numRef>
              <c:f>Sheet1!$B$2:$B$3</c:f>
              <c:numCache>
                <c:formatCode>General</c:formatCode>
                <c:ptCount val="2"/>
                <c:pt idx="0">
                  <c:v>12</c:v>
                </c:pt>
                <c:pt idx="1">
                  <c:v>16</c:v>
                </c:pt>
              </c:numCache>
            </c:numRef>
          </c:val>
          <c:extLst>
            <c:ext xmlns:c16="http://schemas.microsoft.com/office/drawing/2014/chart" uri="{C3380CC4-5D6E-409C-BE32-E72D297353CC}">
              <c16:uniqueId val="{00000000-FA01-433E-A1AF-37CCD60CDD3D}"/>
            </c:ext>
          </c:extLst>
        </c:ser>
        <c:ser>
          <c:idx val="1"/>
          <c:order val="1"/>
          <c:tx>
            <c:strRef>
              <c:f>Sheet1!$C$1</c:f>
              <c:strCache>
                <c:ptCount val="1"/>
                <c:pt idx="0">
                  <c:v>High dose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National</c:v>
                </c:pt>
                <c:pt idx="1">
                  <c:v>ACT</c:v>
                </c:pt>
              </c:strCache>
            </c:strRef>
          </c:cat>
          <c:val>
            <c:numRef>
              <c:f>Sheet1!$C$2:$C$3</c:f>
              <c:numCache>
                <c:formatCode>General</c:formatCode>
                <c:ptCount val="2"/>
                <c:pt idx="0">
                  <c:v>18</c:v>
                </c:pt>
                <c:pt idx="1">
                  <c:v>22</c:v>
                </c:pt>
              </c:numCache>
            </c:numRef>
          </c:val>
          <c:extLst>
            <c:ext xmlns:c16="http://schemas.microsoft.com/office/drawing/2014/chart" uri="{C3380CC4-5D6E-409C-BE32-E72D297353CC}">
              <c16:uniqueId val="{00000001-FA01-433E-A1AF-37CCD60CDD3D}"/>
            </c:ext>
          </c:extLst>
        </c:ser>
        <c:ser>
          <c:idx val="2"/>
          <c:order val="2"/>
          <c:tx>
            <c:strRef>
              <c:f>Sheet1!$D$1</c:f>
              <c:strCache>
                <c:ptCount val="1"/>
                <c:pt idx="0">
                  <c:v>Any</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National</c:v>
                </c:pt>
                <c:pt idx="1">
                  <c:v>ACT</c:v>
                </c:pt>
              </c:strCache>
            </c:strRef>
          </c:cat>
          <c:val>
            <c:numRef>
              <c:f>Sheet1!$D$2:$D$3</c:f>
              <c:numCache>
                <c:formatCode>General</c:formatCode>
                <c:ptCount val="2"/>
                <c:pt idx="0">
                  <c:v>27</c:v>
                </c:pt>
                <c:pt idx="1">
                  <c:v>33</c:v>
                </c:pt>
              </c:numCache>
            </c:numRef>
          </c:val>
          <c:extLst>
            <c:ext xmlns:c16="http://schemas.microsoft.com/office/drawing/2014/chart" uri="{C3380CC4-5D6E-409C-BE32-E72D297353CC}">
              <c16:uniqueId val="{00000002-FA01-433E-A1AF-37CCD60CDD3D}"/>
            </c:ext>
          </c:extLst>
        </c:ser>
        <c:dLbls>
          <c:showLegendKey val="0"/>
          <c:showVal val="0"/>
          <c:showCatName val="0"/>
          <c:showSerName val="0"/>
          <c:showPercent val="0"/>
          <c:showBubbleSize val="0"/>
        </c:dLbls>
        <c:gapWidth val="219"/>
        <c:overlap val="-27"/>
        <c:axId val="481159544"/>
        <c:axId val="481159872"/>
      </c:barChart>
      <c:catAx>
        <c:axId val="481159544"/>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81159872"/>
        <c:crosses val="autoZero"/>
        <c:auto val="1"/>
        <c:lblAlgn val="ctr"/>
        <c:lblOffset val="100"/>
        <c:noMultiLvlLbl val="0"/>
      </c:catAx>
      <c:valAx>
        <c:axId val="481159872"/>
        <c:scaling>
          <c:orientation val="minMax"/>
          <c:max val="100"/>
        </c:scaling>
        <c:delete val="0"/>
        <c:axPos val="l"/>
        <c:title>
          <c:tx>
            <c:rich>
              <a:bodyPr rot="-5400000" spcFirstLastPara="1" vertOverflow="ellipsis" vert="horz" wrap="square" anchor="ctr" anchorCtr="1"/>
              <a:lstStyle/>
              <a:p>
                <a:pPr>
                  <a:defRPr sz="8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b="1"/>
                  <a:t>% ACT IDRS participants</a:t>
                </a:r>
              </a:p>
            </c:rich>
          </c:tx>
          <c:layout>
            <c:manualLayout>
              <c:xMode val="edge"/>
              <c:yMode val="edge"/>
              <c:x val="1.9942388654996677E-2"/>
              <c:y val="8.3531991135838576E-2"/>
            </c:manualLayout>
          </c:layout>
          <c:overlay val="0"/>
          <c:spPr>
            <a:noFill/>
            <a:ln>
              <a:noFill/>
            </a:ln>
            <a:effectLst/>
          </c:spPr>
          <c:txPr>
            <a:bodyPr rot="-5400000" spcFirstLastPara="1" vertOverflow="ellipsis" vert="horz" wrap="square" anchor="ctr" anchorCtr="1"/>
            <a:lstStyle/>
            <a:p>
              <a:pPr>
                <a:defRPr sz="8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8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81159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5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1415602905E-2"/>
          <c:y val="4.1666666666666699E-2"/>
          <c:w val="0.886799321025043"/>
          <c:h val="0.58196162353807024"/>
        </c:manualLayout>
      </c:layout>
      <c:lineChart>
        <c:grouping val="standard"/>
        <c:varyColors val="0"/>
        <c:ser>
          <c:idx val="0"/>
          <c:order val="0"/>
          <c:tx>
            <c:strRef>
              <c:f>Sheet1!$B$1</c:f>
              <c:strCache>
                <c:ptCount val="1"/>
                <c:pt idx="0">
                  <c:v>Benzodiazepines</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6"/>
            <c:spPr>
              <a:solidFill>
                <a:schemeClr val="accent1"/>
              </a:solidFill>
              <a:ln w="6350" cap="flat" cmpd="sng" algn="ctr">
                <a:solidFill>
                  <a:schemeClr val="accent1"/>
                </a:solidFill>
                <a:prstDash val="solid"/>
                <a:round/>
              </a:ln>
              <a:effectLst>
                <a:outerShdw blurRad="50800" dist="38100" dir="2700000" algn="tl" rotWithShape="0">
                  <a:prstClr val="black">
                    <a:alpha val="40000"/>
                  </a:prstClr>
                </a:outerShdw>
              </a:effectLst>
            </c:spPr>
          </c:marker>
          <c:dLbls>
            <c:dLbl>
              <c:idx val="8"/>
              <c:delete val="1"/>
              <c:extLst>
                <c:ext xmlns:c15="http://schemas.microsoft.com/office/drawing/2012/chart" uri="{CE6537A1-D6FC-4f65-9D91-7224C49458BB}"/>
                <c:ext xmlns:c16="http://schemas.microsoft.com/office/drawing/2014/chart" uri="{C3380CC4-5D6E-409C-BE32-E72D297353CC}">
                  <c16:uniqueId val="{00000017-B53F-4BC5-8BB6-F1C6FB101727}"/>
                </c:ext>
              </c:extLst>
            </c:dLbl>
            <c:dLbl>
              <c:idx val="9"/>
              <c:delete val="1"/>
              <c:extLst>
                <c:ext xmlns:c15="http://schemas.microsoft.com/office/drawing/2012/chart" uri="{CE6537A1-D6FC-4f65-9D91-7224C49458BB}"/>
                <c:ext xmlns:c16="http://schemas.microsoft.com/office/drawing/2014/chart" uri="{C3380CC4-5D6E-409C-BE32-E72D297353CC}">
                  <c16:uniqueId val="{00000018-B53F-4BC5-8BB6-F1C6FB101727}"/>
                </c:ext>
              </c:extLst>
            </c:dLbl>
            <c:dLbl>
              <c:idx val="10"/>
              <c:delete val="1"/>
              <c:extLst>
                <c:ext xmlns:c15="http://schemas.microsoft.com/office/drawing/2012/chart" uri="{CE6537A1-D6FC-4f65-9D91-7224C49458BB}"/>
                <c:ext xmlns:c16="http://schemas.microsoft.com/office/drawing/2014/chart" uri="{C3380CC4-5D6E-409C-BE32-E72D297353CC}">
                  <c16:uniqueId val="{00000019-B53F-4BC5-8BB6-F1C6FB101727}"/>
                </c:ext>
              </c:extLst>
            </c:dLbl>
            <c:dLbl>
              <c:idx val="11"/>
              <c:delete val="1"/>
              <c:extLst>
                <c:ext xmlns:c15="http://schemas.microsoft.com/office/drawing/2012/chart" uri="{CE6537A1-D6FC-4f65-9D91-7224C49458BB}"/>
                <c:ext xmlns:c16="http://schemas.microsoft.com/office/drawing/2014/chart" uri="{C3380CC4-5D6E-409C-BE32-E72D297353CC}">
                  <c16:uniqueId val="{0000001A-B53F-4BC5-8BB6-F1C6FB101727}"/>
                </c:ext>
              </c:extLst>
            </c:dLbl>
            <c:dLbl>
              <c:idx val="12"/>
              <c:delete val="1"/>
              <c:extLst>
                <c:ext xmlns:c15="http://schemas.microsoft.com/office/drawing/2012/chart" uri="{CE6537A1-D6FC-4f65-9D91-7224C49458BB}"/>
                <c:ext xmlns:c16="http://schemas.microsoft.com/office/drawing/2014/chart" uri="{C3380CC4-5D6E-409C-BE32-E72D297353CC}">
                  <c16:uniqueId val="{0000001B-B53F-4BC5-8BB6-F1C6FB101727}"/>
                </c:ext>
              </c:extLst>
            </c:dLbl>
            <c:dLbl>
              <c:idx val="13"/>
              <c:delete val="1"/>
              <c:extLst>
                <c:ext xmlns:c15="http://schemas.microsoft.com/office/drawing/2012/chart" uri="{CE6537A1-D6FC-4f65-9D91-7224C49458BB}"/>
                <c:ext xmlns:c16="http://schemas.microsoft.com/office/drawing/2014/chart" uri="{C3380CC4-5D6E-409C-BE32-E72D297353CC}">
                  <c16:uniqueId val="{0000001C-B53F-4BC5-8BB6-F1C6FB101727}"/>
                </c:ext>
              </c:extLst>
            </c:dLbl>
            <c:dLbl>
              <c:idx val="14"/>
              <c:delete val="1"/>
              <c:extLst>
                <c:ext xmlns:c15="http://schemas.microsoft.com/office/drawing/2012/chart" uri="{CE6537A1-D6FC-4f65-9D91-7224C49458BB}"/>
                <c:ext xmlns:c16="http://schemas.microsoft.com/office/drawing/2014/chart" uri="{C3380CC4-5D6E-409C-BE32-E72D297353CC}">
                  <c16:uniqueId val="{0000001D-B53F-4BC5-8BB6-F1C6FB101727}"/>
                </c:ext>
              </c:extLst>
            </c:dLbl>
            <c:dLbl>
              <c:idx val="15"/>
              <c:delete val="1"/>
              <c:extLst>
                <c:ext xmlns:c15="http://schemas.microsoft.com/office/drawing/2012/chart" uri="{CE6537A1-D6FC-4f65-9D91-7224C49458BB}"/>
                <c:ext xmlns:c16="http://schemas.microsoft.com/office/drawing/2014/chart" uri="{C3380CC4-5D6E-409C-BE32-E72D297353CC}">
                  <c16:uniqueId val="{0000001E-B53F-4BC5-8BB6-F1C6FB101727}"/>
                </c:ext>
              </c:extLst>
            </c:dLbl>
            <c:dLbl>
              <c:idx val="16"/>
              <c:delete val="1"/>
              <c:extLst>
                <c:ext xmlns:c15="http://schemas.microsoft.com/office/drawing/2012/chart" uri="{CE6537A1-D6FC-4f65-9D91-7224C49458BB}"/>
                <c:ext xmlns:c16="http://schemas.microsoft.com/office/drawing/2014/chart" uri="{C3380CC4-5D6E-409C-BE32-E72D297353CC}">
                  <c16:uniqueId val="{0000001F-B53F-4BC5-8BB6-F1C6FB10172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7">
                  <c:v>51</c:v>
                </c:pt>
                <c:pt idx="8">
                  <c:v>47</c:v>
                </c:pt>
                <c:pt idx="9">
                  <c:v>50</c:v>
                </c:pt>
                <c:pt idx="10">
                  <c:v>41</c:v>
                </c:pt>
                <c:pt idx="11">
                  <c:v>47</c:v>
                </c:pt>
                <c:pt idx="12">
                  <c:v>49</c:v>
                </c:pt>
                <c:pt idx="13">
                  <c:v>29</c:v>
                </c:pt>
                <c:pt idx="14">
                  <c:v>33</c:v>
                </c:pt>
                <c:pt idx="15">
                  <c:v>35</c:v>
                </c:pt>
                <c:pt idx="16">
                  <c:v>27</c:v>
                </c:pt>
                <c:pt idx="17">
                  <c:v>29</c:v>
                </c:pt>
                <c:pt idx="18">
                  <c:v>28</c:v>
                </c:pt>
              </c:numCache>
            </c:numRef>
          </c:val>
          <c:smooth val="0"/>
          <c:extLst>
            <c:ext xmlns:c16="http://schemas.microsoft.com/office/drawing/2014/chart" uri="{C3380CC4-5D6E-409C-BE32-E72D297353CC}">
              <c16:uniqueId val="{00000003-4A67-42C5-BAB3-9FD3B2EF865D}"/>
            </c:ext>
          </c:extLst>
        </c:ser>
        <c:ser>
          <c:idx val="1"/>
          <c:order val="1"/>
          <c:tx>
            <c:strRef>
              <c:f>Sheet1!$C$1</c:f>
              <c:strCache>
                <c:ptCount val="1"/>
                <c:pt idx="0">
                  <c:v>Pharmaceutical stimulants</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triangle"/>
            <c:size val="6"/>
            <c:spPr>
              <a:solidFill>
                <a:schemeClr val="accent2"/>
              </a:solidFill>
              <a:ln w="6350" cap="flat" cmpd="sng" algn="ctr">
                <a:solidFill>
                  <a:schemeClr val="accent2"/>
                </a:solidFill>
                <a:prstDash val="solid"/>
                <a:round/>
              </a:ln>
              <a:effectLst>
                <a:outerShdw blurRad="50800" dist="38100" dir="2700000" algn="tl" rotWithShape="0">
                  <a:prstClr val="black">
                    <a:alpha val="40000"/>
                  </a:prstClr>
                </a:outerShdw>
              </a:effectLst>
            </c:spPr>
          </c:marker>
          <c:dLbls>
            <c:dLbl>
              <c:idx val="7"/>
              <c:delete val="1"/>
              <c:extLst>
                <c:ext xmlns:c15="http://schemas.microsoft.com/office/drawing/2012/chart" uri="{CE6537A1-D6FC-4f65-9D91-7224C49458BB}"/>
                <c:ext xmlns:c16="http://schemas.microsoft.com/office/drawing/2014/chart" uri="{C3380CC4-5D6E-409C-BE32-E72D297353CC}">
                  <c16:uniqueId val="{00000020-B53F-4BC5-8BB6-F1C6FB101727}"/>
                </c:ext>
              </c:extLst>
            </c:dLbl>
            <c:dLbl>
              <c:idx val="8"/>
              <c:delete val="1"/>
              <c:extLst>
                <c:ext xmlns:c15="http://schemas.microsoft.com/office/drawing/2012/chart" uri="{CE6537A1-D6FC-4f65-9D91-7224C49458BB}"/>
                <c:ext xmlns:c16="http://schemas.microsoft.com/office/drawing/2014/chart" uri="{C3380CC4-5D6E-409C-BE32-E72D297353CC}">
                  <c16:uniqueId val="{00000021-B53F-4BC5-8BB6-F1C6FB101727}"/>
                </c:ext>
              </c:extLst>
            </c:dLbl>
            <c:dLbl>
              <c:idx val="9"/>
              <c:delete val="1"/>
              <c:extLst>
                <c:ext xmlns:c15="http://schemas.microsoft.com/office/drawing/2012/chart" uri="{CE6537A1-D6FC-4f65-9D91-7224C49458BB}"/>
                <c:ext xmlns:c16="http://schemas.microsoft.com/office/drawing/2014/chart" uri="{C3380CC4-5D6E-409C-BE32-E72D297353CC}">
                  <c16:uniqueId val="{00000022-B53F-4BC5-8BB6-F1C6FB101727}"/>
                </c:ext>
              </c:extLst>
            </c:dLbl>
            <c:dLbl>
              <c:idx val="10"/>
              <c:delete val="1"/>
              <c:extLst>
                <c:ext xmlns:c15="http://schemas.microsoft.com/office/drawing/2012/chart" uri="{CE6537A1-D6FC-4f65-9D91-7224C49458BB}"/>
                <c:ext xmlns:c16="http://schemas.microsoft.com/office/drawing/2014/chart" uri="{C3380CC4-5D6E-409C-BE32-E72D297353CC}">
                  <c16:uniqueId val="{00000023-B53F-4BC5-8BB6-F1C6FB101727}"/>
                </c:ext>
              </c:extLst>
            </c:dLbl>
            <c:dLbl>
              <c:idx val="11"/>
              <c:delete val="1"/>
              <c:extLst>
                <c:ext xmlns:c15="http://schemas.microsoft.com/office/drawing/2012/chart" uri="{CE6537A1-D6FC-4f65-9D91-7224C49458BB}"/>
                <c:ext xmlns:c16="http://schemas.microsoft.com/office/drawing/2014/chart" uri="{C3380CC4-5D6E-409C-BE32-E72D297353CC}">
                  <c16:uniqueId val="{00000024-B53F-4BC5-8BB6-F1C6FB101727}"/>
                </c:ext>
              </c:extLst>
            </c:dLbl>
            <c:dLbl>
              <c:idx val="12"/>
              <c:delete val="1"/>
              <c:extLst>
                <c:ext xmlns:c15="http://schemas.microsoft.com/office/drawing/2012/chart" uri="{CE6537A1-D6FC-4f65-9D91-7224C49458BB}"/>
                <c:ext xmlns:c16="http://schemas.microsoft.com/office/drawing/2014/chart" uri="{C3380CC4-5D6E-409C-BE32-E72D297353CC}">
                  <c16:uniqueId val="{00000027-B53F-4BC5-8BB6-F1C6FB101727}"/>
                </c:ext>
              </c:extLst>
            </c:dLbl>
            <c:dLbl>
              <c:idx val="13"/>
              <c:delete val="1"/>
              <c:extLst>
                <c:ext xmlns:c15="http://schemas.microsoft.com/office/drawing/2012/chart" uri="{CE6537A1-D6FC-4f65-9D91-7224C49458BB}"/>
                <c:ext xmlns:c16="http://schemas.microsoft.com/office/drawing/2014/chart" uri="{C3380CC4-5D6E-409C-BE32-E72D297353CC}">
                  <c16:uniqueId val="{0000002A-B53F-4BC5-8BB6-F1C6FB101727}"/>
                </c:ext>
              </c:extLst>
            </c:dLbl>
            <c:dLbl>
              <c:idx val="14"/>
              <c:delete val="1"/>
              <c:extLst>
                <c:ext xmlns:c15="http://schemas.microsoft.com/office/drawing/2012/chart" uri="{CE6537A1-D6FC-4f65-9D91-7224C49458BB}"/>
                <c:ext xmlns:c16="http://schemas.microsoft.com/office/drawing/2014/chart" uri="{C3380CC4-5D6E-409C-BE32-E72D297353CC}">
                  <c16:uniqueId val="{0000002B-B53F-4BC5-8BB6-F1C6FB101727}"/>
                </c:ext>
              </c:extLst>
            </c:dLbl>
            <c:dLbl>
              <c:idx val="15"/>
              <c:delete val="1"/>
              <c:extLst>
                <c:ext xmlns:c15="http://schemas.microsoft.com/office/drawing/2012/chart" uri="{CE6537A1-D6FC-4f65-9D91-7224C49458BB}"/>
                <c:ext xmlns:c16="http://schemas.microsoft.com/office/drawing/2014/chart" uri="{C3380CC4-5D6E-409C-BE32-E72D297353CC}">
                  <c16:uniqueId val="{0000002D-B53F-4BC5-8BB6-F1C6FB101727}"/>
                </c:ext>
              </c:extLst>
            </c:dLbl>
            <c:dLbl>
              <c:idx val="16"/>
              <c:delete val="1"/>
              <c:extLst>
                <c:ext xmlns:c15="http://schemas.microsoft.com/office/drawing/2012/chart" uri="{CE6537A1-D6FC-4f65-9D91-7224C49458BB}"/>
                <c:ext xmlns:c16="http://schemas.microsoft.com/office/drawing/2014/chart" uri="{C3380CC4-5D6E-409C-BE32-E72D297353CC}">
                  <c16:uniqueId val="{00000026-B53F-4BC5-8BB6-F1C6FB101727}"/>
                </c:ext>
              </c:extLst>
            </c:dLbl>
            <c:dLbl>
              <c:idx val="17"/>
              <c:delete val="1"/>
              <c:extLst>
                <c:ext xmlns:c15="http://schemas.microsoft.com/office/drawing/2012/chart" uri="{CE6537A1-D6FC-4f65-9D91-7224C49458BB}"/>
                <c:ext xmlns:c16="http://schemas.microsoft.com/office/drawing/2014/chart" uri="{C3380CC4-5D6E-409C-BE32-E72D297353CC}">
                  <c16:uniqueId val="{00000000-93BF-4E83-BF97-4AAE1685905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6">
                  <c:v>35</c:v>
                </c:pt>
                <c:pt idx="7">
                  <c:v>28</c:v>
                </c:pt>
                <c:pt idx="8">
                  <c:v>28</c:v>
                </c:pt>
                <c:pt idx="9">
                  <c:v>22</c:v>
                </c:pt>
                <c:pt idx="10">
                  <c:v>30</c:v>
                </c:pt>
                <c:pt idx="11">
                  <c:v>25</c:v>
                </c:pt>
                <c:pt idx="12">
                  <c:v>12</c:v>
                </c:pt>
                <c:pt idx="13">
                  <c:v>7</c:v>
                </c:pt>
                <c:pt idx="14">
                  <c:v>11</c:v>
                </c:pt>
                <c:pt idx="15">
                  <c:v>10</c:v>
                </c:pt>
                <c:pt idx="16">
                  <c:v>4</c:v>
                </c:pt>
                <c:pt idx="17">
                  <c:v>5</c:v>
                </c:pt>
                <c:pt idx="18">
                  <c:v>8</c:v>
                </c:pt>
              </c:numCache>
            </c:numRef>
          </c:val>
          <c:smooth val="0"/>
          <c:extLst>
            <c:ext xmlns:c16="http://schemas.microsoft.com/office/drawing/2014/chart" uri="{C3380CC4-5D6E-409C-BE32-E72D297353CC}">
              <c16:uniqueId val="{00000005-4A67-42C5-BAB3-9FD3B2EF865D}"/>
            </c:ext>
          </c:extLst>
        </c:ser>
        <c:ser>
          <c:idx val="2"/>
          <c:order val="2"/>
          <c:tx>
            <c:strRef>
              <c:f>Sheet1!$D$1</c:f>
              <c:strCache>
                <c:ptCount val="1"/>
                <c:pt idx="0">
                  <c:v>Anti-psychotics</c:v>
                </c:pt>
              </c:strCache>
            </c:strRef>
          </c:tx>
          <c:spPr>
            <a:ln w="25400" cap="rnd" cmpd="sng" algn="ctr">
              <a:solidFill>
                <a:schemeClr val="accent3"/>
              </a:solidFill>
              <a:prstDash val="solid"/>
              <a:round/>
            </a:ln>
            <a:effectLst/>
          </c:spPr>
          <c:marker>
            <c:symbol val="square"/>
            <c:size val="6"/>
            <c:spPr>
              <a:solidFill>
                <a:schemeClr val="accent3"/>
              </a:solidFill>
              <a:ln w="6350" cap="flat" cmpd="sng" algn="ctr">
                <a:solidFill>
                  <a:schemeClr val="accent3"/>
                </a:solidFill>
                <a:prstDash val="solid"/>
                <a:round/>
              </a:ln>
              <a:effectLst/>
            </c:spPr>
          </c:marker>
          <c:dLbls>
            <c:dLbl>
              <c:idx val="11"/>
              <c:layout>
                <c:manualLayout>
                  <c:x val="-3.3801118250493749E-2"/>
                  <c:y val="-3.4490203560095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67-42C5-BAB3-9FD3B2EF865D}"/>
                </c:ext>
              </c:extLst>
            </c:dLbl>
            <c:dLbl>
              <c:idx val="12"/>
              <c:delete val="1"/>
              <c:extLst>
                <c:ext xmlns:c15="http://schemas.microsoft.com/office/drawing/2012/chart" uri="{CE6537A1-D6FC-4f65-9D91-7224C49458BB}"/>
                <c:ext xmlns:c16="http://schemas.microsoft.com/office/drawing/2014/chart" uri="{C3380CC4-5D6E-409C-BE32-E72D297353CC}">
                  <c16:uniqueId val="{00000028-B53F-4BC5-8BB6-F1C6FB101727}"/>
                </c:ext>
              </c:extLst>
            </c:dLbl>
            <c:dLbl>
              <c:idx val="13"/>
              <c:delete val="1"/>
              <c:extLst>
                <c:ext xmlns:c15="http://schemas.microsoft.com/office/drawing/2012/chart" uri="{CE6537A1-D6FC-4f65-9D91-7224C49458BB}"/>
                <c:ext xmlns:c16="http://schemas.microsoft.com/office/drawing/2014/chart" uri="{C3380CC4-5D6E-409C-BE32-E72D297353CC}">
                  <c16:uniqueId val="{00000029-B53F-4BC5-8BB6-F1C6FB101727}"/>
                </c:ext>
              </c:extLst>
            </c:dLbl>
            <c:dLbl>
              <c:idx val="14"/>
              <c:delete val="1"/>
              <c:extLst>
                <c:ext xmlns:c15="http://schemas.microsoft.com/office/drawing/2012/chart" uri="{CE6537A1-D6FC-4f65-9D91-7224C49458BB}"/>
                <c:ext xmlns:c16="http://schemas.microsoft.com/office/drawing/2014/chart" uri="{C3380CC4-5D6E-409C-BE32-E72D297353CC}">
                  <c16:uniqueId val="{0000002C-B53F-4BC5-8BB6-F1C6FB101727}"/>
                </c:ext>
              </c:extLst>
            </c:dLbl>
            <c:dLbl>
              <c:idx val="15"/>
              <c:delete val="1"/>
              <c:extLst>
                <c:ext xmlns:c15="http://schemas.microsoft.com/office/drawing/2012/chart" uri="{CE6537A1-D6FC-4f65-9D91-7224C49458BB}"/>
                <c:ext xmlns:c16="http://schemas.microsoft.com/office/drawing/2014/chart" uri="{C3380CC4-5D6E-409C-BE32-E72D297353CC}">
                  <c16:uniqueId val="{0000002E-B53F-4BC5-8BB6-F1C6FB101727}"/>
                </c:ext>
              </c:extLst>
            </c:dLbl>
            <c:dLbl>
              <c:idx val="16"/>
              <c:delete val="1"/>
              <c:extLst>
                <c:ext xmlns:c15="http://schemas.microsoft.com/office/drawing/2012/chart" uri="{CE6537A1-D6FC-4f65-9D91-7224C49458BB}"/>
                <c:ext xmlns:c16="http://schemas.microsoft.com/office/drawing/2014/chart" uri="{C3380CC4-5D6E-409C-BE32-E72D297353CC}">
                  <c16:uniqueId val="{00000025-B53F-4BC5-8BB6-F1C6FB101727}"/>
                </c:ext>
              </c:extLst>
            </c:dLbl>
            <c:dLbl>
              <c:idx val="17"/>
              <c:layout>
                <c:manualLayout>
                  <c:x val="3.6215483839814639E-3"/>
                  <c:y val="-1.0347061068028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B53F-4BC5-8BB6-F1C6FB10172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11">
                  <c:v>13</c:v>
                </c:pt>
                <c:pt idx="12">
                  <c:v>13</c:v>
                </c:pt>
                <c:pt idx="13">
                  <c:v>12</c:v>
                </c:pt>
                <c:pt idx="14">
                  <c:v>11</c:v>
                </c:pt>
                <c:pt idx="15">
                  <c:v>16</c:v>
                </c:pt>
                <c:pt idx="16">
                  <c:v>13</c:v>
                </c:pt>
                <c:pt idx="17">
                  <c:v>23</c:v>
                </c:pt>
                <c:pt idx="18">
                  <c:v>18</c:v>
                </c:pt>
              </c:numCache>
            </c:numRef>
          </c:val>
          <c:smooth val="0"/>
          <c:extLst>
            <c:ext xmlns:c16="http://schemas.microsoft.com/office/drawing/2014/chart" uri="{C3380CC4-5D6E-409C-BE32-E72D297353CC}">
              <c16:uniqueId val="{00000008-4A67-42C5-BAB3-9FD3B2EF865D}"/>
            </c:ext>
          </c:extLst>
        </c:ser>
        <c:ser>
          <c:idx val="3"/>
          <c:order val="3"/>
          <c:tx>
            <c:strRef>
              <c:f>Sheet1!$E$1</c:f>
              <c:strCache>
                <c:ptCount val="1"/>
                <c:pt idx="0">
                  <c:v>Steroids</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circle"/>
            <c:size val="6"/>
            <c:spPr>
              <a:solidFill>
                <a:schemeClr val="accent4"/>
              </a:solidFill>
              <a:ln w="6350" cap="flat" cmpd="sng" algn="ctr">
                <a:solidFill>
                  <a:schemeClr val="accent4"/>
                </a:solidFill>
                <a:prstDash val="solid"/>
                <a:round/>
              </a:ln>
              <a:effectLst>
                <a:outerShdw blurRad="50800" dist="38100" dir="2700000" algn="tl" rotWithShape="0">
                  <a:prstClr val="black">
                    <a:alpha val="40000"/>
                  </a:prstClr>
                </a:outerShdw>
              </a:effectLst>
            </c:spPr>
          </c:marker>
          <c:dLbls>
            <c:dLbl>
              <c:idx val="10"/>
              <c:delete val="1"/>
              <c:extLst>
                <c:ext xmlns:c15="http://schemas.microsoft.com/office/drawing/2012/chart" uri="{CE6537A1-D6FC-4f65-9D91-7224C49458BB}"/>
                <c:ext xmlns:c16="http://schemas.microsoft.com/office/drawing/2014/chart" uri="{C3380CC4-5D6E-409C-BE32-E72D297353CC}">
                  <c16:uniqueId val="{00000009-4A67-42C5-BAB3-9FD3B2EF865D}"/>
                </c:ext>
              </c:extLst>
            </c:dLbl>
            <c:dLbl>
              <c:idx val="11"/>
              <c:delete val="1"/>
              <c:extLst>
                <c:ext xmlns:c15="http://schemas.microsoft.com/office/drawing/2012/chart" uri="{CE6537A1-D6FC-4f65-9D91-7224C49458BB}"/>
                <c:ext xmlns:c16="http://schemas.microsoft.com/office/drawing/2014/chart" uri="{C3380CC4-5D6E-409C-BE32-E72D297353CC}">
                  <c16:uniqueId val="{00000000-B53F-4BC5-8BB6-F1C6FB101727}"/>
                </c:ext>
              </c:extLst>
            </c:dLbl>
            <c:dLbl>
              <c:idx val="12"/>
              <c:delete val="1"/>
              <c:extLst>
                <c:ext xmlns:c15="http://schemas.microsoft.com/office/drawing/2012/chart" uri="{CE6537A1-D6FC-4f65-9D91-7224C49458BB}"/>
                <c:ext xmlns:c16="http://schemas.microsoft.com/office/drawing/2014/chart" uri="{C3380CC4-5D6E-409C-BE32-E72D297353CC}">
                  <c16:uniqueId val="{00000001-B53F-4BC5-8BB6-F1C6FB101727}"/>
                </c:ext>
              </c:extLst>
            </c:dLbl>
            <c:dLbl>
              <c:idx val="13"/>
              <c:delete val="1"/>
              <c:extLst>
                <c:ext xmlns:c15="http://schemas.microsoft.com/office/drawing/2012/chart" uri="{CE6537A1-D6FC-4f65-9D91-7224C49458BB}"/>
                <c:ext xmlns:c16="http://schemas.microsoft.com/office/drawing/2014/chart" uri="{C3380CC4-5D6E-409C-BE32-E72D297353CC}">
                  <c16:uniqueId val="{00000002-B53F-4BC5-8BB6-F1C6FB101727}"/>
                </c:ext>
              </c:extLst>
            </c:dLbl>
            <c:dLbl>
              <c:idx val="14"/>
              <c:delete val="1"/>
              <c:extLst>
                <c:ext xmlns:c15="http://schemas.microsoft.com/office/drawing/2012/chart" uri="{CE6537A1-D6FC-4f65-9D91-7224C49458BB}"/>
                <c:ext xmlns:c16="http://schemas.microsoft.com/office/drawing/2014/chart" uri="{C3380CC4-5D6E-409C-BE32-E72D297353CC}">
                  <c16:uniqueId val="{00000003-B53F-4BC5-8BB6-F1C6FB101727}"/>
                </c:ext>
              </c:extLst>
            </c:dLbl>
            <c:dLbl>
              <c:idx val="15"/>
              <c:delete val="1"/>
              <c:extLst>
                <c:ext xmlns:c15="http://schemas.microsoft.com/office/drawing/2012/chart" uri="{CE6537A1-D6FC-4f65-9D91-7224C49458BB}"/>
                <c:ext xmlns:c16="http://schemas.microsoft.com/office/drawing/2014/chart" uri="{C3380CC4-5D6E-409C-BE32-E72D297353CC}">
                  <c16:uniqueId val="{00000004-B53F-4BC5-8BB6-F1C6FB101727}"/>
                </c:ext>
              </c:extLst>
            </c:dLbl>
            <c:dLbl>
              <c:idx val="16"/>
              <c:delete val="1"/>
              <c:extLst>
                <c:ext xmlns:c15="http://schemas.microsoft.com/office/drawing/2012/chart" uri="{CE6537A1-D6FC-4f65-9D91-7224C49458BB}"/>
                <c:ext xmlns:c16="http://schemas.microsoft.com/office/drawing/2014/chart" uri="{C3380CC4-5D6E-409C-BE32-E72D297353CC}">
                  <c16:uniqueId val="{00000005-B53F-4BC5-8BB6-F1C6FB101727}"/>
                </c:ext>
              </c:extLst>
            </c:dLbl>
            <c:dLbl>
              <c:idx val="17"/>
              <c:delete val="1"/>
              <c:extLst>
                <c:ext xmlns:c15="http://schemas.microsoft.com/office/drawing/2012/chart" uri="{CE6537A1-D6FC-4f65-9D91-7224C49458BB}"/>
                <c:ext xmlns:c16="http://schemas.microsoft.com/office/drawing/2014/chart" uri="{C3380CC4-5D6E-409C-BE32-E72D297353CC}">
                  <c16:uniqueId val="{00000006-B53F-4BC5-8BB6-F1C6FB10172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10">
                  <c:v>1</c:v>
                </c:pt>
                <c:pt idx="11">
                  <c:v>1</c:v>
                </c:pt>
                <c:pt idx="12">
                  <c:v>1</c:v>
                </c:pt>
                <c:pt idx="13">
                  <c:v>2</c:v>
                </c:pt>
                <c:pt idx="14">
                  <c:v>0</c:v>
                </c:pt>
                <c:pt idx="15">
                  <c:v>0</c:v>
                </c:pt>
                <c:pt idx="16">
                  <c:v>0</c:v>
                </c:pt>
                <c:pt idx="17">
                  <c:v>1</c:v>
                </c:pt>
                <c:pt idx="18">
                  <c:v>6</c:v>
                </c:pt>
              </c:numCache>
            </c:numRef>
          </c:val>
          <c:smooth val="0"/>
          <c:extLst>
            <c:ext xmlns:c16="http://schemas.microsoft.com/office/drawing/2014/chart" uri="{C3380CC4-5D6E-409C-BE32-E72D297353CC}">
              <c16:uniqueId val="{0000000B-4A67-42C5-BAB3-9FD3B2EF865D}"/>
            </c:ext>
          </c:extLst>
        </c:ser>
        <c:ser>
          <c:idx val="4"/>
          <c:order val="4"/>
          <c:tx>
            <c:strRef>
              <c:f>Sheet1!$F$1</c:f>
              <c:strCache>
                <c:ptCount val="1"/>
                <c:pt idx="0">
                  <c:v>Alcohol</c:v>
                </c:pt>
              </c:strCache>
            </c:strRef>
          </c:tx>
          <c:spPr>
            <a:ln w="25400" cap="rnd" cmpd="sng" algn="ctr">
              <a:solidFill>
                <a:schemeClr val="accent5"/>
              </a:solidFill>
              <a:prstDash val="solid"/>
              <a:round/>
            </a:ln>
            <a:effectLst>
              <a:outerShdw blurRad="50800" dist="38100" dir="2700000" algn="tl" rotWithShape="0">
                <a:prstClr val="black">
                  <a:alpha val="40000"/>
                </a:prstClr>
              </a:outerShdw>
            </a:effectLst>
          </c:spPr>
          <c:marker>
            <c:symbol val="star"/>
            <c:size val="6"/>
            <c:spPr>
              <a:noFill/>
              <a:ln w="6350" cap="flat" cmpd="sng" algn="ctr">
                <a:solidFill>
                  <a:schemeClr val="accent5"/>
                </a:solidFill>
                <a:prstDash val="solid"/>
                <a:round/>
              </a:ln>
              <a:effectLst>
                <a:outerShdw blurRad="50800" dist="38100" dir="2700000" algn="tl" rotWithShape="0">
                  <a:prstClr val="black">
                    <a:alpha val="40000"/>
                  </a:prstClr>
                </a:outerShdw>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7-B53F-4BC5-8BB6-F1C6FB101727}"/>
                </c:ext>
              </c:extLst>
            </c:dLbl>
            <c:dLbl>
              <c:idx val="2"/>
              <c:delete val="1"/>
              <c:extLst>
                <c:ext xmlns:c15="http://schemas.microsoft.com/office/drawing/2012/chart" uri="{CE6537A1-D6FC-4f65-9D91-7224C49458BB}"/>
                <c:ext xmlns:c16="http://schemas.microsoft.com/office/drawing/2014/chart" uri="{C3380CC4-5D6E-409C-BE32-E72D297353CC}">
                  <c16:uniqueId val="{00000008-B53F-4BC5-8BB6-F1C6FB101727}"/>
                </c:ext>
              </c:extLst>
            </c:dLbl>
            <c:dLbl>
              <c:idx val="3"/>
              <c:delete val="1"/>
              <c:extLst>
                <c:ext xmlns:c15="http://schemas.microsoft.com/office/drawing/2012/chart" uri="{CE6537A1-D6FC-4f65-9D91-7224C49458BB}"/>
                <c:ext xmlns:c16="http://schemas.microsoft.com/office/drawing/2014/chart" uri="{C3380CC4-5D6E-409C-BE32-E72D297353CC}">
                  <c16:uniqueId val="{00000009-B53F-4BC5-8BB6-F1C6FB101727}"/>
                </c:ext>
              </c:extLst>
            </c:dLbl>
            <c:dLbl>
              <c:idx val="4"/>
              <c:delete val="1"/>
              <c:extLst>
                <c:ext xmlns:c15="http://schemas.microsoft.com/office/drawing/2012/chart" uri="{CE6537A1-D6FC-4f65-9D91-7224C49458BB}"/>
                <c:ext xmlns:c16="http://schemas.microsoft.com/office/drawing/2014/chart" uri="{C3380CC4-5D6E-409C-BE32-E72D297353CC}">
                  <c16:uniqueId val="{0000000A-B53F-4BC5-8BB6-F1C6FB101727}"/>
                </c:ext>
              </c:extLst>
            </c:dLbl>
            <c:dLbl>
              <c:idx val="5"/>
              <c:delete val="1"/>
              <c:extLst>
                <c:ext xmlns:c15="http://schemas.microsoft.com/office/drawing/2012/chart" uri="{CE6537A1-D6FC-4f65-9D91-7224C49458BB}"/>
                <c:ext xmlns:c16="http://schemas.microsoft.com/office/drawing/2014/chart" uri="{C3380CC4-5D6E-409C-BE32-E72D297353CC}">
                  <c16:uniqueId val="{0000000B-B53F-4BC5-8BB6-F1C6FB101727}"/>
                </c:ext>
              </c:extLst>
            </c:dLbl>
            <c:dLbl>
              <c:idx val="6"/>
              <c:delete val="1"/>
              <c:extLst>
                <c:ext xmlns:c15="http://schemas.microsoft.com/office/drawing/2012/chart" uri="{CE6537A1-D6FC-4f65-9D91-7224C49458BB}"/>
                <c:ext xmlns:c16="http://schemas.microsoft.com/office/drawing/2014/chart" uri="{C3380CC4-5D6E-409C-BE32-E72D297353CC}">
                  <c16:uniqueId val="{0000000C-B53F-4BC5-8BB6-F1C6FB101727}"/>
                </c:ext>
              </c:extLst>
            </c:dLbl>
            <c:dLbl>
              <c:idx val="7"/>
              <c:delete val="1"/>
              <c:extLst>
                <c:ext xmlns:c15="http://schemas.microsoft.com/office/drawing/2012/chart" uri="{CE6537A1-D6FC-4f65-9D91-7224C49458BB}"/>
                <c:ext xmlns:c16="http://schemas.microsoft.com/office/drawing/2014/chart" uri="{C3380CC4-5D6E-409C-BE32-E72D297353CC}">
                  <c16:uniqueId val="{0000000D-B53F-4BC5-8BB6-F1C6FB101727}"/>
                </c:ext>
              </c:extLst>
            </c:dLbl>
            <c:dLbl>
              <c:idx val="8"/>
              <c:delete val="1"/>
              <c:extLst>
                <c:ext xmlns:c15="http://schemas.microsoft.com/office/drawing/2012/chart" uri="{CE6537A1-D6FC-4f65-9D91-7224C49458BB}"/>
                <c:ext xmlns:c16="http://schemas.microsoft.com/office/drawing/2014/chart" uri="{C3380CC4-5D6E-409C-BE32-E72D297353CC}">
                  <c16:uniqueId val="{0000000E-B53F-4BC5-8BB6-F1C6FB101727}"/>
                </c:ext>
              </c:extLst>
            </c:dLbl>
            <c:dLbl>
              <c:idx val="9"/>
              <c:delete val="1"/>
              <c:extLst>
                <c:ext xmlns:c15="http://schemas.microsoft.com/office/drawing/2012/chart" uri="{CE6537A1-D6FC-4f65-9D91-7224C49458BB}"/>
                <c:ext xmlns:c16="http://schemas.microsoft.com/office/drawing/2014/chart" uri="{C3380CC4-5D6E-409C-BE32-E72D297353CC}">
                  <c16:uniqueId val="{0000000F-B53F-4BC5-8BB6-F1C6FB101727}"/>
                </c:ext>
              </c:extLst>
            </c:dLbl>
            <c:dLbl>
              <c:idx val="10"/>
              <c:delete val="1"/>
              <c:extLst>
                <c:ext xmlns:c15="http://schemas.microsoft.com/office/drawing/2012/chart" uri="{CE6537A1-D6FC-4f65-9D91-7224C49458BB}"/>
                <c:ext xmlns:c16="http://schemas.microsoft.com/office/drawing/2014/chart" uri="{C3380CC4-5D6E-409C-BE32-E72D297353CC}">
                  <c16:uniqueId val="{00000010-B53F-4BC5-8BB6-F1C6FB101727}"/>
                </c:ext>
              </c:extLst>
            </c:dLbl>
            <c:dLbl>
              <c:idx val="11"/>
              <c:delete val="1"/>
              <c:extLst>
                <c:ext xmlns:c15="http://schemas.microsoft.com/office/drawing/2012/chart" uri="{CE6537A1-D6FC-4f65-9D91-7224C49458BB}"/>
                <c:ext xmlns:c16="http://schemas.microsoft.com/office/drawing/2014/chart" uri="{C3380CC4-5D6E-409C-BE32-E72D297353CC}">
                  <c16:uniqueId val="{00000011-B53F-4BC5-8BB6-F1C6FB101727}"/>
                </c:ext>
              </c:extLst>
            </c:dLbl>
            <c:dLbl>
              <c:idx val="12"/>
              <c:delete val="1"/>
              <c:extLst>
                <c:ext xmlns:c15="http://schemas.microsoft.com/office/drawing/2012/chart" uri="{CE6537A1-D6FC-4f65-9D91-7224C49458BB}"/>
                <c:ext xmlns:c16="http://schemas.microsoft.com/office/drawing/2014/chart" uri="{C3380CC4-5D6E-409C-BE32-E72D297353CC}">
                  <c16:uniqueId val="{00000012-B53F-4BC5-8BB6-F1C6FB101727}"/>
                </c:ext>
              </c:extLst>
            </c:dLbl>
            <c:dLbl>
              <c:idx val="13"/>
              <c:delete val="1"/>
              <c:extLst>
                <c:ext xmlns:c15="http://schemas.microsoft.com/office/drawing/2012/chart" uri="{CE6537A1-D6FC-4f65-9D91-7224C49458BB}"/>
                <c:ext xmlns:c16="http://schemas.microsoft.com/office/drawing/2014/chart" uri="{C3380CC4-5D6E-409C-BE32-E72D297353CC}">
                  <c16:uniqueId val="{00000013-B53F-4BC5-8BB6-F1C6FB101727}"/>
                </c:ext>
              </c:extLst>
            </c:dLbl>
            <c:dLbl>
              <c:idx val="14"/>
              <c:delete val="1"/>
              <c:extLst>
                <c:ext xmlns:c15="http://schemas.microsoft.com/office/drawing/2012/chart" uri="{CE6537A1-D6FC-4f65-9D91-7224C49458BB}"/>
                <c:ext xmlns:c16="http://schemas.microsoft.com/office/drawing/2014/chart" uri="{C3380CC4-5D6E-409C-BE32-E72D297353CC}">
                  <c16:uniqueId val="{00000014-B53F-4BC5-8BB6-F1C6FB101727}"/>
                </c:ext>
              </c:extLst>
            </c:dLbl>
            <c:dLbl>
              <c:idx val="15"/>
              <c:delete val="1"/>
              <c:extLst>
                <c:ext xmlns:c15="http://schemas.microsoft.com/office/drawing/2012/chart" uri="{CE6537A1-D6FC-4f65-9D91-7224C49458BB}"/>
                <c:ext xmlns:c16="http://schemas.microsoft.com/office/drawing/2014/chart" uri="{C3380CC4-5D6E-409C-BE32-E72D297353CC}">
                  <c16:uniqueId val="{00000015-B53F-4BC5-8BB6-F1C6FB101727}"/>
                </c:ext>
              </c:extLst>
            </c:dLbl>
            <c:dLbl>
              <c:idx val="16"/>
              <c:delete val="1"/>
              <c:extLst>
                <c:ext xmlns:c15="http://schemas.microsoft.com/office/drawing/2012/chart" uri="{CE6537A1-D6FC-4f65-9D91-7224C49458BB}"/>
                <c:ext xmlns:c16="http://schemas.microsoft.com/office/drawing/2014/chart" uri="{C3380CC4-5D6E-409C-BE32-E72D297353CC}">
                  <c16:uniqueId val="{00000016-B53F-4BC5-8BB6-F1C6FB10172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Sheet1!$F$2:$F$20</c:f>
              <c:numCache>
                <c:formatCode>General</c:formatCode>
                <c:ptCount val="19"/>
                <c:pt idx="0">
                  <c:v>57</c:v>
                </c:pt>
                <c:pt idx="1">
                  <c:v>66</c:v>
                </c:pt>
                <c:pt idx="2">
                  <c:v>73</c:v>
                </c:pt>
                <c:pt idx="3">
                  <c:v>73</c:v>
                </c:pt>
                <c:pt idx="4">
                  <c:v>58</c:v>
                </c:pt>
                <c:pt idx="5">
                  <c:v>74</c:v>
                </c:pt>
                <c:pt idx="6">
                  <c:v>68</c:v>
                </c:pt>
                <c:pt idx="7">
                  <c:v>75</c:v>
                </c:pt>
                <c:pt idx="8">
                  <c:v>62</c:v>
                </c:pt>
                <c:pt idx="9">
                  <c:v>68</c:v>
                </c:pt>
                <c:pt idx="10">
                  <c:v>66</c:v>
                </c:pt>
                <c:pt idx="11">
                  <c:v>70</c:v>
                </c:pt>
                <c:pt idx="12">
                  <c:v>65</c:v>
                </c:pt>
                <c:pt idx="13">
                  <c:v>61</c:v>
                </c:pt>
                <c:pt idx="14">
                  <c:v>54</c:v>
                </c:pt>
                <c:pt idx="15">
                  <c:v>60</c:v>
                </c:pt>
                <c:pt idx="16">
                  <c:v>55</c:v>
                </c:pt>
                <c:pt idx="17">
                  <c:v>66</c:v>
                </c:pt>
                <c:pt idx="18">
                  <c:v>75</c:v>
                </c:pt>
              </c:numCache>
            </c:numRef>
          </c:val>
          <c:smooth val="0"/>
          <c:extLst>
            <c:ext xmlns:c16="http://schemas.microsoft.com/office/drawing/2014/chart" uri="{C3380CC4-5D6E-409C-BE32-E72D297353CC}">
              <c16:uniqueId val="{0000000F-4A67-42C5-BAB3-9FD3B2EF865D}"/>
            </c:ext>
          </c:extLst>
        </c:ser>
        <c:ser>
          <c:idx val="5"/>
          <c:order val="5"/>
          <c:tx>
            <c:strRef>
              <c:f>Sheet1!$G$1</c:f>
              <c:strCache>
                <c:ptCount val="1"/>
                <c:pt idx="0">
                  <c:v>Tobacco</c:v>
                </c:pt>
              </c:strCache>
            </c:strRef>
          </c:tx>
          <c:spPr>
            <a:ln w="25400" cap="rnd" cmpd="sng" algn="ctr">
              <a:solidFill>
                <a:schemeClr val="accent6"/>
              </a:solidFill>
              <a:prstDash val="solid"/>
              <a:round/>
            </a:ln>
            <a:effectLst>
              <a:outerShdw blurRad="50800" dist="38100" dir="2700000" algn="tl" rotWithShape="0">
                <a:prstClr val="black">
                  <a:alpha val="40000"/>
                </a:prstClr>
              </a:outerShdw>
            </a:effectLst>
          </c:spPr>
          <c:marker>
            <c:symbol val="plus"/>
            <c:size val="6"/>
            <c:spPr>
              <a:solidFill>
                <a:schemeClr val="accent6"/>
              </a:solidFill>
              <a:ln w="6350" cap="flat" cmpd="sng" algn="ctr">
                <a:solidFill>
                  <a:schemeClr val="accent6"/>
                </a:solidFill>
                <a:prstDash val="solid"/>
                <a:round/>
              </a:ln>
              <a:effectLst>
                <a:outerShdw blurRad="50800" dist="38100" dir="2700000" algn="tl" rotWithShape="0">
                  <a:prstClr val="black">
                    <a:alpha val="40000"/>
                  </a:prstClr>
                </a:outerShdw>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30-B53F-4BC5-8BB6-F1C6FB101727}"/>
                </c:ext>
              </c:extLst>
            </c:dLbl>
            <c:dLbl>
              <c:idx val="2"/>
              <c:delete val="1"/>
              <c:extLst>
                <c:ext xmlns:c15="http://schemas.microsoft.com/office/drawing/2012/chart" uri="{CE6537A1-D6FC-4f65-9D91-7224C49458BB}"/>
                <c:ext xmlns:c16="http://schemas.microsoft.com/office/drawing/2014/chart" uri="{C3380CC4-5D6E-409C-BE32-E72D297353CC}">
                  <c16:uniqueId val="{00000031-B53F-4BC5-8BB6-F1C6FB101727}"/>
                </c:ext>
              </c:extLst>
            </c:dLbl>
            <c:dLbl>
              <c:idx val="3"/>
              <c:delete val="1"/>
              <c:extLst>
                <c:ext xmlns:c15="http://schemas.microsoft.com/office/drawing/2012/chart" uri="{CE6537A1-D6FC-4f65-9D91-7224C49458BB}"/>
                <c:ext xmlns:c16="http://schemas.microsoft.com/office/drawing/2014/chart" uri="{C3380CC4-5D6E-409C-BE32-E72D297353CC}">
                  <c16:uniqueId val="{00000032-B53F-4BC5-8BB6-F1C6FB101727}"/>
                </c:ext>
              </c:extLst>
            </c:dLbl>
            <c:dLbl>
              <c:idx val="4"/>
              <c:delete val="1"/>
              <c:extLst>
                <c:ext xmlns:c15="http://schemas.microsoft.com/office/drawing/2012/chart" uri="{CE6537A1-D6FC-4f65-9D91-7224C49458BB}"/>
                <c:ext xmlns:c16="http://schemas.microsoft.com/office/drawing/2014/chart" uri="{C3380CC4-5D6E-409C-BE32-E72D297353CC}">
                  <c16:uniqueId val="{00000033-B53F-4BC5-8BB6-F1C6FB101727}"/>
                </c:ext>
              </c:extLst>
            </c:dLbl>
            <c:dLbl>
              <c:idx val="5"/>
              <c:delete val="1"/>
              <c:extLst>
                <c:ext xmlns:c15="http://schemas.microsoft.com/office/drawing/2012/chart" uri="{CE6537A1-D6FC-4f65-9D91-7224C49458BB}"/>
                <c:ext xmlns:c16="http://schemas.microsoft.com/office/drawing/2014/chart" uri="{C3380CC4-5D6E-409C-BE32-E72D297353CC}">
                  <c16:uniqueId val="{00000034-B53F-4BC5-8BB6-F1C6FB101727}"/>
                </c:ext>
              </c:extLst>
            </c:dLbl>
            <c:dLbl>
              <c:idx val="6"/>
              <c:delete val="1"/>
              <c:extLst>
                <c:ext xmlns:c15="http://schemas.microsoft.com/office/drawing/2012/chart" uri="{CE6537A1-D6FC-4f65-9D91-7224C49458BB}"/>
                <c:ext xmlns:c16="http://schemas.microsoft.com/office/drawing/2014/chart" uri="{C3380CC4-5D6E-409C-BE32-E72D297353CC}">
                  <c16:uniqueId val="{00000035-B53F-4BC5-8BB6-F1C6FB101727}"/>
                </c:ext>
              </c:extLst>
            </c:dLbl>
            <c:dLbl>
              <c:idx val="7"/>
              <c:delete val="1"/>
              <c:extLst>
                <c:ext xmlns:c15="http://schemas.microsoft.com/office/drawing/2012/chart" uri="{CE6537A1-D6FC-4f65-9D91-7224C49458BB}"/>
                <c:ext xmlns:c16="http://schemas.microsoft.com/office/drawing/2014/chart" uri="{C3380CC4-5D6E-409C-BE32-E72D297353CC}">
                  <c16:uniqueId val="{00000036-B53F-4BC5-8BB6-F1C6FB101727}"/>
                </c:ext>
              </c:extLst>
            </c:dLbl>
            <c:dLbl>
              <c:idx val="8"/>
              <c:delete val="1"/>
              <c:extLst>
                <c:ext xmlns:c15="http://schemas.microsoft.com/office/drawing/2012/chart" uri="{CE6537A1-D6FC-4f65-9D91-7224C49458BB}"/>
                <c:ext xmlns:c16="http://schemas.microsoft.com/office/drawing/2014/chart" uri="{C3380CC4-5D6E-409C-BE32-E72D297353CC}">
                  <c16:uniqueId val="{00000037-B53F-4BC5-8BB6-F1C6FB101727}"/>
                </c:ext>
              </c:extLst>
            </c:dLbl>
            <c:dLbl>
              <c:idx val="9"/>
              <c:delete val="1"/>
              <c:extLst>
                <c:ext xmlns:c15="http://schemas.microsoft.com/office/drawing/2012/chart" uri="{CE6537A1-D6FC-4f65-9D91-7224C49458BB}"/>
                <c:ext xmlns:c16="http://schemas.microsoft.com/office/drawing/2014/chart" uri="{C3380CC4-5D6E-409C-BE32-E72D297353CC}">
                  <c16:uniqueId val="{00000038-B53F-4BC5-8BB6-F1C6FB101727}"/>
                </c:ext>
              </c:extLst>
            </c:dLbl>
            <c:dLbl>
              <c:idx val="10"/>
              <c:delete val="1"/>
              <c:extLst>
                <c:ext xmlns:c15="http://schemas.microsoft.com/office/drawing/2012/chart" uri="{CE6537A1-D6FC-4f65-9D91-7224C49458BB}"/>
                <c:ext xmlns:c16="http://schemas.microsoft.com/office/drawing/2014/chart" uri="{C3380CC4-5D6E-409C-BE32-E72D297353CC}">
                  <c16:uniqueId val="{00000039-B53F-4BC5-8BB6-F1C6FB101727}"/>
                </c:ext>
              </c:extLst>
            </c:dLbl>
            <c:dLbl>
              <c:idx val="11"/>
              <c:delete val="1"/>
              <c:extLst>
                <c:ext xmlns:c15="http://schemas.microsoft.com/office/drawing/2012/chart" uri="{CE6537A1-D6FC-4f65-9D91-7224C49458BB}"/>
                <c:ext xmlns:c16="http://schemas.microsoft.com/office/drawing/2014/chart" uri="{C3380CC4-5D6E-409C-BE32-E72D297353CC}">
                  <c16:uniqueId val="{0000003A-B53F-4BC5-8BB6-F1C6FB101727}"/>
                </c:ext>
              </c:extLst>
            </c:dLbl>
            <c:dLbl>
              <c:idx val="12"/>
              <c:delete val="1"/>
              <c:extLst>
                <c:ext xmlns:c15="http://schemas.microsoft.com/office/drawing/2012/chart" uri="{CE6537A1-D6FC-4f65-9D91-7224C49458BB}"/>
                <c:ext xmlns:c16="http://schemas.microsoft.com/office/drawing/2014/chart" uri="{C3380CC4-5D6E-409C-BE32-E72D297353CC}">
                  <c16:uniqueId val="{0000003B-B53F-4BC5-8BB6-F1C6FB101727}"/>
                </c:ext>
              </c:extLst>
            </c:dLbl>
            <c:dLbl>
              <c:idx val="13"/>
              <c:delete val="1"/>
              <c:extLst>
                <c:ext xmlns:c15="http://schemas.microsoft.com/office/drawing/2012/chart" uri="{CE6537A1-D6FC-4f65-9D91-7224C49458BB}"/>
                <c:ext xmlns:c16="http://schemas.microsoft.com/office/drawing/2014/chart" uri="{C3380CC4-5D6E-409C-BE32-E72D297353CC}">
                  <c16:uniqueId val="{0000003C-B53F-4BC5-8BB6-F1C6FB101727}"/>
                </c:ext>
              </c:extLst>
            </c:dLbl>
            <c:dLbl>
              <c:idx val="14"/>
              <c:delete val="1"/>
              <c:extLst>
                <c:ext xmlns:c15="http://schemas.microsoft.com/office/drawing/2012/chart" uri="{CE6537A1-D6FC-4f65-9D91-7224C49458BB}"/>
                <c:ext xmlns:c16="http://schemas.microsoft.com/office/drawing/2014/chart" uri="{C3380CC4-5D6E-409C-BE32-E72D297353CC}">
                  <c16:uniqueId val="{0000003D-B53F-4BC5-8BB6-F1C6FB101727}"/>
                </c:ext>
              </c:extLst>
            </c:dLbl>
            <c:dLbl>
              <c:idx val="15"/>
              <c:delete val="1"/>
              <c:extLst>
                <c:ext xmlns:c15="http://schemas.microsoft.com/office/drawing/2012/chart" uri="{CE6537A1-D6FC-4f65-9D91-7224C49458BB}"/>
                <c:ext xmlns:c16="http://schemas.microsoft.com/office/drawing/2014/chart" uri="{C3380CC4-5D6E-409C-BE32-E72D297353CC}">
                  <c16:uniqueId val="{0000003E-B53F-4BC5-8BB6-F1C6FB101727}"/>
                </c:ext>
              </c:extLst>
            </c:dLbl>
            <c:dLbl>
              <c:idx val="16"/>
              <c:delete val="1"/>
              <c:extLst>
                <c:ext xmlns:c15="http://schemas.microsoft.com/office/drawing/2012/chart" uri="{CE6537A1-D6FC-4f65-9D91-7224C49458BB}"/>
                <c:ext xmlns:c16="http://schemas.microsoft.com/office/drawing/2014/chart" uri="{C3380CC4-5D6E-409C-BE32-E72D297353CC}">
                  <c16:uniqueId val="{0000003F-B53F-4BC5-8BB6-F1C6FB10172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Sheet1!$G$2:$G$20</c:f>
              <c:numCache>
                <c:formatCode>General</c:formatCode>
                <c:ptCount val="19"/>
                <c:pt idx="0">
                  <c:v>93</c:v>
                </c:pt>
                <c:pt idx="1">
                  <c:v>96</c:v>
                </c:pt>
                <c:pt idx="2">
                  <c:v>93</c:v>
                </c:pt>
                <c:pt idx="3">
                  <c:v>97</c:v>
                </c:pt>
                <c:pt idx="4">
                  <c:v>91</c:v>
                </c:pt>
                <c:pt idx="5">
                  <c:v>96</c:v>
                </c:pt>
                <c:pt idx="6">
                  <c:v>99</c:v>
                </c:pt>
                <c:pt idx="7">
                  <c:v>98</c:v>
                </c:pt>
                <c:pt idx="8">
                  <c:v>99</c:v>
                </c:pt>
                <c:pt idx="9">
                  <c:v>96</c:v>
                </c:pt>
                <c:pt idx="10">
                  <c:v>94</c:v>
                </c:pt>
                <c:pt idx="11">
                  <c:v>96</c:v>
                </c:pt>
                <c:pt idx="12">
                  <c:v>94</c:v>
                </c:pt>
                <c:pt idx="13">
                  <c:v>89</c:v>
                </c:pt>
                <c:pt idx="14">
                  <c:v>88</c:v>
                </c:pt>
                <c:pt idx="15">
                  <c:v>96</c:v>
                </c:pt>
                <c:pt idx="16">
                  <c:v>90</c:v>
                </c:pt>
                <c:pt idx="17">
                  <c:v>93</c:v>
                </c:pt>
                <c:pt idx="18">
                  <c:v>97</c:v>
                </c:pt>
              </c:numCache>
            </c:numRef>
          </c:val>
          <c:smooth val="0"/>
          <c:extLst>
            <c:ext xmlns:c16="http://schemas.microsoft.com/office/drawing/2014/chart" uri="{C3380CC4-5D6E-409C-BE32-E72D297353CC}">
              <c16:uniqueId val="{00000013-4A67-42C5-BAB3-9FD3B2EF865D}"/>
            </c:ext>
          </c:extLst>
        </c:ser>
        <c:ser>
          <c:idx val="6"/>
          <c:order val="6"/>
          <c:tx>
            <c:strRef>
              <c:f>Sheet1!$H$1</c:f>
              <c:strCache>
                <c:ptCount val="1"/>
                <c:pt idx="0">
                  <c:v>E-cigarettes</c:v>
                </c:pt>
              </c:strCache>
            </c:strRef>
          </c:tx>
          <c:spPr>
            <a:ln w="25400" cap="rnd" cmpd="sng" algn="ctr">
              <a:solidFill>
                <a:schemeClr val="accent1">
                  <a:lumMod val="60000"/>
                </a:schemeClr>
              </a:solidFill>
              <a:prstDash val="solid"/>
              <a:round/>
            </a:ln>
            <a:effectLst>
              <a:outerShdw blurRad="50800" dist="38100" dir="2700000" algn="tl" rotWithShape="0">
                <a:prstClr val="black">
                  <a:alpha val="40000"/>
                </a:prstClr>
              </a:outerShdw>
            </a:effectLst>
          </c:spPr>
          <c:marker>
            <c:spPr>
              <a:noFill/>
              <a:ln w="6350" cap="flat" cmpd="sng" algn="ctr">
                <a:solidFill>
                  <a:schemeClr val="accent1">
                    <a:lumMod val="60000"/>
                  </a:schemeClr>
                </a:solidFill>
                <a:prstDash val="solid"/>
                <a:round/>
              </a:ln>
              <a:effectLst>
                <a:outerShdw blurRad="50800" dist="38100" dir="2700000" algn="tl" rotWithShape="0">
                  <a:prstClr val="black">
                    <a:alpha val="40000"/>
                  </a:prstClr>
                </a:outerShdw>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B53F-4BC5-8BB6-F1C6FB10172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Sheet1!$H$2:$H$20</c:f>
              <c:numCache>
                <c:formatCode>General</c:formatCode>
                <c:ptCount val="19"/>
                <c:pt idx="14">
                  <c:v>24</c:v>
                </c:pt>
                <c:pt idx="15">
                  <c:v>19</c:v>
                </c:pt>
                <c:pt idx="16">
                  <c:v>13</c:v>
                </c:pt>
                <c:pt idx="17">
                  <c:v>15</c:v>
                </c:pt>
                <c:pt idx="18">
                  <c:v>18</c:v>
                </c:pt>
              </c:numCache>
            </c:numRef>
          </c:val>
          <c:smooth val="0"/>
          <c:extLst>
            <c:ext xmlns:c16="http://schemas.microsoft.com/office/drawing/2014/chart" uri="{C3380CC4-5D6E-409C-BE32-E72D297353CC}">
              <c16:uniqueId val="{00000016-4A67-42C5-BAB3-9FD3B2EF865D}"/>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1288"/>
        <c:crosses val="autoZero"/>
        <c:auto val="1"/>
        <c:lblAlgn val="ctr"/>
        <c:lblOffset val="100"/>
        <c:noMultiLvlLbl val="0"/>
      </c:catAx>
      <c:valAx>
        <c:axId val="-209744128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 ACT IDRS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4712"/>
        <c:crosses val="autoZero"/>
        <c:crossBetween val="between"/>
      </c:valAx>
      <c:spPr>
        <a:noFill/>
        <a:ln>
          <a:noFill/>
        </a:ln>
        <a:effectLst/>
      </c:spPr>
    </c:plotArea>
    <c:legend>
      <c:legendPos val="b"/>
      <c:layout>
        <c:manualLayout>
          <c:xMode val="edge"/>
          <c:yMode val="edge"/>
          <c:x val="0.12897107394037499"/>
          <c:y val="0.80598133695165586"/>
          <c:w val="0.78036879185115715"/>
          <c:h val="0.1625562668689076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58585858585898E-2"/>
          <c:y val="2.7777995412265E-2"/>
          <c:w val="0.89730639730639705"/>
          <c:h val="0.82355768295637199"/>
        </c:manualLayout>
      </c:layout>
      <c:lineChart>
        <c:grouping val="standard"/>
        <c:varyColors val="0"/>
        <c:ser>
          <c:idx val="1"/>
          <c:order val="0"/>
          <c:tx>
            <c:strRef>
              <c:f>Sheet1!$B$1</c:f>
              <c:strCache>
                <c:ptCount val="1"/>
                <c:pt idx="0">
                  <c:v>Lifetime</c:v>
                </c:pt>
              </c:strCache>
            </c:strRef>
          </c:tx>
          <c:spPr>
            <a:ln w="19050" cap="rnd" cmpd="sng" algn="ctr">
              <a:solidFill>
                <a:schemeClr val="accent2"/>
              </a:solidFill>
              <a:prstDash val="solid"/>
              <a:round/>
            </a:ln>
            <a:effectLst/>
          </c:spPr>
          <c:marker>
            <c:symbol val="square"/>
            <c:size val="6"/>
            <c:spPr>
              <a:solidFill>
                <a:schemeClr val="accent2"/>
              </a:solidFill>
              <a:ln w="6350" cap="flat" cmpd="sng" algn="ctr">
                <a:solidFill>
                  <a:schemeClr val="accent2"/>
                </a:solidFill>
                <a:prstDash val="solid"/>
                <a:round/>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47</c:v>
                </c:pt>
                <c:pt idx="1">
                  <c:v>47</c:v>
                </c:pt>
                <c:pt idx="2">
                  <c:v>49</c:v>
                </c:pt>
                <c:pt idx="3">
                  <c:v>54</c:v>
                </c:pt>
                <c:pt idx="4">
                  <c:v>54</c:v>
                </c:pt>
                <c:pt idx="5">
                  <c:v>49</c:v>
                </c:pt>
                <c:pt idx="6">
                  <c:v>60</c:v>
                </c:pt>
                <c:pt idx="7">
                  <c:v>60</c:v>
                </c:pt>
                <c:pt idx="8">
                  <c:v>56</c:v>
                </c:pt>
                <c:pt idx="9">
                  <c:v>56</c:v>
                </c:pt>
                <c:pt idx="10">
                  <c:v>55</c:v>
                </c:pt>
                <c:pt idx="11">
                  <c:v>57</c:v>
                </c:pt>
                <c:pt idx="12">
                  <c:v>54</c:v>
                </c:pt>
                <c:pt idx="13">
                  <c:v>57</c:v>
                </c:pt>
                <c:pt idx="14">
                  <c:v>53</c:v>
                </c:pt>
                <c:pt idx="15">
                  <c:v>58</c:v>
                </c:pt>
                <c:pt idx="16">
                  <c:v>56</c:v>
                </c:pt>
                <c:pt idx="17">
                  <c:v>57</c:v>
                </c:pt>
                <c:pt idx="18">
                  <c:v>56</c:v>
                </c:pt>
              </c:numCache>
            </c:numRef>
          </c:val>
          <c:smooth val="0"/>
          <c:extLst>
            <c:ext xmlns:c16="http://schemas.microsoft.com/office/drawing/2014/chart" uri="{C3380CC4-5D6E-409C-BE32-E72D297353CC}">
              <c16:uniqueId val="{00000000-C4A5-4416-B418-076C6ECB96B0}"/>
            </c:ext>
          </c:extLst>
        </c:ser>
        <c:ser>
          <c:idx val="0"/>
          <c:order val="1"/>
          <c:tx>
            <c:strRef>
              <c:f>Sheet1!$C$1</c:f>
              <c:strCache>
                <c:ptCount val="1"/>
                <c:pt idx="0">
                  <c:v>Past 12 month</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x"/>
            <c:size val="6"/>
            <c:spPr>
              <a:noFill/>
              <a:ln w="6350" cap="flat" cmpd="sng" algn="ctr">
                <a:solidFill>
                  <a:schemeClr val="accent1"/>
                </a:solidFill>
                <a:prstDash val="solid"/>
                <a:round/>
              </a:ln>
              <a:effectLst>
                <a:outerShdw blurRad="50800" dist="38100" dir="2700000" algn="tl" rotWithShape="0">
                  <a:prstClr val="black">
                    <a:alpha val="40000"/>
                  </a:prst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34</c:v>
                </c:pt>
                <c:pt idx="1">
                  <c:v>15</c:v>
                </c:pt>
                <c:pt idx="2">
                  <c:v>14</c:v>
                </c:pt>
                <c:pt idx="3">
                  <c:v>19</c:v>
                </c:pt>
                <c:pt idx="4">
                  <c:v>28</c:v>
                </c:pt>
                <c:pt idx="5">
                  <c:v>12</c:v>
                </c:pt>
                <c:pt idx="6">
                  <c:v>15</c:v>
                </c:pt>
                <c:pt idx="7">
                  <c:v>21</c:v>
                </c:pt>
                <c:pt idx="8">
                  <c:v>22</c:v>
                </c:pt>
                <c:pt idx="9">
                  <c:v>12</c:v>
                </c:pt>
                <c:pt idx="10">
                  <c:v>17</c:v>
                </c:pt>
                <c:pt idx="11">
                  <c:v>16</c:v>
                </c:pt>
                <c:pt idx="12">
                  <c:v>15</c:v>
                </c:pt>
                <c:pt idx="13">
                  <c:v>16</c:v>
                </c:pt>
                <c:pt idx="14">
                  <c:v>12</c:v>
                </c:pt>
                <c:pt idx="15">
                  <c:v>20</c:v>
                </c:pt>
                <c:pt idx="16">
                  <c:v>13</c:v>
                </c:pt>
                <c:pt idx="17">
                  <c:v>17</c:v>
                </c:pt>
                <c:pt idx="18">
                  <c:v>19</c:v>
                </c:pt>
              </c:numCache>
            </c:numRef>
          </c:val>
          <c:smooth val="0"/>
          <c:extLst>
            <c:ext xmlns:c16="http://schemas.microsoft.com/office/drawing/2014/chart" uri="{C3380CC4-5D6E-409C-BE32-E72D297353CC}">
              <c16:uniqueId val="{00000002-C4A5-4416-B418-076C6ECB96B0}"/>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dirty="0"/>
                  <a:t>% ACT IDRS participants</a:t>
                </a:r>
              </a:p>
            </c:rich>
          </c:tx>
          <c:layout>
            <c:manualLayout>
              <c:xMode val="edge"/>
              <c:yMode val="edge"/>
              <c:x val="5.2778728745863268E-4"/>
              <c:y val="0.13006384116172848"/>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58585858585898E-2"/>
          <c:y val="2.7777995412265E-2"/>
          <c:w val="0.89730639730639705"/>
          <c:h val="0.6300091138242756"/>
        </c:manualLayout>
      </c:layout>
      <c:lineChart>
        <c:grouping val="standard"/>
        <c:varyColors val="0"/>
        <c:ser>
          <c:idx val="1"/>
          <c:order val="0"/>
          <c:tx>
            <c:strRef>
              <c:f>Sheet1!$B$1</c:f>
              <c:strCache>
                <c:ptCount val="1"/>
                <c:pt idx="0">
                  <c:v>Heard of naloxone</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6"/>
            <c:spPr>
              <a:solidFill>
                <a:schemeClr val="accent2"/>
              </a:solidFill>
              <a:ln w="6350" cap="flat" cmpd="sng" algn="ctr">
                <a:solidFill>
                  <a:schemeClr val="accent2"/>
                </a:solidFill>
                <a:prstDash val="solid"/>
                <a:round/>
              </a:ln>
              <a:effectLst>
                <a:outerShdw blurRad="50800" dist="38100" dir="2700000" algn="tl" rotWithShape="0">
                  <a:prstClr val="black">
                    <a:alpha val="40000"/>
                  </a:prst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General</c:formatCode>
                <c:ptCount val="6"/>
                <c:pt idx="0">
                  <c:v>92</c:v>
                </c:pt>
                <c:pt idx="1">
                  <c:v>97</c:v>
                </c:pt>
                <c:pt idx="2">
                  <c:v>94</c:v>
                </c:pt>
                <c:pt idx="3">
                  <c:v>95</c:v>
                </c:pt>
                <c:pt idx="4">
                  <c:v>89</c:v>
                </c:pt>
                <c:pt idx="5">
                  <c:v>94</c:v>
                </c:pt>
              </c:numCache>
            </c:numRef>
          </c:val>
          <c:smooth val="0"/>
          <c:extLst>
            <c:ext xmlns:c16="http://schemas.microsoft.com/office/drawing/2014/chart" uri="{C3380CC4-5D6E-409C-BE32-E72D297353CC}">
              <c16:uniqueId val="{00000000-AAF1-4802-A4C0-AD2DED606A43}"/>
            </c:ext>
          </c:extLst>
        </c:ser>
        <c:ser>
          <c:idx val="0"/>
          <c:order val="1"/>
          <c:tx>
            <c:strRef>
              <c:f>Sheet1!$C$1</c:f>
              <c:strCache>
                <c:ptCount val="1"/>
                <c:pt idx="0">
                  <c:v>Heard of take-home programs</c:v>
                </c:pt>
              </c:strCache>
            </c:strRef>
          </c:tx>
          <c:spPr>
            <a:ln w="25400" cap="rnd" cmpd="sng" algn="ctr">
              <a:solidFill>
                <a:schemeClr val="tx2"/>
              </a:solidFill>
              <a:prstDash val="solid"/>
              <a:round/>
            </a:ln>
            <a:effectLst>
              <a:outerShdw blurRad="50800" dist="38100" dir="2700000" algn="tl" rotWithShape="0">
                <a:prstClr val="black">
                  <a:alpha val="40000"/>
                </a:prstClr>
              </a:outerShdw>
            </a:effectLst>
          </c:spPr>
          <c:marker>
            <c:symbol val="circle"/>
            <c:size val="6"/>
            <c:spPr>
              <a:solidFill>
                <a:schemeClr val="tx2"/>
              </a:solidFill>
              <a:ln w="6350" cap="flat" cmpd="sng" algn="ctr">
                <a:solidFill>
                  <a:schemeClr val="tx2"/>
                </a:solidFill>
                <a:prstDash val="solid"/>
                <a:round/>
              </a:ln>
              <a:effectLst>
                <a:outerShdw blurRad="50800" dist="38100" dir="2700000" algn="tl" rotWithShape="0">
                  <a:prstClr val="black">
                    <a:alpha val="40000"/>
                  </a:prst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Sheet1!$C$2:$C$7</c:f>
              <c:numCache>
                <c:formatCode>General</c:formatCode>
                <c:ptCount val="6"/>
                <c:pt idx="0">
                  <c:v>70</c:v>
                </c:pt>
                <c:pt idx="1">
                  <c:v>85</c:v>
                </c:pt>
                <c:pt idx="2">
                  <c:v>81</c:v>
                </c:pt>
                <c:pt idx="3">
                  <c:v>80</c:v>
                </c:pt>
                <c:pt idx="4">
                  <c:v>70</c:v>
                </c:pt>
                <c:pt idx="5">
                  <c:v>77</c:v>
                </c:pt>
              </c:numCache>
            </c:numRef>
          </c:val>
          <c:smooth val="0"/>
          <c:extLst>
            <c:ext xmlns:c16="http://schemas.microsoft.com/office/drawing/2014/chart" uri="{C3380CC4-5D6E-409C-BE32-E72D297353CC}">
              <c16:uniqueId val="{00000001-AAF1-4802-A4C0-AD2DED606A43}"/>
            </c:ext>
          </c:extLst>
        </c:ser>
        <c:ser>
          <c:idx val="2"/>
          <c:order val="2"/>
          <c:tx>
            <c:strRef>
              <c:f>Sheet1!$D$1</c:f>
              <c:strCache>
                <c:ptCount val="1"/>
                <c:pt idx="0">
                  <c:v>Trained in naloxone administration</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triangle"/>
            <c:size val="6"/>
            <c:spPr>
              <a:solidFill>
                <a:schemeClr val="accent3"/>
              </a:solidFill>
              <a:ln w="6350" cap="flat" cmpd="sng" algn="ctr">
                <a:solidFill>
                  <a:schemeClr val="accent3"/>
                </a:solidFill>
                <a:prstDash val="solid"/>
                <a:round/>
              </a:ln>
              <a:effectLst>
                <a:outerShdw blurRad="50800" dist="38100" dir="2700000" algn="tl" rotWithShape="0">
                  <a:prstClr val="black">
                    <a:alpha val="40000"/>
                  </a:prst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Sheet1!$D$2:$D$7</c:f>
              <c:numCache>
                <c:formatCode>General</c:formatCode>
                <c:ptCount val="6"/>
                <c:pt idx="0">
                  <c:v>32</c:v>
                </c:pt>
                <c:pt idx="1">
                  <c:v>45</c:v>
                </c:pt>
                <c:pt idx="2">
                  <c:v>51</c:v>
                </c:pt>
                <c:pt idx="3">
                  <c:v>48</c:v>
                </c:pt>
                <c:pt idx="4">
                  <c:v>38</c:v>
                </c:pt>
                <c:pt idx="5">
                  <c:v>43</c:v>
                </c:pt>
              </c:numCache>
            </c:numRef>
          </c:val>
          <c:smooth val="0"/>
          <c:extLst>
            <c:ext xmlns:c16="http://schemas.microsoft.com/office/drawing/2014/chart" uri="{C3380CC4-5D6E-409C-BE32-E72D297353CC}">
              <c16:uniqueId val="{00000008-AAF1-4802-A4C0-AD2DED606A43}"/>
            </c:ext>
          </c:extLst>
        </c:ser>
        <c:ser>
          <c:idx val="3"/>
          <c:order val="3"/>
          <c:tx>
            <c:strRef>
              <c:f>Sheet1!$E$1</c:f>
              <c:strCache>
                <c:ptCount val="1"/>
                <c:pt idx="0">
                  <c:v>Heard of naloxone rescheduling</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diamond"/>
            <c:size val="6"/>
            <c:spPr>
              <a:solidFill>
                <a:schemeClr val="accent4"/>
              </a:solidFill>
              <a:ln w="6350" cap="flat" cmpd="sng" algn="ctr">
                <a:solidFill>
                  <a:schemeClr val="accent4"/>
                </a:solidFill>
                <a:prstDash val="solid"/>
                <a:round/>
              </a:ln>
              <a:effectLst>
                <a:outerShdw blurRad="50800" dist="38100" dir="2700000" algn="tl" rotWithShape="0">
                  <a:prstClr val="black">
                    <a:alpha val="40000"/>
                  </a:prstClr>
                </a:outerShdw>
              </a:effectLst>
            </c:spPr>
          </c:marker>
          <c:dLbls>
            <c:dLbl>
              <c:idx val="5"/>
              <c:tx>
                <c:rich>
                  <a:bodyPr/>
                  <a:lstStyle/>
                  <a:p>
                    <a:fld id="{CAB5178D-37D5-4E55-A4AA-6B2A9877A4E5}" type="VALUE">
                      <a:rPr lang="en-US" smtClean="0"/>
                      <a:pPr/>
                      <a:t>[VALUE]</a:t>
                    </a:fld>
                    <a:r>
                      <a:rPr lang="en-US"/>
                      <a:t>*</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2B-46ED-A3EF-17BFCA91A0B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Sheet1!$E$2:$E$7</c:f>
              <c:numCache>
                <c:formatCode>General</c:formatCode>
                <c:ptCount val="6"/>
                <c:pt idx="3">
                  <c:v>14</c:v>
                </c:pt>
                <c:pt idx="4">
                  <c:v>18</c:v>
                </c:pt>
                <c:pt idx="5">
                  <c:v>30</c:v>
                </c:pt>
              </c:numCache>
            </c:numRef>
          </c:val>
          <c:smooth val="0"/>
          <c:extLst>
            <c:ext xmlns:c16="http://schemas.microsoft.com/office/drawing/2014/chart" uri="{C3380CC4-5D6E-409C-BE32-E72D297353CC}">
              <c16:uniqueId val="{0000000C-AAF1-4802-A4C0-AD2DED606A43}"/>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dirty="0"/>
                  <a:t>% ACT IDRS participants</a:t>
                </a:r>
              </a:p>
            </c:rich>
          </c:tx>
          <c:layout>
            <c:manualLayout>
              <c:xMode val="edge"/>
              <c:yMode val="edge"/>
              <c:x val="3.7516641941496443E-3"/>
              <c:y val="8.1928646828778415E-2"/>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legend>
      <c:legendPos val="r"/>
      <c:layout>
        <c:manualLayout>
          <c:xMode val="edge"/>
          <c:yMode val="edge"/>
          <c:x val="0.10866996655331666"/>
          <c:y val="0.84494221054105578"/>
          <c:w val="0.83769634878068777"/>
          <c:h val="0.13225801154417741"/>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808080808080801E-2"/>
          <c:y val="7.8291814946619395E-2"/>
          <c:w val="0.90404040404040498"/>
          <c:h val="0.65183524538520787"/>
        </c:manualLayout>
      </c:layout>
      <c:lineChart>
        <c:grouping val="standard"/>
        <c:varyColors val="0"/>
        <c:ser>
          <c:idx val="0"/>
          <c:order val="0"/>
          <c:tx>
            <c:strRef>
              <c:f>Sheet1!$A$2</c:f>
              <c:strCache>
                <c:ptCount val="1"/>
                <c:pt idx="0">
                  <c:v>Borrowed needles</c:v>
                </c:pt>
              </c:strCache>
            </c:strRef>
          </c:tx>
          <c:spPr>
            <a:ln w="25400" cap="rnd">
              <a:solidFill>
                <a:schemeClr val="accent1"/>
              </a:solidFill>
              <a:round/>
            </a:ln>
            <a:effectLst>
              <a:outerShdw blurRad="50800" dist="38100" dir="2700000" algn="tl" rotWithShape="0">
                <a:prstClr val="black">
                  <a:alpha val="40000"/>
                </a:prstClr>
              </a:outerShdw>
            </a:effectLst>
          </c:spPr>
          <c:marker>
            <c:symbol val="square"/>
            <c:size val="5"/>
            <c:spPr>
              <a:solidFill>
                <a:schemeClr val="accent1"/>
              </a:solidFill>
              <a:ln w="9525">
                <a:solidFill>
                  <a:schemeClr val="accent1"/>
                </a:solidFill>
              </a:ln>
              <a:effectLst>
                <a:outerShdw blurRad="50800" dist="38100" dir="2700000" algn="tl" rotWithShape="0">
                  <a:prstClr val="black">
                    <a:alpha val="40000"/>
                  </a:prstClr>
                </a:outerShdw>
              </a:effectLst>
            </c:spPr>
          </c:marker>
          <c:dLbls>
            <c:dLbl>
              <c:idx val="0"/>
              <c:layout>
                <c:manualLayout>
                  <c:x val="-1.9607845029319605E-2"/>
                  <c:y val="2.7880109188556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44-4EBD-B034-0EE2F1356CD7}"/>
                </c:ext>
              </c:extLst>
            </c:dLbl>
            <c:dLbl>
              <c:idx val="1"/>
              <c:delete val="1"/>
              <c:extLst>
                <c:ext xmlns:c15="http://schemas.microsoft.com/office/drawing/2012/chart" uri="{CE6537A1-D6FC-4f65-9D91-7224C49458BB}"/>
                <c:ext xmlns:c16="http://schemas.microsoft.com/office/drawing/2014/chart" uri="{C3380CC4-5D6E-409C-BE32-E72D297353CC}">
                  <c16:uniqueId val="{00000019-C752-451D-810F-945DA6AADD8E}"/>
                </c:ext>
              </c:extLst>
            </c:dLbl>
            <c:dLbl>
              <c:idx val="2"/>
              <c:delete val="1"/>
              <c:extLst>
                <c:ext xmlns:c15="http://schemas.microsoft.com/office/drawing/2012/chart" uri="{CE6537A1-D6FC-4f65-9D91-7224C49458BB}"/>
                <c:ext xmlns:c16="http://schemas.microsoft.com/office/drawing/2014/chart" uri="{C3380CC4-5D6E-409C-BE32-E72D297353CC}">
                  <c16:uniqueId val="{0000001B-C752-451D-810F-945DA6AADD8E}"/>
                </c:ext>
              </c:extLst>
            </c:dLbl>
            <c:dLbl>
              <c:idx val="3"/>
              <c:delete val="1"/>
              <c:extLst>
                <c:ext xmlns:c15="http://schemas.microsoft.com/office/drawing/2012/chart" uri="{CE6537A1-D6FC-4f65-9D91-7224C49458BB}"/>
                <c:ext xmlns:c16="http://schemas.microsoft.com/office/drawing/2014/chart" uri="{C3380CC4-5D6E-409C-BE32-E72D297353CC}">
                  <c16:uniqueId val="{00000037-C752-451D-810F-945DA6AADD8E}"/>
                </c:ext>
              </c:extLst>
            </c:dLbl>
            <c:dLbl>
              <c:idx val="4"/>
              <c:delete val="1"/>
              <c:extLst>
                <c:ext xmlns:c15="http://schemas.microsoft.com/office/drawing/2012/chart" uri="{CE6537A1-D6FC-4f65-9D91-7224C49458BB}"/>
                <c:ext xmlns:c16="http://schemas.microsoft.com/office/drawing/2014/chart" uri="{C3380CC4-5D6E-409C-BE32-E72D297353CC}">
                  <c16:uniqueId val="{0000001F-C752-451D-810F-945DA6AADD8E}"/>
                </c:ext>
              </c:extLst>
            </c:dLbl>
            <c:dLbl>
              <c:idx val="5"/>
              <c:delete val="1"/>
              <c:extLst>
                <c:ext xmlns:c15="http://schemas.microsoft.com/office/drawing/2012/chart" uri="{CE6537A1-D6FC-4f65-9D91-7224C49458BB}"/>
                <c:ext xmlns:c16="http://schemas.microsoft.com/office/drawing/2014/chart" uri="{C3380CC4-5D6E-409C-BE32-E72D297353CC}">
                  <c16:uniqueId val="{00000036-C752-451D-810F-945DA6AADD8E}"/>
                </c:ext>
              </c:extLst>
            </c:dLbl>
            <c:dLbl>
              <c:idx val="6"/>
              <c:delete val="1"/>
              <c:extLst>
                <c:ext xmlns:c15="http://schemas.microsoft.com/office/drawing/2012/chart" uri="{CE6537A1-D6FC-4f65-9D91-7224C49458BB}"/>
                <c:ext xmlns:c16="http://schemas.microsoft.com/office/drawing/2014/chart" uri="{C3380CC4-5D6E-409C-BE32-E72D297353CC}">
                  <c16:uniqueId val="{00000035-C752-451D-810F-945DA6AADD8E}"/>
                </c:ext>
              </c:extLst>
            </c:dLbl>
            <c:dLbl>
              <c:idx val="7"/>
              <c:delete val="1"/>
              <c:extLst>
                <c:ext xmlns:c15="http://schemas.microsoft.com/office/drawing/2012/chart" uri="{CE6537A1-D6FC-4f65-9D91-7224C49458BB}"/>
                <c:ext xmlns:c16="http://schemas.microsoft.com/office/drawing/2014/chart" uri="{C3380CC4-5D6E-409C-BE32-E72D297353CC}">
                  <c16:uniqueId val="{00000034-C752-451D-810F-945DA6AADD8E}"/>
                </c:ext>
              </c:extLst>
            </c:dLbl>
            <c:dLbl>
              <c:idx val="8"/>
              <c:delete val="1"/>
              <c:extLst>
                <c:ext xmlns:c15="http://schemas.microsoft.com/office/drawing/2012/chart" uri="{CE6537A1-D6FC-4f65-9D91-7224C49458BB}"/>
                <c:ext xmlns:c16="http://schemas.microsoft.com/office/drawing/2014/chart" uri="{C3380CC4-5D6E-409C-BE32-E72D297353CC}">
                  <c16:uniqueId val="{00000032-C752-451D-810F-945DA6AADD8E}"/>
                </c:ext>
              </c:extLst>
            </c:dLbl>
            <c:dLbl>
              <c:idx val="9"/>
              <c:delete val="1"/>
              <c:extLst>
                <c:ext xmlns:c15="http://schemas.microsoft.com/office/drawing/2012/chart" uri="{CE6537A1-D6FC-4f65-9D91-7224C49458BB}"/>
                <c:ext xmlns:c16="http://schemas.microsoft.com/office/drawing/2014/chart" uri="{C3380CC4-5D6E-409C-BE32-E72D297353CC}">
                  <c16:uniqueId val="{00000031-C752-451D-810F-945DA6AADD8E}"/>
                </c:ext>
              </c:extLst>
            </c:dLbl>
            <c:dLbl>
              <c:idx val="10"/>
              <c:delete val="1"/>
              <c:extLst>
                <c:ext xmlns:c15="http://schemas.microsoft.com/office/drawing/2012/chart" uri="{CE6537A1-D6FC-4f65-9D91-7224C49458BB}"/>
                <c:ext xmlns:c16="http://schemas.microsoft.com/office/drawing/2014/chart" uri="{C3380CC4-5D6E-409C-BE32-E72D297353CC}">
                  <c16:uniqueId val="{00000030-C752-451D-810F-945DA6AADD8E}"/>
                </c:ext>
              </c:extLst>
            </c:dLbl>
            <c:dLbl>
              <c:idx val="11"/>
              <c:delete val="1"/>
              <c:extLst>
                <c:ext xmlns:c15="http://schemas.microsoft.com/office/drawing/2012/chart" uri="{CE6537A1-D6FC-4f65-9D91-7224C49458BB}"/>
                <c:ext xmlns:c16="http://schemas.microsoft.com/office/drawing/2014/chart" uri="{C3380CC4-5D6E-409C-BE32-E72D297353CC}">
                  <c16:uniqueId val="{00000024-C752-451D-810F-945DA6AADD8E}"/>
                </c:ext>
              </c:extLst>
            </c:dLbl>
            <c:dLbl>
              <c:idx val="12"/>
              <c:delete val="1"/>
              <c:extLst>
                <c:ext xmlns:c15="http://schemas.microsoft.com/office/drawing/2012/chart" uri="{CE6537A1-D6FC-4f65-9D91-7224C49458BB}"/>
                <c:ext xmlns:c16="http://schemas.microsoft.com/office/drawing/2014/chart" uri="{C3380CC4-5D6E-409C-BE32-E72D297353CC}">
                  <c16:uniqueId val="{0000002F-C752-451D-810F-945DA6AADD8E}"/>
                </c:ext>
              </c:extLst>
            </c:dLbl>
            <c:dLbl>
              <c:idx val="13"/>
              <c:delete val="1"/>
              <c:extLst>
                <c:ext xmlns:c15="http://schemas.microsoft.com/office/drawing/2012/chart" uri="{CE6537A1-D6FC-4f65-9D91-7224C49458BB}"/>
                <c:ext xmlns:c16="http://schemas.microsoft.com/office/drawing/2014/chart" uri="{C3380CC4-5D6E-409C-BE32-E72D297353CC}">
                  <c16:uniqueId val="{0000002E-C752-451D-810F-945DA6AADD8E}"/>
                </c:ext>
              </c:extLst>
            </c:dLbl>
            <c:dLbl>
              <c:idx val="14"/>
              <c:delete val="1"/>
              <c:extLst>
                <c:ext xmlns:c15="http://schemas.microsoft.com/office/drawing/2012/chart" uri="{CE6537A1-D6FC-4f65-9D91-7224C49458BB}"/>
                <c:ext xmlns:c16="http://schemas.microsoft.com/office/drawing/2014/chart" uri="{C3380CC4-5D6E-409C-BE32-E72D297353CC}">
                  <c16:uniqueId val="{0000002D-C752-451D-810F-945DA6AADD8E}"/>
                </c:ext>
              </c:extLst>
            </c:dLbl>
            <c:dLbl>
              <c:idx val="15"/>
              <c:delete val="1"/>
              <c:extLst>
                <c:ext xmlns:c15="http://schemas.microsoft.com/office/drawing/2012/chart" uri="{CE6537A1-D6FC-4f65-9D91-7224C49458BB}"/>
                <c:ext xmlns:c16="http://schemas.microsoft.com/office/drawing/2014/chart" uri="{C3380CC4-5D6E-409C-BE32-E72D297353CC}">
                  <c16:uniqueId val="{0000002A-C752-451D-810F-945DA6AADD8E}"/>
                </c:ext>
              </c:extLst>
            </c:dLbl>
            <c:dLbl>
              <c:idx val="16"/>
              <c:delete val="1"/>
              <c:extLst>
                <c:ext xmlns:c15="http://schemas.microsoft.com/office/drawing/2012/chart" uri="{CE6537A1-D6FC-4f65-9D91-7224C49458BB}"/>
                <c:ext xmlns:c16="http://schemas.microsoft.com/office/drawing/2014/chart" uri="{C3380CC4-5D6E-409C-BE32-E72D297353CC}">
                  <c16:uniqueId val="{0000002B-C752-451D-810F-945DA6AADD8E}"/>
                </c:ext>
              </c:extLst>
            </c:dLbl>
            <c:dLbl>
              <c:idx val="17"/>
              <c:delete val="1"/>
              <c:extLst>
                <c:ext xmlns:c15="http://schemas.microsoft.com/office/drawing/2012/chart" uri="{CE6537A1-D6FC-4f65-9D91-7224C49458BB}"/>
                <c:ext xmlns:c16="http://schemas.microsoft.com/office/drawing/2014/chart" uri="{C3380CC4-5D6E-409C-BE32-E72D297353CC}">
                  <c16:uniqueId val="{0000002C-C752-451D-810F-945DA6AADD8E}"/>
                </c:ext>
              </c:extLst>
            </c:dLbl>
            <c:dLbl>
              <c:idx val="18"/>
              <c:layout>
                <c:manualLayout>
                  <c:x val="-1.2254903143324938E-2"/>
                  <c:y val="-2.1684529368877749E-2"/>
                </c:manualLayout>
              </c:layout>
              <c:tx>
                <c:rich>
                  <a:bodyPr/>
                  <a:lstStyle/>
                  <a:p>
                    <a:fld id="{100214C4-8719-420B-AF16-B10017BD1B45}"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44-4EBD-B034-0EE2F1356CD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Sheet1!$B$2:$T$2</c:f>
              <c:numCache>
                <c:formatCode>General</c:formatCode>
                <c:ptCount val="19"/>
                <c:pt idx="0">
                  <c:v>10</c:v>
                </c:pt>
                <c:pt idx="1">
                  <c:v>15</c:v>
                </c:pt>
                <c:pt idx="2">
                  <c:v>12</c:v>
                </c:pt>
                <c:pt idx="3">
                  <c:v>11</c:v>
                </c:pt>
                <c:pt idx="4">
                  <c:v>14</c:v>
                </c:pt>
                <c:pt idx="5">
                  <c:v>9</c:v>
                </c:pt>
                <c:pt idx="6">
                  <c:v>6</c:v>
                </c:pt>
                <c:pt idx="7">
                  <c:v>17</c:v>
                </c:pt>
                <c:pt idx="8">
                  <c:v>10</c:v>
                </c:pt>
                <c:pt idx="9">
                  <c:v>10</c:v>
                </c:pt>
                <c:pt idx="10">
                  <c:v>11</c:v>
                </c:pt>
                <c:pt idx="11">
                  <c:v>13</c:v>
                </c:pt>
                <c:pt idx="12">
                  <c:v>8</c:v>
                </c:pt>
                <c:pt idx="13">
                  <c:v>6</c:v>
                </c:pt>
                <c:pt idx="14">
                  <c:v>8</c:v>
                </c:pt>
                <c:pt idx="15">
                  <c:v>9</c:v>
                </c:pt>
                <c:pt idx="16">
                  <c:v>3</c:v>
                </c:pt>
                <c:pt idx="17">
                  <c:v>2</c:v>
                </c:pt>
                <c:pt idx="18">
                  <c:v>10</c:v>
                </c:pt>
              </c:numCache>
            </c:numRef>
          </c:val>
          <c:smooth val="0"/>
          <c:extLst>
            <c:ext xmlns:c16="http://schemas.microsoft.com/office/drawing/2014/chart" uri="{C3380CC4-5D6E-409C-BE32-E72D297353CC}">
              <c16:uniqueId val="{00000002-0444-4EBD-B034-0EE2F1356CD7}"/>
            </c:ext>
          </c:extLst>
        </c:ser>
        <c:ser>
          <c:idx val="1"/>
          <c:order val="1"/>
          <c:tx>
            <c:strRef>
              <c:f>Sheet1!$A$3</c:f>
              <c:strCache>
                <c:ptCount val="1"/>
                <c:pt idx="0">
                  <c:v>Lent needles</c:v>
                </c:pt>
              </c:strCache>
            </c:strRef>
          </c:tx>
          <c:spPr>
            <a:ln w="25400" cap="rnd">
              <a:solidFill>
                <a:schemeClr val="accent3"/>
              </a:solidFill>
              <a:round/>
            </a:ln>
            <a:effectLst>
              <a:outerShdw blurRad="50800" dist="38100" dir="2700000" algn="tl" rotWithShape="0">
                <a:prstClr val="black">
                  <a:alpha val="40000"/>
                </a:prstClr>
              </a:outerShdw>
            </a:effectLst>
          </c:spPr>
          <c:marker>
            <c:symbol val="square"/>
            <c:size val="5"/>
            <c:spPr>
              <a:solidFill>
                <a:schemeClr val="accent3"/>
              </a:solidFill>
              <a:ln w="9525">
                <a:solidFill>
                  <a:schemeClr val="accent3"/>
                </a:solidFill>
              </a:ln>
              <a:effectLst>
                <a:outerShdw blurRad="50800" dist="38100" dir="2700000" algn="tl" rotWithShape="0">
                  <a:prstClr val="black">
                    <a:alpha val="40000"/>
                  </a:prstClr>
                </a:outerShdw>
              </a:effectLst>
            </c:spPr>
          </c:marker>
          <c:dLbls>
            <c:dLbl>
              <c:idx val="0"/>
              <c:layout>
                <c:manualLayout>
                  <c:x val="-1.8382354714987129E-2"/>
                  <c:y val="-3.4075689008236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44-4EBD-B034-0EE2F1356CD7}"/>
                </c:ext>
              </c:extLst>
            </c:dLbl>
            <c:dLbl>
              <c:idx val="1"/>
              <c:delete val="1"/>
              <c:extLst>
                <c:ext xmlns:c15="http://schemas.microsoft.com/office/drawing/2012/chart" uri="{CE6537A1-D6FC-4f65-9D91-7224C49458BB}"/>
                <c:ext xmlns:c16="http://schemas.microsoft.com/office/drawing/2014/chart" uri="{C3380CC4-5D6E-409C-BE32-E72D297353CC}">
                  <c16:uniqueId val="{0000001A-C752-451D-810F-945DA6AADD8E}"/>
                </c:ext>
              </c:extLst>
            </c:dLbl>
            <c:dLbl>
              <c:idx val="2"/>
              <c:delete val="1"/>
              <c:extLst>
                <c:ext xmlns:c15="http://schemas.microsoft.com/office/drawing/2012/chart" uri="{CE6537A1-D6FC-4f65-9D91-7224C49458BB}"/>
                <c:ext xmlns:c16="http://schemas.microsoft.com/office/drawing/2014/chart" uri="{C3380CC4-5D6E-409C-BE32-E72D297353CC}">
                  <c16:uniqueId val="{0000001C-C752-451D-810F-945DA6AADD8E}"/>
                </c:ext>
              </c:extLst>
            </c:dLbl>
            <c:dLbl>
              <c:idx val="3"/>
              <c:delete val="1"/>
              <c:extLst>
                <c:ext xmlns:c15="http://schemas.microsoft.com/office/drawing/2012/chart" uri="{CE6537A1-D6FC-4f65-9D91-7224C49458BB}"/>
                <c:ext xmlns:c16="http://schemas.microsoft.com/office/drawing/2014/chart" uri="{C3380CC4-5D6E-409C-BE32-E72D297353CC}">
                  <c16:uniqueId val="{0000001D-C752-451D-810F-945DA6AADD8E}"/>
                </c:ext>
              </c:extLst>
            </c:dLbl>
            <c:dLbl>
              <c:idx val="4"/>
              <c:delete val="1"/>
              <c:extLst>
                <c:ext xmlns:c15="http://schemas.microsoft.com/office/drawing/2012/chart" uri="{CE6537A1-D6FC-4f65-9D91-7224C49458BB}"/>
                <c:ext xmlns:c16="http://schemas.microsoft.com/office/drawing/2014/chart" uri="{C3380CC4-5D6E-409C-BE32-E72D297353CC}">
                  <c16:uniqueId val="{00000020-C752-451D-810F-945DA6AADD8E}"/>
                </c:ext>
              </c:extLst>
            </c:dLbl>
            <c:dLbl>
              <c:idx val="5"/>
              <c:delete val="1"/>
              <c:extLst>
                <c:ext xmlns:c15="http://schemas.microsoft.com/office/drawing/2012/chart" uri="{CE6537A1-D6FC-4f65-9D91-7224C49458BB}"/>
                <c:ext xmlns:c16="http://schemas.microsoft.com/office/drawing/2014/chart" uri="{C3380CC4-5D6E-409C-BE32-E72D297353CC}">
                  <c16:uniqueId val="{0000001E-C752-451D-810F-945DA6AADD8E}"/>
                </c:ext>
              </c:extLst>
            </c:dLbl>
            <c:dLbl>
              <c:idx val="6"/>
              <c:delete val="1"/>
              <c:extLst>
                <c:ext xmlns:c15="http://schemas.microsoft.com/office/drawing/2012/chart" uri="{CE6537A1-D6FC-4f65-9D91-7224C49458BB}"/>
                <c:ext xmlns:c16="http://schemas.microsoft.com/office/drawing/2014/chart" uri="{C3380CC4-5D6E-409C-BE32-E72D297353CC}">
                  <c16:uniqueId val="{00000038-C752-451D-810F-945DA6AADD8E}"/>
                </c:ext>
              </c:extLst>
            </c:dLbl>
            <c:dLbl>
              <c:idx val="7"/>
              <c:delete val="1"/>
              <c:extLst>
                <c:ext xmlns:c15="http://schemas.microsoft.com/office/drawing/2012/chart" uri="{CE6537A1-D6FC-4f65-9D91-7224C49458BB}"/>
                <c:ext xmlns:c16="http://schemas.microsoft.com/office/drawing/2014/chart" uri="{C3380CC4-5D6E-409C-BE32-E72D297353CC}">
                  <c16:uniqueId val="{00000021-C752-451D-810F-945DA6AADD8E}"/>
                </c:ext>
              </c:extLst>
            </c:dLbl>
            <c:dLbl>
              <c:idx val="8"/>
              <c:delete val="1"/>
              <c:extLst>
                <c:ext xmlns:c15="http://schemas.microsoft.com/office/drawing/2012/chart" uri="{CE6537A1-D6FC-4f65-9D91-7224C49458BB}"/>
                <c:ext xmlns:c16="http://schemas.microsoft.com/office/drawing/2014/chart" uri="{C3380CC4-5D6E-409C-BE32-E72D297353CC}">
                  <c16:uniqueId val="{00000033-C752-451D-810F-945DA6AADD8E}"/>
                </c:ext>
              </c:extLst>
            </c:dLbl>
            <c:dLbl>
              <c:idx val="9"/>
              <c:delete val="1"/>
              <c:extLst>
                <c:ext xmlns:c15="http://schemas.microsoft.com/office/drawing/2012/chart" uri="{CE6537A1-D6FC-4f65-9D91-7224C49458BB}"/>
                <c:ext xmlns:c16="http://schemas.microsoft.com/office/drawing/2014/chart" uri="{C3380CC4-5D6E-409C-BE32-E72D297353CC}">
                  <c16:uniqueId val="{00000022-C752-451D-810F-945DA6AADD8E}"/>
                </c:ext>
              </c:extLst>
            </c:dLbl>
            <c:dLbl>
              <c:idx val="10"/>
              <c:delete val="1"/>
              <c:extLst>
                <c:ext xmlns:c15="http://schemas.microsoft.com/office/drawing/2012/chart" uri="{CE6537A1-D6FC-4f65-9D91-7224C49458BB}"/>
                <c:ext xmlns:c16="http://schemas.microsoft.com/office/drawing/2014/chart" uri="{C3380CC4-5D6E-409C-BE32-E72D297353CC}">
                  <c16:uniqueId val="{00000023-C752-451D-810F-945DA6AADD8E}"/>
                </c:ext>
              </c:extLst>
            </c:dLbl>
            <c:dLbl>
              <c:idx val="11"/>
              <c:delete val="1"/>
              <c:extLst>
                <c:ext xmlns:c15="http://schemas.microsoft.com/office/drawing/2012/chart" uri="{CE6537A1-D6FC-4f65-9D91-7224C49458BB}"/>
                <c:ext xmlns:c16="http://schemas.microsoft.com/office/drawing/2014/chart" uri="{C3380CC4-5D6E-409C-BE32-E72D297353CC}">
                  <c16:uniqueId val="{00000026-C752-451D-810F-945DA6AADD8E}"/>
                </c:ext>
              </c:extLst>
            </c:dLbl>
            <c:dLbl>
              <c:idx val="12"/>
              <c:delete val="1"/>
              <c:extLst>
                <c:ext xmlns:c15="http://schemas.microsoft.com/office/drawing/2012/chart" uri="{CE6537A1-D6FC-4f65-9D91-7224C49458BB}"/>
                <c:ext xmlns:c16="http://schemas.microsoft.com/office/drawing/2014/chart" uri="{C3380CC4-5D6E-409C-BE32-E72D297353CC}">
                  <c16:uniqueId val="{00000025-C752-451D-810F-945DA6AADD8E}"/>
                </c:ext>
              </c:extLst>
            </c:dLbl>
            <c:dLbl>
              <c:idx val="13"/>
              <c:delete val="1"/>
              <c:extLst>
                <c:ext xmlns:c15="http://schemas.microsoft.com/office/drawing/2012/chart" uri="{CE6537A1-D6FC-4f65-9D91-7224C49458BB}"/>
                <c:ext xmlns:c16="http://schemas.microsoft.com/office/drawing/2014/chart" uri="{C3380CC4-5D6E-409C-BE32-E72D297353CC}">
                  <c16:uniqueId val="{00000027-C752-451D-810F-945DA6AADD8E}"/>
                </c:ext>
              </c:extLst>
            </c:dLbl>
            <c:dLbl>
              <c:idx val="14"/>
              <c:delete val="1"/>
              <c:extLst>
                <c:ext xmlns:c15="http://schemas.microsoft.com/office/drawing/2012/chart" uri="{CE6537A1-D6FC-4f65-9D91-7224C49458BB}"/>
                <c:ext xmlns:c16="http://schemas.microsoft.com/office/drawing/2014/chart" uri="{C3380CC4-5D6E-409C-BE32-E72D297353CC}">
                  <c16:uniqueId val="{00000028-C752-451D-810F-945DA6AADD8E}"/>
                </c:ext>
              </c:extLst>
            </c:dLbl>
            <c:dLbl>
              <c:idx val="15"/>
              <c:delete val="1"/>
              <c:extLst>
                <c:ext xmlns:c15="http://schemas.microsoft.com/office/drawing/2012/chart" uri="{CE6537A1-D6FC-4f65-9D91-7224C49458BB}"/>
                <c:ext xmlns:c16="http://schemas.microsoft.com/office/drawing/2014/chart" uri="{C3380CC4-5D6E-409C-BE32-E72D297353CC}">
                  <c16:uniqueId val="{00000029-C752-451D-810F-945DA6AADD8E}"/>
                </c:ext>
              </c:extLst>
            </c:dLbl>
            <c:dLbl>
              <c:idx val="16"/>
              <c:delete val="1"/>
              <c:extLst>
                <c:ext xmlns:c15="http://schemas.microsoft.com/office/drawing/2012/chart" uri="{CE6537A1-D6FC-4f65-9D91-7224C49458BB}"/>
                <c:ext xmlns:c16="http://schemas.microsoft.com/office/drawing/2014/chart" uri="{C3380CC4-5D6E-409C-BE32-E72D297353CC}">
                  <c16:uniqueId val="{00000018-C752-451D-810F-945DA6AADD8E}"/>
                </c:ext>
              </c:extLst>
            </c:dLbl>
            <c:dLbl>
              <c:idx val="17"/>
              <c:layout>
                <c:manualLayout>
                  <c:x val="-6.1274515716623797E-3"/>
                  <c:y val="-3.4075567048003907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1.920960892481173E-2"/>
                      <c:h val="5.5156271304928138E-2"/>
                    </c:manualLayout>
                  </c15:layout>
                </c:ext>
                <c:ext xmlns:c16="http://schemas.microsoft.com/office/drawing/2014/chart" uri="{C3380CC4-5D6E-409C-BE32-E72D297353CC}">
                  <c16:uniqueId val="{00000004-0444-4EBD-B034-0EE2F1356CD7}"/>
                </c:ext>
              </c:extLst>
            </c:dLbl>
            <c:dLbl>
              <c:idx val="18"/>
              <c:layout>
                <c:manualLayout>
                  <c:x val="-9.8039225146598075E-3"/>
                  <c:y val="2.1684529368877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44-4EBD-B034-0EE2F1356CD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Sheet1!$B$3:$T$3</c:f>
              <c:numCache>
                <c:formatCode>General</c:formatCode>
                <c:ptCount val="19"/>
                <c:pt idx="0">
                  <c:v>14</c:v>
                </c:pt>
                <c:pt idx="1">
                  <c:v>17</c:v>
                </c:pt>
                <c:pt idx="2">
                  <c:v>16</c:v>
                </c:pt>
                <c:pt idx="3">
                  <c:v>24</c:v>
                </c:pt>
                <c:pt idx="4">
                  <c:v>17</c:v>
                </c:pt>
                <c:pt idx="5">
                  <c:v>19</c:v>
                </c:pt>
                <c:pt idx="6">
                  <c:v>12</c:v>
                </c:pt>
                <c:pt idx="7">
                  <c:v>21</c:v>
                </c:pt>
                <c:pt idx="8">
                  <c:v>13</c:v>
                </c:pt>
                <c:pt idx="9">
                  <c:v>20</c:v>
                </c:pt>
                <c:pt idx="10">
                  <c:v>16</c:v>
                </c:pt>
                <c:pt idx="11">
                  <c:v>13</c:v>
                </c:pt>
                <c:pt idx="12">
                  <c:v>17</c:v>
                </c:pt>
                <c:pt idx="13">
                  <c:v>10</c:v>
                </c:pt>
                <c:pt idx="14">
                  <c:v>11</c:v>
                </c:pt>
                <c:pt idx="15">
                  <c:v>13</c:v>
                </c:pt>
                <c:pt idx="16">
                  <c:v>9</c:v>
                </c:pt>
                <c:pt idx="17">
                  <c:v>7</c:v>
                </c:pt>
                <c:pt idx="18">
                  <c:v>9</c:v>
                </c:pt>
              </c:numCache>
            </c:numRef>
          </c:val>
          <c:smooth val="0"/>
          <c:extLst>
            <c:ext xmlns:c16="http://schemas.microsoft.com/office/drawing/2014/chart" uri="{C3380CC4-5D6E-409C-BE32-E72D297353CC}">
              <c16:uniqueId val="{00000006-0444-4EBD-B034-0EE2F1356CD7}"/>
            </c:ext>
          </c:extLst>
        </c:ser>
        <c:ser>
          <c:idx val="2"/>
          <c:order val="2"/>
          <c:tx>
            <c:strRef>
              <c:f>Sheet1!$A$4</c:f>
              <c:strCache>
                <c:ptCount val="1"/>
                <c:pt idx="0">
                  <c:v>Shared other equipment</c:v>
                </c:pt>
              </c:strCache>
            </c:strRef>
          </c:tx>
          <c:spPr>
            <a:ln w="25400" cap="rnd">
              <a:solidFill>
                <a:schemeClr val="accent5"/>
              </a:solidFill>
              <a:round/>
            </a:ln>
            <a:effectLst>
              <a:outerShdw blurRad="50800" dist="38100" dir="2700000" algn="tl" rotWithShape="0">
                <a:prstClr val="black">
                  <a:alpha val="40000"/>
                </a:prstClr>
              </a:outerShdw>
            </a:effectLst>
          </c:spPr>
          <c:marker>
            <c:symbol val="square"/>
            <c:size val="5"/>
            <c:spPr>
              <a:solidFill>
                <a:schemeClr val="accent5"/>
              </a:solidFill>
              <a:ln w="9525">
                <a:solidFill>
                  <a:schemeClr val="accent5"/>
                </a:solidFill>
              </a:ln>
              <a:effectLst>
                <a:outerShdw blurRad="50800" dist="38100" dir="2700000" algn="tl" rotWithShape="0">
                  <a:prstClr val="black">
                    <a:alpha val="40000"/>
                  </a:prstClr>
                </a:outerShdw>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7-C752-451D-810F-945DA6AADD8E}"/>
                </c:ext>
              </c:extLst>
            </c:dLbl>
            <c:dLbl>
              <c:idx val="2"/>
              <c:delete val="1"/>
              <c:extLst>
                <c:ext xmlns:c15="http://schemas.microsoft.com/office/drawing/2012/chart" uri="{CE6537A1-D6FC-4f65-9D91-7224C49458BB}"/>
                <c:ext xmlns:c16="http://schemas.microsoft.com/office/drawing/2014/chart" uri="{C3380CC4-5D6E-409C-BE32-E72D297353CC}">
                  <c16:uniqueId val="{00000016-C752-451D-810F-945DA6AADD8E}"/>
                </c:ext>
              </c:extLst>
            </c:dLbl>
            <c:dLbl>
              <c:idx val="3"/>
              <c:delete val="1"/>
              <c:extLst>
                <c:ext xmlns:c15="http://schemas.microsoft.com/office/drawing/2012/chart" uri="{CE6537A1-D6FC-4f65-9D91-7224C49458BB}"/>
                <c:ext xmlns:c16="http://schemas.microsoft.com/office/drawing/2014/chart" uri="{C3380CC4-5D6E-409C-BE32-E72D297353CC}">
                  <c16:uniqueId val="{00000015-C752-451D-810F-945DA6AADD8E}"/>
                </c:ext>
              </c:extLst>
            </c:dLbl>
            <c:dLbl>
              <c:idx val="4"/>
              <c:delete val="1"/>
              <c:extLst>
                <c:ext xmlns:c15="http://schemas.microsoft.com/office/drawing/2012/chart" uri="{CE6537A1-D6FC-4f65-9D91-7224C49458BB}"/>
                <c:ext xmlns:c16="http://schemas.microsoft.com/office/drawing/2014/chart" uri="{C3380CC4-5D6E-409C-BE32-E72D297353CC}">
                  <c16:uniqueId val="{00000014-C752-451D-810F-945DA6AADD8E}"/>
                </c:ext>
              </c:extLst>
            </c:dLbl>
            <c:dLbl>
              <c:idx val="5"/>
              <c:delete val="1"/>
              <c:extLst>
                <c:ext xmlns:c15="http://schemas.microsoft.com/office/drawing/2012/chart" uri="{CE6537A1-D6FC-4f65-9D91-7224C49458BB}"/>
                <c:ext xmlns:c16="http://schemas.microsoft.com/office/drawing/2014/chart" uri="{C3380CC4-5D6E-409C-BE32-E72D297353CC}">
                  <c16:uniqueId val="{00000013-C752-451D-810F-945DA6AADD8E}"/>
                </c:ext>
              </c:extLst>
            </c:dLbl>
            <c:dLbl>
              <c:idx val="6"/>
              <c:delete val="1"/>
              <c:extLst>
                <c:ext xmlns:c15="http://schemas.microsoft.com/office/drawing/2012/chart" uri="{CE6537A1-D6FC-4f65-9D91-7224C49458BB}"/>
                <c:ext xmlns:c16="http://schemas.microsoft.com/office/drawing/2014/chart" uri="{C3380CC4-5D6E-409C-BE32-E72D297353CC}">
                  <c16:uniqueId val="{00000012-C752-451D-810F-945DA6AADD8E}"/>
                </c:ext>
              </c:extLst>
            </c:dLbl>
            <c:dLbl>
              <c:idx val="7"/>
              <c:delete val="1"/>
              <c:extLst>
                <c:ext xmlns:c15="http://schemas.microsoft.com/office/drawing/2012/chart" uri="{CE6537A1-D6FC-4f65-9D91-7224C49458BB}"/>
                <c:ext xmlns:c16="http://schemas.microsoft.com/office/drawing/2014/chart" uri="{C3380CC4-5D6E-409C-BE32-E72D297353CC}">
                  <c16:uniqueId val="{00000011-C752-451D-810F-945DA6AADD8E}"/>
                </c:ext>
              </c:extLst>
            </c:dLbl>
            <c:dLbl>
              <c:idx val="8"/>
              <c:delete val="1"/>
              <c:extLst>
                <c:ext xmlns:c15="http://schemas.microsoft.com/office/drawing/2012/chart" uri="{CE6537A1-D6FC-4f65-9D91-7224C49458BB}"/>
                <c:ext xmlns:c16="http://schemas.microsoft.com/office/drawing/2014/chart" uri="{C3380CC4-5D6E-409C-BE32-E72D297353CC}">
                  <c16:uniqueId val="{00000010-C752-451D-810F-945DA6AADD8E}"/>
                </c:ext>
              </c:extLst>
            </c:dLbl>
            <c:dLbl>
              <c:idx val="9"/>
              <c:delete val="1"/>
              <c:extLst>
                <c:ext xmlns:c15="http://schemas.microsoft.com/office/drawing/2012/chart" uri="{CE6537A1-D6FC-4f65-9D91-7224C49458BB}"/>
                <c:ext xmlns:c16="http://schemas.microsoft.com/office/drawing/2014/chart" uri="{C3380CC4-5D6E-409C-BE32-E72D297353CC}">
                  <c16:uniqueId val="{0000000F-C752-451D-810F-945DA6AADD8E}"/>
                </c:ext>
              </c:extLst>
            </c:dLbl>
            <c:dLbl>
              <c:idx val="10"/>
              <c:delete val="1"/>
              <c:extLst>
                <c:ext xmlns:c15="http://schemas.microsoft.com/office/drawing/2012/chart" uri="{CE6537A1-D6FC-4f65-9D91-7224C49458BB}"/>
                <c:ext xmlns:c16="http://schemas.microsoft.com/office/drawing/2014/chart" uri="{C3380CC4-5D6E-409C-BE32-E72D297353CC}">
                  <c16:uniqueId val="{0000000E-C752-451D-810F-945DA6AADD8E}"/>
                </c:ext>
              </c:extLst>
            </c:dLbl>
            <c:dLbl>
              <c:idx val="11"/>
              <c:delete val="1"/>
              <c:extLst>
                <c:ext xmlns:c15="http://schemas.microsoft.com/office/drawing/2012/chart" uri="{CE6537A1-D6FC-4f65-9D91-7224C49458BB}"/>
                <c:ext xmlns:c16="http://schemas.microsoft.com/office/drawing/2014/chart" uri="{C3380CC4-5D6E-409C-BE32-E72D297353CC}">
                  <c16:uniqueId val="{0000000D-C752-451D-810F-945DA6AADD8E}"/>
                </c:ext>
              </c:extLst>
            </c:dLbl>
            <c:dLbl>
              <c:idx val="12"/>
              <c:delete val="1"/>
              <c:extLst>
                <c:ext xmlns:c15="http://schemas.microsoft.com/office/drawing/2012/chart" uri="{CE6537A1-D6FC-4f65-9D91-7224C49458BB}"/>
                <c:ext xmlns:c16="http://schemas.microsoft.com/office/drawing/2014/chart" uri="{C3380CC4-5D6E-409C-BE32-E72D297353CC}">
                  <c16:uniqueId val="{0000000C-C752-451D-810F-945DA6AADD8E}"/>
                </c:ext>
              </c:extLst>
            </c:dLbl>
            <c:dLbl>
              <c:idx val="13"/>
              <c:delete val="1"/>
              <c:extLst>
                <c:ext xmlns:c15="http://schemas.microsoft.com/office/drawing/2012/chart" uri="{CE6537A1-D6FC-4f65-9D91-7224C49458BB}"/>
                <c:ext xmlns:c16="http://schemas.microsoft.com/office/drawing/2014/chart" uri="{C3380CC4-5D6E-409C-BE32-E72D297353CC}">
                  <c16:uniqueId val="{0000000B-C752-451D-810F-945DA6AADD8E}"/>
                </c:ext>
              </c:extLst>
            </c:dLbl>
            <c:dLbl>
              <c:idx val="14"/>
              <c:delete val="1"/>
              <c:extLst>
                <c:ext xmlns:c15="http://schemas.microsoft.com/office/drawing/2012/chart" uri="{CE6537A1-D6FC-4f65-9D91-7224C49458BB}"/>
                <c:ext xmlns:c16="http://schemas.microsoft.com/office/drawing/2014/chart" uri="{C3380CC4-5D6E-409C-BE32-E72D297353CC}">
                  <c16:uniqueId val="{0000000A-C752-451D-810F-945DA6AADD8E}"/>
                </c:ext>
              </c:extLst>
            </c:dLbl>
            <c:dLbl>
              <c:idx val="15"/>
              <c:delete val="1"/>
              <c:extLst>
                <c:ext xmlns:c15="http://schemas.microsoft.com/office/drawing/2012/chart" uri="{CE6537A1-D6FC-4f65-9D91-7224C49458BB}"/>
                <c:ext xmlns:c16="http://schemas.microsoft.com/office/drawing/2014/chart" uri="{C3380CC4-5D6E-409C-BE32-E72D297353CC}">
                  <c16:uniqueId val="{00000009-C752-451D-810F-945DA6AADD8E}"/>
                </c:ext>
              </c:extLst>
            </c:dLbl>
            <c:dLbl>
              <c:idx val="16"/>
              <c:delete val="1"/>
              <c:extLst>
                <c:ext xmlns:c15="http://schemas.microsoft.com/office/drawing/2012/chart" uri="{CE6537A1-D6FC-4f65-9D91-7224C49458BB}"/>
                <c:ext xmlns:c16="http://schemas.microsoft.com/office/drawing/2014/chart" uri="{C3380CC4-5D6E-409C-BE32-E72D297353CC}">
                  <c16:uniqueId val="{00000008-C752-451D-810F-945DA6AADD8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Sheet1!$B$4:$T$4</c:f>
              <c:numCache>
                <c:formatCode>General</c:formatCode>
                <c:ptCount val="19"/>
                <c:pt idx="0">
                  <c:v>43</c:v>
                </c:pt>
                <c:pt idx="1">
                  <c:v>38</c:v>
                </c:pt>
                <c:pt idx="2">
                  <c:v>28</c:v>
                </c:pt>
                <c:pt idx="3">
                  <c:v>35</c:v>
                </c:pt>
                <c:pt idx="4">
                  <c:v>49</c:v>
                </c:pt>
                <c:pt idx="5">
                  <c:v>38</c:v>
                </c:pt>
                <c:pt idx="6">
                  <c:v>35</c:v>
                </c:pt>
                <c:pt idx="7">
                  <c:v>33</c:v>
                </c:pt>
                <c:pt idx="8">
                  <c:v>45</c:v>
                </c:pt>
                <c:pt idx="9">
                  <c:v>39</c:v>
                </c:pt>
                <c:pt idx="10">
                  <c:v>32</c:v>
                </c:pt>
                <c:pt idx="11">
                  <c:v>22</c:v>
                </c:pt>
                <c:pt idx="12">
                  <c:v>26</c:v>
                </c:pt>
                <c:pt idx="13">
                  <c:v>24</c:v>
                </c:pt>
                <c:pt idx="14">
                  <c:v>18</c:v>
                </c:pt>
                <c:pt idx="15">
                  <c:v>22</c:v>
                </c:pt>
                <c:pt idx="16">
                  <c:v>25</c:v>
                </c:pt>
                <c:pt idx="17">
                  <c:v>24</c:v>
                </c:pt>
                <c:pt idx="18">
                  <c:v>27</c:v>
                </c:pt>
              </c:numCache>
            </c:numRef>
          </c:val>
          <c:smooth val="0"/>
          <c:extLst>
            <c:ext xmlns:c16="http://schemas.microsoft.com/office/drawing/2014/chart" uri="{C3380CC4-5D6E-409C-BE32-E72D297353CC}">
              <c16:uniqueId val="{0000000A-0444-4EBD-B034-0EE2F1356CD7}"/>
            </c:ext>
          </c:extLst>
        </c:ser>
        <c:ser>
          <c:idx val="3"/>
          <c:order val="3"/>
          <c:tx>
            <c:strRef>
              <c:f>Sheet1!$A$5</c:f>
              <c:strCache>
                <c:ptCount val="1"/>
                <c:pt idx="0">
                  <c:v>Re-used needle</c:v>
                </c:pt>
              </c:strCache>
            </c:strRef>
          </c:tx>
          <c:spPr>
            <a:ln w="25400" cap="rnd">
              <a:solidFill>
                <a:schemeClr val="accent1">
                  <a:lumMod val="60000"/>
                </a:schemeClr>
              </a:solidFill>
              <a:round/>
            </a:ln>
            <a:effectLst>
              <a:outerShdw blurRad="50800" dist="38100" dir="2700000" algn="tl" rotWithShape="0">
                <a:prstClr val="black">
                  <a:alpha val="40000"/>
                </a:prstClr>
              </a:outerShdw>
            </a:effectLst>
          </c:spPr>
          <c:marker>
            <c:symbol val="square"/>
            <c:size val="5"/>
            <c:spPr>
              <a:solidFill>
                <a:schemeClr val="accent1">
                  <a:lumMod val="60000"/>
                </a:schemeClr>
              </a:solidFill>
              <a:ln w="9525">
                <a:solidFill>
                  <a:schemeClr val="accent1">
                    <a:lumMod val="60000"/>
                  </a:schemeClr>
                </a:solidFill>
              </a:ln>
              <a:effectLst>
                <a:outerShdw blurRad="50800" dist="38100" dir="2700000" algn="tl" rotWithShape="0">
                  <a:prstClr val="black">
                    <a:alpha val="40000"/>
                  </a:prstClr>
                </a:outerShdw>
              </a:effectLst>
            </c:spPr>
          </c:marker>
          <c:dLbls>
            <c:dLbl>
              <c:idx val="9"/>
              <c:delete val="1"/>
              <c:extLst>
                <c:ext xmlns:c15="http://schemas.microsoft.com/office/drawing/2012/chart" uri="{CE6537A1-D6FC-4f65-9D91-7224C49458BB}"/>
                <c:ext xmlns:c16="http://schemas.microsoft.com/office/drawing/2014/chart" uri="{C3380CC4-5D6E-409C-BE32-E72D297353CC}">
                  <c16:uniqueId val="{00000000-C752-451D-810F-945DA6AADD8E}"/>
                </c:ext>
              </c:extLst>
            </c:dLbl>
            <c:dLbl>
              <c:idx val="10"/>
              <c:delete val="1"/>
              <c:extLst>
                <c:ext xmlns:c15="http://schemas.microsoft.com/office/drawing/2012/chart" uri="{CE6537A1-D6FC-4f65-9D91-7224C49458BB}"/>
                <c:ext xmlns:c16="http://schemas.microsoft.com/office/drawing/2014/chart" uri="{C3380CC4-5D6E-409C-BE32-E72D297353CC}">
                  <c16:uniqueId val="{00000001-C752-451D-810F-945DA6AADD8E}"/>
                </c:ext>
              </c:extLst>
            </c:dLbl>
            <c:dLbl>
              <c:idx val="11"/>
              <c:delete val="1"/>
              <c:extLst>
                <c:ext xmlns:c15="http://schemas.microsoft.com/office/drawing/2012/chart" uri="{CE6537A1-D6FC-4f65-9D91-7224C49458BB}"/>
                <c:ext xmlns:c16="http://schemas.microsoft.com/office/drawing/2014/chart" uri="{C3380CC4-5D6E-409C-BE32-E72D297353CC}">
                  <c16:uniqueId val="{00000002-C752-451D-810F-945DA6AADD8E}"/>
                </c:ext>
              </c:extLst>
            </c:dLbl>
            <c:dLbl>
              <c:idx val="12"/>
              <c:delete val="1"/>
              <c:extLst>
                <c:ext xmlns:c15="http://schemas.microsoft.com/office/drawing/2012/chart" uri="{CE6537A1-D6FC-4f65-9D91-7224C49458BB}"/>
                <c:ext xmlns:c16="http://schemas.microsoft.com/office/drawing/2014/chart" uri="{C3380CC4-5D6E-409C-BE32-E72D297353CC}">
                  <c16:uniqueId val="{00000003-C752-451D-810F-945DA6AADD8E}"/>
                </c:ext>
              </c:extLst>
            </c:dLbl>
            <c:dLbl>
              <c:idx val="13"/>
              <c:delete val="1"/>
              <c:extLst>
                <c:ext xmlns:c15="http://schemas.microsoft.com/office/drawing/2012/chart" uri="{CE6537A1-D6FC-4f65-9D91-7224C49458BB}"/>
                <c:ext xmlns:c16="http://schemas.microsoft.com/office/drawing/2014/chart" uri="{C3380CC4-5D6E-409C-BE32-E72D297353CC}">
                  <c16:uniqueId val="{00000004-C752-451D-810F-945DA6AADD8E}"/>
                </c:ext>
              </c:extLst>
            </c:dLbl>
            <c:dLbl>
              <c:idx val="14"/>
              <c:delete val="1"/>
              <c:extLst>
                <c:ext xmlns:c15="http://schemas.microsoft.com/office/drawing/2012/chart" uri="{CE6537A1-D6FC-4f65-9D91-7224C49458BB}"/>
                <c:ext xmlns:c16="http://schemas.microsoft.com/office/drawing/2014/chart" uri="{C3380CC4-5D6E-409C-BE32-E72D297353CC}">
                  <c16:uniqueId val="{00000005-C752-451D-810F-945DA6AADD8E}"/>
                </c:ext>
              </c:extLst>
            </c:dLbl>
            <c:dLbl>
              <c:idx val="15"/>
              <c:delete val="1"/>
              <c:extLst>
                <c:ext xmlns:c15="http://schemas.microsoft.com/office/drawing/2012/chart" uri="{CE6537A1-D6FC-4f65-9D91-7224C49458BB}"/>
                <c:ext xmlns:c16="http://schemas.microsoft.com/office/drawing/2014/chart" uri="{C3380CC4-5D6E-409C-BE32-E72D297353CC}">
                  <c16:uniqueId val="{00000006-C752-451D-810F-945DA6AADD8E}"/>
                </c:ext>
              </c:extLst>
            </c:dLbl>
            <c:dLbl>
              <c:idx val="16"/>
              <c:delete val="1"/>
              <c:extLst>
                <c:ext xmlns:c15="http://schemas.microsoft.com/office/drawing/2012/chart" uri="{CE6537A1-D6FC-4f65-9D91-7224C49458BB}"/>
                <c:ext xmlns:c16="http://schemas.microsoft.com/office/drawing/2014/chart" uri="{C3380CC4-5D6E-409C-BE32-E72D297353CC}">
                  <c16:uniqueId val="{00000007-C752-451D-810F-945DA6AADD8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Sheet1!$B$5:$T$5</c:f>
              <c:numCache>
                <c:formatCode>General</c:formatCode>
                <c:ptCount val="19"/>
                <c:pt idx="8">
                  <c:v>64</c:v>
                </c:pt>
                <c:pt idx="9">
                  <c:v>67</c:v>
                </c:pt>
                <c:pt idx="10">
                  <c:v>52</c:v>
                </c:pt>
                <c:pt idx="11">
                  <c:v>53</c:v>
                </c:pt>
                <c:pt idx="12">
                  <c:v>53</c:v>
                </c:pt>
                <c:pt idx="13">
                  <c:v>49</c:v>
                </c:pt>
                <c:pt idx="14">
                  <c:v>42</c:v>
                </c:pt>
                <c:pt idx="15">
                  <c:v>49</c:v>
                </c:pt>
                <c:pt idx="16">
                  <c:v>35</c:v>
                </c:pt>
                <c:pt idx="17">
                  <c:v>47</c:v>
                </c:pt>
                <c:pt idx="18">
                  <c:v>37</c:v>
                </c:pt>
              </c:numCache>
            </c:numRef>
          </c:val>
          <c:smooth val="0"/>
          <c:extLst>
            <c:ext xmlns:c16="http://schemas.microsoft.com/office/drawing/2014/chart" uri="{C3380CC4-5D6E-409C-BE32-E72D297353CC}">
              <c16:uniqueId val="{0000000E-0444-4EBD-B034-0EE2F1356CD7}"/>
            </c:ext>
          </c:extLst>
        </c:ser>
        <c:dLbls>
          <c:showLegendKey val="0"/>
          <c:showVal val="1"/>
          <c:showCatName val="0"/>
          <c:showSerName val="0"/>
          <c:showPercent val="0"/>
          <c:showBubbleSize val="0"/>
        </c:dLbls>
        <c:marker val="1"/>
        <c:smooth val="0"/>
        <c:axId val="-2071736168"/>
        <c:axId val="-2071732520"/>
      </c:lineChart>
      <c:catAx>
        <c:axId val="-2071736168"/>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71732520"/>
        <c:crosses val="autoZero"/>
        <c:auto val="1"/>
        <c:lblAlgn val="ctr"/>
        <c:lblOffset val="100"/>
        <c:tickLblSkip val="1"/>
        <c:tickMarkSkip val="1"/>
        <c:noMultiLvlLbl val="0"/>
      </c:catAx>
      <c:valAx>
        <c:axId val="-20717325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AU" b="1" dirty="0">
                    <a:solidFill>
                      <a:schemeClr val="tx1"/>
                    </a:solidFill>
                  </a:rPr>
                  <a:t>% ACT IDRS participants</a:t>
                </a:r>
              </a:p>
            </c:rich>
          </c:tx>
          <c:layout>
            <c:manualLayout>
              <c:xMode val="edge"/>
              <c:yMode val="edge"/>
              <c:x val="0"/>
              <c:y val="0.1267586360650555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nextTo"/>
        <c:spPr>
          <a:noFill/>
          <a:ln>
            <a:solidFill>
              <a:schemeClr val="tx1"/>
            </a:solidFill>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2071736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58585858585898E-2"/>
          <c:y val="2.7777995412265E-2"/>
          <c:w val="0.89730639730639705"/>
          <c:h val="0.82355768295637199"/>
        </c:manualLayout>
      </c:layout>
      <c:lineChart>
        <c:grouping val="standard"/>
        <c:varyColors val="0"/>
        <c:ser>
          <c:idx val="1"/>
          <c:order val="0"/>
          <c:tx>
            <c:strRef>
              <c:f>Sheet1!$B$1</c:f>
              <c:strCache>
                <c:ptCount val="1"/>
                <c:pt idx="0">
                  <c:v>Lifetime</c:v>
                </c:pt>
              </c:strCache>
            </c:strRef>
          </c:tx>
          <c:spPr>
            <a:ln w="19050" cap="rnd" cmpd="sng" algn="ctr">
              <a:solidFill>
                <a:schemeClr val="accent2"/>
              </a:solidFill>
              <a:prstDash val="solid"/>
              <a:round/>
            </a:ln>
            <a:effectLst/>
          </c:spPr>
          <c:marker>
            <c:symbol val="square"/>
            <c:size val="6"/>
            <c:spPr>
              <a:solidFill>
                <a:schemeClr val="accent2"/>
              </a:solidFill>
              <a:ln w="6350" cap="flat" cmpd="sng" algn="ctr">
                <a:solidFill>
                  <a:schemeClr val="accent2"/>
                </a:solidFill>
                <a:prstDash val="solid"/>
                <a:round/>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Sheet1!$B$2:$B$15</c:f>
            </c:numRef>
          </c:val>
          <c:smooth val="0"/>
          <c:extLst>
            <c:ext xmlns:c16="http://schemas.microsoft.com/office/drawing/2014/chart" uri="{C3380CC4-5D6E-409C-BE32-E72D297353CC}">
              <c16:uniqueId val="{00000000-B43C-4DD7-874C-BFFEB9838325}"/>
            </c:ext>
          </c:extLst>
        </c:ser>
        <c:ser>
          <c:idx val="0"/>
          <c:order val="1"/>
          <c:tx>
            <c:strRef>
              <c:f>Sheet1!$C$1</c:f>
              <c:strCache>
                <c:ptCount val="1"/>
                <c:pt idx="0">
                  <c:v>Driven over legal alcohol limit</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x"/>
            <c:size val="6"/>
            <c:spPr>
              <a:noFill/>
              <a:ln w="6350" cap="flat" cmpd="sng" algn="ctr">
                <a:solidFill>
                  <a:schemeClr val="accent1"/>
                </a:solidFill>
                <a:prstDash val="solid"/>
                <a:round/>
              </a:ln>
              <a:effectLst>
                <a:outerShdw blurRad="50800" dist="38100" dir="2700000" algn="tl" rotWithShape="0">
                  <a:prstClr val="black">
                    <a:alpha val="40000"/>
                  </a:prstClr>
                </a:outerShdw>
              </a:effectLst>
            </c:spPr>
          </c:marker>
          <c:dLbls>
            <c:dLbl>
              <c:idx val="13"/>
              <c:layout>
                <c:manualLayout>
                  <c:x val="-1.570048309178744E-2"/>
                  <c:y val="-2.5076401575864261E-2"/>
                </c:manualLayout>
              </c:layout>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43C-4DD7-874C-BFFEB983832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Sheet1!$C$2:$C$15</c:f>
              <c:numCache>
                <c:formatCode>General</c:formatCode>
                <c:ptCount val="14"/>
                <c:pt idx="2">
                  <c:v>6</c:v>
                </c:pt>
                <c:pt idx="3">
                  <c:v>6</c:v>
                </c:pt>
                <c:pt idx="4">
                  <c:v>5</c:v>
                </c:pt>
                <c:pt idx="5">
                  <c:v>6</c:v>
                </c:pt>
                <c:pt idx="6">
                  <c:v>2</c:v>
                </c:pt>
                <c:pt idx="7">
                  <c:v>5</c:v>
                </c:pt>
                <c:pt idx="8">
                  <c:v>3</c:v>
                </c:pt>
                <c:pt idx="10">
                  <c:v>9</c:v>
                </c:pt>
                <c:pt idx="11">
                  <c:v>8</c:v>
                </c:pt>
                <c:pt idx="12">
                  <c:v>6</c:v>
                </c:pt>
                <c:pt idx="13">
                  <c:v>1</c:v>
                </c:pt>
              </c:numCache>
            </c:numRef>
          </c:val>
          <c:smooth val="0"/>
          <c:extLst>
            <c:ext xmlns:c16="http://schemas.microsoft.com/office/drawing/2014/chart" uri="{C3380CC4-5D6E-409C-BE32-E72D297353CC}">
              <c16:uniqueId val="{00000001-B43C-4DD7-874C-BFFEB9838325}"/>
            </c:ext>
          </c:extLst>
        </c:ser>
        <c:ser>
          <c:idx val="2"/>
          <c:order val="2"/>
          <c:tx>
            <c:strRef>
              <c:f>Sheet1!$D$1</c:f>
              <c:strCache>
                <c:ptCount val="1"/>
                <c:pt idx="0">
                  <c:v>Driven after consuming an illicit drug within 3 hours</c:v>
                </c:pt>
              </c:strCache>
            </c:strRef>
          </c:tx>
          <c:spPr>
            <a:ln w="25400" cap="rnd" cmpd="sng" algn="ctr">
              <a:solidFill>
                <a:schemeClr val="accent3"/>
              </a:solidFill>
              <a:prstDash val="solid"/>
              <a:round/>
            </a:ln>
            <a:effectLst/>
          </c:spPr>
          <c:marker>
            <c:spPr>
              <a:solidFill>
                <a:schemeClr val="accent3"/>
              </a:solidFill>
              <a:ln w="6350" cap="flat" cmpd="sng" algn="ctr">
                <a:solidFill>
                  <a:schemeClr val="accent3"/>
                </a:solidFill>
                <a:prstDash val="solid"/>
                <a:round/>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Sheet1!$D$2:$D$15</c:f>
              <c:numCache>
                <c:formatCode>General</c:formatCode>
                <c:ptCount val="14"/>
                <c:pt idx="0">
                  <c:v>38</c:v>
                </c:pt>
                <c:pt idx="1">
                  <c:v>44</c:v>
                </c:pt>
                <c:pt idx="2">
                  <c:v>42</c:v>
                </c:pt>
                <c:pt idx="3">
                  <c:v>40</c:v>
                </c:pt>
                <c:pt idx="4">
                  <c:v>33</c:v>
                </c:pt>
                <c:pt idx="5">
                  <c:v>34</c:v>
                </c:pt>
                <c:pt idx="6">
                  <c:v>29</c:v>
                </c:pt>
                <c:pt idx="7">
                  <c:v>11</c:v>
                </c:pt>
                <c:pt idx="8">
                  <c:v>9</c:v>
                </c:pt>
                <c:pt idx="10">
                  <c:v>31</c:v>
                </c:pt>
                <c:pt idx="11">
                  <c:v>22</c:v>
                </c:pt>
                <c:pt idx="12">
                  <c:v>31</c:v>
                </c:pt>
                <c:pt idx="13">
                  <c:v>18</c:v>
                </c:pt>
              </c:numCache>
            </c:numRef>
          </c:val>
          <c:smooth val="0"/>
          <c:extLst>
            <c:ext xmlns:c16="http://schemas.microsoft.com/office/drawing/2014/chart" uri="{C3380CC4-5D6E-409C-BE32-E72D297353CC}">
              <c16:uniqueId val="{00000002-B43C-4DD7-874C-BFFEB9838325}"/>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dirty="0"/>
                  <a:t>% ACT IDRS participants</a:t>
                </a:r>
              </a:p>
            </c:rich>
          </c:tx>
          <c:layout>
            <c:manualLayout>
              <c:xMode val="edge"/>
              <c:yMode val="edge"/>
              <c:x val="5.2778728745863268E-4"/>
              <c:y val="0.13006384116172848"/>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7729758666"/>
          <c:y val="5.9870828450232699E-2"/>
          <c:w val="0.87662258694400497"/>
          <c:h val="0.68884368892032788"/>
        </c:manualLayout>
      </c:layout>
      <c:barChart>
        <c:barDir val="col"/>
        <c:grouping val="stacked"/>
        <c:varyColors val="0"/>
        <c:ser>
          <c:idx val="0"/>
          <c:order val="0"/>
          <c:tx>
            <c:strRef>
              <c:f>Sheet1!$A$2</c:f>
              <c:strCache>
                <c:ptCount val="1"/>
                <c:pt idx="0">
                  <c:v>Attendance</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Sheet1!$B$2:$P$2</c:f>
              <c:numCache>
                <c:formatCode>General</c:formatCode>
                <c:ptCount val="15"/>
                <c:pt idx="0">
                  <c:v>13</c:v>
                </c:pt>
                <c:pt idx="1">
                  <c:v>22</c:v>
                </c:pt>
                <c:pt idx="2">
                  <c:v>19</c:v>
                </c:pt>
                <c:pt idx="3">
                  <c:v>33</c:v>
                </c:pt>
                <c:pt idx="4">
                  <c:v>38</c:v>
                </c:pt>
                <c:pt idx="5">
                  <c:v>41</c:v>
                </c:pt>
                <c:pt idx="6">
                  <c:v>33</c:v>
                </c:pt>
                <c:pt idx="7">
                  <c:v>23</c:v>
                </c:pt>
                <c:pt idx="8">
                  <c:v>17</c:v>
                </c:pt>
                <c:pt idx="9">
                  <c:v>29</c:v>
                </c:pt>
                <c:pt idx="10">
                  <c:v>25</c:v>
                </c:pt>
                <c:pt idx="11">
                  <c:v>29</c:v>
                </c:pt>
                <c:pt idx="12">
                  <c:v>29</c:v>
                </c:pt>
                <c:pt idx="13">
                  <c:v>30</c:v>
                </c:pt>
                <c:pt idx="14">
                  <c:v>24</c:v>
                </c:pt>
              </c:numCache>
            </c:numRef>
          </c:val>
          <c:extLst>
            <c:ext xmlns:c16="http://schemas.microsoft.com/office/drawing/2014/chart" uri="{C3380CC4-5D6E-409C-BE32-E72D297353CC}">
              <c16:uniqueId val="{00000000-E9C7-4376-9BCB-F73D85724A91}"/>
            </c:ext>
          </c:extLst>
        </c:ser>
        <c:ser>
          <c:idx val="1"/>
          <c:order val="1"/>
          <c:tx>
            <c:strRef>
              <c:f>Sheet1!$A$3</c:f>
              <c:strCache>
                <c:ptCount val="1"/>
                <c:pt idx="0">
                  <c:v>No attendance</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0-285D-4461-8619-D8784301A0E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Sheet1!$B$3:$P$3</c:f>
              <c:numCache>
                <c:formatCode>General</c:formatCode>
                <c:ptCount val="15"/>
                <c:pt idx="0">
                  <c:v>29</c:v>
                </c:pt>
                <c:pt idx="1">
                  <c:v>14</c:v>
                </c:pt>
                <c:pt idx="2">
                  <c:v>15</c:v>
                </c:pt>
                <c:pt idx="3">
                  <c:v>8</c:v>
                </c:pt>
                <c:pt idx="4">
                  <c:v>17</c:v>
                </c:pt>
                <c:pt idx="5">
                  <c:v>7</c:v>
                </c:pt>
                <c:pt idx="6">
                  <c:v>10</c:v>
                </c:pt>
                <c:pt idx="7">
                  <c:v>15</c:v>
                </c:pt>
                <c:pt idx="8">
                  <c:v>18</c:v>
                </c:pt>
                <c:pt idx="9">
                  <c:v>7</c:v>
                </c:pt>
                <c:pt idx="10">
                  <c:v>9</c:v>
                </c:pt>
                <c:pt idx="11">
                  <c:v>3</c:v>
                </c:pt>
                <c:pt idx="12">
                  <c:v>11</c:v>
                </c:pt>
                <c:pt idx="13">
                  <c:v>16</c:v>
                </c:pt>
                <c:pt idx="14">
                  <c:v>18</c:v>
                </c:pt>
              </c:numCache>
            </c:numRef>
          </c:val>
          <c:extLst>
            <c:ext xmlns:c16="http://schemas.microsoft.com/office/drawing/2014/chart" uri="{C3380CC4-5D6E-409C-BE32-E72D297353CC}">
              <c16:uniqueId val="{00000001-E9C7-4376-9BCB-F73D85724A91}"/>
            </c:ext>
          </c:extLst>
        </c:ser>
        <c:dLbls>
          <c:showLegendKey val="0"/>
          <c:showVal val="1"/>
          <c:showCatName val="0"/>
          <c:showSerName val="0"/>
          <c:showPercent val="0"/>
          <c:showBubbleSize val="0"/>
        </c:dLbls>
        <c:gapWidth val="150"/>
        <c:overlap val="100"/>
        <c:axId val="-2121696920"/>
        <c:axId val="-2121693560"/>
      </c:barChart>
      <c:catAx>
        <c:axId val="-2121696920"/>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693560"/>
        <c:crosses val="autoZero"/>
        <c:auto val="1"/>
        <c:lblAlgn val="ctr"/>
        <c:lblOffset val="100"/>
        <c:noMultiLvlLbl val="0"/>
      </c:catAx>
      <c:valAx>
        <c:axId val="-212169356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 ACT IDRS participants</a:t>
                </a:r>
              </a:p>
            </c:rich>
          </c:tx>
          <c:layout>
            <c:manualLayout>
              <c:xMode val="edge"/>
              <c:yMode val="edge"/>
              <c:x val="1.6381776015396463E-2"/>
              <c:y val="0.1225191642161352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696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348837209303E-2"/>
          <c:y val="4.5045045045045001E-2"/>
          <c:w val="0.91630312654360402"/>
          <c:h val="0.70658197752507901"/>
        </c:manualLayout>
      </c:layout>
      <c:lineChart>
        <c:grouping val="standard"/>
        <c:varyColors val="0"/>
        <c:ser>
          <c:idx val="0"/>
          <c:order val="0"/>
          <c:tx>
            <c:strRef>
              <c:f>Sheet1!$A$2:$B$2</c:f>
              <c:strCache>
                <c:ptCount val="2"/>
                <c:pt idx="0">
                  <c:v>Property crime</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square"/>
            <c:size val="5"/>
            <c:spPr>
              <a:solidFill>
                <a:schemeClr val="accent1"/>
              </a:solidFill>
              <a:ln w="6350" cap="flat" cmpd="sng" algn="ctr">
                <a:solidFill>
                  <a:schemeClr val="accent1"/>
                </a:solidFill>
                <a:prstDash val="solid"/>
                <a:round/>
              </a:ln>
              <a:effectLst>
                <a:outerShdw blurRad="50800" dist="38100" dir="2700000" algn="tl" rotWithShape="0">
                  <a:prstClr val="black">
                    <a:alpha val="40000"/>
                  </a:prstClr>
                </a:outerShdw>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B-00F7-4D6B-978C-B07563A20D6F}"/>
                </c:ext>
              </c:extLst>
            </c:dLbl>
            <c:dLbl>
              <c:idx val="2"/>
              <c:delete val="1"/>
              <c:extLst>
                <c:ext xmlns:c15="http://schemas.microsoft.com/office/drawing/2012/chart" uri="{CE6537A1-D6FC-4f65-9D91-7224C49458BB}"/>
                <c:ext xmlns:c16="http://schemas.microsoft.com/office/drawing/2014/chart" uri="{C3380CC4-5D6E-409C-BE32-E72D297353CC}">
                  <c16:uniqueId val="{0000001A-00F7-4D6B-978C-B07563A20D6F}"/>
                </c:ext>
              </c:extLst>
            </c:dLbl>
            <c:dLbl>
              <c:idx val="3"/>
              <c:delete val="1"/>
              <c:extLst>
                <c:ext xmlns:c15="http://schemas.microsoft.com/office/drawing/2012/chart" uri="{CE6537A1-D6FC-4f65-9D91-7224C49458BB}"/>
                <c:ext xmlns:c16="http://schemas.microsoft.com/office/drawing/2014/chart" uri="{C3380CC4-5D6E-409C-BE32-E72D297353CC}">
                  <c16:uniqueId val="{00000019-00F7-4D6B-978C-B07563A20D6F}"/>
                </c:ext>
              </c:extLst>
            </c:dLbl>
            <c:dLbl>
              <c:idx val="4"/>
              <c:delete val="1"/>
              <c:extLst>
                <c:ext xmlns:c15="http://schemas.microsoft.com/office/drawing/2012/chart" uri="{CE6537A1-D6FC-4f65-9D91-7224C49458BB}"/>
                <c:ext xmlns:c16="http://schemas.microsoft.com/office/drawing/2014/chart" uri="{C3380CC4-5D6E-409C-BE32-E72D297353CC}">
                  <c16:uniqueId val="{00000018-00F7-4D6B-978C-B07563A20D6F}"/>
                </c:ext>
              </c:extLst>
            </c:dLbl>
            <c:dLbl>
              <c:idx val="5"/>
              <c:delete val="1"/>
              <c:extLst>
                <c:ext xmlns:c15="http://schemas.microsoft.com/office/drawing/2012/chart" uri="{CE6537A1-D6FC-4f65-9D91-7224C49458BB}"/>
                <c:ext xmlns:c16="http://schemas.microsoft.com/office/drawing/2014/chart" uri="{C3380CC4-5D6E-409C-BE32-E72D297353CC}">
                  <c16:uniqueId val="{00000017-00F7-4D6B-978C-B07563A20D6F}"/>
                </c:ext>
              </c:extLst>
            </c:dLbl>
            <c:dLbl>
              <c:idx val="6"/>
              <c:delete val="1"/>
              <c:extLst>
                <c:ext xmlns:c15="http://schemas.microsoft.com/office/drawing/2012/chart" uri="{CE6537A1-D6FC-4f65-9D91-7224C49458BB}"/>
                <c:ext xmlns:c16="http://schemas.microsoft.com/office/drawing/2014/chart" uri="{C3380CC4-5D6E-409C-BE32-E72D297353CC}">
                  <c16:uniqueId val="{00000016-00F7-4D6B-978C-B07563A20D6F}"/>
                </c:ext>
              </c:extLst>
            </c:dLbl>
            <c:dLbl>
              <c:idx val="7"/>
              <c:delete val="1"/>
              <c:extLst>
                <c:ext xmlns:c15="http://schemas.microsoft.com/office/drawing/2012/chart" uri="{CE6537A1-D6FC-4f65-9D91-7224C49458BB}"/>
                <c:ext xmlns:c16="http://schemas.microsoft.com/office/drawing/2014/chart" uri="{C3380CC4-5D6E-409C-BE32-E72D297353CC}">
                  <c16:uniqueId val="{00000015-00F7-4D6B-978C-B07563A20D6F}"/>
                </c:ext>
              </c:extLst>
            </c:dLbl>
            <c:dLbl>
              <c:idx val="8"/>
              <c:delete val="1"/>
              <c:extLst>
                <c:ext xmlns:c15="http://schemas.microsoft.com/office/drawing/2012/chart" uri="{CE6537A1-D6FC-4f65-9D91-7224C49458BB}"/>
                <c:ext xmlns:c16="http://schemas.microsoft.com/office/drawing/2014/chart" uri="{C3380CC4-5D6E-409C-BE32-E72D297353CC}">
                  <c16:uniqueId val="{00000014-00F7-4D6B-978C-B07563A20D6F}"/>
                </c:ext>
              </c:extLst>
            </c:dLbl>
            <c:dLbl>
              <c:idx val="9"/>
              <c:delete val="1"/>
              <c:extLst>
                <c:ext xmlns:c15="http://schemas.microsoft.com/office/drawing/2012/chart" uri="{CE6537A1-D6FC-4f65-9D91-7224C49458BB}"/>
                <c:ext xmlns:c16="http://schemas.microsoft.com/office/drawing/2014/chart" uri="{C3380CC4-5D6E-409C-BE32-E72D297353CC}">
                  <c16:uniqueId val="{00000008-00F7-4D6B-978C-B07563A20D6F}"/>
                </c:ext>
              </c:extLst>
            </c:dLbl>
            <c:dLbl>
              <c:idx val="10"/>
              <c:delete val="1"/>
              <c:extLst>
                <c:ext xmlns:c15="http://schemas.microsoft.com/office/drawing/2012/chart" uri="{CE6537A1-D6FC-4f65-9D91-7224C49458BB}"/>
                <c:ext xmlns:c16="http://schemas.microsoft.com/office/drawing/2014/chart" uri="{C3380CC4-5D6E-409C-BE32-E72D297353CC}">
                  <c16:uniqueId val="{00000012-00F7-4D6B-978C-B07563A20D6F}"/>
                </c:ext>
              </c:extLst>
            </c:dLbl>
            <c:dLbl>
              <c:idx val="11"/>
              <c:delete val="1"/>
              <c:extLst>
                <c:ext xmlns:c15="http://schemas.microsoft.com/office/drawing/2012/chart" uri="{CE6537A1-D6FC-4f65-9D91-7224C49458BB}"/>
                <c:ext xmlns:c16="http://schemas.microsoft.com/office/drawing/2014/chart" uri="{C3380CC4-5D6E-409C-BE32-E72D297353CC}">
                  <c16:uniqueId val="{00000010-00F7-4D6B-978C-B07563A20D6F}"/>
                </c:ext>
              </c:extLst>
            </c:dLbl>
            <c:dLbl>
              <c:idx val="12"/>
              <c:delete val="1"/>
              <c:extLst>
                <c:ext xmlns:c15="http://schemas.microsoft.com/office/drawing/2012/chart" uri="{CE6537A1-D6FC-4f65-9D91-7224C49458BB}"/>
                <c:ext xmlns:c16="http://schemas.microsoft.com/office/drawing/2014/chart" uri="{C3380CC4-5D6E-409C-BE32-E72D297353CC}">
                  <c16:uniqueId val="{0000000D-00F7-4D6B-978C-B07563A20D6F}"/>
                </c:ext>
              </c:extLst>
            </c:dLbl>
            <c:dLbl>
              <c:idx val="13"/>
              <c:delete val="1"/>
              <c:extLst>
                <c:ext xmlns:c15="http://schemas.microsoft.com/office/drawing/2012/chart" uri="{CE6537A1-D6FC-4f65-9D91-7224C49458BB}"/>
                <c:ext xmlns:c16="http://schemas.microsoft.com/office/drawing/2014/chart" uri="{C3380CC4-5D6E-409C-BE32-E72D297353CC}">
                  <c16:uniqueId val="{0000000C-00F7-4D6B-978C-B07563A20D6F}"/>
                </c:ext>
              </c:extLst>
            </c:dLbl>
            <c:dLbl>
              <c:idx val="14"/>
              <c:delete val="1"/>
              <c:extLst>
                <c:ext xmlns:c15="http://schemas.microsoft.com/office/drawing/2012/chart" uri="{CE6537A1-D6FC-4f65-9D91-7224C49458BB}"/>
                <c:ext xmlns:c16="http://schemas.microsoft.com/office/drawing/2014/chart" uri="{C3380CC4-5D6E-409C-BE32-E72D297353CC}">
                  <c16:uniqueId val="{0000001D-00F7-4D6B-978C-B07563A20D6F}"/>
                </c:ext>
              </c:extLst>
            </c:dLbl>
            <c:dLbl>
              <c:idx val="15"/>
              <c:delete val="1"/>
              <c:extLst>
                <c:ext xmlns:c15="http://schemas.microsoft.com/office/drawing/2012/chart" uri="{CE6537A1-D6FC-4f65-9D91-7224C49458BB}"/>
                <c:ext xmlns:c16="http://schemas.microsoft.com/office/drawing/2014/chart" uri="{C3380CC4-5D6E-409C-BE32-E72D297353CC}">
                  <c16:uniqueId val="{0000001E-00F7-4D6B-978C-B07563A20D6F}"/>
                </c:ext>
              </c:extLst>
            </c:dLbl>
            <c:dLbl>
              <c:idx val="16"/>
              <c:delete val="1"/>
              <c:extLst>
                <c:ext xmlns:c15="http://schemas.microsoft.com/office/drawing/2012/chart" uri="{CE6537A1-D6FC-4f65-9D91-7224C49458BB}"/>
                <c:ext xmlns:c16="http://schemas.microsoft.com/office/drawing/2014/chart" uri="{C3380CC4-5D6E-409C-BE32-E72D297353CC}">
                  <c16:uniqueId val="{0000001F-00F7-4D6B-978C-B07563A20D6F}"/>
                </c:ext>
              </c:extLst>
            </c:dLbl>
            <c:dLbl>
              <c:idx val="17"/>
              <c:layout>
                <c:manualLayout>
                  <c:x val="-1.8319044694560443E-2"/>
                  <c:y val="3.26647201001963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C2-42EF-B6B8-35FA9A784B29}"/>
                </c:ext>
              </c:extLst>
            </c:dLbl>
            <c:dLbl>
              <c:idx val="18"/>
              <c:layout>
                <c:manualLayout>
                  <c:x val="-2.4354958094126598E-2"/>
                  <c:y val="3.58996578352866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C2-42EF-B6B8-35FA9A784B2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Sheet1!$C$1:$W$1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Sheet1!$C$2:$W$2</c:f>
              <c:numCache>
                <c:formatCode>General</c:formatCode>
                <c:ptCount val="19"/>
                <c:pt idx="0">
                  <c:v>16</c:v>
                </c:pt>
                <c:pt idx="1">
                  <c:v>19</c:v>
                </c:pt>
                <c:pt idx="2">
                  <c:v>17</c:v>
                </c:pt>
                <c:pt idx="3">
                  <c:v>22</c:v>
                </c:pt>
                <c:pt idx="4">
                  <c:v>13</c:v>
                </c:pt>
                <c:pt idx="5">
                  <c:v>16</c:v>
                </c:pt>
                <c:pt idx="6">
                  <c:v>18</c:v>
                </c:pt>
                <c:pt idx="7">
                  <c:v>26</c:v>
                </c:pt>
                <c:pt idx="8">
                  <c:v>22</c:v>
                </c:pt>
                <c:pt idx="9">
                  <c:v>30</c:v>
                </c:pt>
                <c:pt idx="10">
                  <c:v>15</c:v>
                </c:pt>
                <c:pt idx="11">
                  <c:v>20</c:v>
                </c:pt>
                <c:pt idx="12">
                  <c:v>19</c:v>
                </c:pt>
                <c:pt idx="13">
                  <c:v>18</c:v>
                </c:pt>
                <c:pt idx="14">
                  <c:v>10</c:v>
                </c:pt>
                <c:pt idx="15">
                  <c:v>13</c:v>
                </c:pt>
                <c:pt idx="16">
                  <c:v>14</c:v>
                </c:pt>
                <c:pt idx="17">
                  <c:v>18</c:v>
                </c:pt>
                <c:pt idx="18">
                  <c:v>21</c:v>
                </c:pt>
              </c:numCache>
            </c:numRef>
          </c:val>
          <c:smooth val="0"/>
          <c:extLst>
            <c:ext xmlns:c16="http://schemas.microsoft.com/office/drawing/2014/chart" uri="{C3380CC4-5D6E-409C-BE32-E72D297353CC}">
              <c16:uniqueId val="{00000003-48C2-42EF-B6B8-35FA9A784B29}"/>
            </c:ext>
          </c:extLst>
        </c:ser>
        <c:ser>
          <c:idx val="1"/>
          <c:order val="1"/>
          <c:tx>
            <c:strRef>
              <c:f>Sheet1!$A$3:$B$3</c:f>
              <c:strCache>
                <c:ptCount val="2"/>
                <c:pt idx="0">
                  <c:v>Drug dealing</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635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layout>
                <c:manualLayout>
                  <c:x val="-8.4502787593926289E-3"/>
                  <c:y val="-1.9409626410541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C2-42EF-B6B8-35FA9A784B29}"/>
                </c:ext>
              </c:extLst>
            </c:dLbl>
            <c:dLbl>
              <c:idx val="1"/>
              <c:delete val="1"/>
              <c:extLst>
                <c:ext xmlns:c15="http://schemas.microsoft.com/office/drawing/2012/chart" uri="{CE6537A1-D6FC-4f65-9D91-7224C49458BB}"/>
                <c:ext xmlns:c16="http://schemas.microsoft.com/office/drawing/2014/chart" uri="{C3380CC4-5D6E-409C-BE32-E72D297353CC}">
                  <c16:uniqueId val="{00000001-00F7-4D6B-978C-B07563A20D6F}"/>
                </c:ext>
              </c:extLst>
            </c:dLbl>
            <c:dLbl>
              <c:idx val="2"/>
              <c:delete val="1"/>
              <c:extLst>
                <c:ext xmlns:c15="http://schemas.microsoft.com/office/drawing/2012/chart" uri="{CE6537A1-D6FC-4f65-9D91-7224C49458BB}"/>
                <c:ext xmlns:c16="http://schemas.microsoft.com/office/drawing/2014/chart" uri="{C3380CC4-5D6E-409C-BE32-E72D297353CC}">
                  <c16:uniqueId val="{00000002-00F7-4D6B-978C-B07563A20D6F}"/>
                </c:ext>
              </c:extLst>
            </c:dLbl>
            <c:dLbl>
              <c:idx val="3"/>
              <c:delete val="1"/>
              <c:extLst>
                <c:ext xmlns:c15="http://schemas.microsoft.com/office/drawing/2012/chart" uri="{CE6537A1-D6FC-4f65-9D91-7224C49458BB}"/>
                <c:ext xmlns:c16="http://schemas.microsoft.com/office/drawing/2014/chart" uri="{C3380CC4-5D6E-409C-BE32-E72D297353CC}">
                  <c16:uniqueId val="{00000000-00F7-4D6B-978C-B07563A20D6F}"/>
                </c:ext>
              </c:extLst>
            </c:dLbl>
            <c:dLbl>
              <c:idx val="4"/>
              <c:delete val="1"/>
              <c:extLst>
                <c:ext xmlns:c15="http://schemas.microsoft.com/office/drawing/2012/chart" uri="{CE6537A1-D6FC-4f65-9D91-7224C49458BB}"/>
                <c:ext xmlns:c16="http://schemas.microsoft.com/office/drawing/2014/chart" uri="{C3380CC4-5D6E-409C-BE32-E72D297353CC}">
                  <c16:uniqueId val="{00000004-00F7-4D6B-978C-B07563A20D6F}"/>
                </c:ext>
              </c:extLst>
            </c:dLbl>
            <c:dLbl>
              <c:idx val="5"/>
              <c:delete val="1"/>
              <c:extLst>
                <c:ext xmlns:c15="http://schemas.microsoft.com/office/drawing/2012/chart" uri="{CE6537A1-D6FC-4f65-9D91-7224C49458BB}"/>
                <c:ext xmlns:c16="http://schemas.microsoft.com/office/drawing/2014/chart" uri="{C3380CC4-5D6E-409C-BE32-E72D297353CC}">
                  <c16:uniqueId val="{00000003-00F7-4D6B-978C-B07563A20D6F}"/>
                </c:ext>
              </c:extLst>
            </c:dLbl>
            <c:dLbl>
              <c:idx val="6"/>
              <c:delete val="1"/>
              <c:extLst>
                <c:ext xmlns:c15="http://schemas.microsoft.com/office/drawing/2012/chart" uri="{CE6537A1-D6FC-4f65-9D91-7224C49458BB}"/>
                <c:ext xmlns:c16="http://schemas.microsoft.com/office/drawing/2014/chart" uri="{C3380CC4-5D6E-409C-BE32-E72D297353CC}">
                  <c16:uniqueId val="{00000005-00F7-4D6B-978C-B07563A20D6F}"/>
                </c:ext>
              </c:extLst>
            </c:dLbl>
            <c:dLbl>
              <c:idx val="7"/>
              <c:delete val="1"/>
              <c:extLst>
                <c:ext xmlns:c15="http://schemas.microsoft.com/office/drawing/2012/chart" uri="{CE6537A1-D6FC-4f65-9D91-7224C49458BB}"/>
                <c:ext xmlns:c16="http://schemas.microsoft.com/office/drawing/2014/chart" uri="{C3380CC4-5D6E-409C-BE32-E72D297353CC}">
                  <c16:uniqueId val="{00000006-00F7-4D6B-978C-B07563A20D6F}"/>
                </c:ext>
              </c:extLst>
            </c:dLbl>
            <c:dLbl>
              <c:idx val="8"/>
              <c:delete val="1"/>
              <c:extLst>
                <c:ext xmlns:c15="http://schemas.microsoft.com/office/drawing/2012/chart" uri="{CE6537A1-D6FC-4f65-9D91-7224C49458BB}"/>
                <c:ext xmlns:c16="http://schemas.microsoft.com/office/drawing/2014/chart" uri="{C3380CC4-5D6E-409C-BE32-E72D297353CC}">
                  <c16:uniqueId val="{00000007-00F7-4D6B-978C-B07563A20D6F}"/>
                </c:ext>
              </c:extLst>
            </c:dLbl>
            <c:dLbl>
              <c:idx val="9"/>
              <c:delete val="1"/>
              <c:extLst>
                <c:ext xmlns:c15="http://schemas.microsoft.com/office/drawing/2012/chart" uri="{CE6537A1-D6FC-4f65-9D91-7224C49458BB}"/>
                <c:ext xmlns:c16="http://schemas.microsoft.com/office/drawing/2014/chart" uri="{C3380CC4-5D6E-409C-BE32-E72D297353CC}">
                  <c16:uniqueId val="{00000009-00F7-4D6B-978C-B07563A20D6F}"/>
                </c:ext>
              </c:extLst>
            </c:dLbl>
            <c:dLbl>
              <c:idx val="10"/>
              <c:delete val="1"/>
              <c:extLst>
                <c:ext xmlns:c15="http://schemas.microsoft.com/office/drawing/2012/chart" uri="{CE6537A1-D6FC-4f65-9D91-7224C49458BB}"/>
                <c:ext xmlns:c16="http://schemas.microsoft.com/office/drawing/2014/chart" uri="{C3380CC4-5D6E-409C-BE32-E72D297353CC}">
                  <c16:uniqueId val="{00000013-00F7-4D6B-978C-B07563A20D6F}"/>
                </c:ext>
              </c:extLst>
            </c:dLbl>
            <c:dLbl>
              <c:idx val="11"/>
              <c:delete val="1"/>
              <c:extLst>
                <c:ext xmlns:c15="http://schemas.microsoft.com/office/drawing/2012/chart" uri="{CE6537A1-D6FC-4f65-9D91-7224C49458BB}"/>
                <c:ext xmlns:c16="http://schemas.microsoft.com/office/drawing/2014/chart" uri="{C3380CC4-5D6E-409C-BE32-E72D297353CC}">
                  <c16:uniqueId val="{00000011-00F7-4D6B-978C-B07563A20D6F}"/>
                </c:ext>
              </c:extLst>
            </c:dLbl>
            <c:dLbl>
              <c:idx val="12"/>
              <c:delete val="1"/>
              <c:extLst>
                <c:ext xmlns:c15="http://schemas.microsoft.com/office/drawing/2012/chart" uri="{CE6537A1-D6FC-4f65-9D91-7224C49458BB}"/>
                <c:ext xmlns:c16="http://schemas.microsoft.com/office/drawing/2014/chart" uri="{C3380CC4-5D6E-409C-BE32-E72D297353CC}">
                  <c16:uniqueId val="{0000000F-00F7-4D6B-978C-B07563A20D6F}"/>
                </c:ext>
              </c:extLst>
            </c:dLbl>
            <c:dLbl>
              <c:idx val="13"/>
              <c:delete val="1"/>
              <c:extLst>
                <c:ext xmlns:c15="http://schemas.microsoft.com/office/drawing/2012/chart" uri="{CE6537A1-D6FC-4f65-9D91-7224C49458BB}"/>
                <c:ext xmlns:c16="http://schemas.microsoft.com/office/drawing/2014/chart" uri="{C3380CC4-5D6E-409C-BE32-E72D297353CC}">
                  <c16:uniqueId val="{0000000E-00F7-4D6B-978C-B07563A20D6F}"/>
                </c:ext>
              </c:extLst>
            </c:dLbl>
            <c:dLbl>
              <c:idx val="14"/>
              <c:delete val="1"/>
              <c:extLst>
                <c:ext xmlns:c15="http://schemas.microsoft.com/office/drawing/2012/chart" uri="{CE6537A1-D6FC-4f65-9D91-7224C49458BB}"/>
                <c:ext xmlns:c16="http://schemas.microsoft.com/office/drawing/2014/chart" uri="{C3380CC4-5D6E-409C-BE32-E72D297353CC}">
                  <c16:uniqueId val="{0000001C-00F7-4D6B-978C-B07563A20D6F}"/>
                </c:ext>
              </c:extLst>
            </c:dLbl>
            <c:dLbl>
              <c:idx val="15"/>
              <c:delete val="1"/>
              <c:extLst>
                <c:ext xmlns:c15="http://schemas.microsoft.com/office/drawing/2012/chart" uri="{CE6537A1-D6FC-4f65-9D91-7224C49458BB}"/>
                <c:ext xmlns:c16="http://schemas.microsoft.com/office/drawing/2014/chart" uri="{C3380CC4-5D6E-409C-BE32-E72D297353CC}">
                  <c16:uniqueId val="{0000000B-00F7-4D6B-978C-B07563A20D6F}"/>
                </c:ext>
              </c:extLst>
            </c:dLbl>
            <c:dLbl>
              <c:idx val="16"/>
              <c:delete val="1"/>
              <c:extLst>
                <c:ext xmlns:c15="http://schemas.microsoft.com/office/drawing/2012/chart" uri="{CE6537A1-D6FC-4f65-9D91-7224C49458BB}"/>
                <c:ext xmlns:c16="http://schemas.microsoft.com/office/drawing/2014/chart" uri="{C3380CC4-5D6E-409C-BE32-E72D297353CC}">
                  <c16:uniqueId val="{0000000A-00F7-4D6B-978C-B07563A20D6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Sheet1!$C$1:$W$1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Sheet1!$C$3:$W$3</c:f>
              <c:numCache>
                <c:formatCode>General</c:formatCode>
                <c:ptCount val="19"/>
                <c:pt idx="0">
                  <c:v>40</c:v>
                </c:pt>
                <c:pt idx="1">
                  <c:v>36</c:v>
                </c:pt>
                <c:pt idx="2">
                  <c:v>23</c:v>
                </c:pt>
                <c:pt idx="3">
                  <c:v>35</c:v>
                </c:pt>
                <c:pt idx="4">
                  <c:v>21</c:v>
                </c:pt>
                <c:pt idx="5">
                  <c:v>27</c:v>
                </c:pt>
                <c:pt idx="6">
                  <c:v>29</c:v>
                </c:pt>
                <c:pt idx="7">
                  <c:v>42</c:v>
                </c:pt>
                <c:pt idx="8">
                  <c:v>38</c:v>
                </c:pt>
                <c:pt idx="9">
                  <c:v>31</c:v>
                </c:pt>
                <c:pt idx="10">
                  <c:v>13</c:v>
                </c:pt>
                <c:pt idx="11">
                  <c:v>22</c:v>
                </c:pt>
                <c:pt idx="12">
                  <c:v>25</c:v>
                </c:pt>
                <c:pt idx="13">
                  <c:v>18</c:v>
                </c:pt>
                <c:pt idx="14">
                  <c:v>14</c:v>
                </c:pt>
                <c:pt idx="15">
                  <c:v>27</c:v>
                </c:pt>
                <c:pt idx="16">
                  <c:v>26</c:v>
                </c:pt>
                <c:pt idx="17">
                  <c:v>33</c:v>
                </c:pt>
                <c:pt idx="18">
                  <c:v>26</c:v>
                </c:pt>
              </c:numCache>
            </c:numRef>
          </c:val>
          <c:smooth val="0"/>
          <c:extLst>
            <c:ext xmlns:c16="http://schemas.microsoft.com/office/drawing/2014/chart" uri="{C3380CC4-5D6E-409C-BE32-E72D297353CC}">
              <c16:uniqueId val="{00000007-48C2-42EF-B6B8-35FA9A784B29}"/>
            </c:ext>
          </c:extLst>
        </c:ser>
        <c:ser>
          <c:idx val="2"/>
          <c:order val="2"/>
          <c:tx>
            <c:strRef>
              <c:f>Sheet1!$A$4:$B$4</c:f>
              <c:strCache>
                <c:ptCount val="2"/>
                <c:pt idx="0">
                  <c:v>Fraud</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square"/>
            <c:size val="5"/>
            <c:spPr>
              <a:solidFill>
                <a:schemeClr val="accent3"/>
              </a:solidFill>
              <a:ln w="6350" cap="flat" cmpd="sng" algn="ctr">
                <a:solidFill>
                  <a:schemeClr val="accent3"/>
                </a:solidFill>
                <a:prstDash val="solid"/>
                <a:round/>
              </a:ln>
              <a:effectLst>
                <a:outerShdw blurRad="50800" dist="38100" dir="2700000" algn="tl" rotWithShape="0">
                  <a:prstClr val="black">
                    <a:alpha val="40000"/>
                  </a:prstClr>
                </a:outerShdw>
              </a:effectLst>
            </c:spPr>
          </c:marker>
          <c:dLbls>
            <c:dLbl>
              <c:idx val="0"/>
              <c:layout>
                <c:manualLayout>
                  <c:x val="-2.4143653598264623E-2"/>
                  <c:y val="2.26445641456311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C2-42EF-B6B8-35FA9A784B2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Sheet1!$C$1:$W$1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Sheet1!$C$4:$W$4</c:f>
              <c:numCache>
                <c:formatCode>General</c:formatCode>
                <c:ptCount val="19"/>
                <c:pt idx="0">
                  <c:v>12</c:v>
                </c:pt>
                <c:pt idx="1">
                  <c:v>5</c:v>
                </c:pt>
                <c:pt idx="2">
                  <c:v>4</c:v>
                </c:pt>
                <c:pt idx="3">
                  <c:v>5</c:v>
                </c:pt>
                <c:pt idx="4">
                  <c:v>5</c:v>
                </c:pt>
                <c:pt idx="5">
                  <c:v>4</c:v>
                </c:pt>
                <c:pt idx="6">
                  <c:v>3</c:v>
                </c:pt>
                <c:pt idx="7">
                  <c:v>7</c:v>
                </c:pt>
                <c:pt idx="8">
                  <c:v>4</c:v>
                </c:pt>
                <c:pt idx="9">
                  <c:v>3</c:v>
                </c:pt>
                <c:pt idx="10">
                  <c:v>3</c:v>
                </c:pt>
                <c:pt idx="11">
                  <c:v>1</c:v>
                </c:pt>
                <c:pt idx="12">
                  <c:v>3</c:v>
                </c:pt>
                <c:pt idx="13">
                  <c:v>3</c:v>
                </c:pt>
                <c:pt idx="14">
                  <c:v>3</c:v>
                </c:pt>
                <c:pt idx="15">
                  <c:v>0</c:v>
                </c:pt>
                <c:pt idx="16">
                  <c:v>0</c:v>
                </c:pt>
                <c:pt idx="17">
                  <c:v>4</c:v>
                </c:pt>
                <c:pt idx="18">
                  <c:v>4</c:v>
                </c:pt>
              </c:numCache>
            </c:numRef>
          </c:val>
          <c:smooth val="0"/>
          <c:extLst>
            <c:ext xmlns:c16="http://schemas.microsoft.com/office/drawing/2014/chart" uri="{C3380CC4-5D6E-409C-BE32-E72D297353CC}">
              <c16:uniqueId val="{0000000A-48C2-42EF-B6B8-35FA9A784B29}"/>
            </c:ext>
          </c:extLst>
        </c:ser>
        <c:ser>
          <c:idx val="3"/>
          <c:order val="3"/>
          <c:tx>
            <c:strRef>
              <c:f>Sheet1!$A$5:$B$5</c:f>
              <c:strCache>
                <c:ptCount val="2"/>
                <c:pt idx="0">
                  <c:v>Violent crime</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square"/>
            <c:size val="5"/>
            <c:spPr>
              <a:solidFill>
                <a:schemeClr val="accent4"/>
              </a:solidFill>
              <a:ln w="6350" cap="flat" cmpd="sng" algn="ctr">
                <a:solidFill>
                  <a:schemeClr val="accent4"/>
                </a:solidFill>
                <a:prstDash val="solid"/>
                <a:round/>
              </a:ln>
              <a:effectLst>
                <a:outerShdw blurRad="50800" dist="38100" dir="2700000" algn="tl" rotWithShape="0">
                  <a:prstClr val="black">
                    <a:alpha val="40000"/>
                  </a:prstClr>
                </a:outerShdw>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8C2-42EF-B6B8-35FA9A784B2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Sheet1!$C$1:$W$1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Sheet1!$C$5:$W$5</c:f>
              <c:numCache>
                <c:formatCode>General</c:formatCode>
                <c:ptCount val="19"/>
                <c:pt idx="0">
                  <c:v>12</c:v>
                </c:pt>
                <c:pt idx="1">
                  <c:v>15</c:v>
                </c:pt>
                <c:pt idx="2">
                  <c:v>7</c:v>
                </c:pt>
                <c:pt idx="3">
                  <c:v>6</c:v>
                </c:pt>
                <c:pt idx="4">
                  <c:v>9</c:v>
                </c:pt>
                <c:pt idx="5">
                  <c:v>9</c:v>
                </c:pt>
                <c:pt idx="6">
                  <c:v>12</c:v>
                </c:pt>
                <c:pt idx="7">
                  <c:v>5</c:v>
                </c:pt>
                <c:pt idx="8">
                  <c:v>7</c:v>
                </c:pt>
                <c:pt idx="9">
                  <c:v>5</c:v>
                </c:pt>
                <c:pt idx="10">
                  <c:v>5</c:v>
                </c:pt>
                <c:pt idx="11">
                  <c:v>5</c:v>
                </c:pt>
                <c:pt idx="12">
                  <c:v>3</c:v>
                </c:pt>
                <c:pt idx="13">
                  <c:v>5</c:v>
                </c:pt>
                <c:pt idx="14">
                  <c:v>3</c:v>
                </c:pt>
                <c:pt idx="15">
                  <c:v>5</c:v>
                </c:pt>
                <c:pt idx="16">
                  <c:v>1</c:v>
                </c:pt>
                <c:pt idx="17">
                  <c:v>3</c:v>
                </c:pt>
                <c:pt idx="18">
                  <c:v>1</c:v>
                </c:pt>
              </c:numCache>
            </c:numRef>
          </c:val>
          <c:smooth val="0"/>
          <c:extLst>
            <c:ext xmlns:c16="http://schemas.microsoft.com/office/drawing/2014/chart" uri="{C3380CC4-5D6E-409C-BE32-E72D297353CC}">
              <c16:uniqueId val="{0000000D-48C2-42EF-B6B8-35FA9A784B29}"/>
            </c:ext>
          </c:extLst>
        </c:ser>
        <c:ser>
          <c:idx val="4"/>
          <c:order val="4"/>
          <c:tx>
            <c:strRef>
              <c:f>Sheet1!$A$6:$B$6</c:f>
              <c:strCache>
                <c:ptCount val="2"/>
                <c:pt idx="0">
                  <c:v>Any crime</c:v>
                </c:pt>
              </c:strCache>
            </c:strRef>
          </c:tx>
          <c:spPr>
            <a:ln w="25400" cap="rnd" cmpd="sng" algn="ctr">
              <a:solidFill>
                <a:schemeClr val="accent5"/>
              </a:solidFill>
              <a:prstDash val="solid"/>
              <a:round/>
            </a:ln>
            <a:effectLst>
              <a:outerShdw blurRad="50800" dist="38100" dir="2700000" algn="tl" rotWithShape="0">
                <a:prstClr val="black">
                  <a:alpha val="40000"/>
                </a:prstClr>
              </a:outerShdw>
            </a:effectLst>
          </c:spPr>
          <c:marker>
            <c:symbol val="square"/>
            <c:size val="5"/>
            <c:spPr>
              <a:solidFill>
                <a:schemeClr val="accent5"/>
              </a:solidFill>
              <a:ln w="6350" cap="flat" cmpd="sng" algn="ctr">
                <a:solidFill>
                  <a:schemeClr val="accent5"/>
                </a:solidFill>
                <a:prstDash val="solid"/>
                <a:round/>
              </a:ln>
              <a:effectLst>
                <a:outerShdw blurRad="50800" dist="38100" dir="2700000" algn="tl" rotWithShape="0">
                  <a:prstClr val="black">
                    <a:alpha val="40000"/>
                  </a:prst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Sheet1!$C$1:$W$1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Sheet1!$C$6:$W$6</c:f>
              <c:numCache>
                <c:formatCode>General</c:formatCode>
                <c:ptCount val="19"/>
                <c:pt idx="0">
                  <c:v>58</c:v>
                </c:pt>
                <c:pt idx="1">
                  <c:v>46</c:v>
                </c:pt>
                <c:pt idx="2">
                  <c:v>39</c:v>
                </c:pt>
                <c:pt idx="3">
                  <c:v>50</c:v>
                </c:pt>
                <c:pt idx="4">
                  <c:v>34</c:v>
                </c:pt>
                <c:pt idx="5">
                  <c:v>41</c:v>
                </c:pt>
                <c:pt idx="6">
                  <c:v>38</c:v>
                </c:pt>
                <c:pt idx="7">
                  <c:v>55</c:v>
                </c:pt>
                <c:pt idx="8">
                  <c:v>50</c:v>
                </c:pt>
                <c:pt idx="9">
                  <c:v>51</c:v>
                </c:pt>
                <c:pt idx="10">
                  <c:v>26</c:v>
                </c:pt>
                <c:pt idx="11">
                  <c:v>34</c:v>
                </c:pt>
                <c:pt idx="12">
                  <c:v>35</c:v>
                </c:pt>
                <c:pt idx="13">
                  <c:v>32</c:v>
                </c:pt>
                <c:pt idx="14">
                  <c:v>22</c:v>
                </c:pt>
                <c:pt idx="15">
                  <c:v>34</c:v>
                </c:pt>
                <c:pt idx="16">
                  <c:v>33</c:v>
                </c:pt>
                <c:pt idx="17">
                  <c:v>40</c:v>
                </c:pt>
                <c:pt idx="18">
                  <c:v>38</c:v>
                </c:pt>
              </c:numCache>
            </c:numRef>
          </c:val>
          <c:smooth val="0"/>
          <c:extLst>
            <c:ext xmlns:c16="http://schemas.microsoft.com/office/drawing/2014/chart" uri="{C3380CC4-5D6E-409C-BE32-E72D297353CC}">
              <c16:uniqueId val="{00000021-48C2-42EF-B6B8-35FA9A784B29}"/>
            </c:ext>
          </c:extLst>
        </c:ser>
        <c:dLbls>
          <c:showLegendKey val="0"/>
          <c:showVal val="1"/>
          <c:showCatName val="0"/>
          <c:showSerName val="0"/>
          <c:showPercent val="0"/>
          <c:showBubbleSize val="0"/>
        </c:dLbls>
        <c:marker val="1"/>
        <c:smooth val="0"/>
        <c:axId val="-2071644056"/>
        <c:axId val="-2071638392"/>
      </c:lineChart>
      <c:catAx>
        <c:axId val="-2071644056"/>
        <c:scaling>
          <c:orientation val="minMax"/>
        </c:scaling>
        <c:delete val="0"/>
        <c:axPos val="b"/>
        <c:numFmt formatCode="General" sourceLinked="1"/>
        <c:majorTickMark val="out"/>
        <c:minorTickMark val="none"/>
        <c:tickLblPos val="nextTo"/>
        <c:spPr>
          <a:noFill/>
          <a:ln w="3175"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71638392"/>
        <c:crosses val="autoZero"/>
        <c:auto val="1"/>
        <c:lblAlgn val="ctr"/>
        <c:lblOffset val="100"/>
        <c:noMultiLvlLbl val="0"/>
      </c:catAx>
      <c:valAx>
        <c:axId val="-2071638392"/>
        <c:scaling>
          <c:orientation val="minMax"/>
          <c:max val="100"/>
          <c:min val="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dirty="0"/>
                  <a:t>% ACT IDRS participants</a:t>
                </a:r>
              </a:p>
            </c:rich>
          </c:tx>
          <c:layout>
            <c:manualLayout>
              <c:xMode val="edge"/>
              <c:yMode val="edge"/>
              <c:x val="0"/>
              <c:y val="0.11847844830989787"/>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71644056"/>
        <c:crosses val="autoZero"/>
        <c:crossBetween val="between"/>
        <c:majorUnit val="10"/>
        <c:minorUnit val="1"/>
      </c:valAx>
      <c:spPr>
        <a:solidFill>
          <a:srgbClr val="FFFFFF"/>
        </a:solidFill>
        <a:ln w="25400">
          <a:noFill/>
        </a:ln>
        <a:effectLst/>
      </c:spPr>
    </c:plotArea>
    <c:legend>
      <c:legendPos val="b"/>
      <c:layout>
        <c:manualLayout>
          <c:xMode val="edge"/>
          <c:yMode val="edge"/>
          <c:x val="9.4506683230073774E-2"/>
          <c:y val="0.94541495366176587"/>
          <c:w val="0.84932955519863496"/>
          <c:h val="5.2457917141982696E-2"/>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105868296313706E-2"/>
          <c:y val="5.8086848054884198E-2"/>
          <c:w val="0.82003241089939849"/>
          <c:h val="0.71004738269102496"/>
        </c:manualLayout>
      </c:layout>
      <c:barChart>
        <c:barDir val="col"/>
        <c:grouping val="clustered"/>
        <c:varyColors val="0"/>
        <c:ser>
          <c:idx val="0"/>
          <c:order val="1"/>
          <c:tx>
            <c:strRef>
              <c:f>Sheet1!$A$3</c:f>
              <c:strCache>
                <c:ptCount val="1"/>
                <c:pt idx="0">
                  <c:v>% used in past 6 months</c:v>
                </c:pt>
              </c:strCache>
            </c:strRef>
          </c:tx>
          <c:spPr>
            <a:solidFill>
              <a:schemeClr val="accent1"/>
            </a:solidFill>
            <a:ln w="25400">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A0-4301-8C6F-4BE0E7F2955E}"/>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A0-4301-8C6F-4BE0E7F2955E}"/>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A0-4301-8C6F-4BE0E7F2955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Sheet1!$B$3:$T$3</c:f>
              <c:numCache>
                <c:formatCode>General</c:formatCode>
                <c:ptCount val="19"/>
                <c:pt idx="0">
                  <c:v>92</c:v>
                </c:pt>
                <c:pt idx="1">
                  <c:v>83</c:v>
                </c:pt>
                <c:pt idx="2">
                  <c:v>89</c:v>
                </c:pt>
                <c:pt idx="3">
                  <c:v>88</c:v>
                </c:pt>
                <c:pt idx="4">
                  <c:v>91</c:v>
                </c:pt>
                <c:pt idx="5">
                  <c:v>86</c:v>
                </c:pt>
                <c:pt idx="6">
                  <c:v>71</c:v>
                </c:pt>
                <c:pt idx="7">
                  <c:v>72</c:v>
                </c:pt>
                <c:pt idx="8">
                  <c:v>86</c:v>
                </c:pt>
                <c:pt idx="9">
                  <c:v>78</c:v>
                </c:pt>
                <c:pt idx="10">
                  <c:v>78</c:v>
                </c:pt>
                <c:pt idx="11">
                  <c:v>79</c:v>
                </c:pt>
                <c:pt idx="12">
                  <c:v>74</c:v>
                </c:pt>
                <c:pt idx="13">
                  <c:v>75</c:v>
                </c:pt>
                <c:pt idx="14">
                  <c:v>75</c:v>
                </c:pt>
                <c:pt idx="15">
                  <c:v>79</c:v>
                </c:pt>
                <c:pt idx="16">
                  <c:v>70</c:v>
                </c:pt>
                <c:pt idx="17">
                  <c:v>74</c:v>
                </c:pt>
                <c:pt idx="18">
                  <c:v>75</c:v>
                </c:pt>
              </c:numCache>
            </c:numRef>
          </c:val>
          <c:extLst>
            <c:ext xmlns:c16="http://schemas.microsoft.com/office/drawing/2014/chart" uri="{C3380CC4-5D6E-409C-BE32-E72D297353CC}">
              <c16:uniqueId val="{00000000-36B4-4505-A4E8-2B067AD7DBBC}"/>
            </c:ext>
          </c:extLst>
        </c:ser>
        <c:dLbls>
          <c:showLegendKey val="0"/>
          <c:showVal val="1"/>
          <c:showCatName val="0"/>
          <c:showSerName val="0"/>
          <c:showPercent val="0"/>
          <c:showBubbleSize val="0"/>
        </c:dLbls>
        <c:gapWidth val="150"/>
        <c:axId val="1117406320"/>
        <c:axId val="1117406976"/>
      </c:barChart>
      <c:lineChart>
        <c:grouping val="standard"/>
        <c:varyColors val="0"/>
        <c:ser>
          <c:idx val="1"/>
          <c:order val="0"/>
          <c:tx>
            <c:strRef>
              <c:f>Sheet1!$A$2</c:f>
              <c:strCache>
                <c:ptCount val="1"/>
                <c:pt idx="0">
                  <c:v>Median frequency of use (days)</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pPr>
              <a:solidFill>
                <a:schemeClr val="accent2"/>
              </a:solidFill>
              <a:ln w="635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B4-4505-A4E8-2B067AD7DBBC}"/>
                </c:ext>
              </c:extLst>
            </c:dLbl>
            <c:dLbl>
              <c:idx val="17"/>
              <c:layout>
                <c:manualLayout>
                  <c:x val="-3.5024154589371984E-2"/>
                  <c:y val="1.8245221523806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6B4-4505-A4E8-2B067AD7DBBC}"/>
                </c:ext>
              </c:extLst>
            </c:dLbl>
            <c:dLbl>
              <c:idx val="18"/>
              <c:layout>
                <c:manualLayout>
                  <c:x val="-3.8647342995169261E-2"/>
                  <c:y val="1.2163481015870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6B4-4505-A4E8-2B067AD7DBB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Sheet1!$B$2:$T$2</c:f>
              <c:numCache>
                <c:formatCode>General</c:formatCode>
                <c:ptCount val="19"/>
                <c:pt idx="0">
                  <c:v>160</c:v>
                </c:pt>
                <c:pt idx="1">
                  <c:v>50</c:v>
                </c:pt>
                <c:pt idx="2">
                  <c:v>48</c:v>
                </c:pt>
                <c:pt idx="3">
                  <c:v>93</c:v>
                </c:pt>
                <c:pt idx="4">
                  <c:v>72</c:v>
                </c:pt>
                <c:pt idx="5">
                  <c:v>60</c:v>
                </c:pt>
                <c:pt idx="6">
                  <c:v>24</c:v>
                </c:pt>
                <c:pt idx="7">
                  <c:v>48</c:v>
                </c:pt>
                <c:pt idx="8">
                  <c:v>60</c:v>
                </c:pt>
                <c:pt idx="9">
                  <c:v>48</c:v>
                </c:pt>
                <c:pt idx="10">
                  <c:v>60</c:v>
                </c:pt>
                <c:pt idx="11">
                  <c:v>66</c:v>
                </c:pt>
                <c:pt idx="12">
                  <c:v>72</c:v>
                </c:pt>
                <c:pt idx="13">
                  <c:v>50</c:v>
                </c:pt>
                <c:pt idx="14">
                  <c:v>60</c:v>
                </c:pt>
                <c:pt idx="15">
                  <c:v>70</c:v>
                </c:pt>
                <c:pt idx="16">
                  <c:v>72</c:v>
                </c:pt>
                <c:pt idx="17">
                  <c:v>60</c:v>
                </c:pt>
                <c:pt idx="18">
                  <c:v>48</c:v>
                </c:pt>
              </c:numCache>
            </c:numRef>
          </c:val>
          <c:smooth val="0"/>
          <c:extLst>
            <c:ext xmlns:c16="http://schemas.microsoft.com/office/drawing/2014/chart" uri="{C3380CC4-5D6E-409C-BE32-E72D297353CC}">
              <c16:uniqueId val="{00000014-36B4-4505-A4E8-2B067AD7DBBC}"/>
            </c:ext>
          </c:extLst>
        </c:ser>
        <c:dLbls>
          <c:showLegendKey val="0"/>
          <c:showVal val="1"/>
          <c:showCatName val="0"/>
          <c:showSerName val="0"/>
          <c:showPercent val="0"/>
          <c:showBubbleSize val="0"/>
        </c:dLbls>
        <c:marker val="1"/>
        <c:smooth val="0"/>
        <c:axId val="1117404680"/>
        <c:axId val="1117405008"/>
      </c:lineChart>
      <c:valAx>
        <c:axId val="111740697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dirty="0"/>
                  <a:t>% ACT IDRS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crossAx val="1117406320"/>
        <c:crosses val="autoZero"/>
        <c:crossBetween val="between"/>
      </c:valAx>
      <c:catAx>
        <c:axId val="111740632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1117406976"/>
        <c:crosses val="autoZero"/>
        <c:auto val="0"/>
        <c:lblAlgn val="ctr"/>
        <c:lblOffset val="100"/>
        <c:noMultiLvlLbl val="0"/>
      </c:catAx>
      <c:valAx>
        <c:axId val="1117405008"/>
        <c:scaling>
          <c:orientation val="minMax"/>
          <c:max val="18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a:t>Median days used</a:t>
                </a:r>
              </a:p>
            </c:rich>
          </c:tx>
          <c:layout>
            <c:manualLayout>
              <c:xMode val="edge"/>
              <c:yMode val="edge"/>
              <c:x val="0.95928633361295357"/>
              <c:y val="0.2335962774128591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crossAx val="1117404680"/>
        <c:crosses val="max"/>
        <c:crossBetween val="between"/>
      </c:valAx>
      <c:catAx>
        <c:axId val="1117404680"/>
        <c:scaling>
          <c:orientation val="minMax"/>
        </c:scaling>
        <c:delete val="1"/>
        <c:axPos val="b"/>
        <c:numFmt formatCode="General" sourceLinked="1"/>
        <c:majorTickMark val="out"/>
        <c:minorTickMark val="none"/>
        <c:tickLblPos val="nextTo"/>
        <c:crossAx val="1117405008"/>
        <c:crosses val="autoZero"/>
        <c:auto val="0"/>
        <c:lblAlgn val="ctr"/>
        <c:lblOffset val="100"/>
        <c:noMultiLvlLbl val="0"/>
      </c:catAx>
      <c:spPr>
        <a:noFill/>
        <a:ln w="22317">
          <a:noFill/>
        </a:ln>
        <a:effectLst/>
      </c:spPr>
    </c:plotArea>
    <c:legend>
      <c:legendPos val="b"/>
      <c:overlay val="0"/>
      <c:spPr>
        <a:solidFill>
          <a:srgbClr val="FFFFFF"/>
        </a:solidFill>
        <a:ln w="278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02473191298717"/>
          <c:y val="4.1542090759883125E-2"/>
          <c:w val="0.86318934842186801"/>
          <c:h val="0.74686503117309411"/>
        </c:manualLayout>
      </c:layout>
      <c:barChart>
        <c:barDir val="col"/>
        <c:grouping val="clustered"/>
        <c:varyColors val="0"/>
        <c:ser>
          <c:idx val="0"/>
          <c:order val="0"/>
          <c:tx>
            <c:strRef>
              <c:f>Sheet1!$B$1</c:f>
              <c:strCache>
                <c:ptCount val="1"/>
                <c:pt idx="0">
                  <c:v>Cap</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80</c:v>
                </c:pt>
                <c:pt idx="17">
                  <c:v>80</c:v>
                </c:pt>
                <c:pt idx="18">
                  <c:v>50</c:v>
                </c:pt>
              </c:numCache>
            </c:numRef>
          </c:val>
          <c:extLst>
            <c:ext xmlns:c16="http://schemas.microsoft.com/office/drawing/2014/chart" uri="{C3380CC4-5D6E-409C-BE32-E72D297353CC}">
              <c16:uniqueId val="{00000000-739D-4195-93C6-ADEEFF7AA992}"/>
            </c:ext>
          </c:extLst>
        </c:ser>
        <c:ser>
          <c:idx val="1"/>
          <c:order val="1"/>
          <c:tx>
            <c:strRef>
              <c:f>Sheet1!$C$1</c:f>
              <c:strCache>
                <c:ptCount val="1"/>
                <c:pt idx="0">
                  <c:v>Gram</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1">
                  <c:v>485</c:v>
                </c:pt>
                <c:pt idx="2">
                  <c:v>350</c:v>
                </c:pt>
                <c:pt idx="3">
                  <c:v>350</c:v>
                </c:pt>
                <c:pt idx="4">
                  <c:v>300</c:v>
                </c:pt>
                <c:pt idx="5">
                  <c:v>300</c:v>
                </c:pt>
                <c:pt idx="6">
                  <c:v>340</c:v>
                </c:pt>
                <c:pt idx="7">
                  <c:v>300</c:v>
                </c:pt>
                <c:pt idx="8">
                  <c:v>300</c:v>
                </c:pt>
                <c:pt idx="9">
                  <c:v>320</c:v>
                </c:pt>
                <c:pt idx="10">
                  <c:v>300</c:v>
                </c:pt>
                <c:pt idx="11">
                  <c:v>300</c:v>
                </c:pt>
                <c:pt idx="12">
                  <c:v>300</c:v>
                </c:pt>
                <c:pt idx="13">
                  <c:v>300</c:v>
                </c:pt>
                <c:pt idx="14">
                  <c:v>300</c:v>
                </c:pt>
                <c:pt idx="15">
                  <c:v>300</c:v>
                </c:pt>
                <c:pt idx="16">
                  <c:v>300</c:v>
                </c:pt>
                <c:pt idx="17">
                  <c:v>300</c:v>
                </c:pt>
                <c:pt idx="18">
                  <c:v>280</c:v>
                </c:pt>
              </c:numCache>
            </c:numRef>
          </c:val>
          <c:extLst>
            <c:ext xmlns:c16="http://schemas.microsoft.com/office/drawing/2014/chart" uri="{C3380CC4-5D6E-409C-BE32-E72D297353CC}">
              <c16:uniqueId val="{00000002-739D-4195-93C6-ADEEFF7AA992}"/>
            </c:ext>
          </c:extLst>
        </c:ser>
        <c:dLbls>
          <c:showLegendKey val="0"/>
          <c:showVal val="1"/>
          <c:showCatName val="0"/>
          <c:showSerName val="0"/>
          <c:showPercent val="0"/>
          <c:showBubbleSize val="0"/>
        </c:dLbls>
        <c:gapWidth val="150"/>
        <c:axId val="-2098459304"/>
        <c:axId val="-2098456088"/>
      </c:barChart>
      <c:catAx>
        <c:axId val="-2098459304"/>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8456088"/>
        <c:crosses val="autoZero"/>
        <c:auto val="1"/>
        <c:lblAlgn val="ctr"/>
        <c:lblOffset val="100"/>
        <c:noMultiLvlLbl val="0"/>
      </c:catAx>
      <c:valAx>
        <c:axId val="-2098456088"/>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dirty="0"/>
                  <a:t>Median price ($)</a:t>
                </a:r>
              </a:p>
            </c:rich>
          </c:tx>
          <c:layout>
            <c:manualLayout>
              <c:xMode val="edge"/>
              <c:yMode val="edge"/>
              <c:x val="2.0284930811580514E-2"/>
              <c:y val="0.2316256282308678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8459304"/>
        <c:crosses val="autoZero"/>
        <c:crossBetween val="between"/>
      </c:valAx>
      <c:spPr>
        <a:noFill/>
        <a:ln>
          <a:noFill/>
        </a:ln>
        <a:effectLst/>
      </c:spPr>
    </c:plotArea>
    <c:legend>
      <c:legendPos val="b"/>
      <c:layout>
        <c:manualLayout>
          <c:xMode val="edge"/>
          <c:yMode val="edge"/>
          <c:x val="0.43251084214294161"/>
          <c:y val="0.90580381850716263"/>
          <c:w val="0.13497839138377146"/>
          <c:h val="7.694744823563720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825689957755185E-2"/>
          <c:y val="2.9432859806232191E-2"/>
          <c:w val="0.89783034347013402"/>
          <c:h val="0.72464272556102127"/>
        </c:manualLayout>
      </c:layout>
      <c:barChart>
        <c:barDir val="col"/>
        <c:grouping val="percentStacked"/>
        <c:varyColors val="0"/>
        <c:ser>
          <c:idx val="1"/>
          <c:order val="0"/>
          <c:tx>
            <c:strRef>
              <c:f>Sheet1!$A$2</c:f>
              <c:strCache>
                <c:ptCount val="1"/>
                <c:pt idx="0">
                  <c:v>High</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146A-4A9F-8679-6B00503E1F8B}"/>
                </c:ext>
              </c:extLst>
            </c:dLbl>
            <c:dLbl>
              <c:idx val="2"/>
              <c:delete val="1"/>
              <c:extLst>
                <c:ext xmlns:c15="http://schemas.microsoft.com/office/drawing/2012/chart" uri="{CE6537A1-D6FC-4f65-9D91-7224C49458BB}"/>
                <c:ext xmlns:c16="http://schemas.microsoft.com/office/drawing/2014/chart" uri="{C3380CC4-5D6E-409C-BE32-E72D297353CC}">
                  <c16:uniqueId val="{00000001-1524-4D5F-8287-95E92416BF30}"/>
                </c:ext>
              </c:extLst>
            </c:dLbl>
            <c:dLbl>
              <c:idx val="5"/>
              <c:delete val="1"/>
              <c:extLst>
                <c:ext xmlns:c15="http://schemas.microsoft.com/office/drawing/2012/chart" uri="{CE6537A1-D6FC-4f65-9D91-7224C49458BB}"/>
                <c:ext xmlns:c16="http://schemas.microsoft.com/office/drawing/2014/chart" uri="{C3380CC4-5D6E-409C-BE32-E72D297353CC}">
                  <c16:uniqueId val="{00000002-1524-4D5F-8287-95E92416BF30}"/>
                </c:ext>
              </c:extLst>
            </c:dLbl>
            <c:dLbl>
              <c:idx val="6"/>
              <c:delete val="1"/>
              <c:extLst>
                <c:ext xmlns:c15="http://schemas.microsoft.com/office/drawing/2012/chart" uri="{CE6537A1-D6FC-4f65-9D91-7224C49458BB}"/>
                <c:ext xmlns:c16="http://schemas.microsoft.com/office/drawing/2014/chart" uri="{C3380CC4-5D6E-409C-BE32-E72D297353CC}">
                  <c16:uniqueId val="{00000001-146A-4A9F-8679-6B00503E1F8B}"/>
                </c:ext>
              </c:extLst>
            </c:dLbl>
            <c:dLbl>
              <c:idx val="8"/>
              <c:delete val="1"/>
              <c:extLst>
                <c:ext xmlns:c15="http://schemas.microsoft.com/office/drawing/2012/chart" uri="{CE6537A1-D6FC-4f65-9D91-7224C49458BB}"/>
                <c:ext xmlns:c16="http://schemas.microsoft.com/office/drawing/2014/chart" uri="{C3380CC4-5D6E-409C-BE32-E72D297353CC}">
                  <c16:uniqueId val="{00000003-1524-4D5F-8287-95E92416BF30}"/>
                </c:ext>
              </c:extLst>
            </c:dLbl>
            <c:dLbl>
              <c:idx val="9"/>
              <c:delete val="1"/>
              <c:extLst>
                <c:ext xmlns:c15="http://schemas.microsoft.com/office/drawing/2012/chart" uri="{CE6537A1-D6FC-4f65-9D91-7224C49458BB}"/>
                <c:ext xmlns:c16="http://schemas.microsoft.com/office/drawing/2014/chart" uri="{C3380CC4-5D6E-409C-BE32-E72D297353CC}">
                  <c16:uniqueId val="{00000004-1524-4D5F-8287-95E92416BF30}"/>
                </c:ext>
              </c:extLst>
            </c:dLbl>
            <c:dLbl>
              <c:idx val="10"/>
              <c:delete val="1"/>
              <c:extLst>
                <c:ext xmlns:c15="http://schemas.microsoft.com/office/drawing/2012/chart" uri="{CE6537A1-D6FC-4f65-9D91-7224C49458BB}"/>
                <c:ext xmlns:c16="http://schemas.microsoft.com/office/drawing/2014/chart" uri="{C3380CC4-5D6E-409C-BE32-E72D297353CC}">
                  <c16:uniqueId val="{00000002-146A-4A9F-8679-6B00503E1F8B}"/>
                </c:ext>
              </c:extLst>
            </c:dLbl>
            <c:dLbl>
              <c:idx val="13"/>
              <c:delete val="1"/>
              <c:extLst>
                <c:ext xmlns:c15="http://schemas.microsoft.com/office/drawing/2012/chart" uri="{CE6537A1-D6FC-4f65-9D91-7224C49458BB}"/>
                <c:ext xmlns:c16="http://schemas.microsoft.com/office/drawing/2014/chart" uri="{C3380CC4-5D6E-409C-BE32-E72D297353CC}">
                  <c16:uniqueId val="{00000005-1524-4D5F-8287-95E92416BF30}"/>
                </c:ext>
              </c:extLst>
            </c:dLbl>
            <c:dLbl>
              <c:idx val="14"/>
              <c:delete val="1"/>
              <c:extLst>
                <c:ext xmlns:c15="http://schemas.microsoft.com/office/drawing/2012/chart" uri="{CE6537A1-D6FC-4f65-9D91-7224C49458BB}"/>
                <c:ext xmlns:c16="http://schemas.microsoft.com/office/drawing/2014/chart" uri="{C3380CC4-5D6E-409C-BE32-E72D297353CC}">
                  <c16:uniqueId val="{00000006-1524-4D5F-8287-95E92416BF30}"/>
                </c:ext>
              </c:extLst>
            </c:dLbl>
            <c:dLbl>
              <c:idx val="15"/>
              <c:delete val="1"/>
              <c:extLst>
                <c:ext xmlns:c15="http://schemas.microsoft.com/office/drawing/2012/chart" uri="{CE6537A1-D6FC-4f65-9D91-7224C49458BB}"/>
                <c:ext xmlns:c16="http://schemas.microsoft.com/office/drawing/2014/chart" uri="{C3380CC4-5D6E-409C-BE32-E72D297353CC}">
                  <c16:uniqueId val="{00000007-1524-4D5F-8287-95E92416BF3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Sheet1!$B$2:$T$2</c:f>
              <c:numCache>
                <c:formatCode>General</c:formatCode>
                <c:ptCount val="19"/>
                <c:pt idx="0">
                  <c:v>18</c:v>
                </c:pt>
                <c:pt idx="1">
                  <c:v>0</c:v>
                </c:pt>
                <c:pt idx="2">
                  <c:v>8</c:v>
                </c:pt>
                <c:pt idx="3">
                  <c:v>21</c:v>
                </c:pt>
                <c:pt idx="4">
                  <c:v>19</c:v>
                </c:pt>
                <c:pt idx="5">
                  <c:v>11</c:v>
                </c:pt>
                <c:pt idx="6">
                  <c:v>3</c:v>
                </c:pt>
                <c:pt idx="7">
                  <c:v>17</c:v>
                </c:pt>
                <c:pt idx="8">
                  <c:v>9</c:v>
                </c:pt>
                <c:pt idx="9">
                  <c:v>6</c:v>
                </c:pt>
                <c:pt idx="10">
                  <c:v>4</c:v>
                </c:pt>
                <c:pt idx="11">
                  <c:v>13</c:v>
                </c:pt>
                <c:pt idx="12">
                  <c:v>16</c:v>
                </c:pt>
                <c:pt idx="13">
                  <c:v>7</c:v>
                </c:pt>
                <c:pt idx="14">
                  <c:v>8</c:v>
                </c:pt>
                <c:pt idx="15">
                  <c:v>8</c:v>
                </c:pt>
                <c:pt idx="16">
                  <c:v>30</c:v>
                </c:pt>
                <c:pt idx="17">
                  <c:v>18</c:v>
                </c:pt>
                <c:pt idx="18">
                  <c:v>26</c:v>
                </c:pt>
              </c:numCache>
            </c:numRef>
          </c:val>
          <c:extLst>
            <c:ext xmlns:c16="http://schemas.microsoft.com/office/drawing/2014/chart" uri="{C3380CC4-5D6E-409C-BE32-E72D297353CC}">
              <c16:uniqueId val="{00000000-9F6D-4252-994F-DC7970322B76}"/>
            </c:ext>
          </c:extLst>
        </c:ser>
        <c:ser>
          <c:idx val="2"/>
          <c:order val="1"/>
          <c:tx>
            <c:strRef>
              <c:f>Sheet1!$A$3</c:f>
              <c:strCache>
                <c:ptCount val="1"/>
                <c:pt idx="0">
                  <c:v>Medium</c:v>
                </c:pt>
              </c:strCache>
            </c:strRef>
          </c:tx>
          <c:spPr>
            <a:solidFill>
              <a:schemeClr val="accent3"/>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Sheet1!$B$3:$T$3</c:f>
              <c:numCache>
                <c:formatCode>General</c:formatCode>
                <c:ptCount val="19"/>
                <c:pt idx="0">
                  <c:v>56</c:v>
                </c:pt>
                <c:pt idx="1">
                  <c:v>17</c:v>
                </c:pt>
                <c:pt idx="2">
                  <c:v>43</c:v>
                </c:pt>
                <c:pt idx="3">
                  <c:v>38</c:v>
                </c:pt>
                <c:pt idx="4">
                  <c:v>43</c:v>
                </c:pt>
                <c:pt idx="5">
                  <c:v>44</c:v>
                </c:pt>
                <c:pt idx="6">
                  <c:v>27</c:v>
                </c:pt>
                <c:pt idx="7">
                  <c:v>39</c:v>
                </c:pt>
                <c:pt idx="8">
                  <c:v>41</c:v>
                </c:pt>
                <c:pt idx="9">
                  <c:v>37</c:v>
                </c:pt>
                <c:pt idx="10">
                  <c:v>28</c:v>
                </c:pt>
                <c:pt idx="11">
                  <c:v>31</c:v>
                </c:pt>
                <c:pt idx="12">
                  <c:v>38</c:v>
                </c:pt>
                <c:pt idx="13">
                  <c:v>26</c:v>
                </c:pt>
                <c:pt idx="14">
                  <c:v>32</c:v>
                </c:pt>
                <c:pt idx="15">
                  <c:v>34</c:v>
                </c:pt>
                <c:pt idx="16">
                  <c:v>33</c:v>
                </c:pt>
                <c:pt idx="17">
                  <c:v>38</c:v>
                </c:pt>
                <c:pt idx="18">
                  <c:v>31</c:v>
                </c:pt>
              </c:numCache>
            </c:numRef>
          </c:val>
          <c:extLst>
            <c:ext xmlns:c16="http://schemas.microsoft.com/office/drawing/2014/chart" uri="{C3380CC4-5D6E-409C-BE32-E72D297353CC}">
              <c16:uniqueId val="{00000001-9F6D-4252-994F-DC7970322B76}"/>
            </c:ext>
          </c:extLst>
        </c:ser>
        <c:ser>
          <c:idx val="3"/>
          <c:order val="2"/>
          <c:tx>
            <c:strRef>
              <c:f>Sheet1!$A$4</c:f>
              <c:strCache>
                <c:ptCount val="1"/>
                <c:pt idx="0">
                  <c:v>Low</c:v>
                </c:pt>
              </c:strCache>
            </c:strRef>
          </c:tx>
          <c:spPr>
            <a:solidFill>
              <a:schemeClr val="accent4"/>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Sheet1!$B$4:$T$4</c:f>
              <c:numCache>
                <c:formatCode>General</c:formatCode>
                <c:ptCount val="19"/>
                <c:pt idx="0">
                  <c:v>26</c:v>
                </c:pt>
                <c:pt idx="1">
                  <c:v>82</c:v>
                </c:pt>
                <c:pt idx="2">
                  <c:v>39</c:v>
                </c:pt>
                <c:pt idx="3">
                  <c:v>27</c:v>
                </c:pt>
                <c:pt idx="4">
                  <c:v>27</c:v>
                </c:pt>
                <c:pt idx="5">
                  <c:v>41</c:v>
                </c:pt>
                <c:pt idx="6">
                  <c:v>65</c:v>
                </c:pt>
                <c:pt idx="7">
                  <c:v>34</c:v>
                </c:pt>
                <c:pt idx="8">
                  <c:v>39</c:v>
                </c:pt>
                <c:pt idx="9">
                  <c:v>47</c:v>
                </c:pt>
                <c:pt idx="10">
                  <c:v>57</c:v>
                </c:pt>
                <c:pt idx="11">
                  <c:v>51</c:v>
                </c:pt>
                <c:pt idx="12">
                  <c:v>32</c:v>
                </c:pt>
                <c:pt idx="13">
                  <c:v>63</c:v>
                </c:pt>
                <c:pt idx="14">
                  <c:v>55</c:v>
                </c:pt>
                <c:pt idx="15">
                  <c:v>51</c:v>
                </c:pt>
                <c:pt idx="16">
                  <c:v>27</c:v>
                </c:pt>
                <c:pt idx="17">
                  <c:v>34</c:v>
                </c:pt>
                <c:pt idx="18">
                  <c:v>32</c:v>
                </c:pt>
              </c:numCache>
            </c:numRef>
          </c:val>
          <c:extLst>
            <c:ext xmlns:c16="http://schemas.microsoft.com/office/drawing/2014/chart" uri="{C3380CC4-5D6E-409C-BE32-E72D297353CC}">
              <c16:uniqueId val="{00000002-9F6D-4252-994F-DC7970322B76}"/>
            </c:ext>
          </c:extLst>
        </c:ser>
        <c:ser>
          <c:idx val="4"/>
          <c:order val="3"/>
          <c:tx>
            <c:strRef>
              <c:f>Sheet1!$A$5</c:f>
              <c:strCache>
                <c:ptCount val="1"/>
                <c:pt idx="0">
                  <c:v>Fluctuates</c:v>
                </c:pt>
              </c:strCache>
            </c:strRef>
          </c:tx>
          <c:spPr>
            <a:solidFill>
              <a:schemeClr val="accent5"/>
            </a:solidFill>
            <a:ln>
              <a:noFill/>
            </a:ln>
            <a:effectLst>
              <a:outerShdw blurRad="50800" dist="38100" dir="2700000" algn="tl" rotWithShape="0">
                <a:prstClr val="black">
                  <a:alpha val="40000"/>
                </a:prst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8-146A-4A9F-8679-6B00503E1F8B}"/>
                </c:ext>
              </c:extLst>
            </c:dLbl>
            <c:dLbl>
              <c:idx val="5"/>
              <c:delete val="1"/>
              <c:extLst>
                <c:ext xmlns:c15="http://schemas.microsoft.com/office/drawing/2012/chart" uri="{CE6537A1-D6FC-4f65-9D91-7224C49458BB}"/>
                <c:ext xmlns:c16="http://schemas.microsoft.com/office/drawing/2014/chart" uri="{C3380CC4-5D6E-409C-BE32-E72D297353CC}">
                  <c16:uniqueId val="{00000007-146A-4A9F-8679-6B00503E1F8B}"/>
                </c:ext>
              </c:extLst>
            </c:dLbl>
            <c:dLbl>
              <c:idx val="6"/>
              <c:delete val="1"/>
              <c:extLst>
                <c:ext xmlns:c15="http://schemas.microsoft.com/office/drawing/2012/chart" uri="{CE6537A1-D6FC-4f65-9D91-7224C49458BB}"/>
                <c:ext xmlns:c16="http://schemas.microsoft.com/office/drawing/2014/chart" uri="{C3380CC4-5D6E-409C-BE32-E72D297353CC}">
                  <c16:uniqueId val="{00000006-146A-4A9F-8679-6B00503E1F8B}"/>
                </c:ext>
              </c:extLst>
            </c:dLbl>
            <c:dLbl>
              <c:idx val="11"/>
              <c:delete val="1"/>
              <c:extLst>
                <c:ext xmlns:c15="http://schemas.microsoft.com/office/drawing/2012/chart" uri="{CE6537A1-D6FC-4f65-9D91-7224C49458BB}"/>
                <c:ext xmlns:c16="http://schemas.microsoft.com/office/drawing/2014/chart" uri="{C3380CC4-5D6E-409C-BE32-E72D297353CC}">
                  <c16:uniqueId val="{00000005-146A-4A9F-8679-6B00503E1F8B}"/>
                </c:ext>
              </c:extLst>
            </c:dLbl>
            <c:dLbl>
              <c:idx val="13"/>
              <c:delete val="1"/>
              <c:extLst>
                <c:ext xmlns:c15="http://schemas.microsoft.com/office/drawing/2012/chart" uri="{CE6537A1-D6FC-4f65-9D91-7224C49458BB}"/>
                <c:ext xmlns:c16="http://schemas.microsoft.com/office/drawing/2014/chart" uri="{C3380CC4-5D6E-409C-BE32-E72D297353CC}">
                  <c16:uniqueId val="{00000004-146A-4A9F-8679-6B00503E1F8B}"/>
                </c:ext>
              </c:extLst>
            </c:dLbl>
            <c:dLbl>
              <c:idx val="14"/>
              <c:delete val="1"/>
              <c:extLst>
                <c:ext xmlns:c15="http://schemas.microsoft.com/office/drawing/2012/chart" uri="{CE6537A1-D6FC-4f65-9D91-7224C49458BB}"/>
                <c:ext xmlns:c16="http://schemas.microsoft.com/office/drawing/2014/chart" uri="{C3380CC4-5D6E-409C-BE32-E72D297353CC}">
                  <c16:uniqueId val="{00000003-146A-4A9F-8679-6B00503E1F8B}"/>
                </c:ext>
              </c:extLst>
            </c:dLbl>
            <c:dLbl>
              <c:idx val="15"/>
              <c:delete val="1"/>
              <c:extLst>
                <c:ext xmlns:c15="http://schemas.microsoft.com/office/drawing/2012/chart" uri="{CE6537A1-D6FC-4f65-9D91-7224C49458BB}"/>
                <c:ext xmlns:c16="http://schemas.microsoft.com/office/drawing/2014/chart" uri="{C3380CC4-5D6E-409C-BE32-E72D297353CC}">
                  <c16:uniqueId val="{00000000-1524-4D5F-8287-95E92416BF3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Sheet1!$B$5:$T$5</c:f>
              <c:numCache>
                <c:formatCode>General</c:formatCode>
                <c:ptCount val="19"/>
                <c:pt idx="1">
                  <c:v>1</c:v>
                </c:pt>
                <c:pt idx="2">
                  <c:v>11</c:v>
                </c:pt>
                <c:pt idx="3">
                  <c:v>14</c:v>
                </c:pt>
                <c:pt idx="4">
                  <c:v>10</c:v>
                </c:pt>
                <c:pt idx="5">
                  <c:v>4</c:v>
                </c:pt>
                <c:pt idx="6">
                  <c:v>5</c:v>
                </c:pt>
                <c:pt idx="7">
                  <c:v>10</c:v>
                </c:pt>
                <c:pt idx="8">
                  <c:v>11</c:v>
                </c:pt>
                <c:pt idx="9">
                  <c:v>10</c:v>
                </c:pt>
                <c:pt idx="10">
                  <c:v>11</c:v>
                </c:pt>
                <c:pt idx="11">
                  <c:v>5</c:v>
                </c:pt>
                <c:pt idx="12">
                  <c:v>15</c:v>
                </c:pt>
                <c:pt idx="13">
                  <c:v>4</c:v>
                </c:pt>
                <c:pt idx="14">
                  <c:v>5</c:v>
                </c:pt>
                <c:pt idx="15">
                  <c:v>7</c:v>
                </c:pt>
                <c:pt idx="16">
                  <c:v>9</c:v>
                </c:pt>
                <c:pt idx="17">
                  <c:v>10</c:v>
                </c:pt>
                <c:pt idx="18">
                  <c:v>11</c:v>
                </c:pt>
              </c:numCache>
            </c:numRef>
          </c:val>
          <c:extLst>
            <c:ext xmlns:c16="http://schemas.microsoft.com/office/drawing/2014/chart" uri="{C3380CC4-5D6E-409C-BE32-E72D297353CC}">
              <c16:uniqueId val="{00000004-9F6D-4252-994F-DC7970322B76}"/>
            </c:ext>
          </c:extLst>
        </c:ser>
        <c:dLbls>
          <c:showLegendKey val="0"/>
          <c:showVal val="1"/>
          <c:showCatName val="0"/>
          <c:showSerName val="0"/>
          <c:showPercent val="0"/>
          <c:showBubbleSize val="0"/>
        </c:dLbls>
        <c:gapWidth val="150"/>
        <c:overlap val="100"/>
        <c:axId val="-2098739512"/>
        <c:axId val="-2098600376"/>
      </c:barChart>
      <c:catAx>
        <c:axId val="-2098739512"/>
        <c:scaling>
          <c:orientation val="minMax"/>
        </c:scaling>
        <c:delete val="0"/>
        <c:axPos val="b"/>
        <c:numFmt formatCode="General" sourceLinked="1"/>
        <c:majorTickMark val="out"/>
        <c:minorTickMark val="none"/>
        <c:tickLblPos val="nextTo"/>
        <c:spPr>
          <a:noFill/>
          <a:ln w="2978"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98600376"/>
        <c:crosses val="autoZero"/>
        <c:auto val="1"/>
        <c:lblAlgn val="ctr"/>
        <c:lblOffset val="100"/>
        <c:noMultiLvlLbl val="0"/>
      </c:catAx>
      <c:valAx>
        <c:axId val="-2098600376"/>
        <c:scaling>
          <c:orientation val="minMax"/>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a:t>% of those who commented</a:t>
                </a:r>
              </a:p>
            </c:rich>
          </c:tx>
          <c:layout>
            <c:manualLayout>
              <c:xMode val="edge"/>
              <c:yMode val="edge"/>
              <c:x val="6.8365711512367736E-3"/>
              <c:y val="0.12566766210419325"/>
            </c:manualLayout>
          </c:layout>
          <c:overlay val="0"/>
          <c:spPr>
            <a:noFill/>
            <a:ln w="23823">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0%" sourceLinked="1"/>
        <c:majorTickMark val="out"/>
        <c:minorTickMark val="none"/>
        <c:tickLblPos val="nextTo"/>
        <c:spPr>
          <a:noFill/>
          <a:ln w="2978"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98739512"/>
        <c:crosses val="autoZero"/>
        <c:crossBetween val="between"/>
      </c:valAx>
      <c:spPr>
        <a:solidFill>
          <a:srgbClr val="FFFFFF"/>
        </a:solidFill>
        <a:ln w="23823">
          <a:noFill/>
        </a:ln>
        <a:effectLst/>
      </c:spPr>
    </c:plotArea>
    <c:legend>
      <c:legendPos val="b"/>
      <c:layout>
        <c:manualLayout>
          <c:xMode val="edge"/>
          <c:yMode val="edge"/>
          <c:x val="0.32895223073849655"/>
          <c:y val="0.89811235967705316"/>
          <c:w val="0.34209536404891555"/>
          <c:h val="0.10188764032294682"/>
        </c:manualLayout>
      </c:layout>
      <c:overlay val="0"/>
      <c:spPr>
        <a:noFill/>
        <a:ln w="2978">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solidFill>
      <a:srgbClr val="FFFFFF"/>
    </a:solidFill>
    <a:ln w="9525"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709073176178701E-2"/>
          <c:y val="2.6715984345373193E-2"/>
          <c:w val="0.88136482939632499"/>
          <c:h val="0.71292104501172227"/>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8"/>
              <c:tx>
                <c:rich>
                  <a:bodyPr/>
                  <a:lstStyle/>
                  <a:p>
                    <a:fld id="{ECADF0B6-AB44-44B4-90FA-EA12DEC011BE}"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F7-4459-8093-5AECD7ED14B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Sheet1!$B$2:$T$2</c:f>
              <c:numCache>
                <c:formatCode>General</c:formatCode>
                <c:ptCount val="19"/>
                <c:pt idx="0">
                  <c:v>89</c:v>
                </c:pt>
                <c:pt idx="1">
                  <c:v>24</c:v>
                </c:pt>
                <c:pt idx="2">
                  <c:v>48</c:v>
                </c:pt>
                <c:pt idx="3">
                  <c:v>44</c:v>
                </c:pt>
                <c:pt idx="4">
                  <c:v>53</c:v>
                </c:pt>
                <c:pt idx="5">
                  <c:v>40</c:v>
                </c:pt>
                <c:pt idx="6">
                  <c:v>33</c:v>
                </c:pt>
                <c:pt idx="7">
                  <c:v>43</c:v>
                </c:pt>
                <c:pt idx="8">
                  <c:v>38</c:v>
                </c:pt>
                <c:pt idx="9">
                  <c:v>51</c:v>
                </c:pt>
                <c:pt idx="10">
                  <c:v>51</c:v>
                </c:pt>
                <c:pt idx="11">
                  <c:v>48</c:v>
                </c:pt>
                <c:pt idx="12">
                  <c:v>57</c:v>
                </c:pt>
                <c:pt idx="13">
                  <c:v>43</c:v>
                </c:pt>
                <c:pt idx="14">
                  <c:v>39</c:v>
                </c:pt>
                <c:pt idx="15">
                  <c:v>52</c:v>
                </c:pt>
                <c:pt idx="16">
                  <c:v>41</c:v>
                </c:pt>
                <c:pt idx="17">
                  <c:v>41</c:v>
                </c:pt>
                <c:pt idx="18">
                  <c:v>60</c:v>
                </c:pt>
              </c:numCache>
            </c:numRef>
          </c:val>
          <c:extLst>
            <c:ext xmlns:c16="http://schemas.microsoft.com/office/drawing/2014/chart" uri="{C3380CC4-5D6E-409C-BE32-E72D297353CC}">
              <c16:uniqueId val="{00000000-AF9B-4004-88DB-C35F0C845707}"/>
            </c:ext>
          </c:extLst>
        </c:ser>
        <c:ser>
          <c:idx val="1"/>
          <c:order val="1"/>
          <c:tx>
            <c:strRef>
              <c:f>Sheet1!$A$3</c:f>
              <c:strCache>
                <c:ptCount val="1"/>
                <c:pt idx="0">
                  <c:v>Easy</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Sheet1!$B$3:$T$3</c:f>
              <c:numCache>
                <c:formatCode>General</c:formatCode>
                <c:ptCount val="19"/>
                <c:pt idx="0">
                  <c:v>10</c:v>
                </c:pt>
                <c:pt idx="1">
                  <c:v>53</c:v>
                </c:pt>
                <c:pt idx="2">
                  <c:v>34</c:v>
                </c:pt>
                <c:pt idx="3">
                  <c:v>47</c:v>
                </c:pt>
                <c:pt idx="4">
                  <c:v>39</c:v>
                </c:pt>
                <c:pt idx="5">
                  <c:v>48</c:v>
                </c:pt>
                <c:pt idx="6">
                  <c:v>40</c:v>
                </c:pt>
                <c:pt idx="7">
                  <c:v>49</c:v>
                </c:pt>
                <c:pt idx="8">
                  <c:v>42</c:v>
                </c:pt>
                <c:pt idx="9">
                  <c:v>39</c:v>
                </c:pt>
                <c:pt idx="10">
                  <c:v>45</c:v>
                </c:pt>
                <c:pt idx="11">
                  <c:v>42</c:v>
                </c:pt>
                <c:pt idx="12">
                  <c:v>38</c:v>
                </c:pt>
                <c:pt idx="13">
                  <c:v>32</c:v>
                </c:pt>
                <c:pt idx="14">
                  <c:v>46</c:v>
                </c:pt>
                <c:pt idx="15">
                  <c:v>40</c:v>
                </c:pt>
                <c:pt idx="16">
                  <c:v>39</c:v>
                </c:pt>
                <c:pt idx="17">
                  <c:v>48</c:v>
                </c:pt>
                <c:pt idx="18">
                  <c:v>31</c:v>
                </c:pt>
              </c:numCache>
            </c:numRef>
          </c:val>
          <c:extLst>
            <c:ext xmlns:c16="http://schemas.microsoft.com/office/drawing/2014/chart" uri="{C3380CC4-5D6E-409C-BE32-E72D297353CC}">
              <c16:uniqueId val="{00000001-AF9B-4004-88DB-C35F0C845707}"/>
            </c:ext>
          </c:extLst>
        </c:ser>
        <c:ser>
          <c:idx val="2"/>
          <c:order val="2"/>
          <c:tx>
            <c:strRef>
              <c:f>Sheet1!$A$4</c:f>
              <c:strCache>
                <c:ptCount val="1"/>
                <c:pt idx="0">
                  <c:v>Difficult</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0E1-4E3B-96E7-11D454B4142C}"/>
                </c:ext>
              </c:extLst>
            </c:dLbl>
            <c:dLbl>
              <c:idx val="10"/>
              <c:delete val="1"/>
              <c:extLst>
                <c:ext xmlns:c15="http://schemas.microsoft.com/office/drawing/2012/chart" uri="{CE6537A1-D6FC-4f65-9D91-7224C49458BB}"/>
                <c:ext xmlns:c16="http://schemas.microsoft.com/office/drawing/2014/chart" uri="{C3380CC4-5D6E-409C-BE32-E72D297353CC}">
                  <c16:uniqueId val="{00000001-F0E1-4E3B-96E7-11D454B4142C}"/>
                </c:ext>
              </c:extLst>
            </c:dLbl>
            <c:dLbl>
              <c:idx val="12"/>
              <c:delete val="1"/>
              <c:extLst>
                <c:ext xmlns:c15="http://schemas.microsoft.com/office/drawing/2012/chart" uri="{CE6537A1-D6FC-4f65-9D91-7224C49458BB}"/>
                <c:ext xmlns:c16="http://schemas.microsoft.com/office/drawing/2014/chart" uri="{C3380CC4-5D6E-409C-BE32-E72D297353CC}">
                  <c16:uniqueId val="{00000001-F4AB-426C-BE98-79B2DC21B4D2}"/>
                </c:ext>
              </c:extLst>
            </c:dLbl>
            <c:dLbl>
              <c:idx val="15"/>
              <c:delete val="1"/>
              <c:extLst>
                <c:ext xmlns:c15="http://schemas.microsoft.com/office/drawing/2012/chart" uri="{CE6537A1-D6FC-4f65-9D91-7224C49458BB}"/>
                <c:ext xmlns:c16="http://schemas.microsoft.com/office/drawing/2014/chart" uri="{C3380CC4-5D6E-409C-BE32-E72D297353CC}">
                  <c16:uniqueId val="{00000000-F4AB-426C-BE98-79B2DC21B4D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Sheet1!$B$4:$T$4</c:f>
              <c:numCache>
                <c:formatCode>General</c:formatCode>
                <c:ptCount val="19"/>
                <c:pt idx="0">
                  <c:v>1</c:v>
                </c:pt>
                <c:pt idx="1">
                  <c:v>22</c:v>
                </c:pt>
                <c:pt idx="2">
                  <c:v>18</c:v>
                </c:pt>
                <c:pt idx="3">
                  <c:v>9</c:v>
                </c:pt>
                <c:pt idx="4">
                  <c:v>8</c:v>
                </c:pt>
                <c:pt idx="5">
                  <c:v>12</c:v>
                </c:pt>
                <c:pt idx="6">
                  <c:v>22</c:v>
                </c:pt>
                <c:pt idx="7">
                  <c:v>8</c:v>
                </c:pt>
                <c:pt idx="8">
                  <c:v>21</c:v>
                </c:pt>
                <c:pt idx="9">
                  <c:v>9</c:v>
                </c:pt>
                <c:pt idx="10">
                  <c:v>4</c:v>
                </c:pt>
                <c:pt idx="11">
                  <c:v>10</c:v>
                </c:pt>
                <c:pt idx="12">
                  <c:v>6</c:v>
                </c:pt>
                <c:pt idx="13">
                  <c:v>20</c:v>
                </c:pt>
                <c:pt idx="14">
                  <c:v>16</c:v>
                </c:pt>
                <c:pt idx="15">
                  <c:v>8</c:v>
                </c:pt>
                <c:pt idx="16">
                  <c:v>18</c:v>
                </c:pt>
                <c:pt idx="17">
                  <c:v>10</c:v>
                </c:pt>
                <c:pt idx="18">
                  <c:v>9</c:v>
                </c:pt>
              </c:numCache>
            </c:numRef>
          </c:val>
          <c:extLst>
            <c:ext xmlns:c16="http://schemas.microsoft.com/office/drawing/2014/chart" uri="{C3380CC4-5D6E-409C-BE32-E72D297353CC}">
              <c16:uniqueId val="{00000002-AF9B-4004-88DB-C35F0C845707}"/>
            </c:ext>
          </c:extLst>
        </c:ser>
        <c:ser>
          <c:idx val="3"/>
          <c:order val="3"/>
          <c:tx>
            <c:strRef>
              <c:f>Sheet1!$A$5</c:f>
              <c:strCache>
                <c:ptCount val="1"/>
                <c:pt idx="0">
                  <c:v>Very difficult</c:v>
                </c:pt>
              </c:strCache>
            </c:strRef>
          </c:tx>
          <c:spPr>
            <a:solidFill>
              <a:schemeClr val="accent4"/>
            </a:solidFill>
            <a:ln>
              <a:noFill/>
            </a:ln>
            <a:effectLst/>
          </c:spPr>
          <c:invertIfNegative val="0"/>
          <c:dLbls>
            <c:delete val="1"/>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Sheet1!$B$5:$T$5</c:f>
              <c:numCache>
                <c:formatCode>General</c:formatCode>
                <c:ptCount val="19"/>
                <c:pt idx="0">
                  <c:v>0</c:v>
                </c:pt>
                <c:pt idx="1">
                  <c:v>1</c:v>
                </c:pt>
                <c:pt idx="2">
                  <c:v>0</c:v>
                </c:pt>
                <c:pt idx="3">
                  <c:v>0</c:v>
                </c:pt>
                <c:pt idx="4">
                  <c:v>1</c:v>
                </c:pt>
                <c:pt idx="5">
                  <c:v>0</c:v>
                </c:pt>
                <c:pt idx="6">
                  <c:v>4</c:v>
                </c:pt>
                <c:pt idx="7">
                  <c:v>0</c:v>
                </c:pt>
                <c:pt idx="8">
                  <c:v>0</c:v>
                </c:pt>
                <c:pt idx="9">
                  <c:v>1</c:v>
                </c:pt>
                <c:pt idx="10">
                  <c:v>0</c:v>
                </c:pt>
                <c:pt idx="11">
                  <c:v>0</c:v>
                </c:pt>
                <c:pt idx="12">
                  <c:v>0</c:v>
                </c:pt>
                <c:pt idx="13">
                  <c:v>4</c:v>
                </c:pt>
                <c:pt idx="14">
                  <c:v>0</c:v>
                </c:pt>
                <c:pt idx="15">
                  <c:v>0</c:v>
                </c:pt>
                <c:pt idx="16">
                  <c:v>2</c:v>
                </c:pt>
                <c:pt idx="17">
                  <c:v>2</c:v>
                </c:pt>
                <c:pt idx="18">
                  <c:v>0</c:v>
                </c:pt>
              </c:numCache>
            </c:numRef>
          </c:val>
          <c:extLst>
            <c:ext xmlns:c16="http://schemas.microsoft.com/office/drawing/2014/chart" uri="{C3380CC4-5D6E-409C-BE32-E72D297353CC}">
              <c16:uniqueId val="{00000003-AF9B-4004-88DB-C35F0C845707}"/>
            </c:ext>
          </c:extLst>
        </c:ser>
        <c:dLbls>
          <c:showLegendKey val="0"/>
          <c:showVal val="1"/>
          <c:showCatName val="0"/>
          <c:showSerName val="0"/>
          <c:showPercent val="0"/>
          <c:showBubbleSize val="0"/>
        </c:dLbls>
        <c:gapWidth val="150"/>
        <c:overlap val="100"/>
        <c:axId val="-2103200632"/>
        <c:axId val="-2103206152"/>
      </c:barChart>
      <c:catAx>
        <c:axId val="-210320063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6152"/>
        <c:crosses val="autoZero"/>
        <c:auto val="1"/>
        <c:lblAlgn val="ctr"/>
        <c:lblOffset val="100"/>
        <c:noMultiLvlLbl val="0"/>
      </c:catAx>
      <c:valAx>
        <c:axId val="-210320615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9.9472794190788826E-3"/>
              <c:y val="0.1064499677753803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3200632"/>
        <c:crosses val="autoZero"/>
        <c:crossBetween val="between"/>
      </c:valAx>
      <c:spPr>
        <a:noFill/>
        <a:ln>
          <a:noFill/>
        </a:ln>
        <a:effectLst/>
      </c:spPr>
    </c:plotArea>
    <c:legend>
      <c:legendPos val="b"/>
      <c:layout>
        <c:manualLayout>
          <c:xMode val="edge"/>
          <c:yMode val="edge"/>
          <c:x val="0.25608192229459947"/>
          <c:y val="0.89109946665919426"/>
          <c:w val="0.49226783168833343"/>
          <c:h val="7.558166514452151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913709155920733E-2"/>
          <c:y val="2.9808767479985426E-2"/>
          <c:w val="0.88582724713758609"/>
          <c:h val="0.71648706930115358"/>
        </c:manualLayout>
      </c:layout>
      <c:lineChart>
        <c:grouping val="standard"/>
        <c:varyColors val="0"/>
        <c:ser>
          <c:idx val="3"/>
          <c:order val="0"/>
          <c:tx>
            <c:strRef>
              <c:f>Sheet1!$B$1</c:f>
              <c:strCache>
                <c:ptCount val="1"/>
                <c:pt idx="0">
                  <c:v>Speed</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circle"/>
            <c:size val="5"/>
            <c:spPr>
              <a:solidFill>
                <a:schemeClr val="accent4"/>
              </a:solidFill>
              <a:ln w="6350" cap="flat" cmpd="sng" algn="ctr">
                <a:solidFill>
                  <a:schemeClr val="accent4"/>
                </a:solidFill>
                <a:prstDash val="solid"/>
                <a:round/>
              </a:ln>
              <a:effectLst>
                <a:outerShdw blurRad="50800" dist="38100" dir="2700000" algn="tl" rotWithShape="0">
                  <a:prstClr val="black">
                    <a:alpha val="40000"/>
                  </a:prstClr>
                </a:outerShdw>
              </a:effectLst>
            </c:spPr>
          </c:marker>
          <c:dPt>
            <c:idx val="12"/>
            <c:marker>
              <c:spPr>
                <a:solidFill>
                  <a:schemeClr val="accent4"/>
                </a:solidFill>
                <a:ln w="25400" cap="flat" cmpd="sng" algn="ctr">
                  <a:solidFill>
                    <a:schemeClr val="accent4"/>
                  </a:solidFill>
                  <a:prstDash val="solid"/>
                  <a:round/>
                </a:ln>
                <a:effectLst>
                  <a:outerShdw blurRad="50800" dist="38100" dir="2700000" algn="tl" rotWithShape="0">
                    <a:prstClr val="black">
                      <a:alpha val="40000"/>
                    </a:prstClr>
                  </a:outerShdw>
                </a:effectLst>
              </c:spPr>
            </c:marker>
            <c:bubble3D val="0"/>
            <c:extLst>
              <c:ext xmlns:c16="http://schemas.microsoft.com/office/drawing/2014/chart" uri="{C3380CC4-5D6E-409C-BE32-E72D297353CC}">
                <c16:uniqueId val="{00000000-2C6A-4777-A46F-66CC31D93444}"/>
              </c:ext>
            </c:extLst>
          </c:dPt>
          <c:dLbls>
            <c:dLbl>
              <c:idx val="0"/>
              <c:layout>
                <c:manualLayout>
                  <c:x val="-2.1950530640191736E-2"/>
                  <c:y val="4.31744868263541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6A-4777-A46F-66CC31D93444}"/>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6A-4777-A46F-66CC31D93444}"/>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6A-4777-A46F-66CC31D9344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63</c:v>
                </c:pt>
                <c:pt idx="1">
                  <c:v>63</c:v>
                </c:pt>
                <c:pt idx="2">
                  <c:v>51</c:v>
                </c:pt>
                <c:pt idx="3">
                  <c:v>48</c:v>
                </c:pt>
                <c:pt idx="4">
                  <c:v>41</c:v>
                </c:pt>
                <c:pt idx="5">
                  <c:v>59</c:v>
                </c:pt>
                <c:pt idx="6">
                  <c:v>58</c:v>
                </c:pt>
                <c:pt idx="7">
                  <c:v>55</c:v>
                </c:pt>
                <c:pt idx="8">
                  <c:v>37</c:v>
                </c:pt>
                <c:pt idx="9">
                  <c:v>46</c:v>
                </c:pt>
                <c:pt idx="10">
                  <c:v>48</c:v>
                </c:pt>
                <c:pt idx="11">
                  <c:v>46</c:v>
                </c:pt>
                <c:pt idx="12">
                  <c:v>42</c:v>
                </c:pt>
                <c:pt idx="13">
                  <c:v>29</c:v>
                </c:pt>
                <c:pt idx="14">
                  <c:v>36</c:v>
                </c:pt>
                <c:pt idx="15">
                  <c:v>15</c:v>
                </c:pt>
                <c:pt idx="16">
                  <c:v>18</c:v>
                </c:pt>
                <c:pt idx="17">
                  <c:v>20</c:v>
                </c:pt>
                <c:pt idx="18">
                  <c:v>23</c:v>
                </c:pt>
              </c:numCache>
            </c:numRef>
          </c:val>
          <c:smooth val="0"/>
          <c:extLst>
            <c:ext xmlns:c16="http://schemas.microsoft.com/office/drawing/2014/chart" uri="{C3380CC4-5D6E-409C-BE32-E72D297353CC}">
              <c16:uniqueId val="{00000004-2C6A-4777-A46F-66CC31D93444}"/>
            </c:ext>
          </c:extLst>
        </c:ser>
        <c:ser>
          <c:idx val="4"/>
          <c:order val="1"/>
          <c:tx>
            <c:strRef>
              <c:f>Sheet1!$C$1</c:f>
              <c:strCache>
                <c:ptCount val="1"/>
                <c:pt idx="0">
                  <c:v>Base#</c:v>
                </c:pt>
              </c:strCache>
            </c:strRef>
          </c:tx>
          <c:spPr>
            <a:ln w="25400" cap="rnd" cmpd="sng" algn="ctr">
              <a:solidFill>
                <a:schemeClr val="accent5"/>
              </a:solidFill>
              <a:prstDash val="solid"/>
              <a:round/>
            </a:ln>
            <a:effectLst>
              <a:outerShdw blurRad="50800" dist="38100" dir="2700000" algn="tl" rotWithShape="0">
                <a:prstClr val="black">
                  <a:alpha val="40000"/>
                </a:prstClr>
              </a:outerShdw>
            </a:effectLst>
          </c:spPr>
          <c:marker>
            <c:symbol val="triangle"/>
            <c:size val="5"/>
            <c:spPr>
              <a:solidFill>
                <a:schemeClr val="accent5"/>
              </a:solidFill>
              <a:ln w="6350" cap="flat" cmpd="sng" algn="ctr">
                <a:solidFill>
                  <a:schemeClr val="accent5"/>
                </a:solidFill>
                <a:prstDash val="solid"/>
                <a:round/>
              </a:ln>
              <a:effectLst>
                <a:outerShdw blurRad="50800" dist="38100" dir="2700000" algn="tl" rotWithShape="0">
                  <a:prstClr val="black">
                    <a:alpha val="40000"/>
                  </a:prstClr>
                </a:outerShdw>
              </a:effectLst>
            </c:spPr>
          </c:marker>
          <c:dLbls>
            <c:dLbl>
              <c:idx val="1"/>
              <c:layout>
                <c:manualLayout>
                  <c:x val="-1.9535071702993647E-2"/>
                  <c:y val="2.6049837360474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6A-4777-A46F-66CC31D93444}"/>
                </c:ext>
              </c:extLst>
            </c:dLbl>
            <c:dLbl>
              <c:idx val="17"/>
              <c:layout>
                <c:manualLayout>
                  <c:x val="-1.6582125603864913E-2"/>
                  <c:y val="2.9346233750323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6A-4777-A46F-66CC31D93444}"/>
                </c:ext>
              </c:extLst>
            </c:dLbl>
            <c:dLbl>
              <c:idx val="18"/>
              <c:layout>
                <c:manualLayout>
                  <c:x val="-1.7919757312944578E-2"/>
                  <c:y val="3.26426301401721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6A-4777-A46F-66CC31D9344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1">
                  <c:v>36</c:v>
                </c:pt>
                <c:pt idx="2">
                  <c:v>30</c:v>
                </c:pt>
                <c:pt idx="3">
                  <c:v>13</c:v>
                </c:pt>
                <c:pt idx="4">
                  <c:v>25</c:v>
                </c:pt>
                <c:pt idx="5">
                  <c:v>28</c:v>
                </c:pt>
                <c:pt idx="6">
                  <c:v>32</c:v>
                </c:pt>
                <c:pt idx="7">
                  <c:v>32</c:v>
                </c:pt>
                <c:pt idx="8">
                  <c:v>18</c:v>
                </c:pt>
                <c:pt idx="9">
                  <c:v>21</c:v>
                </c:pt>
                <c:pt idx="10">
                  <c:v>18</c:v>
                </c:pt>
                <c:pt idx="11">
                  <c:v>17</c:v>
                </c:pt>
                <c:pt idx="12">
                  <c:v>15</c:v>
                </c:pt>
                <c:pt idx="13">
                  <c:v>6</c:v>
                </c:pt>
                <c:pt idx="14">
                  <c:v>4</c:v>
                </c:pt>
                <c:pt idx="15">
                  <c:v>10</c:v>
                </c:pt>
                <c:pt idx="16">
                  <c:v>5</c:v>
                </c:pt>
                <c:pt idx="17">
                  <c:v>11</c:v>
                </c:pt>
                <c:pt idx="18">
                  <c:v>8</c:v>
                </c:pt>
              </c:numCache>
            </c:numRef>
          </c:val>
          <c:smooth val="0"/>
          <c:extLst>
            <c:ext xmlns:c16="http://schemas.microsoft.com/office/drawing/2014/chart" uri="{C3380CC4-5D6E-409C-BE32-E72D297353CC}">
              <c16:uniqueId val="{00000008-2C6A-4777-A46F-66CC31D93444}"/>
            </c:ext>
          </c:extLst>
        </c:ser>
        <c:ser>
          <c:idx val="7"/>
          <c:order val="2"/>
          <c:tx>
            <c:strRef>
              <c:f>Sheet1!$D$1</c:f>
              <c:strCache>
                <c:ptCount val="1"/>
                <c:pt idx="0">
                  <c:v>Crystal</c:v>
                </c:pt>
              </c:strCache>
            </c:strRef>
          </c:tx>
          <c:spPr>
            <a:ln w="25400" cap="rnd" cmpd="sng" algn="ctr">
              <a:solidFill>
                <a:schemeClr val="accent2">
                  <a:lumMod val="60000"/>
                </a:schemeClr>
              </a:solidFill>
              <a:prstDash val="solid"/>
              <a:round/>
            </a:ln>
            <a:effectLst>
              <a:outerShdw blurRad="50800" dist="38100" dir="2700000" algn="tl" rotWithShape="0">
                <a:prstClr val="black">
                  <a:alpha val="40000"/>
                </a:prstClr>
              </a:outerShdw>
            </a:effectLst>
          </c:spPr>
          <c:marker>
            <c:symbol val="square"/>
            <c:size val="5"/>
            <c:spPr>
              <a:solidFill>
                <a:schemeClr val="accent2">
                  <a:lumMod val="60000"/>
                </a:schemeClr>
              </a:solidFill>
              <a:ln w="25400" cap="flat" cmpd="sng" algn="ctr">
                <a:solidFill>
                  <a:schemeClr val="accent2">
                    <a:lumMod val="60000"/>
                  </a:schemeClr>
                </a:solidFill>
                <a:prstDash val="solid"/>
                <a:round/>
              </a:ln>
              <a:effectLst>
                <a:outerShdw blurRad="50800" dist="38100" dir="2700000" algn="tl" rotWithShape="0">
                  <a:prstClr val="black">
                    <a:alpha val="40000"/>
                  </a:prstClr>
                </a:outerShdw>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1-222F-496A-A28F-01ED4959123F}"/>
                </c:ext>
              </c:extLst>
            </c:dLbl>
            <c:dLbl>
              <c:idx val="2"/>
              <c:delete val="1"/>
              <c:extLst>
                <c:ext xmlns:c15="http://schemas.microsoft.com/office/drawing/2012/chart" uri="{CE6537A1-D6FC-4f65-9D91-7224C49458BB}"/>
                <c:ext xmlns:c16="http://schemas.microsoft.com/office/drawing/2014/chart" uri="{C3380CC4-5D6E-409C-BE32-E72D297353CC}">
                  <c16:uniqueId val="{00000010-222F-496A-A28F-01ED4959123F}"/>
                </c:ext>
              </c:extLst>
            </c:dLbl>
            <c:dLbl>
              <c:idx val="3"/>
              <c:delete val="1"/>
              <c:extLst>
                <c:ext xmlns:c15="http://schemas.microsoft.com/office/drawing/2012/chart" uri="{CE6537A1-D6FC-4f65-9D91-7224C49458BB}"/>
                <c:ext xmlns:c16="http://schemas.microsoft.com/office/drawing/2014/chart" uri="{C3380CC4-5D6E-409C-BE32-E72D297353CC}">
                  <c16:uniqueId val="{00000003-222F-496A-A28F-01ED4959123F}"/>
                </c:ext>
              </c:extLst>
            </c:dLbl>
            <c:dLbl>
              <c:idx val="4"/>
              <c:delete val="1"/>
              <c:extLst>
                <c:ext xmlns:c15="http://schemas.microsoft.com/office/drawing/2012/chart" uri="{CE6537A1-D6FC-4f65-9D91-7224C49458BB}"/>
                <c:ext xmlns:c16="http://schemas.microsoft.com/office/drawing/2014/chart" uri="{C3380CC4-5D6E-409C-BE32-E72D297353CC}">
                  <c16:uniqueId val="{00000002-222F-496A-A28F-01ED4959123F}"/>
                </c:ext>
              </c:extLst>
            </c:dLbl>
            <c:dLbl>
              <c:idx val="5"/>
              <c:delete val="1"/>
              <c:extLst>
                <c:ext xmlns:c15="http://schemas.microsoft.com/office/drawing/2012/chart" uri="{CE6537A1-D6FC-4f65-9D91-7224C49458BB}"/>
                <c:ext xmlns:c16="http://schemas.microsoft.com/office/drawing/2014/chart" uri="{C3380CC4-5D6E-409C-BE32-E72D297353CC}">
                  <c16:uniqueId val="{00000004-222F-496A-A28F-01ED4959123F}"/>
                </c:ext>
              </c:extLst>
            </c:dLbl>
            <c:dLbl>
              <c:idx val="6"/>
              <c:delete val="1"/>
              <c:extLst>
                <c:ext xmlns:c15="http://schemas.microsoft.com/office/drawing/2012/chart" uri="{CE6537A1-D6FC-4f65-9D91-7224C49458BB}"/>
                <c:ext xmlns:c16="http://schemas.microsoft.com/office/drawing/2014/chart" uri="{C3380CC4-5D6E-409C-BE32-E72D297353CC}">
                  <c16:uniqueId val="{00000005-222F-496A-A28F-01ED4959123F}"/>
                </c:ext>
              </c:extLst>
            </c:dLbl>
            <c:dLbl>
              <c:idx val="7"/>
              <c:delete val="1"/>
              <c:extLst>
                <c:ext xmlns:c15="http://schemas.microsoft.com/office/drawing/2012/chart" uri="{CE6537A1-D6FC-4f65-9D91-7224C49458BB}"/>
                <c:ext xmlns:c16="http://schemas.microsoft.com/office/drawing/2014/chart" uri="{C3380CC4-5D6E-409C-BE32-E72D297353CC}">
                  <c16:uniqueId val="{00000006-222F-496A-A28F-01ED4959123F}"/>
                </c:ext>
              </c:extLst>
            </c:dLbl>
            <c:dLbl>
              <c:idx val="8"/>
              <c:delete val="1"/>
              <c:extLst>
                <c:ext xmlns:c15="http://schemas.microsoft.com/office/drawing/2012/chart" uri="{CE6537A1-D6FC-4f65-9D91-7224C49458BB}"/>
                <c:ext xmlns:c16="http://schemas.microsoft.com/office/drawing/2014/chart" uri="{C3380CC4-5D6E-409C-BE32-E72D297353CC}">
                  <c16:uniqueId val="{00000007-222F-496A-A28F-01ED4959123F}"/>
                </c:ext>
              </c:extLst>
            </c:dLbl>
            <c:dLbl>
              <c:idx val="9"/>
              <c:delete val="1"/>
              <c:extLst>
                <c:ext xmlns:c15="http://schemas.microsoft.com/office/drawing/2012/chart" uri="{CE6537A1-D6FC-4f65-9D91-7224C49458BB}"/>
                <c:ext xmlns:c16="http://schemas.microsoft.com/office/drawing/2014/chart" uri="{C3380CC4-5D6E-409C-BE32-E72D297353CC}">
                  <c16:uniqueId val="{00000008-222F-496A-A28F-01ED4959123F}"/>
                </c:ext>
              </c:extLst>
            </c:dLbl>
            <c:dLbl>
              <c:idx val="10"/>
              <c:delete val="1"/>
              <c:extLst>
                <c:ext xmlns:c15="http://schemas.microsoft.com/office/drawing/2012/chart" uri="{CE6537A1-D6FC-4f65-9D91-7224C49458BB}"/>
                <c:ext xmlns:c16="http://schemas.microsoft.com/office/drawing/2014/chart" uri="{C3380CC4-5D6E-409C-BE32-E72D297353CC}">
                  <c16:uniqueId val="{00000009-222F-496A-A28F-01ED4959123F}"/>
                </c:ext>
              </c:extLst>
            </c:dLbl>
            <c:dLbl>
              <c:idx val="11"/>
              <c:delete val="1"/>
              <c:extLst>
                <c:ext xmlns:c15="http://schemas.microsoft.com/office/drawing/2012/chart" uri="{CE6537A1-D6FC-4f65-9D91-7224C49458BB}"/>
                <c:ext xmlns:c16="http://schemas.microsoft.com/office/drawing/2014/chart" uri="{C3380CC4-5D6E-409C-BE32-E72D297353CC}">
                  <c16:uniqueId val="{0000000A-222F-496A-A28F-01ED4959123F}"/>
                </c:ext>
              </c:extLst>
            </c:dLbl>
            <c:dLbl>
              <c:idx val="12"/>
              <c:delete val="1"/>
              <c:extLst>
                <c:ext xmlns:c15="http://schemas.microsoft.com/office/drawing/2012/chart" uri="{CE6537A1-D6FC-4f65-9D91-7224C49458BB}"/>
                <c:ext xmlns:c16="http://schemas.microsoft.com/office/drawing/2014/chart" uri="{C3380CC4-5D6E-409C-BE32-E72D297353CC}">
                  <c16:uniqueId val="{0000000B-222F-496A-A28F-01ED4959123F}"/>
                </c:ext>
              </c:extLst>
            </c:dLbl>
            <c:dLbl>
              <c:idx val="13"/>
              <c:delete val="1"/>
              <c:extLst>
                <c:ext xmlns:c15="http://schemas.microsoft.com/office/drawing/2012/chart" uri="{CE6537A1-D6FC-4f65-9D91-7224C49458BB}"/>
                <c:ext xmlns:c16="http://schemas.microsoft.com/office/drawing/2014/chart" uri="{C3380CC4-5D6E-409C-BE32-E72D297353CC}">
                  <c16:uniqueId val="{0000000C-222F-496A-A28F-01ED4959123F}"/>
                </c:ext>
              </c:extLst>
            </c:dLbl>
            <c:dLbl>
              <c:idx val="14"/>
              <c:delete val="1"/>
              <c:extLst>
                <c:ext xmlns:c15="http://schemas.microsoft.com/office/drawing/2012/chart" uri="{CE6537A1-D6FC-4f65-9D91-7224C49458BB}"/>
                <c:ext xmlns:c16="http://schemas.microsoft.com/office/drawing/2014/chart" uri="{C3380CC4-5D6E-409C-BE32-E72D297353CC}">
                  <c16:uniqueId val="{0000000D-222F-496A-A28F-01ED4959123F}"/>
                </c:ext>
              </c:extLst>
            </c:dLbl>
            <c:dLbl>
              <c:idx val="15"/>
              <c:delete val="1"/>
              <c:extLst>
                <c:ext xmlns:c15="http://schemas.microsoft.com/office/drawing/2012/chart" uri="{CE6537A1-D6FC-4f65-9D91-7224C49458BB}"/>
                <c:ext xmlns:c16="http://schemas.microsoft.com/office/drawing/2014/chart" uri="{C3380CC4-5D6E-409C-BE32-E72D297353CC}">
                  <c16:uniqueId val="{0000000E-222F-496A-A28F-01ED4959123F}"/>
                </c:ext>
              </c:extLst>
            </c:dLbl>
            <c:dLbl>
              <c:idx val="16"/>
              <c:delete val="1"/>
              <c:extLst>
                <c:ext xmlns:c15="http://schemas.microsoft.com/office/drawing/2012/chart" uri="{CE6537A1-D6FC-4f65-9D91-7224C49458BB}"/>
                <c:ext xmlns:c16="http://schemas.microsoft.com/office/drawing/2014/chart" uri="{C3380CC4-5D6E-409C-BE32-E72D297353CC}">
                  <c16:uniqueId val="{0000000F-222F-496A-A28F-01ED4959123F}"/>
                </c:ext>
              </c:extLst>
            </c:dLbl>
            <c:dLbl>
              <c:idx val="17"/>
              <c:layout>
                <c:manualLayout>
                  <c:x val="-8.4541062801932361E-3"/>
                  <c:y val="1.9778378339093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6A-4777-A46F-66CC31D93444}"/>
                </c:ext>
              </c:extLst>
            </c:dLbl>
            <c:dLbl>
              <c:idx val="18"/>
              <c:layout>
                <c:manualLayout>
                  <c:x val="-1.2077294685990515E-2"/>
                  <c:y val="3.296396389848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C6A-4777-A46F-66CC31D9344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0">
                  <c:v>17</c:v>
                </c:pt>
                <c:pt idx="1">
                  <c:v>72</c:v>
                </c:pt>
                <c:pt idx="2">
                  <c:v>34</c:v>
                </c:pt>
                <c:pt idx="3">
                  <c:v>65</c:v>
                </c:pt>
                <c:pt idx="4">
                  <c:v>73</c:v>
                </c:pt>
                <c:pt idx="5">
                  <c:v>62</c:v>
                </c:pt>
                <c:pt idx="6">
                  <c:v>88</c:v>
                </c:pt>
                <c:pt idx="7">
                  <c:v>80</c:v>
                </c:pt>
                <c:pt idx="8">
                  <c:v>68</c:v>
                </c:pt>
                <c:pt idx="9">
                  <c:v>57</c:v>
                </c:pt>
                <c:pt idx="10">
                  <c:v>48</c:v>
                </c:pt>
                <c:pt idx="11">
                  <c:v>57</c:v>
                </c:pt>
                <c:pt idx="12">
                  <c:v>66</c:v>
                </c:pt>
                <c:pt idx="13">
                  <c:v>61</c:v>
                </c:pt>
                <c:pt idx="14">
                  <c:v>72</c:v>
                </c:pt>
                <c:pt idx="15">
                  <c:v>79</c:v>
                </c:pt>
                <c:pt idx="16">
                  <c:v>78</c:v>
                </c:pt>
                <c:pt idx="17">
                  <c:v>79</c:v>
                </c:pt>
                <c:pt idx="18">
                  <c:v>85</c:v>
                </c:pt>
              </c:numCache>
            </c:numRef>
          </c:val>
          <c:smooth val="0"/>
          <c:extLst>
            <c:ext xmlns:c16="http://schemas.microsoft.com/office/drawing/2014/chart" uri="{C3380CC4-5D6E-409C-BE32-E72D297353CC}">
              <c16:uniqueId val="{0000000C-2C6A-4777-A46F-66CC31D93444}"/>
            </c:ext>
          </c:extLst>
        </c:ser>
        <c:ser>
          <c:idx val="0"/>
          <c:order val="3"/>
          <c:tx>
            <c:strRef>
              <c:f>Sheet1!$E$1</c:f>
              <c:strCache>
                <c:ptCount val="1"/>
                <c:pt idx="0">
                  <c:v>Any Methamphetamine</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2.5362318840579712E-2"/>
                  <c:y val="-4.2853153068036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6A-4777-A46F-66CC31D93444}"/>
                </c:ext>
              </c:extLst>
            </c:dLbl>
            <c:dLbl>
              <c:idx val="1"/>
              <c:delete val="1"/>
              <c:extLst>
                <c:ext xmlns:c15="http://schemas.microsoft.com/office/drawing/2012/chart" uri="{CE6537A1-D6FC-4f65-9D91-7224C49458BB}"/>
                <c:ext xmlns:c16="http://schemas.microsoft.com/office/drawing/2014/chart" uri="{C3380CC4-5D6E-409C-BE32-E72D297353CC}">
                  <c16:uniqueId val="{0000000E-2C6A-4777-A46F-66CC31D93444}"/>
                </c:ext>
              </c:extLst>
            </c:dLbl>
            <c:dLbl>
              <c:idx val="2"/>
              <c:delete val="1"/>
              <c:extLst>
                <c:ext xmlns:c15="http://schemas.microsoft.com/office/drawing/2012/chart" uri="{CE6537A1-D6FC-4f65-9D91-7224C49458BB}"/>
                <c:ext xmlns:c16="http://schemas.microsoft.com/office/drawing/2014/chart" uri="{C3380CC4-5D6E-409C-BE32-E72D297353CC}">
                  <c16:uniqueId val="{0000000F-2C6A-4777-A46F-66CC31D93444}"/>
                </c:ext>
              </c:extLst>
            </c:dLbl>
            <c:dLbl>
              <c:idx val="3"/>
              <c:delete val="1"/>
              <c:extLst>
                <c:ext xmlns:c15="http://schemas.microsoft.com/office/drawing/2012/chart" uri="{CE6537A1-D6FC-4f65-9D91-7224C49458BB}"/>
                <c:ext xmlns:c16="http://schemas.microsoft.com/office/drawing/2014/chart" uri="{C3380CC4-5D6E-409C-BE32-E72D297353CC}">
                  <c16:uniqueId val="{00000010-2C6A-4777-A46F-66CC31D93444}"/>
                </c:ext>
              </c:extLst>
            </c:dLbl>
            <c:dLbl>
              <c:idx val="4"/>
              <c:delete val="1"/>
              <c:extLst>
                <c:ext xmlns:c15="http://schemas.microsoft.com/office/drawing/2012/chart" uri="{CE6537A1-D6FC-4f65-9D91-7224C49458BB}"/>
                <c:ext xmlns:c16="http://schemas.microsoft.com/office/drawing/2014/chart" uri="{C3380CC4-5D6E-409C-BE32-E72D297353CC}">
                  <c16:uniqueId val="{00000011-2C6A-4777-A46F-66CC31D93444}"/>
                </c:ext>
              </c:extLst>
            </c:dLbl>
            <c:dLbl>
              <c:idx val="5"/>
              <c:delete val="1"/>
              <c:extLst>
                <c:ext xmlns:c15="http://schemas.microsoft.com/office/drawing/2012/chart" uri="{CE6537A1-D6FC-4f65-9D91-7224C49458BB}"/>
                <c:ext xmlns:c16="http://schemas.microsoft.com/office/drawing/2014/chart" uri="{C3380CC4-5D6E-409C-BE32-E72D297353CC}">
                  <c16:uniqueId val="{00000012-2C6A-4777-A46F-66CC31D93444}"/>
                </c:ext>
              </c:extLst>
            </c:dLbl>
            <c:dLbl>
              <c:idx val="6"/>
              <c:delete val="1"/>
              <c:extLst>
                <c:ext xmlns:c15="http://schemas.microsoft.com/office/drawing/2012/chart" uri="{CE6537A1-D6FC-4f65-9D91-7224C49458BB}"/>
                <c:ext xmlns:c16="http://schemas.microsoft.com/office/drawing/2014/chart" uri="{C3380CC4-5D6E-409C-BE32-E72D297353CC}">
                  <c16:uniqueId val="{00000013-2C6A-4777-A46F-66CC31D93444}"/>
                </c:ext>
              </c:extLst>
            </c:dLbl>
            <c:dLbl>
              <c:idx val="7"/>
              <c:delete val="1"/>
              <c:extLst>
                <c:ext xmlns:c15="http://schemas.microsoft.com/office/drawing/2012/chart" uri="{CE6537A1-D6FC-4f65-9D91-7224C49458BB}"/>
                <c:ext xmlns:c16="http://schemas.microsoft.com/office/drawing/2014/chart" uri="{C3380CC4-5D6E-409C-BE32-E72D297353CC}">
                  <c16:uniqueId val="{00000014-2C6A-4777-A46F-66CC31D93444}"/>
                </c:ext>
              </c:extLst>
            </c:dLbl>
            <c:dLbl>
              <c:idx val="8"/>
              <c:delete val="1"/>
              <c:extLst>
                <c:ext xmlns:c15="http://schemas.microsoft.com/office/drawing/2012/chart" uri="{CE6537A1-D6FC-4f65-9D91-7224C49458BB}"/>
                <c:ext xmlns:c16="http://schemas.microsoft.com/office/drawing/2014/chart" uri="{C3380CC4-5D6E-409C-BE32-E72D297353CC}">
                  <c16:uniqueId val="{00000015-2C6A-4777-A46F-66CC31D93444}"/>
                </c:ext>
              </c:extLst>
            </c:dLbl>
            <c:dLbl>
              <c:idx val="9"/>
              <c:delete val="1"/>
              <c:extLst>
                <c:ext xmlns:c15="http://schemas.microsoft.com/office/drawing/2012/chart" uri="{CE6537A1-D6FC-4f65-9D91-7224C49458BB}"/>
                <c:ext xmlns:c16="http://schemas.microsoft.com/office/drawing/2014/chart" uri="{C3380CC4-5D6E-409C-BE32-E72D297353CC}">
                  <c16:uniqueId val="{00000016-2C6A-4777-A46F-66CC31D93444}"/>
                </c:ext>
              </c:extLst>
            </c:dLbl>
            <c:dLbl>
              <c:idx val="10"/>
              <c:delete val="1"/>
              <c:extLst>
                <c:ext xmlns:c15="http://schemas.microsoft.com/office/drawing/2012/chart" uri="{CE6537A1-D6FC-4f65-9D91-7224C49458BB}"/>
                <c:ext xmlns:c16="http://schemas.microsoft.com/office/drawing/2014/chart" uri="{C3380CC4-5D6E-409C-BE32-E72D297353CC}">
                  <c16:uniqueId val="{00000017-2C6A-4777-A46F-66CC31D93444}"/>
                </c:ext>
              </c:extLst>
            </c:dLbl>
            <c:dLbl>
              <c:idx val="11"/>
              <c:delete val="1"/>
              <c:extLst>
                <c:ext xmlns:c15="http://schemas.microsoft.com/office/drawing/2012/chart" uri="{CE6537A1-D6FC-4f65-9D91-7224C49458BB}"/>
                <c:ext xmlns:c16="http://schemas.microsoft.com/office/drawing/2014/chart" uri="{C3380CC4-5D6E-409C-BE32-E72D297353CC}">
                  <c16:uniqueId val="{00000018-2C6A-4777-A46F-66CC31D93444}"/>
                </c:ext>
              </c:extLst>
            </c:dLbl>
            <c:dLbl>
              <c:idx val="12"/>
              <c:delete val="1"/>
              <c:extLst>
                <c:ext xmlns:c15="http://schemas.microsoft.com/office/drawing/2012/chart" uri="{CE6537A1-D6FC-4f65-9D91-7224C49458BB}"/>
                <c:ext xmlns:c16="http://schemas.microsoft.com/office/drawing/2014/chart" uri="{C3380CC4-5D6E-409C-BE32-E72D297353CC}">
                  <c16:uniqueId val="{00000019-2C6A-4777-A46F-66CC31D93444}"/>
                </c:ext>
              </c:extLst>
            </c:dLbl>
            <c:dLbl>
              <c:idx val="13"/>
              <c:delete val="1"/>
              <c:extLst>
                <c:ext xmlns:c15="http://schemas.microsoft.com/office/drawing/2012/chart" uri="{CE6537A1-D6FC-4f65-9D91-7224C49458BB}"/>
                <c:ext xmlns:c16="http://schemas.microsoft.com/office/drawing/2014/chart" uri="{C3380CC4-5D6E-409C-BE32-E72D297353CC}">
                  <c16:uniqueId val="{0000001A-2C6A-4777-A46F-66CC31D93444}"/>
                </c:ext>
              </c:extLst>
            </c:dLbl>
            <c:dLbl>
              <c:idx val="14"/>
              <c:delete val="1"/>
              <c:extLst>
                <c:ext xmlns:c15="http://schemas.microsoft.com/office/drawing/2012/chart" uri="{CE6537A1-D6FC-4f65-9D91-7224C49458BB}"/>
                <c:ext xmlns:c16="http://schemas.microsoft.com/office/drawing/2014/chart" uri="{C3380CC4-5D6E-409C-BE32-E72D297353CC}">
                  <c16:uniqueId val="{0000001B-2C6A-4777-A46F-66CC31D93444}"/>
                </c:ext>
              </c:extLst>
            </c:dLbl>
            <c:dLbl>
              <c:idx val="15"/>
              <c:delete val="1"/>
              <c:extLst>
                <c:ext xmlns:c15="http://schemas.microsoft.com/office/drawing/2012/chart" uri="{CE6537A1-D6FC-4f65-9D91-7224C49458BB}"/>
                <c:ext xmlns:c16="http://schemas.microsoft.com/office/drawing/2014/chart" uri="{C3380CC4-5D6E-409C-BE32-E72D297353CC}">
                  <c16:uniqueId val="{0000001C-2C6A-4777-A46F-66CC31D93444}"/>
                </c:ext>
              </c:extLst>
            </c:dLbl>
            <c:dLbl>
              <c:idx val="16"/>
              <c:delete val="1"/>
              <c:extLst>
                <c:ext xmlns:c15="http://schemas.microsoft.com/office/drawing/2012/chart" uri="{CE6537A1-D6FC-4f65-9D91-7224C49458BB}"/>
                <c:ext xmlns:c16="http://schemas.microsoft.com/office/drawing/2014/chart" uri="{C3380CC4-5D6E-409C-BE32-E72D297353CC}">
                  <c16:uniqueId val="{0000001D-2C6A-4777-A46F-66CC31D93444}"/>
                </c:ext>
              </c:extLst>
            </c:dLbl>
            <c:dLbl>
              <c:idx val="17"/>
              <c:layout>
                <c:manualLayout>
                  <c:x val="-1.6908212560386472E-2"/>
                  <c:y val="-4.944594584773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C6A-4777-A46F-66CC31D93444}"/>
                </c:ext>
              </c:extLst>
            </c:dLbl>
            <c:dLbl>
              <c:idx val="18"/>
              <c:layout>
                <c:manualLayout>
                  <c:x val="-1.6908212560386649E-2"/>
                  <c:y val="-3.955675667818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C6A-4777-A46F-66CC31D9344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0">
                  <c:v>68</c:v>
                </c:pt>
                <c:pt idx="1">
                  <c:v>82</c:v>
                </c:pt>
                <c:pt idx="2">
                  <c:v>70</c:v>
                </c:pt>
                <c:pt idx="3">
                  <c:v>71</c:v>
                </c:pt>
                <c:pt idx="4">
                  <c:v>81</c:v>
                </c:pt>
                <c:pt idx="5">
                  <c:v>73</c:v>
                </c:pt>
                <c:pt idx="6">
                  <c:v>92</c:v>
                </c:pt>
                <c:pt idx="7">
                  <c:v>83</c:v>
                </c:pt>
                <c:pt idx="8">
                  <c:v>74</c:v>
                </c:pt>
                <c:pt idx="9">
                  <c:v>75</c:v>
                </c:pt>
                <c:pt idx="10">
                  <c:v>59</c:v>
                </c:pt>
                <c:pt idx="11">
                  <c:v>73</c:v>
                </c:pt>
                <c:pt idx="12">
                  <c:v>77</c:v>
                </c:pt>
                <c:pt idx="13">
                  <c:v>66</c:v>
                </c:pt>
                <c:pt idx="14">
                  <c:v>76</c:v>
                </c:pt>
                <c:pt idx="15">
                  <c:v>81</c:v>
                </c:pt>
                <c:pt idx="16">
                  <c:v>83</c:v>
                </c:pt>
                <c:pt idx="17">
                  <c:v>80</c:v>
                </c:pt>
                <c:pt idx="18">
                  <c:v>85</c:v>
                </c:pt>
              </c:numCache>
            </c:numRef>
          </c:val>
          <c:smooth val="0"/>
          <c:extLst>
            <c:ext xmlns:c16="http://schemas.microsoft.com/office/drawing/2014/chart" uri="{C3380CC4-5D6E-409C-BE32-E72D297353CC}">
              <c16:uniqueId val="{00000020-2C6A-4777-A46F-66CC31D93444}"/>
            </c:ext>
          </c:extLst>
        </c:ser>
        <c:dLbls>
          <c:showLegendKey val="0"/>
          <c:showVal val="0"/>
          <c:showCatName val="0"/>
          <c:showSerName val="0"/>
          <c:showPercent val="0"/>
          <c:showBubbleSize val="0"/>
        </c:dLbls>
        <c:marker val="1"/>
        <c:smooth val="0"/>
        <c:axId val="2116290728"/>
        <c:axId val="-2103202920"/>
      </c:lineChart>
      <c:catAx>
        <c:axId val="2116290728"/>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3202920"/>
        <c:crosses val="autoZero"/>
        <c:auto val="1"/>
        <c:lblAlgn val="ctr"/>
        <c:lblOffset val="100"/>
        <c:noMultiLvlLbl val="0"/>
      </c:catAx>
      <c:valAx>
        <c:axId val="-21032029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 ACT IDRS participants</a:t>
                </a:r>
              </a:p>
            </c:rich>
          </c:tx>
          <c:layout>
            <c:manualLayout>
              <c:xMode val="edge"/>
              <c:yMode val="edge"/>
              <c:x val="1.3198676252424969E-2"/>
              <c:y val="9.450794405574077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16290728"/>
        <c:crosses val="autoZero"/>
        <c:crossBetween val="between"/>
      </c:valAx>
      <c:spPr>
        <a:noFill/>
        <a:ln>
          <a:noFill/>
        </a:ln>
        <a:effectLst/>
      </c:spPr>
    </c:plotArea>
    <c:legend>
      <c:legendPos val="b"/>
      <c:layout>
        <c:manualLayout>
          <c:xMode val="edge"/>
          <c:yMode val="edge"/>
          <c:x val="0.20871353037392065"/>
          <c:y val="0.92188786438158044"/>
          <c:w val="0.58257284415535016"/>
          <c:h val="7.811213561841953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913709155920733E-2"/>
          <c:y val="2.9808733559214037E-2"/>
          <c:w val="0.86288037567778397"/>
          <c:h val="0.73358914347877058"/>
        </c:manualLayout>
      </c:layout>
      <c:lineChart>
        <c:grouping val="standard"/>
        <c:varyColors val="0"/>
        <c:ser>
          <c:idx val="3"/>
          <c:order val="0"/>
          <c:tx>
            <c:strRef>
              <c:f>Sheet1!$B$1</c:f>
              <c:strCache>
                <c:ptCount val="1"/>
                <c:pt idx="0">
                  <c:v>Speed</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circle"/>
            <c:size val="5"/>
            <c:spPr>
              <a:solidFill>
                <a:schemeClr val="accent4"/>
              </a:solidFill>
              <a:ln w="6350" cap="flat" cmpd="sng" algn="ctr">
                <a:solidFill>
                  <a:schemeClr val="accent4"/>
                </a:solidFill>
                <a:prstDash val="solid"/>
                <a:round/>
              </a:ln>
              <a:effectLst>
                <a:outerShdw blurRad="50800" dist="38100" dir="2700000" algn="tl" rotWithShape="0">
                  <a:prstClr val="black">
                    <a:alpha val="40000"/>
                  </a:prstClr>
                </a:outerShdw>
              </a:effectLst>
            </c:spPr>
          </c:marker>
          <c:dPt>
            <c:idx val="12"/>
            <c:marker>
              <c:spPr>
                <a:solidFill>
                  <a:schemeClr val="accent4"/>
                </a:solidFill>
                <a:ln w="25400" cap="flat" cmpd="sng" algn="ctr">
                  <a:solidFill>
                    <a:schemeClr val="accent4"/>
                  </a:solidFill>
                  <a:prstDash val="solid"/>
                  <a:round/>
                </a:ln>
                <a:effectLst>
                  <a:outerShdw blurRad="50800" dist="38100" dir="2700000" algn="tl" rotWithShape="0">
                    <a:prstClr val="black">
                      <a:alpha val="40000"/>
                    </a:prstClr>
                  </a:outerShdw>
                </a:effectLst>
              </c:spPr>
            </c:marker>
            <c:bubble3D val="0"/>
            <c:extLst>
              <c:ext xmlns:c16="http://schemas.microsoft.com/office/drawing/2014/chart" uri="{C3380CC4-5D6E-409C-BE32-E72D297353CC}">
                <c16:uniqueId val="{00000000-63AD-44EF-B56F-90861681ABD0}"/>
              </c:ext>
            </c:extLst>
          </c:dPt>
          <c:dLbls>
            <c:dLbl>
              <c:idx val="1"/>
              <c:delete val="1"/>
              <c:extLst>
                <c:ext xmlns:c15="http://schemas.microsoft.com/office/drawing/2012/chart" uri="{CE6537A1-D6FC-4f65-9D91-7224C49458BB}"/>
                <c:ext xmlns:c16="http://schemas.microsoft.com/office/drawing/2014/chart" uri="{C3380CC4-5D6E-409C-BE32-E72D297353CC}">
                  <c16:uniqueId val="{00000002-27C4-4AAF-95E6-A4B8B34D6333}"/>
                </c:ext>
              </c:extLst>
            </c:dLbl>
            <c:dLbl>
              <c:idx val="3"/>
              <c:delete val="1"/>
              <c:extLst>
                <c:ext xmlns:c15="http://schemas.microsoft.com/office/drawing/2012/chart" uri="{CE6537A1-D6FC-4f65-9D91-7224C49458BB}"/>
                <c:ext xmlns:c16="http://schemas.microsoft.com/office/drawing/2014/chart" uri="{C3380CC4-5D6E-409C-BE32-E72D297353CC}">
                  <c16:uniqueId val="{0000000C-27C4-4AAF-95E6-A4B8B34D6333}"/>
                </c:ext>
              </c:extLst>
            </c:dLbl>
            <c:dLbl>
              <c:idx val="4"/>
              <c:delete val="1"/>
              <c:extLst>
                <c:ext xmlns:c15="http://schemas.microsoft.com/office/drawing/2012/chart" uri="{CE6537A1-D6FC-4f65-9D91-7224C49458BB}"/>
                <c:ext xmlns:c16="http://schemas.microsoft.com/office/drawing/2014/chart" uri="{C3380CC4-5D6E-409C-BE32-E72D297353CC}">
                  <c16:uniqueId val="{0000000B-27C4-4AAF-95E6-A4B8B34D6333}"/>
                </c:ext>
              </c:extLst>
            </c:dLbl>
            <c:dLbl>
              <c:idx val="5"/>
              <c:delete val="1"/>
              <c:extLst>
                <c:ext xmlns:c15="http://schemas.microsoft.com/office/drawing/2012/chart" uri="{CE6537A1-D6FC-4f65-9D91-7224C49458BB}"/>
                <c:ext xmlns:c16="http://schemas.microsoft.com/office/drawing/2014/chart" uri="{C3380CC4-5D6E-409C-BE32-E72D297353CC}">
                  <c16:uniqueId val="{00000007-27C4-4AAF-95E6-A4B8B34D6333}"/>
                </c:ext>
              </c:extLst>
            </c:dLbl>
            <c:dLbl>
              <c:idx val="6"/>
              <c:delete val="1"/>
              <c:extLst>
                <c:ext xmlns:c15="http://schemas.microsoft.com/office/drawing/2012/chart" uri="{CE6537A1-D6FC-4f65-9D91-7224C49458BB}"/>
                <c:ext xmlns:c16="http://schemas.microsoft.com/office/drawing/2014/chart" uri="{C3380CC4-5D6E-409C-BE32-E72D297353CC}">
                  <c16:uniqueId val="{00000005-27C4-4AAF-95E6-A4B8B34D6333}"/>
                </c:ext>
              </c:extLst>
            </c:dLbl>
            <c:dLbl>
              <c:idx val="7"/>
              <c:delete val="1"/>
              <c:extLst>
                <c:ext xmlns:c15="http://schemas.microsoft.com/office/drawing/2012/chart" uri="{CE6537A1-D6FC-4f65-9D91-7224C49458BB}"/>
                <c:ext xmlns:c16="http://schemas.microsoft.com/office/drawing/2014/chart" uri="{C3380CC4-5D6E-409C-BE32-E72D297353CC}">
                  <c16:uniqueId val="{00000004-27C4-4AAF-95E6-A4B8B34D6333}"/>
                </c:ext>
              </c:extLst>
            </c:dLbl>
            <c:dLbl>
              <c:idx val="8"/>
              <c:delete val="1"/>
              <c:extLst>
                <c:ext xmlns:c15="http://schemas.microsoft.com/office/drawing/2012/chart" uri="{CE6537A1-D6FC-4f65-9D91-7224C49458BB}"/>
                <c:ext xmlns:c16="http://schemas.microsoft.com/office/drawing/2014/chart" uri="{C3380CC4-5D6E-409C-BE32-E72D297353CC}">
                  <c16:uniqueId val="{0000000D-27C4-4AAF-95E6-A4B8B34D6333}"/>
                </c:ext>
              </c:extLst>
            </c:dLbl>
            <c:dLbl>
              <c:idx val="9"/>
              <c:delete val="1"/>
              <c:extLst>
                <c:ext xmlns:c15="http://schemas.microsoft.com/office/drawing/2012/chart" uri="{CE6537A1-D6FC-4f65-9D91-7224C49458BB}"/>
                <c:ext xmlns:c16="http://schemas.microsoft.com/office/drawing/2014/chart" uri="{C3380CC4-5D6E-409C-BE32-E72D297353CC}">
                  <c16:uniqueId val="{00000003-27C4-4AAF-95E6-A4B8B34D6333}"/>
                </c:ext>
              </c:extLst>
            </c:dLbl>
            <c:dLbl>
              <c:idx val="10"/>
              <c:delete val="1"/>
              <c:extLst>
                <c:ext xmlns:c15="http://schemas.microsoft.com/office/drawing/2012/chart" uri="{CE6537A1-D6FC-4f65-9D91-7224C49458BB}"/>
                <c:ext xmlns:c16="http://schemas.microsoft.com/office/drawing/2014/chart" uri="{C3380CC4-5D6E-409C-BE32-E72D297353CC}">
                  <c16:uniqueId val="{0000000E-27C4-4AAF-95E6-A4B8B34D6333}"/>
                </c:ext>
              </c:extLst>
            </c:dLbl>
            <c:dLbl>
              <c:idx val="11"/>
              <c:delete val="1"/>
              <c:extLst>
                <c:ext xmlns:c15="http://schemas.microsoft.com/office/drawing/2012/chart" uri="{CE6537A1-D6FC-4f65-9D91-7224C49458BB}"/>
                <c:ext xmlns:c16="http://schemas.microsoft.com/office/drawing/2014/chart" uri="{C3380CC4-5D6E-409C-BE32-E72D297353CC}">
                  <c16:uniqueId val="{0000000F-27C4-4AAF-95E6-A4B8B34D6333}"/>
                </c:ext>
              </c:extLst>
            </c:dLbl>
            <c:dLbl>
              <c:idx val="12"/>
              <c:delete val="1"/>
              <c:extLst>
                <c:ext xmlns:c15="http://schemas.microsoft.com/office/drawing/2012/chart" uri="{CE6537A1-D6FC-4f65-9D91-7224C49458BB}"/>
                <c:ext xmlns:c16="http://schemas.microsoft.com/office/drawing/2014/chart" uri="{C3380CC4-5D6E-409C-BE32-E72D297353CC}">
                  <c16:uniqueId val="{00000000-63AD-44EF-B56F-90861681ABD0}"/>
                </c:ext>
              </c:extLst>
            </c:dLbl>
            <c:dLbl>
              <c:idx val="13"/>
              <c:delete val="1"/>
              <c:extLst>
                <c:ext xmlns:c15="http://schemas.microsoft.com/office/drawing/2012/chart" uri="{CE6537A1-D6FC-4f65-9D91-7224C49458BB}"/>
                <c:ext xmlns:c16="http://schemas.microsoft.com/office/drawing/2014/chart" uri="{C3380CC4-5D6E-409C-BE32-E72D297353CC}">
                  <c16:uniqueId val="{00000010-27C4-4AAF-95E6-A4B8B34D6333}"/>
                </c:ext>
              </c:extLst>
            </c:dLbl>
            <c:dLbl>
              <c:idx val="14"/>
              <c:delete val="1"/>
              <c:extLst>
                <c:ext xmlns:c15="http://schemas.microsoft.com/office/drawing/2012/chart" uri="{CE6537A1-D6FC-4f65-9D91-7224C49458BB}"/>
                <c:ext xmlns:c16="http://schemas.microsoft.com/office/drawing/2014/chart" uri="{C3380CC4-5D6E-409C-BE32-E72D297353CC}">
                  <c16:uniqueId val="{00000011-27C4-4AAF-95E6-A4B8B34D6333}"/>
                </c:ext>
              </c:extLst>
            </c:dLbl>
            <c:dLbl>
              <c:idx val="15"/>
              <c:delete val="1"/>
              <c:extLst>
                <c:ext xmlns:c15="http://schemas.microsoft.com/office/drawing/2012/chart" uri="{CE6537A1-D6FC-4f65-9D91-7224C49458BB}"/>
                <c:ext xmlns:c16="http://schemas.microsoft.com/office/drawing/2014/chart" uri="{C3380CC4-5D6E-409C-BE32-E72D297353CC}">
                  <c16:uniqueId val="{00000012-27C4-4AAF-95E6-A4B8B34D6333}"/>
                </c:ext>
              </c:extLst>
            </c:dLbl>
            <c:dLbl>
              <c:idx val="16"/>
              <c:delete val="1"/>
              <c:extLst>
                <c:ext xmlns:c15="http://schemas.microsoft.com/office/drawing/2012/chart" uri="{CE6537A1-D6FC-4f65-9D91-7224C49458BB}"/>
                <c:ext xmlns:c16="http://schemas.microsoft.com/office/drawing/2014/chart" uri="{C3380CC4-5D6E-409C-BE32-E72D297353CC}">
                  <c16:uniqueId val="{00000013-27C4-4AAF-95E6-A4B8B34D6333}"/>
                </c:ext>
              </c:extLst>
            </c:dLbl>
            <c:dLbl>
              <c:idx val="17"/>
              <c:layout>
                <c:manualLayout>
                  <c:x val="-1.8115942028985508E-2"/>
                  <c:y val="-3.45548997462676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AD-44EF-B56F-90861681ABD0}"/>
                </c:ext>
              </c:extLst>
            </c:dLbl>
            <c:dLbl>
              <c:idx val="18"/>
              <c:layout>
                <c:manualLayout>
                  <c:x val="-9.661835748792447E-3"/>
                  <c:y val="-1.57067726119398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7C4-4AAF-95E6-A4B8B34D633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10</c:v>
                </c:pt>
                <c:pt idx="1">
                  <c:v>21</c:v>
                </c:pt>
                <c:pt idx="2">
                  <c:v>7</c:v>
                </c:pt>
                <c:pt idx="3">
                  <c:v>12</c:v>
                </c:pt>
                <c:pt idx="4">
                  <c:v>7</c:v>
                </c:pt>
                <c:pt idx="5">
                  <c:v>7</c:v>
                </c:pt>
                <c:pt idx="6">
                  <c:v>10</c:v>
                </c:pt>
                <c:pt idx="7">
                  <c:v>10</c:v>
                </c:pt>
                <c:pt idx="8">
                  <c:v>6</c:v>
                </c:pt>
                <c:pt idx="9">
                  <c:v>8</c:v>
                </c:pt>
                <c:pt idx="10">
                  <c:v>11</c:v>
                </c:pt>
                <c:pt idx="11">
                  <c:v>10</c:v>
                </c:pt>
                <c:pt idx="12">
                  <c:v>14</c:v>
                </c:pt>
                <c:pt idx="13">
                  <c:v>6</c:v>
                </c:pt>
                <c:pt idx="14">
                  <c:v>9</c:v>
                </c:pt>
                <c:pt idx="15">
                  <c:v>18</c:v>
                </c:pt>
                <c:pt idx="16">
                  <c:v>8</c:v>
                </c:pt>
                <c:pt idx="17">
                  <c:v>6</c:v>
                </c:pt>
                <c:pt idx="18">
                  <c:v>15</c:v>
                </c:pt>
              </c:numCache>
            </c:numRef>
          </c:val>
          <c:smooth val="0"/>
          <c:extLst>
            <c:ext xmlns:c16="http://schemas.microsoft.com/office/drawing/2014/chart" uri="{C3380CC4-5D6E-409C-BE32-E72D297353CC}">
              <c16:uniqueId val="{00000003-63AD-44EF-B56F-90861681ABD0}"/>
            </c:ext>
          </c:extLst>
        </c:ser>
        <c:ser>
          <c:idx val="4"/>
          <c:order val="1"/>
          <c:tx>
            <c:strRef>
              <c:f>Sheet1!$C$1</c:f>
              <c:strCache>
                <c:ptCount val="1"/>
                <c:pt idx="0">
                  <c:v>Base</c:v>
                </c:pt>
              </c:strCache>
            </c:strRef>
          </c:tx>
          <c:spPr>
            <a:ln w="25400" cap="rnd" cmpd="sng" algn="ctr">
              <a:solidFill>
                <a:schemeClr val="accent5"/>
              </a:solidFill>
              <a:prstDash val="solid"/>
              <a:round/>
            </a:ln>
            <a:effectLst>
              <a:outerShdw blurRad="50800" dist="38100" dir="2700000" algn="tl" rotWithShape="0">
                <a:prstClr val="black">
                  <a:alpha val="40000"/>
                </a:prstClr>
              </a:outerShdw>
            </a:effectLst>
          </c:spPr>
          <c:marker>
            <c:symbol val="triangle"/>
            <c:size val="5"/>
            <c:spPr>
              <a:solidFill>
                <a:schemeClr val="accent5"/>
              </a:solidFill>
              <a:ln w="6350" cap="flat" cmpd="sng" algn="ctr">
                <a:solidFill>
                  <a:schemeClr val="accent5"/>
                </a:solidFill>
                <a:prstDash val="solid"/>
                <a:round/>
              </a:ln>
              <a:effectLst>
                <a:outerShdw blurRad="50800" dist="38100" dir="2700000" algn="tl" rotWithShape="0">
                  <a:prstClr val="black">
                    <a:alpha val="40000"/>
                  </a:prstClr>
                </a:outerShdw>
              </a:effectLst>
            </c:spPr>
          </c:marker>
          <c:dLbls>
            <c:dLbl>
              <c:idx val="18"/>
              <c:layout>
                <c:manualLayout>
                  <c:x val="-3.6231884057972784E-3"/>
                  <c:y val="-6.28270904477592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AD-44EF-B56F-90861681ABD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2">
                  <c:v>10</c:v>
                </c:pt>
                <c:pt idx="3">
                  <c:v>10</c:v>
                </c:pt>
                <c:pt idx="4">
                  <c:v>4</c:v>
                </c:pt>
                <c:pt idx="5">
                  <c:v>5</c:v>
                </c:pt>
                <c:pt idx="6">
                  <c:v>5</c:v>
                </c:pt>
                <c:pt idx="7">
                  <c:v>6</c:v>
                </c:pt>
                <c:pt idx="8">
                  <c:v>4</c:v>
                </c:pt>
                <c:pt idx="9">
                  <c:v>20</c:v>
                </c:pt>
                <c:pt idx="10">
                  <c:v>5</c:v>
                </c:pt>
                <c:pt idx="11">
                  <c:v>7</c:v>
                </c:pt>
                <c:pt idx="12">
                  <c:v>5</c:v>
                </c:pt>
                <c:pt idx="13">
                  <c:v>4</c:v>
                </c:pt>
                <c:pt idx="14">
                  <c:v>56</c:v>
                </c:pt>
                <c:pt idx="15">
                  <c:v>9</c:v>
                </c:pt>
                <c:pt idx="16">
                  <c:v>5</c:v>
                </c:pt>
                <c:pt idx="17">
                  <c:v>4</c:v>
                </c:pt>
                <c:pt idx="18">
                  <c:v>9</c:v>
                </c:pt>
              </c:numCache>
            </c:numRef>
          </c:val>
          <c:smooth val="0"/>
          <c:extLst>
            <c:ext xmlns:c16="http://schemas.microsoft.com/office/drawing/2014/chart" uri="{C3380CC4-5D6E-409C-BE32-E72D297353CC}">
              <c16:uniqueId val="{00000005-63AD-44EF-B56F-90861681ABD0}"/>
            </c:ext>
          </c:extLst>
        </c:ser>
        <c:ser>
          <c:idx val="7"/>
          <c:order val="2"/>
          <c:tx>
            <c:strRef>
              <c:f>Sheet1!$D$1</c:f>
              <c:strCache>
                <c:ptCount val="1"/>
                <c:pt idx="0">
                  <c:v>Crystal</c:v>
                </c:pt>
              </c:strCache>
            </c:strRef>
          </c:tx>
          <c:spPr>
            <a:ln w="25400" cap="rnd" cmpd="sng" algn="ctr">
              <a:solidFill>
                <a:schemeClr val="accent2">
                  <a:lumMod val="60000"/>
                </a:schemeClr>
              </a:solidFill>
              <a:prstDash val="solid"/>
              <a:round/>
            </a:ln>
            <a:effectLst>
              <a:outerShdw blurRad="50800" dist="38100" dir="2700000" algn="tl" rotWithShape="0">
                <a:prstClr val="black">
                  <a:alpha val="40000"/>
                </a:prstClr>
              </a:outerShdw>
            </a:effectLst>
          </c:spPr>
          <c:marker>
            <c:symbol val="square"/>
            <c:size val="5"/>
            <c:spPr>
              <a:solidFill>
                <a:schemeClr val="accent2">
                  <a:lumMod val="60000"/>
                </a:schemeClr>
              </a:solidFill>
              <a:ln w="25400" cap="flat" cmpd="sng" algn="ctr">
                <a:solidFill>
                  <a:schemeClr val="accent2">
                    <a:lumMod val="60000"/>
                  </a:schemeClr>
                </a:solidFill>
                <a:prstDash val="solid"/>
                <a:round/>
              </a:ln>
              <a:effectLst>
                <a:outerShdw blurRad="50800" dist="38100" dir="2700000" algn="tl" rotWithShape="0">
                  <a:prstClr val="black">
                    <a:alpha val="40000"/>
                  </a:prstClr>
                </a:outerShdw>
              </a:effectLst>
            </c:spPr>
          </c:marker>
          <c:dLbls>
            <c:dLbl>
              <c:idx val="2"/>
              <c:layout>
                <c:manualLayout>
                  <c:x val="-2.2750675187340714E-2"/>
                  <c:y val="2.48246159508583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AD-44EF-B56F-90861681ABD0}"/>
                </c:ext>
              </c:extLst>
            </c:dLbl>
            <c:dLbl>
              <c:idx val="3"/>
              <c:delete val="1"/>
              <c:extLst>
                <c:ext xmlns:c15="http://schemas.microsoft.com/office/drawing/2012/chart" uri="{CE6537A1-D6FC-4f65-9D91-7224C49458BB}"/>
                <c:ext xmlns:c16="http://schemas.microsoft.com/office/drawing/2014/chart" uri="{C3380CC4-5D6E-409C-BE32-E72D297353CC}">
                  <c16:uniqueId val="{00000007-63AD-44EF-B56F-90861681ABD0}"/>
                </c:ext>
              </c:extLst>
            </c:dLbl>
            <c:dLbl>
              <c:idx val="4"/>
              <c:delete val="1"/>
              <c:extLst>
                <c:ext xmlns:c15="http://schemas.microsoft.com/office/drawing/2012/chart" uri="{CE6537A1-D6FC-4f65-9D91-7224C49458BB}"/>
                <c:ext xmlns:c16="http://schemas.microsoft.com/office/drawing/2014/chart" uri="{C3380CC4-5D6E-409C-BE32-E72D297353CC}">
                  <c16:uniqueId val="{00000008-63AD-44EF-B56F-90861681ABD0}"/>
                </c:ext>
              </c:extLst>
            </c:dLbl>
            <c:dLbl>
              <c:idx val="5"/>
              <c:delete val="1"/>
              <c:extLst>
                <c:ext xmlns:c15="http://schemas.microsoft.com/office/drawing/2012/chart" uri="{CE6537A1-D6FC-4f65-9D91-7224C49458BB}"/>
                <c:ext xmlns:c16="http://schemas.microsoft.com/office/drawing/2014/chart" uri="{C3380CC4-5D6E-409C-BE32-E72D297353CC}">
                  <c16:uniqueId val="{00000009-63AD-44EF-B56F-90861681ABD0}"/>
                </c:ext>
              </c:extLst>
            </c:dLbl>
            <c:dLbl>
              <c:idx val="6"/>
              <c:delete val="1"/>
              <c:extLst>
                <c:ext xmlns:c15="http://schemas.microsoft.com/office/drawing/2012/chart" uri="{CE6537A1-D6FC-4f65-9D91-7224C49458BB}"/>
                <c:ext xmlns:c16="http://schemas.microsoft.com/office/drawing/2014/chart" uri="{C3380CC4-5D6E-409C-BE32-E72D297353CC}">
                  <c16:uniqueId val="{0000000A-63AD-44EF-B56F-90861681ABD0}"/>
                </c:ext>
              </c:extLst>
            </c:dLbl>
            <c:dLbl>
              <c:idx val="7"/>
              <c:delete val="1"/>
              <c:extLst>
                <c:ext xmlns:c15="http://schemas.microsoft.com/office/drawing/2012/chart" uri="{CE6537A1-D6FC-4f65-9D91-7224C49458BB}"/>
                <c:ext xmlns:c16="http://schemas.microsoft.com/office/drawing/2014/chart" uri="{C3380CC4-5D6E-409C-BE32-E72D297353CC}">
                  <c16:uniqueId val="{0000000B-63AD-44EF-B56F-90861681ABD0}"/>
                </c:ext>
              </c:extLst>
            </c:dLbl>
            <c:dLbl>
              <c:idx val="8"/>
              <c:delete val="1"/>
              <c:extLst>
                <c:ext xmlns:c15="http://schemas.microsoft.com/office/drawing/2012/chart" uri="{CE6537A1-D6FC-4f65-9D91-7224C49458BB}"/>
                <c:ext xmlns:c16="http://schemas.microsoft.com/office/drawing/2014/chart" uri="{C3380CC4-5D6E-409C-BE32-E72D297353CC}">
                  <c16:uniqueId val="{0000000C-63AD-44EF-B56F-90861681ABD0}"/>
                </c:ext>
              </c:extLst>
            </c:dLbl>
            <c:dLbl>
              <c:idx val="9"/>
              <c:delete val="1"/>
              <c:extLst>
                <c:ext xmlns:c15="http://schemas.microsoft.com/office/drawing/2012/chart" uri="{CE6537A1-D6FC-4f65-9D91-7224C49458BB}"/>
                <c:ext xmlns:c16="http://schemas.microsoft.com/office/drawing/2014/chart" uri="{C3380CC4-5D6E-409C-BE32-E72D297353CC}">
                  <c16:uniqueId val="{0000000D-63AD-44EF-B56F-90861681ABD0}"/>
                </c:ext>
              </c:extLst>
            </c:dLbl>
            <c:dLbl>
              <c:idx val="10"/>
              <c:delete val="1"/>
              <c:extLst>
                <c:ext xmlns:c15="http://schemas.microsoft.com/office/drawing/2012/chart" uri="{CE6537A1-D6FC-4f65-9D91-7224C49458BB}"/>
                <c:ext xmlns:c16="http://schemas.microsoft.com/office/drawing/2014/chart" uri="{C3380CC4-5D6E-409C-BE32-E72D297353CC}">
                  <c16:uniqueId val="{0000000E-63AD-44EF-B56F-90861681ABD0}"/>
                </c:ext>
              </c:extLst>
            </c:dLbl>
            <c:dLbl>
              <c:idx val="11"/>
              <c:delete val="1"/>
              <c:extLst>
                <c:ext xmlns:c15="http://schemas.microsoft.com/office/drawing/2012/chart" uri="{CE6537A1-D6FC-4f65-9D91-7224C49458BB}"/>
                <c:ext xmlns:c16="http://schemas.microsoft.com/office/drawing/2014/chart" uri="{C3380CC4-5D6E-409C-BE32-E72D297353CC}">
                  <c16:uniqueId val="{0000000F-63AD-44EF-B56F-90861681ABD0}"/>
                </c:ext>
              </c:extLst>
            </c:dLbl>
            <c:dLbl>
              <c:idx val="12"/>
              <c:delete val="1"/>
              <c:extLst>
                <c:ext xmlns:c15="http://schemas.microsoft.com/office/drawing/2012/chart" uri="{CE6537A1-D6FC-4f65-9D91-7224C49458BB}"/>
                <c:ext xmlns:c16="http://schemas.microsoft.com/office/drawing/2014/chart" uri="{C3380CC4-5D6E-409C-BE32-E72D297353CC}">
                  <c16:uniqueId val="{00000010-63AD-44EF-B56F-90861681ABD0}"/>
                </c:ext>
              </c:extLst>
            </c:dLbl>
            <c:dLbl>
              <c:idx val="13"/>
              <c:delete val="1"/>
              <c:extLst>
                <c:ext xmlns:c15="http://schemas.microsoft.com/office/drawing/2012/chart" uri="{CE6537A1-D6FC-4f65-9D91-7224C49458BB}"/>
                <c:ext xmlns:c16="http://schemas.microsoft.com/office/drawing/2014/chart" uri="{C3380CC4-5D6E-409C-BE32-E72D297353CC}">
                  <c16:uniqueId val="{00000011-63AD-44EF-B56F-90861681ABD0}"/>
                </c:ext>
              </c:extLst>
            </c:dLbl>
            <c:dLbl>
              <c:idx val="14"/>
              <c:delete val="1"/>
              <c:extLst>
                <c:ext xmlns:c15="http://schemas.microsoft.com/office/drawing/2012/chart" uri="{CE6537A1-D6FC-4f65-9D91-7224C49458BB}"/>
                <c:ext xmlns:c16="http://schemas.microsoft.com/office/drawing/2014/chart" uri="{C3380CC4-5D6E-409C-BE32-E72D297353CC}">
                  <c16:uniqueId val="{00000012-63AD-44EF-B56F-90861681ABD0}"/>
                </c:ext>
              </c:extLst>
            </c:dLbl>
            <c:dLbl>
              <c:idx val="15"/>
              <c:delete val="1"/>
              <c:extLst>
                <c:ext xmlns:c15="http://schemas.microsoft.com/office/drawing/2012/chart" uri="{CE6537A1-D6FC-4f65-9D91-7224C49458BB}"/>
                <c:ext xmlns:c16="http://schemas.microsoft.com/office/drawing/2014/chart" uri="{C3380CC4-5D6E-409C-BE32-E72D297353CC}">
                  <c16:uniqueId val="{00000013-63AD-44EF-B56F-90861681ABD0}"/>
                </c:ext>
              </c:extLst>
            </c:dLbl>
            <c:dLbl>
              <c:idx val="16"/>
              <c:delete val="1"/>
              <c:extLst>
                <c:ext xmlns:c15="http://schemas.microsoft.com/office/drawing/2012/chart" uri="{CE6537A1-D6FC-4f65-9D91-7224C49458BB}"/>
                <c:ext xmlns:c16="http://schemas.microsoft.com/office/drawing/2014/chart" uri="{C3380CC4-5D6E-409C-BE32-E72D297353CC}">
                  <c16:uniqueId val="{00000014-63AD-44EF-B56F-90861681ABD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2">
                  <c:v>7</c:v>
                </c:pt>
                <c:pt idx="3">
                  <c:v>15</c:v>
                </c:pt>
                <c:pt idx="4">
                  <c:v>6</c:v>
                </c:pt>
                <c:pt idx="5">
                  <c:v>9</c:v>
                </c:pt>
                <c:pt idx="6">
                  <c:v>16</c:v>
                </c:pt>
                <c:pt idx="7">
                  <c:v>15</c:v>
                </c:pt>
                <c:pt idx="8">
                  <c:v>12</c:v>
                </c:pt>
                <c:pt idx="9">
                  <c:v>7</c:v>
                </c:pt>
                <c:pt idx="10">
                  <c:v>7</c:v>
                </c:pt>
                <c:pt idx="11">
                  <c:v>12</c:v>
                </c:pt>
                <c:pt idx="12">
                  <c:v>13</c:v>
                </c:pt>
                <c:pt idx="13">
                  <c:v>32</c:v>
                </c:pt>
                <c:pt idx="14">
                  <c:v>48</c:v>
                </c:pt>
                <c:pt idx="15">
                  <c:v>40</c:v>
                </c:pt>
                <c:pt idx="16">
                  <c:v>38</c:v>
                </c:pt>
                <c:pt idx="17">
                  <c:v>60</c:v>
                </c:pt>
                <c:pt idx="18">
                  <c:v>60</c:v>
                </c:pt>
              </c:numCache>
            </c:numRef>
          </c:val>
          <c:smooth val="0"/>
          <c:extLst>
            <c:ext xmlns:c16="http://schemas.microsoft.com/office/drawing/2014/chart" uri="{C3380CC4-5D6E-409C-BE32-E72D297353CC}">
              <c16:uniqueId val="{00000015-63AD-44EF-B56F-90861681ABD0}"/>
            </c:ext>
          </c:extLst>
        </c:ser>
        <c:ser>
          <c:idx val="0"/>
          <c:order val="3"/>
          <c:tx>
            <c:strRef>
              <c:f>Sheet1!$E$1</c:f>
              <c:strCache>
                <c:ptCount val="1"/>
                <c:pt idx="0">
                  <c:v>Any Methamphetamine</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3"/>
              <c:delete val="1"/>
              <c:extLst>
                <c:ext xmlns:c15="http://schemas.microsoft.com/office/drawing/2012/chart" uri="{CE6537A1-D6FC-4f65-9D91-7224C49458BB}"/>
                <c:ext xmlns:c16="http://schemas.microsoft.com/office/drawing/2014/chart" uri="{C3380CC4-5D6E-409C-BE32-E72D297353CC}">
                  <c16:uniqueId val="{00000017-63AD-44EF-B56F-90861681ABD0}"/>
                </c:ext>
              </c:extLst>
            </c:dLbl>
            <c:dLbl>
              <c:idx val="4"/>
              <c:delete val="1"/>
              <c:extLst>
                <c:ext xmlns:c15="http://schemas.microsoft.com/office/drawing/2012/chart" uri="{CE6537A1-D6FC-4f65-9D91-7224C49458BB}"/>
                <c:ext xmlns:c16="http://schemas.microsoft.com/office/drawing/2014/chart" uri="{C3380CC4-5D6E-409C-BE32-E72D297353CC}">
                  <c16:uniqueId val="{00000018-63AD-44EF-B56F-90861681ABD0}"/>
                </c:ext>
              </c:extLst>
            </c:dLbl>
            <c:dLbl>
              <c:idx val="5"/>
              <c:delete val="1"/>
              <c:extLst>
                <c:ext xmlns:c15="http://schemas.microsoft.com/office/drawing/2012/chart" uri="{CE6537A1-D6FC-4f65-9D91-7224C49458BB}"/>
                <c:ext xmlns:c16="http://schemas.microsoft.com/office/drawing/2014/chart" uri="{C3380CC4-5D6E-409C-BE32-E72D297353CC}">
                  <c16:uniqueId val="{00000019-63AD-44EF-B56F-90861681ABD0}"/>
                </c:ext>
              </c:extLst>
            </c:dLbl>
            <c:dLbl>
              <c:idx val="6"/>
              <c:delete val="1"/>
              <c:extLst>
                <c:ext xmlns:c15="http://schemas.microsoft.com/office/drawing/2012/chart" uri="{CE6537A1-D6FC-4f65-9D91-7224C49458BB}"/>
                <c:ext xmlns:c16="http://schemas.microsoft.com/office/drawing/2014/chart" uri="{C3380CC4-5D6E-409C-BE32-E72D297353CC}">
                  <c16:uniqueId val="{0000001A-63AD-44EF-B56F-90861681ABD0}"/>
                </c:ext>
              </c:extLst>
            </c:dLbl>
            <c:dLbl>
              <c:idx val="7"/>
              <c:delete val="1"/>
              <c:extLst>
                <c:ext xmlns:c15="http://schemas.microsoft.com/office/drawing/2012/chart" uri="{CE6537A1-D6FC-4f65-9D91-7224C49458BB}"/>
                <c:ext xmlns:c16="http://schemas.microsoft.com/office/drawing/2014/chart" uri="{C3380CC4-5D6E-409C-BE32-E72D297353CC}">
                  <c16:uniqueId val="{0000001B-63AD-44EF-B56F-90861681ABD0}"/>
                </c:ext>
              </c:extLst>
            </c:dLbl>
            <c:dLbl>
              <c:idx val="8"/>
              <c:delete val="1"/>
              <c:extLst>
                <c:ext xmlns:c15="http://schemas.microsoft.com/office/drawing/2012/chart" uri="{CE6537A1-D6FC-4f65-9D91-7224C49458BB}"/>
                <c:ext xmlns:c16="http://schemas.microsoft.com/office/drawing/2014/chart" uri="{C3380CC4-5D6E-409C-BE32-E72D297353CC}">
                  <c16:uniqueId val="{0000001C-63AD-44EF-B56F-90861681ABD0}"/>
                </c:ext>
              </c:extLst>
            </c:dLbl>
            <c:dLbl>
              <c:idx val="9"/>
              <c:delete val="1"/>
              <c:extLst>
                <c:ext xmlns:c15="http://schemas.microsoft.com/office/drawing/2012/chart" uri="{CE6537A1-D6FC-4f65-9D91-7224C49458BB}"/>
                <c:ext xmlns:c16="http://schemas.microsoft.com/office/drawing/2014/chart" uri="{C3380CC4-5D6E-409C-BE32-E72D297353CC}">
                  <c16:uniqueId val="{0000001D-63AD-44EF-B56F-90861681ABD0}"/>
                </c:ext>
              </c:extLst>
            </c:dLbl>
            <c:dLbl>
              <c:idx val="10"/>
              <c:delete val="1"/>
              <c:extLst>
                <c:ext xmlns:c15="http://schemas.microsoft.com/office/drawing/2012/chart" uri="{CE6537A1-D6FC-4f65-9D91-7224C49458BB}"/>
                <c:ext xmlns:c16="http://schemas.microsoft.com/office/drawing/2014/chart" uri="{C3380CC4-5D6E-409C-BE32-E72D297353CC}">
                  <c16:uniqueId val="{0000001E-63AD-44EF-B56F-90861681ABD0}"/>
                </c:ext>
              </c:extLst>
            </c:dLbl>
            <c:dLbl>
              <c:idx val="11"/>
              <c:delete val="1"/>
              <c:extLst>
                <c:ext xmlns:c15="http://schemas.microsoft.com/office/drawing/2012/chart" uri="{CE6537A1-D6FC-4f65-9D91-7224C49458BB}"/>
                <c:ext xmlns:c16="http://schemas.microsoft.com/office/drawing/2014/chart" uri="{C3380CC4-5D6E-409C-BE32-E72D297353CC}">
                  <c16:uniqueId val="{0000001F-63AD-44EF-B56F-90861681ABD0}"/>
                </c:ext>
              </c:extLst>
            </c:dLbl>
            <c:dLbl>
              <c:idx val="12"/>
              <c:delete val="1"/>
              <c:extLst>
                <c:ext xmlns:c15="http://schemas.microsoft.com/office/drawing/2012/chart" uri="{CE6537A1-D6FC-4f65-9D91-7224C49458BB}"/>
                <c:ext xmlns:c16="http://schemas.microsoft.com/office/drawing/2014/chart" uri="{C3380CC4-5D6E-409C-BE32-E72D297353CC}">
                  <c16:uniqueId val="{00000020-63AD-44EF-B56F-90861681ABD0}"/>
                </c:ext>
              </c:extLst>
            </c:dLbl>
            <c:dLbl>
              <c:idx val="13"/>
              <c:delete val="1"/>
              <c:extLst>
                <c:ext xmlns:c15="http://schemas.microsoft.com/office/drawing/2012/chart" uri="{CE6537A1-D6FC-4f65-9D91-7224C49458BB}"/>
                <c:ext xmlns:c16="http://schemas.microsoft.com/office/drawing/2014/chart" uri="{C3380CC4-5D6E-409C-BE32-E72D297353CC}">
                  <c16:uniqueId val="{00000021-63AD-44EF-B56F-90861681ABD0}"/>
                </c:ext>
              </c:extLst>
            </c:dLbl>
            <c:dLbl>
              <c:idx val="14"/>
              <c:delete val="1"/>
              <c:extLst>
                <c:ext xmlns:c15="http://schemas.microsoft.com/office/drawing/2012/chart" uri="{CE6537A1-D6FC-4f65-9D91-7224C49458BB}"/>
                <c:ext xmlns:c16="http://schemas.microsoft.com/office/drawing/2014/chart" uri="{C3380CC4-5D6E-409C-BE32-E72D297353CC}">
                  <c16:uniqueId val="{00000022-63AD-44EF-B56F-90861681ABD0}"/>
                </c:ext>
              </c:extLst>
            </c:dLbl>
            <c:dLbl>
              <c:idx val="15"/>
              <c:delete val="1"/>
              <c:extLst>
                <c:ext xmlns:c15="http://schemas.microsoft.com/office/drawing/2012/chart" uri="{CE6537A1-D6FC-4f65-9D91-7224C49458BB}"/>
                <c:ext xmlns:c16="http://schemas.microsoft.com/office/drawing/2014/chart" uri="{C3380CC4-5D6E-409C-BE32-E72D297353CC}">
                  <c16:uniqueId val="{00000023-63AD-44EF-B56F-90861681ABD0}"/>
                </c:ext>
              </c:extLst>
            </c:dLbl>
            <c:dLbl>
              <c:idx val="16"/>
              <c:delete val="1"/>
              <c:extLst>
                <c:ext xmlns:c15="http://schemas.microsoft.com/office/drawing/2012/chart" uri="{CE6537A1-D6FC-4f65-9D91-7224C49458BB}"/>
                <c:ext xmlns:c16="http://schemas.microsoft.com/office/drawing/2014/chart" uri="{C3380CC4-5D6E-409C-BE32-E72D297353CC}">
                  <c16:uniqueId val="{00000024-63AD-44EF-B56F-90861681ABD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2">
                  <c:v>11</c:v>
                </c:pt>
                <c:pt idx="3">
                  <c:v>30</c:v>
                </c:pt>
                <c:pt idx="4">
                  <c:v>21</c:v>
                </c:pt>
                <c:pt idx="5">
                  <c:v>20</c:v>
                </c:pt>
                <c:pt idx="6">
                  <c:v>30</c:v>
                </c:pt>
                <c:pt idx="7">
                  <c:v>30</c:v>
                </c:pt>
                <c:pt idx="8">
                  <c:v>13</c:v>
                </c:pt>
                <c:pt idx="9">
                  <c:v>24</c:v>
                </c:pt>
                <c:pt idx="10">
                  <c:v>20</c:v>
                </c:pt>
                <c:pt idx="11">
                  <c:v>24</c:v>
                </c:pt>
                <c:pt idx="12">
                  <c:v>32</c:v>
                </c:pt>
                <c:pt idx="13">
                  <c:v>44</c:v>
                </c:pt>
                <c:pt idx="14">
                  <c:v>48</c:v>
                </c:pt>
                <c:pt idx="15">
                  <c:v>32</c:v>
                </c:pt>
                <c:pt idx="16">
                  <c:v>35</c:v>
                </c:pt>
                <c:pt idx="17">
                  <c:v>70</c:v>
                </c:pt>
                <c:pt idx="18">
                  <c:v>66</c:v>
                </c:pt>
              </c:numCache>
            </c:numRef>
          </c:val>
          <c:smooth val="0"/>
          <c:extLst>
            <c:ext xmlns:c16="http://schemas.microsoft.com/office/drawing/2014/chart" uri="{C3380CC4-5D6E-409C-BE32-E72D297353CC}">
              <c16:uniqueId val="{00000027-63AD-44EF-B56F-90861681ABD0}"/>
            </c:ext>
          </c:extLst>
        </c:ser>
        <c:dLbls>
          <c:showLegendKey val="0"/>
          <c:showVal val="0"/>
          <c:showCatName val="0"/>
          <c:showSerName val="0"/>
          <c:showPercent val="0"/>
          <c:showBubbleSize val="0"/>
        </c:dLbls>
        <c:marker val="1"/>
        <c:smooth val="0"/>
        <c:axId val="2116290728"/>
        <c:axId val="-2103202920"/>
      </c:lineChart>
      <c:catAx>
        <c:axId val="2116290728"/>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2700000" spcFirstLastPara="1" vertOverflow="ellipsis"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03202920"/>
        <c:crosses val="autoZero"/>
        <c:auto val="1"/>
        <c:lblAlgn val="ctr"/>
        <c:lblOffset val="100"/>
        <c:noMultiLvlLbl val="0"/>
      </c:catAx>
      <c:valAx>
        <c:axId val="-2103202920"/>
        <c:scaling>
          <c:orientation val="minMax"/>
          <c:max val="8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Median days</a:t>
                </a:r>
              </a:p>
            </c:rich>
          </c:tx>
          <c:layout>
            <c:manualLayout>
              <c:xMode val="edge"/>
              <c:yMode val="edge"/>
              <c:x val="1.5614135189623034E-2"/>
              <c:y val="0.2381134360432586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16290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45214-CDD5-4364-B81E-0D13B8F7656A}"/>
              </a:ext>
            </a:extLst>
          </p:cNvPr>
          <p:cNvSpPr/>
          <p:nvPr userDrawn="1"/>
        </p:nvSpPr>
        <p:spPr>
          <a:xfrm>
            <a:off x="0" y="4310743"/>
            <a:ext cx="12192000" cy="10940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7FA54AE3-8B1A-41C1-BF6E-99A04E937919}"/>
              </a:ext>
            </a:extLst>
          </p:cNvPr>
          <p:cNvCxnSpPr>
            <a:cxnSpLocks/>
          </p:cNvCxnSpPr>
          <p:nvPr userDrawn="1"/>
        </p:nvCxnSpPr>
        <p:spPr>
          <a:xfrm>
            <a:off x="3858016" y="-237995"/>
            <a:ext cx="0" cy="27852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183DE5-1525-4F2A-83C9-1DAEA89F8B7F}"/>
              </a:ext>
            </a:extLst>
          </p:cNvPr>
          <p:cNvCxnSpPr>
            <a:cxnSpLocks/>
          </p:cNvCxnSpPr>
          <p:nvPr userDrawn="1"/>
        </p:nvCxnSpPr>
        <p:spPr>
          <a:xfrm>
            <a:off x="-100179" y="4353018"/>
            <a:ext cx="10832709" cy="0"/>
          </a:xfrm>
          <a:prstGeom prst="line">
            <a:avLst/>
          </a:prstGeom>
          <a:ln w="11430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49B3247-EB1F-4504-AED9-A51444168D85}"/>
              </a:ext>
            </a:extLst>
          </p:cNvPr>
          <p:cNvSpPr/>
          <p:nvPr userDrawn="1"/>
        </p:nvSpPr>
        <p:spPr>
          <a:xfrm>
            <a:off x="494841" y="4614855"/>
            <a:ext cx="6271719" cy="286232"/>
          </a:xfrm>
          <a:prstGeom prst="rect">
            <a:avLst/>
          </a:prstGeom>
        </p:spPr>
        <p:txBody>
          <a:bodyPr wrap="square">
            <a:spAutoFit/>
          </a:bodyPr>
          <a:lstStyle/>
          <a:p>
            <a:pPr eaLnBrk="1" hangingPunct="1">
              <a:lnSpc>
                <a:spcPct val="90000"/>
              </a:lnSpc>
              <a:buFont typeface="Times" pitchFamily="18" charset="0"/>
              <a:buNone/>
            </a:pPr>
            <a:r>
              <a:rPr lang="en-US" sz="1400" dirty="0">
                <a:solidFill>
                  <a:schemeClr val="tx1">
                    <a:lumMod val="65000"/>
                    <a:lumOff val="35000"/>
                  </a:schemeClr>
                </a:solidFill>
              </a:rPr>
              <a:t>Funded by the Australian Government under the Drug and Alcohol Program</a:t>
            </a:r>
          </a:p>
        </p:txBody>
      </p:sp>
      <p:pic>
        <p:nvPicPr>
          <p:cNvPr id="9" name="Picture 8">
            <a:extLst>
              <a:ext uri="{FF2B5EF4-FFF2-40B4-BE49-F238E27FC236}">
                <a16:creationId xmlns:a16="http://schemas.microsoft.com/office/drawing/2014/main" id="{0300DF58-F9EF-4CB0-BDBD-E04756A00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559282"/>
            <a:ext cx="5315712" cy="2509543"/>
          </a:xfrm>
          <a:prstGeom prst="rect">
            <a:avLst/>
          </a:prstGeom>
        </p:spPr>
      </p:pic>
    </p:spTree>
    <p:extLst>
      <p:ext uri="{BB962C8B-B14F-4D97-AF65-F5344CB8AC3E}">
        <p14:creationId xmlns:p14="http://schemas.microsoft.com/office/powerpoint/2010/main" val="6129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0DCED-A14B-4D9D-B2F1-85EA11C18CDF}"/>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5" name="Picture 4" descr="A picture containing object&#10;&#10;Description generated with high confidence">
            <a:extLst>
              <a:ext uri="{FF2B5EF4-FFF2-40B4-BE49-F238E27FC236}">
                <a16:creationId xmlns:a16="http://schemas.microsoft.com/office/drawing/2014/main" id="{78290F5A-703B-4B36-B990-5D109491C33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117773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B67B-928F-4AD2-8E7F-5A466A81C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5AC0E2-C00C-4801-82B0-344DCEEA0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7851B1E-6061-48ED-94A8-9EF004D9B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F3F467-CBE2-40F0-9AE5-3C64E3CFDE37}"/>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19FD7175-8B4B-44C4-AB93-D8F65D5FF18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54EB806D-BFA5-468D-9493-8E021F402312}"/>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1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D677-D93C-4B07-80C1-9B0B7F5A9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626430F-4D50-41A6-9086-CE1DBED92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C5B1865-932F-4135-AC9F-C6C4B8A9F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A5308FB-C4AA-42AF-A31A-B5FA59D51B36}"/>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9C7470A7-FCD9-40F0-A4FF-6FBEC8A297D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8E4FC64-E619-4F69-B0ED-30983B2D7C17}"/>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37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E1AD-8693-4D59-81CE-A9C76E872C5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237C2D3-1FF3-49E3-BAEE-AE7BD8BC70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28D48EE4-BF94-448E-BBF0-4DF7792C1AFC}"/>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C1A4E784-0C06-4E2E-A578-8AEFA283347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CD1CB4F5-363B-4E7C-86B1-697B58AF5CFE}"/>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97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80DCA-815C-4630-9C03-1905167763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462F1A-14D0-4EF9-908D-DF08B2889A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923B7BD9-4F36-4DAC-A7BB-920FDD96BBED}"/>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5EE405CA-F80E-4C16-91B0-713CA98CCB19}"/>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336574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52126D-F4F1-473C-848E-325F40908D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29" t="16248" r="65334" b="41965"/>
          <a:stretch/>
        </p:blipFill>
        <p:spPr>
          <a:xfrm>
            <a:off x="-4738624" y="0"/>
            <a:ext cx="9477248" cy="6864355"/>
          </a:xfrm>
          <a:prstGeom prst="rect">
            <a:avLst/>
          </a:prstGeom>
        </p:spPr>
      </p:pic>
    </p:spTree>
    <p:extLst>
      <p:ext uri="{BB962C8B-B14F-4D97-AF65-F5344CB8AC3E}">
        <p14:creationId xmlns:p14="http://schemas.microsoft.com/office/powerpoint/2010/main" val="187594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60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339635"/>
            <a:ext cx="10515600" cy="47500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6"/>
            <a:ext cx="10515600" cy="874952"/>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4" name="Picture 3" descr="A picture containing object&#10;&#10;Description generated with high confidence">
            <a:extLst>
              <a:ext uri="{FF2B5EF4-FFF2-40B4-BE49-F238E27FC236}">
                <a16:creationId xmlns:a16="http://schemas.microsoft.com/office/drawing/2014/main" id="{D2E037A3-15D9-41C5-9654-4B68CD3ADC3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74669CA6-1E50-4D47-8437-F34ACE8DD405}"/>
              </a:ext>
            </a:extLst>
          </p:cNvPr>
          <p:cNvCxnSpPr>
            <a:cxnSpLocks/>
          </p:cNvCxnSpPr>
          <p:nvPr userDrawn="1"/>
        </p:nvCxnSpPr>
        <p:spPr>
          <a:xfrm>
            <a:off x="0" y="1249696"/>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27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816276"/>
            <a:ext cx="10515600" cy="4273374"/>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5"/>
            <a:ext cx="10515600" cy="1275455"/>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439FB86A-5D30-4612-9E1A-CE1ED2CDF10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B2193FEE-3EB6-474E-875F-935EAE9C3F40}"/>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0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E240-C32A-4547-9FC5-755138431A11}"/>
              </a:ext>
            </a:extLst>
          </p:cNvPr>
          <p:cNvSpPr>
            <a:spLocks noGrp="1"/>
          </p:cNvSpPr>
          <p:nvPr>
            <p:ph type="title"/>
          </p:nvPr>
        </p:nvSpPr>
        <p:spPr>
          <a:xfrm>
            <a:off x="838200" y="365126"/>
            <a:ext cx="10515600" cy="918242"/>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C1603422-F95D-421C-9744-1534AD4CB65E}"/>
              </a:ext>
            </a:extLst>
          </p:cNvPr>
          <p:cNvSpPr>
            <a:spLocks noGrp="1"/>
          </p:cNvSpPr>
          <p:nvPr>
            <p:ph sz="half" idx="1"/>
          </p:nvPr>
        </p:nvSpPr>
        <p:spPr>
          <a:xfrm>
            <a:off x="838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72048081-8248-4CE4-9A56-6296FF09D2C3}"/>
              </a:ext>
            </a:extLst>
          </p:cNvPr>
          <p:cNvSpPr>
            <a:spLocks noGrp="1"/>
          </p:cNvSpPr>
          <p:nvPr>
            <p:ph sz="half" idx="2"/>
          </p:nvPr>
        </p:nvSpPr>
        <p:spPr>
          <a:xfrm>
            <a:off x="6172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a:extLst>
              <a:ext uri="{FF2B5EF4-FFF2-40B4-BE49-F238E27FC236}">
                <a16:creationId xmlns:a16="http://schemas.microsoft.com/office/drawing/2014/main" id="{043A14B9-9F56-4AD5-8FB5-6DA9375A7FC0}"/>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B0D7BBCC-A504-4613-B71F-BD58DD69486A}"/>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019B4A1-9C73-4A65-945A-8244A7B68FDB}"/>
              </a:ext>
            </a:extLst>
          </p:cNvPr>
          <p:cNvCxnSpPr>
            <a:cxnSpLocks/>
          </p:cNvCxnSpPr>
          <p:nvPr userDrawn="1"/>
        </p:nvCxnSpPr>
        <p:spPr>
          <a:xfrm>
            <a:off x="0" y="1324750"/>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AF13-24CC-4A1F-934E-B635D0A7FCE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B5A6C5-71ED-4C2E-8ED0-27F2EA3BC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26A8A1-8503-4169-8B2F-9EC42EFD54C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D920716D-3DFF-49FD-84B3-859FE0EE5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B6B97-8442-4978-8AA3-767D9C2FA6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a:extLst>
              <a:ext uri="{FF2B5EF4-FFF2-40B4-BE49-F238E27FC236}">
                <a16:creationId xmlns:a16="http://schemas.microsoft.com/office/drawing/2014/main" id="{65A4239D-A060-471D-A9F2-186EAD3EE3A2}"/>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11" name="Picture 10" descr="A picture containing object&#10;&#10;Description generated with high confidence">
            <a:extLst>
              <a:ext uri="{FF2B5EF4-FFF2-40B4-BE49-F238E27FC236}">
                <a16:creationId xmlns:a16="http://schemas.microsoft.com/office/drawing/2014/main" id="{185E5685-36B3-444D-8C5E-B6963DB295E7}"/>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2" name="Straight Connector 11">
            <a:extLst>
              <a:ext uri="{FF2B5EF4-FFF2-40B4-BE49-F238E27FC236}">
                <a16:creationId xmlns:a16="http://schemas.microsoft.com/office/drawing/2014/main" id="{E5453B9A-A45C-4C2C-88D7-7818C5A66537}"/>
              </a:ext>
            </a:extLst>
          </p:cNvPr>
          <p:cNvCxnSpPr>
            <a:cxnSpLocks/>
          </p:cNvCxnSpPr>
          <p:nvPr userDrawn="1"/>
        </p:nvCxnSpPr>
        <p:spPr>
          <a:xfrm>
            <a:off x="0" y="168116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F758-AB07-4D20-99C6-D6914EDE520C}"/>
              </a:ext>
            </a:extLst>
          </p:cNvPr>
          <p:cNvSpPr>
            <a:spLocks noGrp="1"/>
          </p:cNvSpPr>
          <p:nvPr>
            <p:ph type="title"/>
          </p:nvPr>
        </p:nvSpPr>
        <p:spPr>
          <a:xfrm>
            <a:off x="838200" y="2103437"/>
            <a:ext cx="10515600" cy="1325563"/>
          </a:xfrm>
        </p:spPr>
        <p:txBody>
          <a:bodyPr/>
          <a:lstStyle/>
          <a:p>
            <a:r>
              <a:rPr lang="en-US" dirty="0"/>
              <a:t>Click to edit Master title style</a:t>
            </a:r>
            <a:endParaRPr lang="en-AU" dirty="0"/>
          </a:p>
        </p:txBody>
      </p:sp>
      <p:sp>
        <p:nvSpPr>
          <p:cNvPr id="5" name="Slide Number Placeholder 4">
            <a:extLst>
              <a:ext uri="{FF2B5EF4-FFF2-40B4-BE49-F238E27FC236}">
                <a16:creationId xmlns:a16="http://schemas.microsoft.com/office/drawing/2014/main" id="{5CAB7C03-0257-4FB5-866B-E4A34431C395}"/>
              </a:ext>
            </a:extLst>
          </p:cNvPr>
          <p:cNvSpPr>
            <a:spLocks noGrp="1"/>
          </p:cNvSpPr>
          <p:nvPr>
            <p:ph type="sldNum" sz="quarter" idx="12"/>
          </p:nvPr>
        </p:nvSpPr>
        <p:spPr/>
        <p:txBody>
          <a:bodyPr/>
          <a:lstStyle/>
          <a:p>
            <a:fld id="{CF634D4E-71F9-419F-BCBC-F2DBA0F81E58}" type="slidenum">
              <a:rPr lang="en-AU" smtClean="0"/>
              <a:t>‹#›</a:t>
            </a:fld>
            <a:endParaRPr lang="en-AU"/>
          </a:p>
        </p:txBody>
      </p:sp>
      <p:cxnSp>
        <p:nvCxnSpPr>
          <p:cNvPr id="8" name="Straight Connector 7">
            <a:extLst>
              <a:ext uri="{FF2B5EF4-FFF2-40B4-BE49-F238E27FC236}">
                <a16:creationId xmlns:a16="http://schemas.microsoft.com/office/drawing/2014/main" id="{17CBEC2C-60D7-4F2E-A8FC-6CCA74E0AC70}"/>
              </a:ext>
            </a:extLst>
          </p:cNvPr>
          <p:cNvCxnSpPr>
            <a:cxnSpLocks/>
          </p:cNvCxnSpPr>
          <p:nvPr userDrawn="1"/>
        </p:nvCxnSpPr>
        <p:spPr>
          <a:xfrm>
            <a:off x="0" y="345405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8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15EE-8CE7-427C-B73C-B135F65AE2E9}"/>
              </a:ext>
            </a:extLst>
          </p:cNvPr>
          <p:cNvSpPr>
            <a:spLocks noGrp="1"/>
          </p:cNvSpPr>
          <p:nvPr>
            <p:ph type="title"/>
          </p:nvPr>
        </p:nvSpPr>
        <p:spPr>
          <a:xfrm>
            <a:off x="838200" y="365126"/>
            <a:ext cx="10515600" cy="946150"/>
          </a:xfrm>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2EA46FA-EF5F-4EF4-8F7B-750D607D5027}"/>
              </a:ext>
            </a:extLst>
          </p:cNvPr>
          <p:cNvSpPr>
            <a:spLocks noGrp="1"/>
          </p:cNvSpPr>
          <p:nvPr>
            <p:ph type="sldNum" sz="quarter" idx="12"/>
          </p:nvPr>
        </p:nvSpPr>
        <p:spPr/>
        <p:txBody>
          <a:bodyPr/>
          <a:lstStyle/>
          <a:p>
            <a:fld id="{CF634D4E-71F9-419F-BCBC-F2DBA0F81E58}" type="slidenum">
              <a:rPr lang="en-AU" smtClean="0"/>
              <a:t>‹#›</a:t>
            </a:fld>
            <a:endParaRPr lang="en-AU"/>
          </a:p>
        </p:txBody>
      </p:sp>
      <p:sp>
        <p:nvSpPr>
          <p:cNvPr id="9" name="Chart Placeholder 8">
            <a:extLst>
              <a:ext uri="{FF2B5EF4-FFF2-40B4-BE49-F238E27FC236}">
                <a16:creationId xmlns:a16="http://schemas.microsoft.com/office/drawing/2014/main" id="{48E3FAE3-DC8D-4FA0-8E85-7597668A6460}"/>
              </a:ext>
            </a:extLst>
          </p:cNvPr>
          <p:cNvSpPr>
            <a:spLocks noGrp="1"/>
          </p:cNvSpPr>
          <p:nvPr>
            <p:ph type="chart" sz="quarter" idx="13"/>
          </p:nvPr>
        </p:nvSpPr>
        <p:spPr>
          <a:xfrm>
            <a:off x="832757" y="2468362"/>
            <a:ext cx="10521043" cy="3508576"/>
          </a:xfrm>
        </p:spPr>
        <p:txBody>
          <a:bodyPr/>
          <a:lstStyle/>
          <a:p>
            <a:endParaRPr lang="en-AU"/>
          </a:p>
        </p:txBody>
      </p:sp>
      <p:sp>
        <p:nvSpPr>
          <p:cNvPr id="11" name="Text Placeholder 10">
            <a:extLst>
              <a:ext uri="{FF2B5EF4-FFF2-40B4-BE49-F238E27FC236}">
                <a16:creationId xmlns:a16="http://schemas.microsoft.com/office/drawing/2014/main" id="{6E6C4FFE-ABF9-4958-B91B-C037692C77DE}"/>
              </a:ext>
            </a:extLst>
          </p:cNvPr>
          <p:cNvSpPr>
            <a:spLocks noGrp="1"/>
          </p:cNvSpPr>
          <p:nvPr>
            <p:ph type="body" sz="quarter" idx="14"/>
          </p:nvPr>
        </p:nvSpPr>
        <p:spPr>
          <a:xfrm>
            <a:off x="832757" y="1562208"/>
            <a:ext cx="10515600" cy="679948"/>
          </a:xfrm>
        </p:spPr>
        <p:txBody>
          <a:bodyPr/>
          <a:lstStyle/>
          <a:p>
            <a:pPr lvl="0"/>
            <a:r>
              <a:rPr lang="en-US" dirty="0"/>
              <a:t>Edit Master text styles</a:t>
            </a:r>
          </a:p>
        </p:txBody>
      </p:sp>
      <p:pic>
        <p:nvPicPr>
          <p:cNvPr id="10" name="Picture 9" descr="A picture containing object&#10;&#10;Description generated with high confidence">
            <a:extLst>
              <a:ext uri="{FF2B5EF4-FFF2-40B4-BE49-F238E27FC236}">
                <a16:creationId xmlns:a16="http://schemas.microsoft.com/office/drawing/2014/main" id="{1EC95515-CDA2-4299-A9D2-3DFEC1C50E4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5" name="Straight Connector 14">
            <a:extLst>
              <a:ext uri="{FF2B5EF4-FFF2-40B4-BE49-F238E27FC236}">
                <a16:creationId xmlns:a16="http://schemas.microsoft.com/office/drawing/2014/main" id="{7B36E429-9D76-44A7-98B2-7DB4AE7B3AD4}"/>
              </a:ext>
            </a:extLst>
          </p:cNvPr>
          <p:cNvCxnSpPr>
            <a:cxnSpLocks/>
          </p:cNvCxnSpPr>
          <p:nvPr userDrawn="1"/>
        </p:nvCxnSpPr>
        <p:spPr>
          <a:xfrm>
            <a:off x="0" y="1445639"/>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26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31165-8484-48C6-8889-39A4F0D14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F284EF7-E8D8-412D-AC90-F57A3CC30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6EB249-DC72-4E13-87B6-58A1C14A9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5C246-26BF-4F91-8813-E8BFAD1D2AF8}" type="datetimeFigureOut">
              <a:rPr lang="en-AU" smtClean="0"/>
              <a:t>26/11/2018</a:t>
            </a:fld>
            <a:endParaRPr lang="en-AU"/>
          </a:p>
        </p:txBody>
      </p:sp>
      <p:sp>
        <p:nvSpPr>
          <p:cNvPr id="5" name="Footer Placeholder 4">
            <a:extLst>
              <a:ext uri="{FF2B5EF4-FFF2-40B4-BE49-F238E27FC236}">
                <a16:creationId xmlns:a16="http://schemas.microsoft.com/office/drawing/2014/main" id="{1D725A0A-07BC-4FEB-9F3D-CAF31460D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0587063-2CAF-436A-8E44-3FDC67AF3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34D4E-71F9-419F-BCBC-F2DBA0F81E58}" type="slidenum">
              <a:rPr lang="en-AU" smtClean="0"/>
              <a:t>‹#›</a:t>
            </a:fld>
            <a:endParaRPr lang="en-AU"/>
          </a:p>
        </p:txBody>
      </p:sp>
    </p:spTree>
    <p:extLst>
      <p:ext uri="{BB962C8B-B14F-4D97-AF65-F5344CB8AC3E}">
        <p14:creationId xmlns:p14="http://schemas.microsoft.com/office/powerpoint/2010/main" val="317936222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1" r:id="rId4"/>
    <p:sldLayoutId id="2147483660" r:id="rId5"/>
    <p:sldLayoutId id="2147483652" r:id="rId6"/>
    <p:sldLayoutId id="2147483653" r:id="rId7"/>
    <p:sldLayoutId id="2147483654" r:id="rId8"/>
    <p:sldLayoutId id="2147483661"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cid:image018.jpg@01CBC39A.E1A6B550"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5690561-C7B7-442C-A8FB-691D9A55CD91}"/>
              </a:ext>
            </a:extLst>
          </p:cNvPr>
          <p:cNvSpPr txBox="1">
            <a:spLocks/>
          </p:cNvSpPr>
          <p:nvPr/>
        </p:nvSpPr>
        <p:spPr>
          <a:xfrm>
            <a:off x="476942" y="3429000"/>
            <a:ext cx="6696744" cy="80929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400"/>
              </a:spcAft>
              <a:buNone/>
            </a:pPr>
            <a:r>
              <a:rPr lang="en-AU" altLang="en-US" dirty="0">
                <a:solidFill>
                  <a:schemeClr val="accent3"/>
                </a:solidFill>
                <a:latin typeface="Sommet" panose="02000505000000020004" pitchFamily="50" charset="0"/>
                <a:ea typeface="Microsoft Sans Serif" charset="0"/>
                <a:cs typeface="Arial" charset="0"/>
              </a:rPr>
              <a:t>Findings from the Australian Capital Territory 2018 Illicit Drug Reporting System </a:t>
            </a:r>
          </a:p>
        </p:txBody>
      </p:sp>
      <p:pic>
        <p:nvPicPr>
          <p:cNvPr id="6" name="Picture 5" descr="Burnet Logo">
            <a:extLst>
              <a:ext uri="{FF2B5EF4-FFF2-40B4-BE49-F238E27FC236}">
                <a16:creationId xmlns:a16="http://schemas.microsoft.com/office/drawing/2014/main" id="{C9C806AE-C739-40D1-9FD6-E8B9E2093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29" y="5742582"/>
            <a:ext cx="970678" cy="6740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Q logo col">
            <a:extLst>
              <a:ext uri="{FF2B5EF4-FFF2-40B4-BE49-F238E27FC236}">
                <a16:creationId xmlns:a16="http://schemas.microsoft.com/office/drawing/2014/main" id="{7AD119CA-981A-46C0-9898-30982A96A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094" y="5804665"/>
            <a:ext cx="647119" cy="566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id:image018.jpg@01CBC39A.E1A6B550">
            <a:extLst>
              <a:ext uri="{FF2B5EF4-FFF2-40B4-BE49-F238E27FC236}">
                <a16:creationId xmlns:a16="http://schemas.microsoft.com/office/drawing/2014/main" id="{A1292CD8-D43D-461F-B861-95AA365EFA8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70409" y="5812972"/>
            <a:ext cx="647119" cy="4853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tas_vert">
            <a:extLst>
              <a:ext uri="{FF2B5EF4-FFF2-40B4-BE49-F238E27FC236}">
                <a16:creationId xmlns:a16="http://schemas.microsoft.com/office/drawing/2014/main" id="{F9947462-483B-45ED-A32A-57E223F62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290" y="5772526"/>
            <a:ext cx="444894" cy="566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logo&#10;&#10;Description generated with very high confidence">
            <a:extLst>
              <a:ext uri="{FF2B5EF4-FFF2-40B4-BE49-F238E27FC236}">
                <a16:creationId xmlns:a16="http://schemas.microsoft.com/office/drawing/2014/main" id="{07C5AC91-8D33-4489-9BC3-CFCD5C43E5F5}"/>
              </a:ext>
            </a:extLst>
          </p:cNvPr>
          <p:cNvPicPr>
            <a:picLocks noChangeAspect="1"/>
          </p:cNvPicPr>
          <p:nvPr/>
        </p:nvPicPr>
        <p:blipFill rotWithShape="1">
          <a:blip r:embed="rId7">
            <a:extLst>
              <a:ext uri="{28A0092B-C50C-407E-A947-70E740481C1C}">
                <a14:useLocalDpi xmlns:a14="http://schemas.microsoft.com/office/drawing/2010/main" val="0"/>
              </a:ext>
            </a:extLst>
          </a:blip>
          <a:srcRect l="3266" t="16232" r="4276" b="18605"/>
          <a:stretch/>
        </p:blipFill>
        <p:spPr>
          <a:xfrm>
            <a:off x="7497346" y="5788836"/>
            <a:ext cx="3047889" cy="549918"/>
          </a:xfrm>
          <a:prstGeom prst="rect">
            <a:avLst/>
          </a:prstGeom>
        </p:spPr>
      </p:pic>
      <p:pic>
        <p:nvPicPr>
          <p:cNvPr id="12" name="Picture 11">
            <a:extLst>
              <a:ext uri="{FF2B5EF4-FFF2-40B4-BE49-F238E27FC236}">
                <a16:creationId xmlns:a16="http://schemas.microsoft.com/office/drawing/2014/main" id="{39DF7AAB-7E19-4858-BE71-367227C01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1437" y="5742581"/>
            <a:ext cx="3097685" cy="596173"/>
          </a:xfrm>
          <a:prstGeom prst="rect">
            <a:avLst/>
          </a:prstGeom>
        </p:spPr>
      </p:pic>
    </p:spTree>
    <p:extLst>
      <p:ext uri="{BB962C8B-B14F-4D97-AF65-F5344CB8AC3E}">
        <p14:creationId xmlns:p14="http://schemas.microsoft.com/office/powerpoint/2010/main" val="62331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9ED1-0223-4BD8-BF02-3D8689A31C9D}"/>
              </a:ext>
            </a:extLst>
          </p:cNvPr>
          <p:cNvSpPr>
            <a:spLocks noGrp="1"/>
          </p:cNvSpPr>
          <p:nvPr>
            <p:ph type="title"/>
          </p:nvPr>
        </p:nvSpPr>
        <p:spPr/>
        <p:txBody>
          <a:bodyPr>
            <a:noAutofit/>
          </a:bodyPr>
          <a:lstStyle/>
          <a:p>
            <a:r>
              <a:rPr lang="en-AU" sz="3200" dirty="0"/>
              <a:t>Figure 9: Frequency of use of any methamphetamine, powder, base, and crystal, ACT, 2000-2018</a:t>
            </a:r>
          </a:p>
        </p:txBody>
      </p:sp>
      <p:sp>
        <p:nvSpPr>
          <p:cNvPr id="4" name="Text Placeholder 3">
            <a:extLst>
              <a:ext uri="{FF2B5EF4-FFF2-40B4-BE49-F238E27FC236}">
                <a16:creationId xmlns:a16="http://schemas.microsoft.com/office/drawing/2014/main" id="{38BC7AED-DFC3-4E11-8B2E-388958C4D7C3}"/>
              </a:ext>
            </a:extLst>
          </p:cNvPr>
          <p:cNvSpPr>
            <a:spLocks noGrp="1"/>
          </p:cNvSpPr>
          <p:nvPr>
            <p:ph type="body" sz="quarter" idx="14"/>
          </p:nvPr>
        </p:nvSpPr>
        <p:spPr>
          <a:xfrm>
            <a:off x="838200" y="5640501"/>
            <a:ext cx="10515600" cy="565989"/>
          </a:xfrm>
        </p:spPr>
        <p:txBody>
          <a:bodyPr>
            <a:normAutofit lnSpcReduction="10000"/>
          </a:bodyPr>
          <a:lstStyle/>
          <a:p>
            <a:pPr marL="0" indent="0">
              <a:buNone/>
            </a:pPr>
            <a:r>
              <a:rPr lang="en-AU" sz="1200" dirty="0"/>
              <a:t>Note. Median days computed among those who reported recent use (maximum 180 days). Median days rounded to the nearest whole number. Y axis reduced to 80 to improve visibility of trends. Median days used base and crystal not collected in 2000-2001. Data labels have been removed from figures in years 2000,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4">
            <a:extLst>
              <a:ext uri="{FF2B5EF4-FFF2-40B4-BE49-F238E27FC236}">
                <a16:creationId xmlns:a16="http://schemas.microsoft.com/office/drawing/2014/main" id="{FC013CFA-1F92-425E-B7B5-AD0B6C3E8F01}"/>
              </a:ext>
            </a:extLst>
          </p:cNvPr>
          <p:cNvGraphicFramePr/>
          <p:nvPr>
            <p:extLst>
              <p:ext uri="{D42A27DB-BD31-4B8C-83A1-F6EECF244321}">
                <p14:modId xmlns:p14="http://schemas.microsoft.com/office/powerpoint/2010/main" val="4261224157"/>
              </p:ext>
            </p:extLst>
          </p:nvPr>
        </p:nvGraphicFramePr>
        <p:xfrm>
          <a:off x="838200" y="1597659"/>
          <a:ext cx="10515600" cy="40428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17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37D5-43B4-4B51-BE2D-A9808CC36A99}"/>
              </a:ext>
            </a:extLst>
          </p:cNvPr>
          <p:cNvSpPr>
            <a:spLocks noGrp="1"/>
          </p:cNvSpPr>
          <p:nvPr>
            <p:ph type="title"/>
          </p:nvPr>
        </p:nvSpPr>
        <p:spPr/>
        <p:txBody>
          <a:bodyPr>
            <a:noAutofit/>
          </a:bodyPr>
          <a:lstStyle/>
          <a:p>
            <a:r>
              <a:rPr lang="en-AU" sz="3200" dirty="0"/>
              <a:t>Figure 10: Median price of powder methamphetamine per point and gram, ACT, 2002-2018</a:t>
            </a:r>
          </a:p>
        </p:txBody>
      </p:sp>
      <p:sp>
        <p:nvSpPr>
          <p:cNvPr id="4" name="Text Placeholder 3">
            <a:extLst>
              <a:ext uri="{FF2B5EF4-FFF2-40B4-BE49-F238E27FC236}">
                <a16:creationId xmlns:a16="http://schemas.microsoft.com/office/drawing/2014/main" id="{DEF57D9A-55AC-4AC2-A08A-845C2FAFC2D7}"/>
              </a:ext>
            </a:extLst>
          </p:cNvPr>
          <p:cNvSpPr>
            <a:spLocks noGrp="1"/>
          </p:cNvSpPr>
          <p:nvPr>
            <p:ph type="body" sz="quarter" idx="14"/>
          </p:nvPr>
        </p:nvSpPr>
        <p:spPr>
          <a:xfrm>
            <a:off x="838200" y="5918194"/>
            <a:ext cx="10515600" cy="226696"/>
          </a:xfrm>
        </p:spPr>
        <p:txBody>
          <a:bodyPr>
            <a:no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6" name="Chart 5">
            <a:extLst>
              <a:ext uri="{FF2B5EF4-FFF2-40B4-BE49-F238E27FC236}">
                <a16:creationId xmlns:a16="http://schemas.microsoft.com/office/drawing/2014/main" id="{82A4EE77-F43C-465D-9C6D-B38D330C0ACB}"/>
              </a:ext>
            </a:extLst>
          </p:cNvPr>
          <p:cNvGraphicFramePr>
            <a:graphicFrameLocks/>
          </p:cNvGraphicFramePr>
          <p:nvPr>
            <p:extLst>
              <p:ext uri="{D42A27DB-BD31-4B8C-83A1-F6EECF244321}">
                <p14:modId xmlns:p14="http://schemas.microsoft.com/office/powerpoint/2010/main" val="4242259824"/>
              </p:ext>
            </p:extLst>
          </p:nvPr>
        </p:nvGraphicFramePr>
        <p:xfrm>
          <a:off x="838200" y="1678622"/>
          <a:ext cx="10515600" cy="42395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359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3D25-E5AC-4A12-B8D8-40E8F22EB076}"/>
              </a:ext>
            </a:extLst>
          </p:cNvPr>
          <p:cNvSpPr>
            <a:spLocks noGrp="1"/>
          </p:cNvSpPr>
          <p:nvPr>
            <p:ph type="title"/>
          </p:nvPr>
        </p:nvSpPr>
        <p:spPr/>
        <p:txBody>
          <a:bodyPr>
            <a:noAutofit/>
          </a:bodyPr>
          <a:lstStyle/>
          <a:p>
            <a:r>
              <a:rPr lang="en-AU" sz="3200" dirty="0"/>
              <a:t>Figure 11: Current perceived purity of powder methamphetamine, ACT, 2002-2018</a:t>
            </a:r>
          </a:p>
        </p:txBody>
      </p:sp>
      <p:sp>
        <p:nvSpPr>
          <p:cNvPr id="4" name="Text Placeholder 3">
            <a:extLst>
              <a:ext uri="{FF2B5EF4-FFF2-40B4-BE49-F238E27FC236}">
                <a16:creationId xmlns:a16="http://schemas.microsoft.com/office/drawing/2014/main" id="{822AD562-E5FA-41F8-B5AE-1761E63AEF37}"/>
              </a:ext>
            </a:extLst>
          </p:cNvPr>
          <p:cNvSpPr>
            <a:spLocks noGrp="1"/>
          </p:cNvSpPr>
          <p:nvPr>
            <p:ph type="body" sz="quarter" idx="14"/>
          </p:nvPr>
        </p:nvSpPr>
        <p:spPr>
          <a:xfrm>
            <a:off x="838200" y="5685610"/>
            <a:ext cx="10515600" cy="418010"/>
          </a:xfrm>
        </p:spPr>
        <p:txBody>
          <a:bodyPr>
            <a:normAutofit lnSpcReduction="10000"/>
          </a:bodyPr>
          <a:lstStyle/>
          <a:p>
            <a:pPr marL="0" indent="0">
              <a:buNone/>
            </a:pPr>
            <a:r>
              <a:rPr lang="en-AU" sz="1200" dirty="0"/>
              <a:t>Note. Methamphetamine asked separately for the three different forms from 2002 onwards. </a:t>
            </a:r>
            <a:r>
              <a:rPr lang="en-GB" sz="1200" dirty="0"/>
              <a:t>The response ‘Don’t know’ was excluded from analysis. </a:t>
            </a:r>
            <a:r>
              <a:rPr lang="en-AU" sz="1200" dirty="0"/>
              <a:t>Data labels have been removed from figures throughout all years with small cell size (i.e. n≤5).</a:t>
            </a:r>
            <a:r>
              <a:rPr lang="en-GB" sz="1200" dirty="0"/>
              <a:t>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4">
            <a:extLst>
              <a:ext uri="{FF2B5EF4-FFF2-40B4-BE49-F238E27FC236}">
                <a16:creationId xmlns:a16="http://schemas.microsoft.com/office/drawing/2014/main" id="{A55ACB22-7C03-4BED-A829-279C6672120C}"/>
              </a:ext>
            </a:extLst>
          </p:cNvPr>
          <p:cNvGraphicFramePr>
            <a:graphicFrameLocks/>
          </p:cNvGraphicFramePr>
          <p:nvPr>
            <p:extLst>
              <p:ext uri="{D42A27DB-BD31-4B8C-83A1-F6EECF244321}">
                <p14:modId xmlns:p14="http://schemas.microsoft.com/office/powerpoint/2010/main" val="3257379582"/>
              </p:ext>
            </p:extLst>
          </p:nvPr>
        </p:nvGraphicFramePr>
        <p:xfrm>
          <a:off x="832756" y="1565274"/>
          <a:ext cx="10515599" cy="4120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5325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28C7-78B4-400A-89DE-93CFE94017DE}"/>
              </a:ext>
            </a:extLst>
          </p:cNvPr>
          <p:cNvSpPr>
            <a:spLocks noGrp="1"/>
          </p:cNvSpPr>
          <p:nvPr>
            <p:ph type="title"/>
          </p:nvPr>
        </p:nvSpPr>
        <p:spPr/>
        <p:txBody>
          <a:bodyPr>
            <a:noAutofit/>
          </a:bodyPr>
          <a:lstStyle/>
          <a:p>
            <a:r>
              <a:rPr lang="en-AU" sz="3200" dirty="0"/>
              <a:t>Figure 12: Current perceived availability of powder methamphetamine, ACT, 2002-2018</a:t>
            </a:r>
          </a:p>
        </p:txBody>
      </p:sp>
      <p:sp>
        <p:nvSpPr>
          <p:cNvPr id="4" name="Text Placeholder 3">
            <a:extLst>
              <a:ext uri="{FF2B5EF4-FFF2-40B4-BE49-F238E27FC236}">
                <a16:creationId xmlns:a16="http://schemas.microsoft.com/office/drawing/2014/main" id="{C90608BB-1B69-4C28-8E47-6C330D5B1BEA}"/>
              </a:ext>
            </a:extLst>
          </p:cNvPr>
          <p:cNvSpPr>
            <a:spLocks noGrp="1"/>
          </p:cNvSpPr>
          <p:nvPr>
            <p:ph type="body" sz="quarter" idx="14"/>
          </p:nvPr>
        </p:nvSpPr>
        <p:spPr>
          <a:xfrm>
            <a:off x="832756" y="5742760"/>
            <a:ext cx="10515600" cy="406580"/>
          </a:xfrm>
        </p:spPr>
        <p:txBody>
          <a:bodyPr>
            <a:noAutofit/>
          </a:bodyPr>
          <a:lstStyle/>
          <a:p>
            <a:pPr marL="0" indent="0">
              <a:buNone/>
            </a:pPr>
            <a:r>
              <a:rPr lang="en-AU" sz="1200" dirty="0"/>
              <a:t>Note. Methamphetamine asked separately for the three different forms from 2002 onwards. </a:t>
            </a:r>
            <a:r>
              <a:rPr lang="en-GB" sz="1200" dirty="0"/>
              <a:t>The response ‘Don’t know’ was excluded from analysis. </a:t>
            </a:r>
            <a:r>
              <a:rPr lang="en-AU" sz="1200" dirty="0"/>
              <a:t>Data labels have been removed from figures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5" name="Chart 4">
            <a:extLst>
              <a:ext uri="{FF2B5EF4-FFF2-40B4-BE49-F238E27FC236}">
                <a16:creationId xmlns:a16="http://schemas.microsoft.com/office/drawing/2014/main" id="{48950D57-F656-437F-BE57-0C80E41E71BD}"/>
              </a:ext>
            </a:extLst>
          </p:cNvPr>
          <p:cNvGraphicFramePr/>
          <p:nvPr>
            <p:extLst>
              <p:ext uri="{D42A27DB-BD31-4B8C-83A1-F6EECF244321}">
                <p14:modId xmlns:p14="http://schemas.microsoft.com/office/powerpoint/2010/main" val="2399709811"/>
              </p:ext>
            </p:extLst>
          </p:nvPr>
        </p:nvGraphicFramePr>
        <p:xfrm>
          <a:off x="832756" y="1551622"/>
          <a:ext cx="10515600" cy="4191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18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4699-BD95-4E51-BD80-EBB51734A45D}"/>
              </a:ext>
            </a:extLst>
          </p:cNvPr>
          <p:cNvSpPr>
            <a:spLocks noGrp="1"/>
          </p:cNvSpPr>
          <p:nvPr>
            <p:ph type="title"/>
          </p:nvPr>
        </p:nvSpPr>
        <p:spPr/>
        <p:txBody>
          <a:bodyPr>
            <a:noAutofit/>
          </a:bodyPr>
          <a:lstStyle/>
          <a:p>
            <a:r>
              <a:rPr lang="en-AU" sz="3200" dirty="0"/>
              <a:t>Figure 13: Median price of crystal methamphetamine per point and gram, ACT, 2001-2018 </a:t>
            </a:r>
          </a:p>
        </p:txBody>
      </p:sp>
      <p:sp>
        <p:nvSpPr>
          <p:cNvPr id="4" name="Text Placeholder 3">
            <a:extLst>
              <a:ext uri="{FF2B5EF4-FFF2-40B4-BE49-F238E27FC236}">
                <a16:creationId xmlns:a16="http://schemas.microsoft.com/office/drawing/2014/main" id="{05B2A7AF-F149-40FC-98CE-DC1289632CBA}"/>
              </a:ext>
            </a:extLst>
          </p:cNvPr>
          <p:cNvSpPr>
            <a:spLocks noGrp="1"/>
          </p:cNvSpPr>
          <p:nvPr>
            <p:ph type="body" sz="quarter" idx="14"/>
          </p:nvPr>
        </p:nvSpPr>
        <p:spPr>
          <a:xfrm>
            <a:off x="833438" y="5902780"/>
            <a:ext cx="10515600" cy="249733"/>
          </a:xfrm>
        </p:spPr>
        <p:txBody>
          <a:bodyPr>
            <a:normAutofit lnSpcReduction="10000"/>
          </a:bodyPr>
          <a:lstStyle/>
          <a:p>
            <a:pPr marL="0" indent="0">
              <a:buNone/>
            </a:pPr>
            <a:r>
              <a:rPr lang="en-AU" sz="1200" dirty="0"/>
              <a:t>Note. Among those who commented. No data available for gram in 2001.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9E680220-C58B-472C-87A4-6AB22D19D33D}"/>
              </a:ext>
            </a:extLst>
          </p:cNvPr>
          <p:cNvGraphicFramePr>
            <a:graphicFrameLocks noGrp="1"/>
          </p:cNvGraphicFramePr>
          <p:nvPr>
            <p:ph type="chart" sz="quarter" idx="13"/>
            <p:extLst>
              <p:ext uri="{D42A27DB-BD31-4B8C-83A1-F6EECF244321}">
                <p14:modId xmlns:p14="http://schemas.microsoft.com/office/powerpoint/2010/main" val="564892278"/>
              </p:ext>
            </p:extLst>
          </p:nvPr>
        </p:nvGraphicFramePr>
        <p:xfrm>
          <a:off x="833438" y="1674812"/>
          <a:ext cx="10520362" cy="41430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7113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4630-EEE8-4D28-BA6F-BF99EBD1EEC9}"/>
              </a:ext>
            </a:extLst>
          </p:cNvPr>
          <p:cNvSpPr>
            <a:spLocks noGrp="1"/>
          </p:cNvSpPr>
          <p:nvPr>
            <p:ph type="title"/>
          </p:nvPr>
        </p:nvSpPr>
        <p:spPr/>
        <p:txBody>
          <a:bodyPr>
            <a:noAutofit/>
          </a:bodyPr>
          <a:lstStyle/>
          <a:p>
            <a:r>
              <a:rPr lang="en-AU" sz="3200" dirty="0"/>
              <a:t>Figure 14: Current perceive purity of crystal methamphetamine, ACT, 2002-2018</a:t>
            </a:r>
          </a:p>
        </p:txBody>
      </p:sp>
      <p:sp>
        <p:nvSpPr>
          <p:cNvPr id="4" name="Text Placeholder 3">
            <a:extLst>
              <a:ext uri="{FF2B5EF4-FFF2-40B4-BE49-F238E27FC236}">
                <a16:creationId xmlns:a16="http://schemas.microsoft.com/office/drawing/2014/main" id="{52C8DEA7-CEE0-46EF-9A5D-1FD7860E38DC}"/>
              </a:ext>
            </a:extLst>
          </p:cNvPr>
          <p:cNvSpPr>
            <a:spLocks noGrp="1"/>
          </p:cNvSpPr>
          <p:nvPr>
            <p:ph type="body" sz="quarter" idx="14"/>
          </p:nvPr>
        </p:nvSpPr>
        <p:spPr>
          <a:xfrm>
            <a:off x="838200" y="5731330"/>
            <a:ext cx="10515600" cy="383720"/>
          </a:xfrm>
        </p:spPr>
        <p:txBody>
          <a:bodyPr>
            <a:noAutofit/>
          </a:bodyPr>
          <a:lstStyle/>
          <a:p>
            <a:pPr marL="0" indent="0">
              <a:buNone/>
            </a:pPr>
            <a:r>
              <a:rPr lang="en-AU" sz="1200" dirty="0"/>
              <a:t>Note. Methamphetamine asked separately for the three different forms from 2002 onwards. </a:t>
            </a:r>
            <a:r>
              <a:rPr lang="en-GB" sz="1200" dirty="0"/>
              <a:t>The response ‘Don’t know’ was excluded from analysis. </a:t>
            </a:r>
            <a:r>
              <a:rPr lang="en-AU" sz="1200" dirty="0"/>
              <a:t>Data labels have been removed from figures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5" name="Chart Placeholder 4">
            <a:extLst>
              <a:ext uri="{FF2B5EF4-FFF2-40B4-BE49-F238E27FC236}">
                <a16:creationId xmlns:a16="http://schemas.microsoft.com/office/drawing/2014/main" id="{B7F7ADCB-82DE-46EC-9B3E-E1AC839B30BE}"/>
              </a:ext>
            </a:extLst>
          </p:cNvPr>
          <p:cNvGraphicFramePr>
            <a:graphicFrameLocks noGrp="1"/>
          </p:cNvGraphicFramePr>
          <p:nvPr>
            <p:ph type="chart" sz="quarter" idx="13"/>
            <p:extLst>
              <p:ext uri="{D42A27DB-BD31-4B8C-83A1-F6EECF244321}">
                <p14:modId xmlns:p14="http://schemas.microsoft.com/office/powerpoint/2010/main" val="2864397256"/>
              </p:ext>
            </p:extLst>
          </p:nvPr>
        </p:nvGraphicFramePr>
        <p:xfrm>
          <a:off x="828676" y="1674812"/>
          <a:ext cx="10520362" cy="4056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784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694F-B438-4126-AAFC-51E6D05C7B33}"/>
              </a:ext>
            </a:extLst>
          </p:cNvPr>
          <p:cNvSpPr>
            <a:spLocks noGrp="1"/>
          </p:cNvSpPr>
          <p:nvPr>
            <p:ph type="title"/>
          </p:nvPr>
        </p:nvSpPr>
        <p:spPr/>
        <p:txBody>
          <a:bodyPr>
            <a:noAutofit/>
          </a:bodyPr>
          <a:lstStyle/>
          <a:p>
            <a:r>
              <a:rPr lang="en-AU" sz="3200" dirty="0"/>
              <a:t>Figure 15: Current perceived availability of crystal methamphetamine, ACT, 2002-2018</a:t>
            </a:r>
          </a:p>
        </p:txBody>
      </p:sp>
      <p:sp>
        <p:nvSpPr>
          <p:cNvPr id="4" name="Text Placeholder 3">
            <a:extLst>
              <a:ext uri="{FF2B5EF4-FFF2-40B4-BE49-F238E27FC236}">
                <a16:creationId xmlns:a16="http://schemas.microsoft.com/office/drawing/2014/main" id="{D78A6B3A-29C2-49BB-8068-6981A8C99678}"/>
              </a:ext>
            </a:extLst>
          </p:cNvPr>
          <p:cNvSpPr>
            <a:spLocks noGrp="1"/>
          </p:cNvSpPr>
          <p:nvPr>
            <p:ph type="body" sz="quarter" idx="14"/>
          </p:nvPr>
        </p:nvSpPr>
        <p:spPr>
          <a:xfrm>
            <a:off x="833438" y="5754190"/>
            <a:ext cx="10515600" cy="360860"/>
          </a:xfrm>
        </p:spPr>
        <p:txBody>
          <a:bodyPr>
            <a:noAutofit/>
          </a:bodyPr>
          <a:lstStyle/>
          <a:p>
            <a:pPr marL="0" indent="0">
              <a:buNone/>
            </a:pPr>
            <a:r>
              <a:rPr lang="en-AU" sz="1200" dirty="0"/>
              <a:t>Note. Methamphetamine asked separately for the three different forms from 2002 onwards. The response ‘Don’t know’ was excluded from analysis. Data labels have been removed from figures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5" name="Chart Placeholder 4">
            <a:extLst>
              <a:ext uri="{FF2B5EF4-FFF2-40B4-BE49-F238E27FC236}">
                <a16:creationId xmlns:a16="http://schemas.microsoft.com/office/drawing/2014/main" id="{729C2476-39E0-448A-BFBA-CDAA37517B23}"/>
              </a:ext>
            </a:extLst>
          </p:cNvPr>
          <p:cNvGraphicFramePr>
            <a:graphicFrameLocks noGrp="1"/>
          </p:cNvGraphicFramePr>
          <p:nvPr>
            <p:ph type="chart" sz="quarter" idx="13"/>
            <p:extLst>
              <p:ext uri="{D42A27DB-BD31-4B8C-83A1-F6EECF244321}">
                <p14:modId xmlns:p14="http://schemas.microsoft.com/office/powerpoint/2010/main" val="4095984316"/>
              </p:ext>
            </p:extLst>
          </p:nvPr>
        </p:nvGraphicFramePr>
        <p:xfrm>
          <a:off x="833438" y="1674812"/>
          <a:ext cx="10520362" cy="40793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8948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5F64-3F02-4929-B00C-59A35F81F7F9}"/>
              </a:ext>
            </a:extLst>
          </p:cNvPr>
          <p:cNvSpPr>
            <a:spLocks noGrp="1"/>
          </p:cNvSpPr>
          <p:nvPr>
            <p:ph type="title"/>
          </p:nvPr>
        </p:nvSpPr>
        <p:spPr/>
        <p:txBody>
          <a:bodyPr>
            <a:noAutofit/>
          </a:bodyPr>
          <a:lstStyle/>
          <a:p>
            <a:r>
              <a:rPr lang="en-AU" sz="3200" dirty="0"/>
              <a:t>Figure 16: Past six month use and frequency of use of cocaine, ACT, 2000-2018</a:t>
            </a:r>
          </a:p>
        </p:txBody>
      </p:sp>
      <p:sp>
        <p:nvSpPr>
          <p:cNvPr id="4" name="Text Placeholder 3">
            <a:extLst>
              <a:ext uri="{FF2B5EF4-FFF2-40B4-BE49-F238E27FC236}">
                <a16:creationId xmlns:a16="http://schemas.microsoft.com/office/drawing/2014/main" id="{FD3CFA7E-A0EA-4DAF-BE88-F00D97A0C5B8}"/>
              </a:ext>
            </a:extLst>
          </p:cNvPr>
          <p:cNvSpPr>
            <a:spLocks noGrp="1"/>
          </p:cNvSpPr>
          <p:nvPr>
            <p:ph type="body" sz="quarter" idx="14"/>
          </p:nvPr>
        </p:nvSpPr>
        <p:spPr>
          <a:xfrm>
            <a:off x="827995" y="5618922"/>
            <a:ext cx="10515600" cy="530418"/>
          </a:xfrm>
        </p:spPr>
        <p:txBody>
          <a:bodyPr>
            <a:noAutofit/>
          </a:bodyPr>
          <a:lstStyle/>
          <a:p>
            <a:pPr marL="0" indent="0">
              <a:buNone/>
            </a:pPr>
            <a:r>
              <a:rPr lang="en-AU" sz="1200" dirty="0"/>
              <a:t>Note. Median days computed among those who reported recent use (maximum 180 days). Median days rounded to the nearest whole number. Y axis reduced to 10 to improve visibility of trends. Data labels have been removed from figures in years 2000,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5" name="Chart Placeholder 4">
            <a:extLst>
              <a:ext uri="{FF2B5EF4-FFF2-40B4-BE49-F238E27FC236}">
                <a16:creationId xmlns:a16="http://schemas.microsoft.com/office/drawing/2014/main" id="{5CF319ED-F64E-4F22-B583-17BBCBA09D1B}"/>
              </a:ext>
            </a:extLst>
          </p:cNvPr>
          <p:cNvGraphicFramePr>
            <a:graphicFrameLocks noGrp="1" noChangeAspect="1"/>
          </p:cNvGraphicFramePr>
          <p:nvPr>
            <p:ph type="chart" sz="quarter" idx="13"/>
            <p:extLst>
              <p:ext uri="{D42A27DB-BD31-4B8C-83A1-F6EECF244321}">
                <p14:modId xmlns:p14="http://schemas.microsoft.com/office/powerpoint/2010/main" val="3887661885"/>
              </p:ext>
            </p:extLst>
          </p:nvPr>
        </p:nvGraphicFramePr>
        <p:xfrm>
          <a:off x="832757" y="1674812"/>
          <a:ext cx="10520362" cy="40679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7010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B9FD3-54A3-4AAF-B6AC-8E528B3029C4}"/>
              </a:ext>
            </a:extLst>
          </p:cNvPr>
          <p:cNvSpPr>
            <a:spLocks noGrp="1"/>
          </p:cNvSpPr>
          <p:nvPr>
            <p:ph type="title"/>
          </p:nvPr>
        </p:nvSpPr>
        <p:spPr/>
        <p:txBody>
          <a:bodyPr>
            <a:noAutofit/>
          </a:bodyPr>
          <a:lstStyle/>
          <a:p>
            <a:r>
              <a:rPr lang="en-AU" sz="3200" dirty="0"/>
              <a:t>Figure 17: Past six month use and frequency of use of cannabis, ACT, 2000-2018</a:t>
            </a:r>
          </a:p>
        </p:txBody>
      </p:sp>
      <p:sp>
        <p:nvSpPr>
          <p:cNvPr id="4" name="Text Placeholder 3">
            <a:extLst>
              <a:ext uri="{FF2B5EF4-FFF2-40B4-BE49-F238E27FC236}">
                <a16:creationId xmlns:a16="http://schemas.microsoft.com/office/drawing/2014/main" id="{5BB525D5-4EDA-4C49-8677-F374022C6AD6}"/>
              </a:ext>
            </a:extLst>
          </p:cNvPr>
          <p:cNvSpPr>
            <a:spLocks noGrp="1"/>
          </p:cNvSpPr>
          <p:nvPr>
            <p:ph type="body" sz="quarter" idx="14"/>
          </p:nvPr>
        </p:nvSpPr>
        <p:spPr>
          <a:xfrm>
            <a:off x="838200" y="5719900"/>
            <a:ext cx="10515600" cy="383720"/>
          </a:xfrm>
        </p:spPr>
        <p:txBody>
          <a:bodyPr>
            <a:noAutofit/>
          </a:bodyPr>
          <a:lstStyle/>
          <a:p>
            <a:pPr marL="0" indent="0">
              <a:buNone/>
            </a:pPr>
            <a:r>
              <a:rPr lang="en-AU" sz="1200" dirty="0"/>
              <a:t>Note. Median days computed among those who reported recent use (maximum 180 days). Median days rounded to the nearest whole number.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853A3B0C-F191-4AA4-B393-B76964AA33E7}"/>
              </a:ext>
            </a:extLst>
          </p:cNvPr>
          <p:cNvGraphicFramePr>
            <a:graphicFrameLocks noGrp="1" noChangeAspect="1"/>
          </p:cNvGraphicFramePr>
          <p:nvPr>
            <p:ph type="chart" sz="quarter" idx="13"/>
            <p:extLst>
              <p:ext uri="{D42A27DB-BD31-4B8C-83A1-F6EECF244321}">
                <p14:modId xmlns:p14="http://schemas.microsoft.com/office/powerpoint/2010/main" val="1002073749"/>
              </p:ext>
            </p:extLst>
          </p:nvPr>
        </p:nvGraphicFramePr>
        <p:xfrm>
          <a:off x="838200" y="1674812"/>
          <a:ext cx="10520362" cy="4045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0890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39FB-E5BF-4669-965A-F34085F6A616}"/>
              </a:ext>
            </a:extLst>
          </p:cNvPr>
          <p:cNvSpPr>
            <a:spLocks noGrp="1"/>
          </p:cNvSpPr>
          <p:nvPr>
            <p:ph type="title"/>
          </p:nvPr>
        </p:nvSpPr>
        <p:spPr/>
        <p:txBody>
          <a:bodyPr>
            <a:noAutofit/>
          </a:bodyPr>
          <a:lstStyle/>
          <a:p>
            <a:r>
              <a:rPr lang="en-AU" sz="3200" dirty="0"/>
              <a:t>Figure 18: Median price of hydroponic (a) and bush (b) cannabis per ounce and gram, ACT, 2003-2018</a:t>
            </a:r>
          </a:p>
        </p:txBody>
      </p:sp>
      <p:sp>
        <p:nvSpPr>
          <p:cNvPr id="4" name="Text Placeholder 3">
            <a:extLst>
              <a:ext uri="{FF2B5EF4-FFF2-40B4-BE49-F238E27FC236}">
                <a16:creationId xmlns:a16="http://schemas.microsoft.com/office/drawing/2014/main" id="{95E9735D-7078-48B9-90D4-35953CC4BF22}"/>
              </a:ext>
            </a:extLst>
          </p:cNvPr>
          <p:cNvSpPr>
            <a:spLocks noGrp="1"/>
          </p:cNvSpPr>
          <p:nvPr>
            <p:ph type="body" sz="quarter" idx="14"/>
          </p:nvPr>
        </p:nvSpPr>
        <p:spPr>
          <a:xfrm>
            <a:off x="838200" y="5729606"/>
            <a:ext cx="10515600" cy="361896"/>
          </a:xfrm>
        </p:spPr>
        <p:txBody>
          <a:bodyPr>
            <a:noAutofit/>
          </a:bodyPr>
          <a:lstStyle/>
          <a:p>
            <a:pPr marL="0" indent="0">
              <a:buNone/>
            </a:pPr>
            <a:r>
              <a:rPr lang="en-AU" sz="1200" dirty="0"/>
              <a:t>Note. Among those who commented. From 2003 onwards hydroponic and bush cannabis data collected separately. No data available for ounce in 2000 and 2001.</a:t>
            </a:r>
          </a:p>
        </p:txBody>
      </p:sp>
      <p:graphicFrame>
        <p:nvGraphicFramePr>
          <p:cNvPr id="5" name="Chart Placeholder 4">
            <a:extLst>
              <a:ext uri="{FF2B5EF4-FFF2-40B4-BE49-F238E27FC236}">
                <a16:creationId xmlns:a16="http://schemas.microsoft.com/office/drawing/2014/main" id="{8F571C43-FF89-4A5E-B0A4-C8E0707C07CE}"/>
              </a:ext>
            </a:extLst>
          </p:cNvPr>
          <p:cNvGraphicFramePr>
            <a:graphicFrameLocks noGrp="1"/>
          </p:cNvGraphicFramePr>
          <p:nvPr>
            <p:ph type="chart" sz="quarter" idx="13"/>
            <p:extLst>
              <p:ext uri="{D42A27DB-BD31-4B8C-83A1-F6EECF244321}">
                <p14:modId xmlns:p14="http://schemas.microsoft.com/office/powerpoint/2010/main" val="545945263"/>
              </p:ext>
            </p:extLst>
          </p:nvPr>
        </p:nvGraphicFramePr>
        <p:xfrm>
          <a:off x="0" y="2006047"/>
          <a:ext cx="6167437" cy="34232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Placeholder 4">
            <a:extLst>
              <a:ext uri="{FF2B5EF4-FFF2-40B4-BE49-F238E27FC236}">
                <a16:creationId xmlns:a16="http://schemas.microsoft.com/office/drawing/2014/main" id="{9E130953-1AF5-4EC7-A3E4-8DE7E2E456EE}"/>
              </a:ext>
            </a:extLst>
          </p:cNvPr>
          <p:cNvGraphicFramePr>
            <a:graphicFrameLocks/>
          </p:cNvGraphicFramePr>
          <p:nvPr>
            <p:extLst>
              <p:ext uri="{D42A27DB-BD31-4B8C-83A1-F6EECF244321}">
                <p14:modId xmlns:p14="http://schemas.microsoft.com/office/powerpoint/2010/main" val="1280040347"/>
              </p:ext>
            </p:extLst>
          </p:nvPr>
        </p:nvGraphicFramePr>
        <p:xfrm>
          <a:off x="6180138" y="1983478"/>
          <a:ext cx="6011862" cy="344577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AFB5F0E3-EB58-4D74-93C5-5C0BD67C4E38}"/>
              </a:ext>
            </a:extLst>
          </p:cNvPr>
          <p:cNvSpPr txBox="1"/>
          <p:nvPr/>
        </p:nvSpPr>
        <p:spPr>
          <a:xfrm>
            <a:off x="939879" y="1585501"/>
            <a:ext cx="2710999" cy="646331"/>
          </a:xfrm>
          <a:prstGeom prst="rect">
            <a:avLst/>
          </a:prstGeom>
          <a:noFill/>
        </p:spPr>
        <p:txBody>
          <a:bodyPr wrap="none" rtlCol="0">
            <a:spAutoFit/>
          </a:bodyPr>
          <a:lstStyle/>
          <a:p>
            <a:r>
              <a:rPr lang="en-AU" dirty="0"/>
              <a:t>(A) Hydroponic cannabis</a:t>
            </a:r>
          </a:p>
          <a:p>
            <a:endParaRPr lang="en-AU" dirty="0"/>
          </a:p>
        </p:txBody>
      </p:sp>
      <p:sp>
        <p:nvSpPr>
          <p:cNvPr id="16" name="TextBox 15">
            <a:extLst>
              <a:ext uri="{FF2B5EF4-FFF2-40B4-BE49-F238E27FC236}">
                <a16:creationId xmlns:a16="http://schemas.microsoft.com/office/drawing/2014/main" id="{3335CA03-F748-4DE3-AFC6-AE5F977A8673}"/>
              </a:ext>
            </a:extLst>
          </p:cNvPr>
          <p:cNvSpPr txBox="1"/>
          <p:nvPr/>
        </p:nvSpPr>
        <p:spPr>
          <a:xfrm>
            <a:off x="6286579" y="1585500"/>
            <a:ext cx="2070021" cy="646331"/>
          </a:xfrm>
          <a:prstGeom prst="rect">
            <a:avLst/>
          </a:prstGeom>
          <a:noFill/>
        </p:spPr>
        <p:txBody>
          <a:bodyPr wrap="square" rtlCol="0">
            <a:spAutoFit/>
          </a:bodyPr>
          <a:lstStyle/>
          <a:p>
            <a:pPr lvl="0"/>
            <a:r>
              <a:rPr lang="en-AU" dirty="0"/>
              <a:t>(B) Bush cannabis</a:t>
            </a:r>
          </a:p>
          <a:p>
            <a:endParaRPr lang="en-AU" dirty="0"/>
          </a:p>
        </p:txBody>
      </p:sp>
    </p:spTree>
    <p:extLst>
      <p:ext uri="{BB962C8B-B14F-4D97-AF65-F5344CB8AC3E}">
        <p14:creationId xmlns:p14="http://schemas.microsoft.com/office/powerpoint/2010/main" val="230134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1A01-083B-4357-AEF1-22CC99759ECC}"/>
              </a:ext>
            </a:extLst>
          </p:cNvPr>
          <p:cNvSpPr>
            <a:spLocks noGrp="1"/>
          </p:cNvSpPr>
          <p:nvPr>
            <p:ph type="title"/>
          </p:nvPr>
        </p:nvSpPr>
        <p:spPr/>
        <p:txBody>
          <a:bodyPr>
            <a:normAutofit/>
          </a:bodyPr>
          <a:lstStyle/>
          <a:p>
            <a:r>
              <a:rPr lang="en-AU" sz="3200" dirty="0"/>
              <a:t>Figure 1: Drug of choice, ACT, 2000-2018</a:t>
            </a:r>
          </a:p>
        </p:txBody>
      </p:sp>
      <p:sp>
        <p:nvSpPr>
          <p:cNvPr id="4" name="Text Placeholder 3">
            <a:extLst>
              <a:ext uri="{FF2B5EF4-FFF2-40B4-BE49-F238E27FC236}">
                <a16:creationId xmlns:a16="http://schemas.microsoft.com/office/drawing/2014/main" id="{83E55F47-DC01-41DF-946E-7C9617A44828}"/>
              </a:ext>
            </a:extLst>
          </p:cNvPr>
          <p:cNvSpPr>
            <a:spLocks noGrp="1"/>
          </p:cNvSpPr>
          <p:nvPr>
            <p:ph type="body" sz="quarter" idx="14"/>
          </p:nvPr>
        </p:nvSpPr>
        <p:spPr>
          <a:xfrm>
            <a:off x="733988" y="5751635"/>
            <a:ext cx="10515600" cy="451223"/>
          </a:xfrm>
        </p:spPr>
        <p:txBody>
          <a:bodyPr>
            <a:normAutofit/>
          </a:bodyPr>
          <a:lstStyle/>
          <a:p>
            <a:pPr marL="0" indent="0">
              <a:buNone/>
            </a:pPr>
            <a:r>
              <a:rPr lang="en-AU" sz="1200" dirty="0"/>
              <a:t>Note. Substances listed in this figure are the primary endorsed; nominal percentages have endorsed other substances. Data labels have been removed from figures in years 2000,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7" name="Object 65">
            <a:extLst>
              <a:ext uri="{FF2B5EF4-FFF2-40B4-BE49-F238E27FC236}">
                <a16:creationId xmlns:a16="http://schemas.microsoft.com/office/drawing/2014/main" id="{BFE22CA7-A190-467D-933A-944FD0BC922E}"/>
              </a:ext>
            </a:extLst>
          </p:cNvPr>
          <p:cNvGraphicFramePr>
            <a:graphicFrameLocks/>
          </p:cNvGraphicFramePr>
          <p:nvPr>
            <p:extLst>
              <p:ext uri="{D42A27DB-BD31-4B8C-83A1-F6EECF244321}">
                <p14:modId xmlns:p14="http://schemas.microsoft.com/office/powerpoint/2010/main" val="325499027"/>
              </p:ext>
            </p:extLst>
          </p:nvPr>
        </p:nvGraphicFramePr>
        <p:xfrm>
          <a:off x="733988" y="1590854"/>
          <a:ext cx="10515599" cy="41607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7848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39FB-E5BF-4669-965A-F34085F6A616}"/>
              </a:ext>
            </a:extLst>
          </p:cNvPr>
          <p:cNvSpPr>
            <a:spLocks noGrp="1"/>
          </p:cNvSpPr>
          <p:nvPr>
            <p:ph type="title"/>
          </p:nvPr>
        </p:nvSpPr>
        <p:spPr/>
        <p:txBody>
          <a:bodyPr>
            <a:noAutofit/>
          </a:bodyPr>
          <a:lstStyle/>
          <a:p>
            <a:r>
              <a:rPr lang="en-AU" sz="3200" dirty="0"/>
              <a:t>Figure 19: Current perceived potency of hydroponic (a) and bush (b) cannabis, ACT, 2004-2018</a:t>
            </a:r>
          </a:p>
        </p:txBody>
      </p:sp>
      <p:sp>
        <p:nvSpPr>
          <p:cNvPr id="4" name="Text Placeholder 3">
            <a:extLst>
              <a:ext uri="{FF2B5EF4-FFF2-40B4-BE49-F238E27FC236}">
                <a16:creationId xmlns:a16="http://schemas.microsoft.com/office/drawing/2014/main" id="{95E9735D-7078-48B9-90D4-35953CC4BF22}"/>
              </a:ext>
            </a:extLst>
          </p:cNvPr>
          <p:cNvSpPr>
            <a:spLocks noGrp="1"/>
          </p:cNvSpPr>
          <p:nvPr>
            <p:ph type="body" sz="quarter" idx="14"/>
          </p:nvPr>
        </p:nvSpPr>
        <p:spPr>
          <a:xfrm>
            <a:off x="838200" y="5661720"/>
            <a:ext cx="10515600" cy="417229"/>
          </a:xfrm>
        </p:spPr>
        <p:txBody>
          <a:bodyPr>
            <a:noAutofit/>
          </a:bodyPr>
          <a:lstStyle/>
          <a:p>
            <a:pPr marL="0" indent="0">
              <a:buNone/>
            </a:pPr>
            <a:r>
              <a:rPr lang="en-GB" sz="1200" dirty="0"/>
              <a:t>Note. The response ‘Don’t know’ was excluded from analysis. Hydroponic and bush cannabis data collected separately from 2004 onwards. </a:t>
            </a:r>
            <a:r>
              <a:rPr lang="en-AU" sz="1200" dirty="0"/>
              <a:t>Data labels have been removed from figures throughout all years with small cell size (i.e. n≤5).</a:t>
            </a:r>
            <a:r>
              <a:rPr lang="en-GB" sz="1200" dirty="0"/>
              <a:t>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sp>
        <p:nvSpPr>
          <p:cNvPr id="15" name="TextBox 14">
            <a:extLst>
              <a:ext uri="{FF2B5EF4-FFF2-40B4-BE49-F238E27FC236}">
                <a16:creationId xmlns:a16="http://schemas.microsoft.com/office/drawing/2014/main" id="{AFB5F0E3-EB58-4D74-93C5-5C0BD67C4E38}"/>
              </a:ext>
            </a:extLst>
          </p:cNvPr>
          <p:cNvSpPr txBox="1"/>
          <p:nvPr/>
        </p:nvSpPr>
        <p:spPr>
          <a:xfrm>
            <a:off x="939879" y="1585501"/>
            <a:ext cx="2710999" cy="646331"/>
          </a:xfrm>
          <a:prstGeom prst="rect">
            <a:avLst/>
          </a:prstGeom>
          <a:noFill/>
        </p:spPr>
        <p:txBody>
          <a:bodyPr wrap="none" rtlCol="0">
            <a:spAutoFit/>
          </a:bodyPr>
          <a:lstStyle/>
          <a:p>
            <a:r>
              <a:rPr lang="en-AU" dirty="0"/>
              <a:t>(A) Hydroponic cannabis</a:t>
            </a:r>
          </a:p>
          <a:p>
            <a:endParaRPr lang="en-AU" dirty="0"/>
          </a:p>
        </p:txBody>
      </p:sp>
      <p:sp>
        <p:nvSpPr>
          <p:cNvPr id="16" name="TextBox 15">
            <a:extLst>
              <a:ext uri="{FF2B5EF4-FFF2-40B4-BE49-F238E27FC236}">
                <a16:creationId xmlns:a16="http://schemas.microsoft.com/office/drawing/2014/main" id="{3335CA03-F748-4DE3-AFC6-AE5F977A8673}"/>
              </a:ext>
            </a:extLst>
          </p:cNvPr>
          <p:cNvSpPr txBox="1"/>
          <p:nvPr/>
        </p:nvSpPr>
        <p:spPr>
          <a:xfrm>
            <a:off x="6286579" y="1585500"/>
            <a:ext cx="2070021" cy="646331"/>
          </a:xfrm>
          <a:prstGeom prst="rect">
            <a:avLst/>
          </a:prstGeom>
          <a:noFill/>
        </p:spPr>
        <p:txBody>
          <a:bodyPr wrap="square" rtlCol="0">
            <a:spAutoFit/>
          </a:bodyPr>
          <a:lstStyle/>
          <a:p>
            <a:pPr lvl="0"/>
            <a:r>
              <a:rPr lang="en-AU" dirty="0"/>
              <a:t>(B) Bush cannabis</a:t>
            </a:r>
          </a:p>
          <a:p>
            <a:endParaRPr lang="en-AU" dirty="0"/>
          </a:p>
        </p:txBody>
      </p:sp>
      <p:graphicFrame>
        <p:nvGraphicFramePr>
          <p:cNvPr id="11" name="Chart Placeholder 10">
            <a:extLst>
              <a:ext uri="{FF2B5EF4-FFF2-40B4-BE49-F238E27FC236}">
                <a16:creationId xmlns:a16="http://schemas.microsoft.com/office/drawing/2014/main" id="{B02E95A1-8A65-4381-975B-96062DEEC8AF}"/>
              </a:ext>
            </a:extLst>
          </p:cNvPr>
          <p:cNvGraphicFramePr>
            <a:graphicFrameLocks noGrp="1"/>
          </p:cNvGraphicFramePr>
          <p:nvPr>
            <p:ph type="chart" sz="quarter" idx="13"/>
            <p:extLst>
              <p:ext uri="{D42A27DB-BD31-4B8C-83A1-F6EECF244321}">
                <p14:modId xmlns:p14="http://schemas.microsoft.com/office/powerpoint/2010/main" val="1487067049"/>
              </p:ext>
            </p:extLst>
          </p:nvPr>
        </p:nvGraphicFramePr>
        <p:xfrm>
          <a:off x="0" y="2078038"/>
          <a:ext cx="6096000" cy="3508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4">
            <a:extLst>
              <a:ext uri="{FF2B5EF4-FFF2-40B4-BE49-F238E27FC236}">
                <a16:creationId xmlns:a16="http://schemas.microsoft.com/office/drawing/2014/main" id="{B62C280B-D4D3-4AED-AA88-F5143F2753E3}"/>
              </a:ext>
            </a:extLst>
          </p:cNvPr>
          <p:cNvGraphicFramePr>
            <a:graphicFrameLocks/>
          </p:cNvGraphicFramePr>
          <p:nvPr>
            <p:extLst>
              <p:ext uri="{D42A27DB-BD31-4B8C-83A1-F6EECF244321}">
                <p14:modId xmlns:p14="http://schemas.microsoft.com/office/powerpoint/2010/main" val="1178579970"/>
              </p:ext>
            </p:extLst>
          </p:nvPr>
        </p:nvGraphicFramePr>
        <p:xfrm>
          <a:off x="6286499" y="2078037"/>
          <a:ext cx="5905500" cy="3508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4907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C317-2DD3-4F21-8D44-48589CD4C97E}"/>
              </a:ext>
            </a:extLst>
          </p:cNvPr>
          <p:cNvSpPr>
            <a:spLocks noGrp="1"/>
          </p:cNvSpPr>
          <p:nvPr>
            <p:ph type="title"/>
          </p:nvPr>
        </p:nvSpPr>
        <p:spPr/>
        <p:txBody>
          <a:bodyPr>
            <a:noAutofit/>
          </a:bodyPr>
          <a:lstStyle/>
          <a:p>
            <a:r>
              <a:rPr lang="en-AU" sz="3200" dirty="0"/>
              <a:t>Figure 20: Current perceived availability of hydroponic (a) and bush (b) cannabis, ACT, 2004-2018</a:t>
            </a:r>
          </a:p>
        </p:txBody>
      </p:sp>
      <p:sp>
        <p:nvSpPr>
          <p:cNvPr id="4" name="Text Placeholder 3">
            <a:extLst>
              <a:ext uri="{FF2B5EF4-FFF2-40B4-BE49-F238E27FC236}">
                <a16:creationId xmlns:a16="http://schemas.microsoft.com/office/drawing/2014/main" id="{4546CFC6-689A-4303-B8B5-B8483821E14C}"/>
              </a:ext>
            </a:extLst>
          </p:cNvPr>
          <p:cNvSpPr>
            <a:spLocks noGrp="1"/>
          </p:cNvSpPr>
          <p:nvPr>
            <p:ph type="body" sz="quarter" idx="14"/>
          </p:nvPr>
        </p:nvSpPr>
        <p:spPr>
          <a:xfrm>
            <a:off x="838200" y="5708416"/>
            <a:ext cx="10515600" cy="439465"/>
          </a:xfrm>
        </p:spPr>
        <p:txBody>
          <a:bodyPr>
            <a:noAutofit/>
          </a:bodyPr>
          <a:lstStyle/>
          <a:p>
            <a:pPr marL="0" indent="0">
              <a:buNone/>
            </a:pPr>
            <a:r>
              <a:rPr lang="en-GB" sz="1200" dirty="0"/>
              <a:t>Note. The response ‘Don’t know’ was excluded from analysis. * Hydroponic and bush cannabis data collected separately from 2004 onwards. </a:t>
            </a:r>
            <a:r>
              <a:rPr lang="en-AU" sz="1200" dirty="0"/>
              <a:t>Data labels have been removed from figures throughout all years with small cell size (i.e. n≤5).</a:t>
            </a:r>
            <a:r>
              <a:rPr lang="en-GB" sz="1200" dirty="0"/>
              <a:t>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endParaRPr lang="en-AU" dirty="0"/>
          </a:p>
        </p:txBody>
      </p:sp>
      <p:graphicFrame>
        <p:nvGraphicFramePr>
          <p:cNvPr id="7" name="Chart Placeholder 6">
            <a:extLst>
              <a:ext uri="{FF2B5EF4-FFF2-40B4-BE49-F238E27FC236}">
                <a16:creationId xmlns:a16="http://schemas.microsoft.com/office/drawing/2014/main" id="{FB68F202-91BB-40E7-A6A1-923A32A8ED96}"/>
              </a:ext>
            </a:extLst>
          </p:cNvPr>
          <p:cNvGraphicFramePr>
            <a:graphicFrameLocks noGrp="1"/>
          </p:cNvGraphicFramePr>
          <p:nvPr>
            <p:ph type="chart" sz="quarter" idx="13"/>
            <p:extLst>
              <p:ext uri="{D42A27DB-BD31-4B8C-83A1-F6EECF244321}">
                <p14:modId xmlns:p14="http://schemas.microsoft.com/office/powerpoint/2010/main" val="794465418"/>
              </p:ext>
            </p:extLst>
          </p:nvPr>
        </p:nvGraphicFramePr>
        <p:xfrm>
          <a:off x="0" y="2172193"/>
          <a:ext cx="6096000" cy="332690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6082EB-B785-4451-972A-1ADAEC5073BC}"/>
              </a:ext>
            </a:extLst>
          </p:cNvPr>
          <p:cNvSpPr txBox="1"/>
          <p:nvPr/>
        </p:nvSpPr>
        <p:spPr>
          <a:xfrm>
            <a:off x="939879" y="1585501"/>
            <a:ext cx="2710999" cy="646331"/>
          </a:xfrm>
          <a:prstGeom prst="rect">
            <a:avLst/>
          </a:prstGeom>
          <a:noFill/>
        </p:spPr>
        <p:txBody>
          <a:bodyPr wrap="none" rtlCol="0">
            <a:spAutoFit/>
          </a:bodyPr>
          <a:lstStyle/>
          <a:p>
            <a:r>
              <a:rPr lang="en-AU" dirty="0"/>
              <a:t>(A) Hydroponic cannabis</a:t>
            </a:r>
          </a:p>
          <a:p>
            <a:endParaRPr lang="en-AU" dirty="0"/>
          </a:p>
        </p:txBody>
      </p:sp>
      <p:sp>
        <p:nvSpPr>
          <p:cNvPr id="9" name="TextBox 8">
            <a:extLst>
              <a:ext uri="{FF2B5EF4-FFF2-40B4-BE49-F238E27FC236}">
                <a16:creationId xmlns:a16="http://schemas.microsoft.com/office/drawing/2014/main" id="{9F23F887-F2D9-4552-8BD8-7E973ECA8205}"/>
              </a:ext>
            </a:extLst>
          </p:cNvPr>
          <p:cNvSpPr txBox="1"/>
          <p:nvPr/>
        </p:nvSpPr>
        <p:spPr>
          <a:xfrm>
            <a:off x="6286579" y="1585500"/>
            <a:ext cx="2070021" cy="646331"/>
          </a:xfrm>
          <a:prstGeom prst="rect">
            <a:avLst/>
          </a:prstGeom>
          <a:noFill/>
        </p:spPr>
        <p:txBody>
          <a:bodyPr wrap="square" rtlCol="0">
            <a:spAutoFit/>
          </a:bodyPr>
          <a:lstStyle/>
          <a:p>
            <a:pPr lvl="0"/>
            <a:r>
              <a:rPr lang="en-AU" dirty="0"/>
              <a:t>(B) Bush cannabis</a:t>
            </a:r>
          </a:p>
          <a:p>
            <a:endParaRPr lang="en-AU" dirty="0"/>
          </a:p>
        </p:txBody>
      </p:sp>
      <p:graphicFrame>
        <p:nvGraphicFramePr>
          <p:cNvPr id="10" name="Chart Placeholder 6">
            <a:extLst>
              <a:ext uri="{FF2B5EF4-FFF2-40B4-BE49-F238E27FC236}">
                <a16:creationId xmlns:a16="http://schemas.microsoft.com/office/drawing/2014/main" id="{5660DA43-43A0-4EE2-85EA-DDA061473D6A}"/>
              </a:ext>
            </a:extLst>
          </p:cNvPr>
          <p:cNvGraphicFramePr>
            <a:graphicFrameLocks/>
          </p:cNvGraphicFramePr>
          <p:nvPr>
            <p:extLst>
              <p:ext uri="{D42A27DB-BD31-4B8C-83A1-F6EECF244321}">
                <p14:modId xmlns:p14="http://schemas.microsoft.com/office/powerpoint/2010/main" val="2214112220"/>
              </p:ext>
            </p:extLst>
          </p:nvPr>
        </p:nvGraphicFramePr>
        <p:xfrm>
          <a:off x="6286579" y="2172193"/>
          <a:ext cx="5905421" cy="3326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6502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CFBE-4821-4132-80F9-5FF14D1E3FC7}"/>
              </a:ext>
            </a:extLst>
          </p:cNvPr>
          <p:cNvSpPr>
            <a:spLocks noGrp="1"/>
          </p:cNvSpPr>
          <p:nvPr>
            <p:ph type="title"/>
          </p:nvPr>
        </p:nvSpPr>
        <p:spPr/>
        <p:txBody>
          <a:bodyPr>
            <a:noAutofit/>
          </a:bodyPr>
          <a:lstStyle/>
          <a:p>
            <a:r>
              <a:rPr lang="en-AU" sz="3200" dirty="0"/>
              <a:t>Figure 21: Past six month use (prescribed and non-prescribed) and frequency of use of methadone, ACT, 2000-2018</a:t>
            </a:r>
          </a:p>
        </p:txBody>
      </p:sp>
      <p:sp>
        <p:nvSpPr>
          <p:cNvPr id="4" name="Text Placeholder 3">
            <a:extLst>
              <a:ext uri="{FF2B5EF4-FFF2-40B4-BE49-F238E27FC236}">
                <a16:creationId xmlns:a16="http://schemas.microsoft.com/office/drawing/2014/main" id="{F42EF618-3D36-4C30-9E6E-14576DFA7E37}"/>
              </a:ext>
            </a:extLst>
          </p:cNvPr>
          <p:cNvSpPr>
            <a:spLocks noGrp="1"/>
          </p:cNvSpPr>
          <p:nvPr>
            <p:ph type="body" sz="quarter" idx="14"/>
          </p:nvPr>
        </p:nvSpPr>
        <p:spPr>
          <a:xfrm>
            <a:off x="833438" y="5754190"/>
            <a:ext cx="10515600" cy="395150"/>
          </a:xfrm>
        </p:spPr>
        <p:txBody>
          <a:bodyPr>
            <a:noAutofit/>
          </a:bodyPr>
          <a:lstStyle/>
          <a:p>
            <a:pPr marL="0" indent="0">
              <a:buNone/>
            </a:pPr>
            <a:r>
              <a:rPr lang="en-AU" sz="1200" dirty="0"/>
              <a:t>Note</a:t>
            </a:r>
            <a:r>
              <a:rPr lang="en-AU" sz="1200" b="1" dirty="0"/>
              <a:t>.</a:t>
            </a:r>
            <a:r>
              <a:rPr lang="en-AU" sz="1200" dirty="0"/>
              <a:t> Includes methadone syrup and tablets. Non-prescribed use not distinguished 2000-2002. Median days computed among those who reported recent use (maximum 180 days). Median days rounded to the nearest whole number.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5" name="Chart Placeholder 4">
            <a:extLst>
              <a:ext uri="{FF2B5EF4-FFF2-40B4-BE49-F238E27FC236}">
                <a16:creationId xmlns:a16="http://schemas.microsoft.com/office/drawing/2014/main" id="{34A7FE1C-CE25-4B7E-A0B6-2F7B0B2442AD}"/>
              </a:ext>
            </a:extLst>
          </p:cNvPr>
          <p:cNvGraphicFramePr>
            <a:graphicFrameLocks noGrp="1" noChangeAspect="1"/>
          </p:cNvGraphicFramePr>
          <p:nvPr>
            <p:ph type="chart" sz="quarter" idx="13"/>
            <p:extLst>
              <p:ext uri="{D42A27DB-BD31-4B8C-83A1-F6EECF244321}">
                <p14:modId xmlns:p14="http://schemas.microsoft.com/office/powerpoint/2010/main" val="3365679397"/>
              </p:ext>
            </p:extLst>
          </p:nvPr>
        </p:nvGraphicFramePr>
        <p:xfrm>
          <a:off x="833438" y="1612900"/>
          <a:ext cx="10520362" cy="4141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1260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D080-C803-4237-9532-1B7299381705}"/>
              </a:ext>
            </a:extLst>
          </p:cNvPr>
          <p:cNvSpPr>
            <a:spLocks noGrp="1"/>
          </p:cNvSpPr>
          <p:nvPr>
            <p:ph type="title"/>
          </p:nvPr>
        </p:nvSpPr>
        <p:spPr>
          <a:xfrm>
            <a:off x="800100" y="352426"/>
            <a:ext cx="10604500" cy="946150"/>
          </a:xfrm>
        </p:spPr>
        <p:txBody>
          <a:bodyPr>
            <a:noAutofit/>
          </a:bodyPr>
          <a:lstStyle/>
          <a:p>
            <a:r>
              <a:rPr lang="en-AU" sz="3200" dirty="0"/>
              <a:t>Figure 22: Past six month use (prescribed and non-prescribed) and frequency of use of buprenorphine, ACT, 2002-2018</a:t>
            </a:r>
          </a:p>
        </p:txBody>
      </p:sp>
      <p:sp>
        <p:nvSpPr>
          <p:cNvPr id="4" name="Text Placeholder 3">
            <a:extLst>
              <a:ext uri="{FF2B5EF4-FFF2-40B4-BE49-F238E27FC236}">
                <a16:creationId xmlns:a16="http://schemas.microsoft.com/office/drawing/2014/main" id="{F91ED2E0-2042-4EF3-A1D2-6CF28201AADF}"/>
              </a:ext>
            </a:extLst>
          </p:cNvPr>
          <p:cNvSpPr>
            <a:spLocks noGrp="1"/>
          </p:cNvSpPr>
          <p:nvPr>
            <p:ph type="body" sz="quarter" idx="14"/>
          </p:nvPr>
        </p:nvSpPr>
        <p:spPr>
          <a:xfrm>
            <a:off x="842962" y="5799910"/>
            <a:ext cx="10515600" cy="468688"/>
          </a:xfrm>
        </p:spPr>
        <p:txBody>
          <a:bodyPr>
            <a:noAutofit/>
          </a:bodyPr>
          <a:lstStyle/>
          <a:p>
            <a:pPr marL="0" indent="0">
              <a:buNone/>
            </a:pPr>
            <a:r>
              <a:rPr lang="en-AU" sz="1100" dirty="0"/>
              <a:t>Note. Median days computed among those who reported recent use (maximum 180 days). Median days rounded to the nearest whole number. Data labels have been removed from figures in years 2002, 2017 and 2018 with small cell size (i.e. n≤5). *</a:t>
            </a:r>
            <a:r>
              <a:rPr lang="en-AU" sz="1100" i="1" dirty="0"/>
              <a:t>p</a:t>
            </a:r>
            <a:r>
              <a:rPr lang="en-AU" sz="1100" dirty="0"/>
              <a:t>&lt;0.050; **</a:t>
            </a:r>
            <a:r>
              <a:rPr lang="en-AU" sz="1100" i="1" dirty="0"/>
              <a:t>p</a:t>
            </a:r>
            <a:r>
              <a:rPr lang="en-AU" sz="1100" dirty="0"/>
              <a:t>&lt;0.010; ***</a:t>
            </a:r>
            <a:r>
              <a:rPr lang="en-AU" sz="1100" i="1" dirty="0"/>
              <a:t>p</a:t>
            </a:r>
            <a:r>
              <a:rPr lang="en-AU" sz="1100" dirty="0"/>
              <a:t>&lt;0.001 for 2017 versus 2018.</a:t>
            </a:r>
          </a:p>
          <a:p>
            <a:pPr marL="0" indent="0">
              <a:buNone/>
            </a:pPr>
            <a:endParaRPr lang="en-AU" dirty="0"/>
          </a:p>
        </p:txBody>
      </p:sp>
      <p:graphicFrame>
        <p:nvGraphicFramePr>
          <p:cNvPr id="6" name="Chart Placeholder 5">
            <a:extLst>
              <a:ext uri="{FF2B5EF4-FFF2-40B4-BE49-F238E27FC236}">
                <a16:creationId xmlns:a16="http://schemas.microsoft.com/office/drawing/2014/main" id="{B4EB3EFD-9EA1-483A-BAE0-56FC181DA1FF}"/>
              </a:ext>
            </a:extLst>
          </p:cNvPr>
          <p:cNvGraphicFramePr>
            <a:graphicFrameLocks noGrp="1" noChangeAspect="1"/>
          </p:cNvGraphicFramePr>
          <p:nvPr>
            <p:ph type="chart" sz="quarter" idx="13"/>
            <p:extLst>
              <p:ext uri="{D42A27DB-BD31-4B8C-83A1-F6EECF244321}">
                <p14:modId xmlns:p14="http://schemas.microsoft.com/office/powerpoint/2010/main" val="740297204"/>
              </p:ext>
            </p:extLst>
          </p:nvPr>
        </p:nvGraphicFramePr>
        <p:xfrm>
          <a:off x="838200" y="1674812"/>
          <a:ext cx="10520362" cy="41250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1277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5EA2-9E80-45CC-93E1-2A60B0990676}"/>
              </a:ext>
            </a:extLst>
          </p:cNvPr>
          <p:cNvSpPr>
            <a:spLocks noGrp="1"/>
          </p:cNvSpPr>
          <p:nvPr>
            <p:ph type="title"/>
          </p:nvPr>
        </p:nvSpPr>
        <p:spPr/>
        <p:txBody>
          <a:bodyPr>
            <a:noAutofit/>
          </a:bodyPr>
          <a:lstStyle/>
          <a:p>
            <a:r>
              <a:rPr lang="en-AU" sz="3200" dirty="0"/>
              <a:t>Figure 23: Past six month use (prescribed and non-prescribed) and frequency of use of buprenorphine-naloxone, ACT, 2006-2018</a:t>
            </a:r>
          </a:p>
        </p:txBody>
      </p:sp>
      <p:sp>
        <p:nvSpPr>
          <p:cNvPr id="4" name="Text Placeholder 3">
            <a:extLst>
              <a:ext uri="{FF2B5EF4-FFF2-40B4-BE49-F238E27FC236}">
                <a16:creationId xmlns:a16="http://schemas.microsoft.com/office/drawing/2014/main" id="{AC439428-5DF7-4CD7-9F39-F40E4B8669A8}"/>
              </a:ext>
            </a:extLst>
          </p:cNvPr>
          <p:cNvSpPr>
            <a:spLocks noGrp="1"/>
          </p:cNvSpPr>
          <p:nvPr>
            <p:ph type="body" sz="quarter" idx="14"/>
          </p:nvPr>
        </p:nvSpPr>
        <p:spPr>
          <a:xfrm>
            <a:off x="833438" y="5233987"/>
            <a:ext cx="10515600" cy="961073"/>
          </a:xfrm>
        </p:spPr>
        <p:txBody>
          <a:bodyPr>
            <a:noAutofit/>
          </a:bodyPr>
          <a:lstStyle/>
          <a:p>
            <a:pPr marL="0" indent="0">
              <a:buNone/>
            </a:pPr>
            <a:r>
              <a:rPr lang="en-AU" sz="1200" dirty="0"/>
              <a:t>Note. From 2006-2011 participants were asked about the use of buprenorphine-naloxone tablet; from 2012-2015 participants were asked about the use of buprenorphine-naloxone tablet and film; from 2016- 2018 participants were asked about the use of buprenorphine–naloxone film only. Median days computed among those who reported recent use (maximum 180 days). Median days rounded to the nearest whole number. Y axis reduced to 100 to improve visibility of trends. Data labels have been removed from figures in years 2006,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endParaRPr lang="en-AU" dirty="0"/>
          </a:p>
        </p:txBody>
      </p:sp>
      <p:graphicFrame>
        <p:nvGraphicFramePr>
          <p:cNvPr id="5" name="Chart Placeholder 4">
            <a:extLst>
              <a:ext uri="{FF2B5EF4-FFF2-40B4-BE49-F238E27FC236}">
                <a16:creationId xmlns:a16="http://schemas.microsoft.com/office/drawing/2014/main" id="{7725674C-22D9-4AFE-9C1E-3583B8AFB220}"/>
              </a:ext>
            </a:extLst>
          </p:cNvPr>
          <p:cNvGraphicFramePr>
            <a:graphicFrameLocks noGrp="1" noChangeAspect="1"/>
          </p:cNvGraphicFramePr>
          <p:nvPr>
            <p:ph type="chart" sz="quarter" idx="13"/>
            <p:extLst>
              <p:ext uri="{D42A27DB-BD31-4B8C-83A1-F6EECF244321}">
                <p14:modId xmlns:p14="http://schemas.microsoft.com/office/powerpoint/2010/main" val="2057567584"/>
              </p:ext>
            </p:extLst>
          </p:nvPr>
        </p:nvGraphicFramePr>
        <p:xfrm>
          <a:off x="833438" y="1624013"/>
          <a:ext cx="10177462" cy="35708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5210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E88E-03D3-43BB-81BB-A3FD0C666311}"/>
              </a:ext>
            </a:extLst>
          </p:cNvPr>
          <p:cNvSpPr>
            <a:spLocks noGrp="1"/>
          </p:cNvSpPr>
          <p:nvPr>
            <p:ph type="title"/>
          </p:nvPr>
        </p:nvSpPr>
        <p:spPr/>
        <p:txBody>
          <a:bodyPr>
            <a:noAutofit/>
          </a:bodyPr>
          <a:lstStyle/>
          <a:p>
            <a:r>
              <a:rPr lang="en-AU" sz="3200" dirty="0"/>
              <a:t>Figure 24: Past six month use (prescribed and non-prescribed) and frequency of use of morphine, ACT, 2001-2018</a:t>
            </a:r>
          </a:p>
        </p:txBody>
      </p:sp>
      <p:sp>
        <p:nvSpPr>
          <p:cNvPr id="4" name="Text Placeholder 3">
            <a:extLst>
              <a:ext uri="{FF2B5EF4-FFF2-40B4-BE49-F238E27FC236}">
                <a16:creationId xmlns:a16="http://schemas.microsoft.com/office/drawing/2014/main" id="{506BF37B-8CCF-41B7-B23F-EF6AECBF0823}"/>
              </a:ext>
            </a:extLst>
          </p:cNvPr>
          <p:cNvSpPr>
            <a:spLocks noGrp="1"/>
          </p:cNvSpPr>
          <p:nvPr>
            <p:ph type="body" sz="quarter" idx="14"/>
          </p:nvPr>
        </p:nvSpPr>
        <p:spPr>
          <a:xfrm>
            <a:off x="838200" y="5731330"/>
            <a:ext cx="10515600" cy="440870"/>
          </a:xfrm>
        </p:spPr>
        <p:txBody>
          <a:bodyPr>
            <a:noAutofit/>
          </a:bodyPr>
          <a:lstStyle/>
          <a:p>
            <a:pPr marL="0" indent="0">
              <a:buNone/>
            </a:pPr>
            <a:r>
              <a:rPr lang="en-AU" sz="1100" dirty="0"/>
              <a:t>Note. Median days computed among those who reported recent use (maximum 180 days). Median days rounded to the nearest whole number. Data labels have been removed from figures in years 2001, 2017 and 2018 with small cell size (i.e. n≤5). *</a:t>
            </a:r>
            <a:r>
              <a:rPr lang="en-AU" sz="1100" i="1" dirty="0"/>
              <a:t>p</a:t>
            </a:r>
            <a:r>
              <a:rPr lang="en-AU" sz="1100" dirty="0"/>
              <a:t>&lt;0.050; **</a:t>
            </a:r>
            <a:r>
              <a:rPr lang="en-AU" sz="1100" i="1" dirty="0"/>
              <a:t>p</a:t>
            </a:r>
            <a:r>
              <a:rPr lang="en-AU" sz="1100" dirty="0"/>
              <a:t>&lt;0.010; ***</a:t>
            </a:r>
            <a:r>
              <a:rPr lang="en-AU" sz="1100" i="1" dirty="0"/>
              <a:t>p</a:t>
            </a:r>
            <a:r>
              <a:rPr lang="en-AU" sz="1100" dirty="0"/>
              <a:t>&lt;0.001 for 2017 versus 2018.</a:t>
            </a:r>
          </a:p>
          <a:p>
            <a:pPr marL="0" indent="0">
              <a:buNone/>
            </a:pPr>
            <a:endParaRPr lang="en-AU" dirty="0"/>
          </a:p>
        </p:txBody>
      </p:sp>
      <p:graphicFrame>
        <p:nvGraphicFramePr>
          <p:cNvPr id="5" name="Chart Placeholder 4">
            <a:extLst>
              <a:ext uri="{FF2B5EF4-FFF2-40B4-BE49-F238E27FC236}">
                <a16:creationId xmlns:a16="http://schemas.microsoft.com/office/drawing/2014/main" id="{193148D0-EF7B-441D-BBF9-7C447891284B}"/>
              </a:ext>
            </a:extLst>
          </p:cNvPr>
          <p:cNvGraphicFramePr>
            <a:graphicFrameLocks noGrp="1" noChangeAspect="1"/>
          </p:cNvGraphicFramePr>
          <p:nvPr>
            <p:ph type="chart" sz="quarter" idx="13"/>
            <p:extLst>
              <p:ext uri="{D42A27DB-BD31-4B8C-83A1-F6EECF244321}">
                <p14:modId xmlns:p14="http://schemas.microsoft.com/office/powerpoint/2010/main" val="3207482688"/>
              </p:ext>
            </p:extLst>
          </p:nvPr>
        </p:nvGraphicFramePr>
        <p:xfrm>
          <a:off x="838200" y="1674813"/>
          <a:ext cx="10520363" cy="40565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5461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5C44-691A-45F9-B5A0-9BEAE99CB65B}"/>
              </a:ext>
            </a:extLst>
          </p:cNvPr>
          <p:cNvSpPr>
            <a:spLocks noGrp="1"/>
          </p:cNvSpPr>
          <p:nvPr>
            <p:ph type="title"/>
          </p:nvPr>
        </p:nvSpPr>
        <p:spPr/>
        <p:txBody>
          <a:bodyPr>
            <a:noAutofit/>
          </a:bodyPr>
          <a:lstStyle/>
          <a:p>
            <a:r>
              <a:rPr lang="en-AU" sz="3200" dirty="0"/>
              <a:t>Figure 25: Past six month use (prescribed and non-prescribed) and frequency of use of oxycodone, ACT, 2005-2018</a:t>
            </a:r>
          </a:p>
        </p:txBody>
      </p:sp>
      <p:sp>
        <p:nvSpPr>
          <p:cNvPr id="4" name="Text Placeholder 3">
            <a:extLst>
              <a:ext uri="{FF2B5EF4-FFF2-40B4-BE49-F238E27FC236}">
                <a16:creationId xmlns:a16="http://schemas.microsoft.com/office/drawing/2014/main" id="{171751E3-21B9-42FD-9710-B4EA5BE8E379}"/>
              </a:ext>
            </a:extLst>
          </p:cNvPr>
          <p:cNvSpPr>
            <a:spLocks noGrp="1"/>
          </p:cNvSpPr>
          <p:nvPr>
            <p:ph type="body" sz="quarter" idx="14"/>
          </p:nvPr>
        </p:nvSpPr>
        <p:spPr>
          <a:xfrm>
            <a:off x="838200" y="5420139"/>
            <a:ext cx="10515600" cy="763491"/>
          </a:xfrm>
        </p:spPr>
        <p:txBody>
          <a:bodyPr>
            <a:noAutofit/>
          </a:bodyPr>
          <a:lstStyle/>
          <a:p>
            <a:pPr marL="0" indent="0">
              <a:buNone/>
            </a:pPr>
            <a:r>
              <a:rPr lang="en-AU" sz="1200" dirty="0"/>
              <a:t>Note. From 2005-2015 participants were asked about any oxycodone; from 2016-2018, oxycodone was broken down into three types: tamper resistant (‘OP’), non-tamper proof (generic) and ‘other oxycodone’. Median days computed among those who reported recent use (maximum 180 days). Median days rounded to the nearest whole number. Y axis reduced to 40 to improve visibility of trends. Data labels have been removed from figures in years 2005,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 </a:t>
            </a:r>
          </a:p>
          <a:p>
            <a:pPr marL="0" indent="0">
              <a:buNone/>
            </a:pPr>
            <a:endParaRPr lang="en-AU" dirty="0"/>
          </a:p>
        </p:txBody>
      </p:sp>
      <p:graphicFrame>
        <p:nvGraphicFramePr>
          <p:cNvPr id="5" name="Chart Placeholder 4">
            <a:extLst>
              <a:ext uri="{FF2B5EF4-FFF2-40B4-BE49-F238E27FC236}">
                <a16:creationId xmlns:a16="http://schemas.microsoft.com/office/drawing/2014/main" id="{993175A6-B336-444F-B0C9-357291580085}"/>
              </a:ext>
            </a:extLst>
          </p:cNvPr>
          <p:cNvGraphicFramePr>
            <a:graphicFrameLocks noGrp="1" noChangeAspect="1"/>
          </p:cNvGraphicFramePr>
          <p:nvPr>
            <p:ph type="chart" sz="quarter" idx="13"/>
            <p:extLst>
              <p:ext uri="{D42A27DB-BD31-4B8C-83A1-F6EECF244321}">
                <p14:modId xmlns:p14="http://schemas.microsoft.com/office/powerpoint/2010/main" val="3711970636"/>
              </p:ext>
            </p:extLst>
          </p:nvPr>
        </p:nvGraphicFramePr>
        <p:xfrm>
          <a:off x="833437" y="1606604"/>
          <a:ext cx="10663063" cy="3707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4947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4413-92DB-4BD6-B337-C3A049F35776}"/>
              </a:ext>
            </a:extLst>
          </p:cNvPr>
          <p:cNvSpPr>
            <a:spLocks noGrp="1"/>
          </p:cNvSpPr>
          <p:nvPr>
            <p:ph type="title"/>
          </p:nvPr>
        </p:nvSpPr>
        <p:spPr/>
        <p:txBody>
          <a:bodyPr>
            <a:noAutofit/>
          </a:bodyPr>
          <a:lstStyle/>
          <a:p>
            <a:r>
              <a:rPr lang="en-AU" sz="3200" dirty="0"/>
              <a:t>Figure 26: Past six month use (prescribed and non-prescribed) and frequency of use of fentanyl, ACT, 2013-2018</a:t>
            </a:r>
          </a:p>
        </p:txBody>
      </p:sp>
      <p:sp>
        <p:nvSpPr>
          <p:cNvPr id="4" name="Text Placeholder 3">
            <a:extLst>
              <a:ext uri="{FF2B5EF4-FFF2-40B4-BE49-F238E27FC236}">
                <a16:creationId xmlns:a16="http://schemas.microsoft.com/office/drawing/2014/main" id="{98582876-9064-4C43-883A-012A6E28045D}"/>
              </a:ext>
            </a:extLst>
          </p:cNvPr>
          <p:cNvSpPr>
            <a:spLocks noGrp="1"/>
          </p:cNvSpPr>
          <p:nvPr>
            <p:ph type="body" sz="quarter" idx="14"/>
          </p:nvPr>
        </p:nvSpPr>
        <p:spPr>
          <a:xfrm>
            <a:off x="833438" y="5393635"/>
            <a:ext cx="10515600" cy="789995"/>
          </a:xfrm>
        </p:spPr>
        <p:txBody>
          <a:bodyPr>
            <a:noAutofit/>
          </a:bodyPr>
          <a:lstStyle/>
          <a:p>
            <a:pPr marL="0" indent="0">
              <a:buNone/>
            </a:pPr>
            <a:r>
              <a:rPr lang="en-AU" sz="1200" dirty="0"/>
              <a:t>Note. Data on fentanyl use not collected from 2000-2012, and data on any non-prescribed use not collected 2013-2017. For the first time in 2018, use was captured as prescribed versus non-prescribed.  Median days computed among those who reported recent use (maximum 180 days). Median days rounded to the nearest whole number. Data labels have been removed from figures in years 2013,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912A9957-3524-49F8-8259-CAE16F67EC16}"/>
              </a:ext>
            </a:extLst>
          </p:cNvPr>
          <p:cNvGraphicFramePr>
            <a:graphicFrameLocks noGrp="1" noChangeAspect="1"/>
          </p:cNvGraphicFramePr>
          <p:nvPr>
            <p:ph type="chart" sz="quarter" idx="13"/>
            <p:extLst>
              <p:ext uri="{D42A27DB-BD31-4B8C-83A1-F6EECF244321}">
                <p14:modId xmlns:p14="http://schemas.microsoft.com/office/powerpoint/2010/main" val="81088361"/>
              </p:ext>
            </p:extLst>
          </p:nvPr>
        </p:nvGraphicFramePr>
        <p:xfrm>
          <a:off x="833438" y="1674814"/>
          <a:ext cx="10515600" cy="37188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3011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4D22-99D5-48F0-88E7-856521C93852}"/>
              </a:ext>
            </a:extLst>
          </p:cNvPr>
          <p:cNvSpPr>
            <a:spLocks noGrp="1"/>
          </p:cNvSpPr>
          <p:nvPr>
            <p:ph type="title"/>
          </p:nvPr>
        </p:nvSpPr>
        <p:spPr/>
        <p:txBody>
          <a:bodyPr>
            <a:noAutofit/>
          </a:bodyPr>
          <a:lstStyle/>
          <a:p>
            <a:r>
              <a:rPr lang="en-AU" sz="3200" dirty="0"/>
              <a:t>Figure 27: Past six month use and frequency of low-dose codeine (for non-pain purposes), ACT, 2013-2018</a:t>
            </a:r>
          </a:p>
        </p:txBody>
      </p:sp>
      <p:sp>
        <p:nvSpPr>
          <p:cNvPr id="4" name="Text Placeholder 3">
            <a:extLst>
              <a:ext uri="{FF2B5EF4-FFF2-40B4-BE49-F238E27FC236}">
                <a16:creationId xmlns:a16="http://schemas.microsoft.com/office/drawing/2014/main" id="{7E7F6D0C-CB18-445E-A797-3011D3F610EF}"/>
              </a:ext>
            </a:extLst>
          </p:cNvPr>
          <p:cNvSpPr>
            <a:spLocks noGrp="1"/>
          </p:cNvSpPr>
          <p:nvPr>
            <p:ph type="body" sz="quarter" idx="14"/>
          </p:nvPr>
        </p:nvSpPr>
        <p:spPr>
          <a:xfrm>
            <a:off x="838200" y="5471636"/>
            <a:ext cx="10515600" cy="671090"/>
          </a:xfrm>
        </p:spPr>
        <p:txBody>
          <a:bodyPr>
            <a:noAutofit/>
          </a:bodyPr>
          <a:lstStyle/>
          <a:p>
            <a:pPr marL="0" indent="0">
              <a:buNone/>
            </a:pPr>
            <a:r>
              <a:rPr lang="en-AU" sz="1100" dirty="0"/>
              <a:t>Note. Median days computed among those who reported recent use (maximum 180 days). Median days rounded to the nearest whole number. Y axis reduced to 90 to improve visibility of trends. Differences between 2017 and 2018 data should be viewed with caution due to differences in the way questions were asked in 2018 i.e. participants could only report use occurring in the last six months but prior to rescheduling in February 2018). Data labels have been removed from figures in years 2012, 2017 and 2018 with small cell size (i.e. n≤5). *</a:t>
            </a:r>
            <a:r>
              <a:rPr lang="en-AU" sz="1100" i="1" dirty="0"/>
              <a:t>p</a:t>
            </a:r>
            <a:r>
              <a:rPr lang="en-AU" sz="1100" dirty="0"/>
              <a:t>&lt;0.050; **</a:t>
            </a:r>
            <a:r>
              <a:rPr lang="en-AU" sz="1100" i="1" dirty="0"/>
              <a:t>p</a:t>
            </a:r>
            <a:r>
              <a:rPr lang="en-AU" sz="1100" dirty="0"/>
              <a:t>&lt;0.010; ***</a:t>
            </a:r>
            <a:r>
              <a:rPr lang="en-AU" sz="1100" i="1" dirty="0"/>
              <a:t>p</a:t>
            </a:r>
            <a:r>
              <a:rPr lang="en-AU" sz="1100" dirty="0"/>
              <a:t>&lt;0.001 for 2017 versus 2018</a:t>
            </a:r>
            <a:r>
              <a:rPr lang="en-AU" sz="1200" dirty="0"/>
              <a:t>.</a:t>
            </a:r>
          </a:p>
          <a:p>
            <a:endParaRPr lang="en-AU" sz="1200" dirty="0"/>
          </a:p>
        </p:txBody>
      </p:sp>
      <p:graphicFrame>
        <p:nvGraphicFramePr>
          <p:cNvPr id="5" name="Chart Placeholder 4">
            <a:extLst>
              <a:ext uri="{FF2B5EF4-FFF2-40B4-BE49-F238E27FC236}">
                <a16:creationId xmlns:a16="http://schemas.microsoft.com/office/drawing/2014/main" id="{B34D29FE-41CE-419F-9336-D04BB411385C}"/>
              </a:ext>
            </a:extLst>
          </p:cNvPr>
          <p:cNvGraphicFramePr>
            <a:graphicFrameLocks noGrp="1" noChangeAspect="1"/>
          </p:cNvGraphicFramePr>
          <p:nvPr>
            <p:ph type="chart" sz="quarter" idx="13"/>
            <p:extLst>
              <p:ext uri="{D42A27DB-BD31-4B8C-83A1-F6EECF244321}">
                <p14:modId xmlns:p14="http://schemas.microsoft.com/office/powerpoint/2010/main" val="693544055"/>
              </p:ext>
            </p:extLst>
          </p:nvPr>
        </p:nvGraphicFramePr>
        <p:xfrm>
          <a:off x="838200" y="1617227"/>
          <a:ext cx="10515600" cy="37091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0259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0BA1-BB6D-4D54-8053-8B4839164153}"/>
              </a:ext>
            </a:extLst>
          </p:cNvPr>
          <p:cNvSpPr>
            <a:spLocks noGrp="1"/>
          </p:cNvSpPr>
          <p:nvPr>
            <p:ph type="title"/>
          </p:nvPr>
        </p:nvSpPr>
        <p:spPr/>
        <p:txBody>
          <a:bodyPr>
            <a:noAutofit/>
          </a:bodyPr>
          <a:lstStyle/>
          <a:p>
            <a:r>
              <a:rPr lang="en-AU" sz="3200" dirty="0"/>
              <a:t>Figure 28: Past six month use of codeine, nationally and in ACT, 2018 </a:t>
            </a:r>
          </a:p>
        </p:txBody>
      </p:sp>
      <p:sp>
        <p:nvSpPr>
          <p:cNvPr id="4" name="Text Placeholder 3">
            <a:extLst>
              <a:ext uri="{FF2B5EF4-FFF2-40B4-BE49-F238E27FC236}">
                <a16:creationId xmlns:a16="http://schemas.microsoft.com/office/drawing/2014/main" id="{5F571D73-53B1-4FC5-B05E-69B57DFDF887}"/>
              </a:ext>
            </a:extLst>
          </p:cNvPr>
          <p:cNvSpPr>
            <a:spLocks noGrp="1"/>
          </p:cNvSpPr>
          <p:nvPr>
            <p:ph type="body" sz="quarter" idx="14"/>
          </p:nvPr>
        </p:nvSpPr>
        <p:spPr>
          <a:xfrm>
            <a:off x="833438" y="5357017"/>
            <a:ext cx="10515600" cy="769464"/>
          </a:xfrm>
        </p:spPr>
        <p:txBody>
          <a:bodyPr>
            <a:noAutofit/>
          </a:bodyPr>
          <a:lstStyle/>
          <a:p>
            <a:pPr marL="0" indent="0">
              <a:buNone/>
            </a:pPr>
            <a:r>
              <a:rPr lang="en-AU" sz="1100" dirty="0"/>
              <a:t>Note. *</a:t>
            </a:r>
            <a:r>
              <a:rPr lang="en-AU" sz="1100" i="1" dirty="0"/>
              <a:t>p</a:t>
            </a:r>
            <a:r>
              <a:rPr lang="en-AU" sz="1100" dirty="0"/>
              <a:t>&lt;0.050; **</a:t>
            </a:r>
            <a:r>
              <a:rPr lang="en-AU" sz="1100" i="1" dirty="0"/>
              <a:t>p</a:t>
            </a:r>
            <a:r>
              <a:rPr lang="en-AU" sz="1100" dirty="0"/>
              <a:t>&lt;0.010; ***</a:t>
            </a:r>
            <a:r>
              <a:rPr lang="en-AU" sz="1100" i="1" dirty="0"/>
              <a:t>p</a:t>
            </a:r>
            <a:r>
              <a:rPr lang="en-AU" sz="1100" dirty="0"/>
              <a:t>&lt;0.001 for 2017 versus 2018.</a:t>
            </a:r>
          </a:p>
        </p:txBody>
      </p:sp>
      <p:graphicFrame>
        <p:nvGraphicFramePr>
          <p:cNvPr id="6" name="Chart 5">
            <a:extLst>
              <a:ext uri="{FF2B5EF4-FFF2-40B4-BE49-F238E27FC236}">
                <a16:creationId xmlns:a16="http://schemas.microsoft.com/office/drawing/2014/main" id="{5168D4C6-FC8E-4D93-A9BC-B800E5179801}"/>
              </a:ext>
            </a:extLst>
          </p:cNvPr>
          <p:cNvGraphicFramePr/>
          <p:nvPr>
            <p:extLst>
              <p:ext uri="{D42A27DB-BD31-4B8C-83A1-F6EECF244321}">
                <p14:modId xmlns:p14="http://schemas.microsoft.com/office/powerpoint/2010/main" val="854527043"/>
              </p:ext>
            </p:extLst>
          </p:nvPr>
        </p:nvGraphicFramePr>
        <p:xfrm>
          <a:off x="468383" y="1803205"/>
          <a:ext cx="11465470" cy="34312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074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CE9F-EC5C-4BAE-A0B5-C262A9844339}"/>
              </a:ext>
            </a:extLst>
          </p:cNvPr>
          <p:cNvSpPr>
            <a:spLocks noGrp="1"/>
          </p:cNvSpPr>
          <p:nvPr>
            <p:ph type="title"/>
          </p:nvPr>
        </p:nvSpPr>
        <p:spPr/>
        <p:txBody>
          <a:bodyPr>
            <a:noAutofit/>
          </a:bodyPr>
          <a:lstStyle/>
          <a:p>
            <a:r>
              <a:rPr lang="en-AU" sz="3200" dirty="0"/>
              <a:t>Figure 2: Drug injected most often in the past month, ACT, 2000-2018</a:t>
            </a:r>
          </a:p>
        </p:txBody>
      </p:sp>
      <p:sp>
        <p:nvSpPr>
          <p:cNvPr id="4" name="Text Placeholder 3">
            <a:extLst>
              <a:ext uri="{FF2B5EF4-FFF2-40B4-BE49-F238E27FC236}">
                <a16:creationId xmlns:a16="http://schemas.microsoft.com/office/drawing/2014/main" id="{C126340E-3416-42FD-A2B9-E0DC2739FD8A}"/>
              </a:ext>
            </a:extLst>
          </p:cNvPr>
          <p:cNvSpPr>
            <a:spLocks noGrp="1"/>
          </p:cNvSpPr>
          <p:nvPr>
            <p:ph type="body" sz="quarter" idx="14"/>
          </p:nvPr>
        </p:nvSpPr>
        <p:spPr>
          <a:xfrm>
            <a:off x="838200" y="5765138"/>
            <a:ext cx="10515600" cy="361342"/>
          </a:xfrm>
        </p:spPr>
        <p:txBody>
          <a:bodyPr>
            <a:noAutofit/>
          </a:bodyPr>
          <a:lstStyle/>
          <a:p>
            <a:pPr marL="0" indent="0">
              <a:spcBef>
                <a:spcPts val="0"/>
              </a:spcBef>
              <a:buNone/>
            </a:pPr>
            <a:r>
              <a:rPr lang="en-AU" sz="1200" dirty="0"/>
              <a:t>Note. Substances listed in this figure are the primary endorsed; nominal percentages have endorsed other substances. Data labels have been removed from figures in years 2000,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Object 66">
            <a:extLst>
              <a:ext uri="{FF2B5EF4-FFF2-40B4-BE49-F238E27FC236}">
                <a16:creationId xmlns:a16="http://schemas.microsoft.com/office/drawing/2014/main" id="{0DE7387D-985D-4742-A04B-33873F1D156A}"/>
              </a:ext>
            </a:extLst>
          </p:cNvPr>
          <p:cNvGraphicFramePr>
            <a:graphicFrameLocks/>
          </p:cNvGraphicFramePr>
          <p:nvPr>
            <p:extLst>
              <p:ext uri="{D42A27DB-BD31-4B8C-83A1-F6EECF244321}">
                <p14:modId xmlns:p14="http://schemas.microsoft.com/office/powerpoint/2010/main" val="3535602962"/>
              </p:ext>
            </p:extLst>
          </p:nvPr>
        </p:nvGraphicFramePr>
        <p:xfrm>
          <a:off x="838200" y="1589838"/>
          <a:ext cx="10515600" cy="41752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134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0BA1-BB6D-4D54-8053-8B4839164153}"/>
              </a:ext>
            </a:extLst>
          </p:cNvPr>
          <p:cNvSpPr>
            <a:spLocks noGrp="1"/>
          </p:cNvSpPr>
          <p:nvPr>
            <p:ph type="title"/>
          </p:nvPr>
        </p:nvSpPr>
        <p:spPr/>
        <p:txBody>
          <a:bodyPr>
            <a:noAutofit/>
          </a:bodyPr>
          <a:lstStyle/>
          <a:p>
            <a:r>
              <a:rPr lang="en-AU" sz="3200" dirty="0"/>
              <a:t>Figure 29: Past six month use of other drugs, ACT, 2000-2018 </a:t>
            </a:r>
          </a:p>
        </p:txBody>
      </p:sp>
      <p:graphicFrame>
        <p:nvGraphicFramePr>
          <p:cNvPr id="5" name="Chart Placeholder 4">
            <a:extLst>
              <a:ext uri="{FF2B5EF4-FFF2-40B4-BE49-F238E27FC236}">
                <a16:creationId xmlns:a16="http://schemas.microsoft.com/office/drawing/2014/main" id="{BB0E84E8-4E36-4E1E-8ED7-6CBBD80EB54E}"/>
              </a:ext>
            </a:extLst>
          </p:cNvPr>
          <p:cNvGraphicFramePr>
            <a:graphicFrameLocks noGrp="1"/>
          </p:cNvGraphicFramePr>
          <p:nvPr>
            <p:ph type="chart" sz="quarter" idx="13"/>
            <p:extLst>
              <p:ext uri="{D42A27DB-BD31-4B8C-83A1-F6EECF244321}">
                <p14:modId xmlns:p14="http://schemas.microsoft.com/office/powerpoint/2010/main" val="3066279906"/>
              </p:ext>
            </p:extLst>
          </p:nvPr>
        </p:nvGraphicFramePr>
        <p:xfrm>
          <a:off x="833438" y="1674812"/>
          <a:ext cx="10520362" cy="368220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5F571D73-53B1-4FC5-B05E-69B57DFDF887}"/>
              </a:ext>
            </a:extLst>
          </p:cNvPr>
          <p:cNvSpPr>
            <a:spLocks noGrp="1"/>
          </p:cNvSpPr>
          <p:nvPr>
            <p:ph type="body" sz="quarter" idx="14"/>
          </p:nvPr>
        </p:nvSpPr>
        <p:spPr>
          <a:xfrm>
            <a:off x="833438" y="5357017"/>
            <a:ext cx="10515600" cy="769464"/>
          </a:xfrm>
        </p:spPr>
        <p:txBody>
          <a:bodyPr>
            <a:noAutofit/>
          </a:bodyPr>
          <a:lstStyle/>
          <a:p>
            <a:pPr marL="0" indent="0">
              <a:buNone/>
            </a:pPr>
            <a:r>
              <a:rPr lang="en-AU" sz="1200" dirty="0"/>
              <a:t>Note. Non-prescribed use is reported for prescription medicines (i.e., benzodiazepines, anti-psychotics, and pharmaceutical stimulants). Participants were first asked about steroids in 2010, anti-psychotics in 2011 and e-cigarettes in 2014. Pharmaceutical stimulants were separated into prescribed and non-prescribed from 2006 onwards, and benzodiazepines were separated into prescribed and non-prescribed in 2007; Data labels have been removed from figures in years 2000,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spTree>
    <p:extLst>
      <p:ext uri="{BB962C8B-B14F-4D97-AF65-F5344CB8AC3E}">
        <p14:creationId xmlns:p14="http://schemas.microsoft.com/office/powerpoint/2010/main" val="3877923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4DFB-C0FF-497E-9FCB-DF278B010227}"/>
              </a:ext>
            </a:extLst>
          </p:cNvPr>
          <p:cNvSpPr>
            <a:spLocks noGrp="1"/>
          </p:cNvSpPr>
          <p:nvPr>
            <p:ph type="title"/>
          </p:nvPr>
        </p:nvSpPr>
        <p:spPr/>
        <p:txBody>
          <a:bodyPr>
            <a:noAutofit/>
          </a:bodyPr>
          <a:lstStyle/>
          <a:p>
            <a:r>
              <a:rPr lang="en-AU" sz="3200" dirty="0"/>
              <a:t>Figure 30: Use of opioids, stimulants and benzodiazepines on the day preceding interview, ACT, 2018</a:t>
            </a:r>
          </a:p>
        </p:txBody>
      </p:sp>
      <p:sp>
        <p:nvSpPr>
          <p:cNvPr id="4" name="Text Placeholder 3">
            <a:extLst>
              <a:ext uri="{FF2B5EF4-FFF2-40B4-BE49-F238E27FC236}">
                <a16:creationId xmlns:a16="http://schemas.microsoft.com/office/drawing/2014/main" id="{48B1B617-0859-4826-AC4D-697A87E53DF2}"/>
              </a:ext>
            </a:extLst>
          </p:cNvPr>
          <p:cNvSpPr>
            <a:spLocks noGrp="1"/>
          </p:cNvSpPr>
          <p:nvPr>
            <p:ph type="body" sz="quarter" idx="14"/>
          </p:nvPr>
        </p:nvSpPr>
        <p:spPr>
          <a:xfrm>
            <a:off x="6096000" y="1701908"/>
            <a:ext cx="4691742" cy="946150"/>
          </a:xfrm>
        </p:spPr>
        <p:txBody>
          <a:bodyPr>
            <a:noAutofit/>
          </a:bodyPr>
          <a:lstStyle/>
          <a:p>
            <a:pPr marL="0" indent="0">
              <a:buNone/>
            </a:pPr>
            <a:r>
              <a:rPr lang="en-AU" sz="1700" dirty="0"/>
              <a:t>Note. This figure captures those who had used stimulants, opioids and/or benzodiazepines on the day preceding interview (82%; n=82). </a:t>
            </a:r>
          </a:p>
        </p:txBody>
      </p:sp>
      <p:pic>
        <p:nvPicPr>
          <p:cNvPr id="5" name="Picture 4">
            <a:extLst>
              <a:ext uri="{FF2B5EF4-FFF2-40B4-BE49-F238E27FC236}">
                <a16:creationId xmlns:a16="http://schemas.microsoft.com/office/drawing/2014/main" id="{AB5F2AAA-4184-4051-BEE2-CE2BF96B304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8199" y="1476260"/>
            <a:ext cx="4835487" cy="4742185"/>
          </a:xfrm>
          <a:prstGeom prst="rect">
            <a:avLst/>
          </a:prstGeom>
        </p:spPr>
      </p:pic>
    </p:spTree>
    <p:extLst>
      <p:ext uri="{BB962C8B-B14F-4D97-AF65-F5344CB8AC3E}">
        <p14:creationId xmlns:p14="http://schemas.microsoft.com/office/powerpoint/2010/main" val="1795477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63B8-BBC3-4E8A-8DF7-F4B9CCE588EA}"/>
              </a:ext>
            </a:extLst>
          </p:cNvPr>
          <p:cNvSpPr>
            <a:spLocks noGrp="1"/>
          </p:cNvSpPr>
          <p:nvPr>
            <p:ph type="title"/>
          </p:nvPr>
        </p:nvSpPr>
        <p:spPr/>
        <p:txBody>
          <a:bodyPr>
            <a:noAutofit/>
          </a:bodyPr>
          <a:lstStyle/>
          <a:p>
            <a:r>
              <a:rPr lang="en-AU" sz="3200" dirty="0"/>
              <a:t>Figure 31: Past 12 month non-fatal overdose, ACT, 2000-2018</a:t>
            </a:r>
          </a:p>
        </p:txBody>
      </p:sp>
      <p:sp>
        <p:nvSpPr>
          <p:cNvPr id="4" name="Text Placeholder 3">
            <a:extLst>
              <a:ext uri="{FF2B5EF4-FFF2-40B4-BE49-F238E27FC236}">
                <a16:creationId xmlns:a16="http://schemas.microsoft.com/office/drawing/2014/main" id="{BC29D115-25D5-4105-AC94-B228103071BF}"/>
              </a:ext>
            </a:extLst>
          </p:cNvPr>
          <p:cNvSpPr>
            <a:spLocks noGrp="1"/>
          </p:cNvSpPr>
          <p:nvPr>
            <p:ph type="body" sz="quarter" idx="14"/>
          </p:nvPr>
        </p:nvSpPr>
        <p:spPr>
          <a:xfrm>
            <a:off x="838200" y="5868490"/>
            <a:ext cx="10515600" cy="257990"/>
          </a:xfrm>
        </p:spPr>
        <p:txBody>
          <a:bodyPr>
            <a:normAutofit/>
          </a:bodyPr>
          <a:lstStyle/>
          <a:p>
            <a:pPr marL="0" indent="0">
              <a:buNone/>
            </a:pPr>
            <a:r>
              <a:rPr lang="en-AU" sz="1200" dirty="0"/>
              <a:t>Note. Estimates from 2000-2005 refer to heroin and morphine non-fatal overdose only.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2100" dirty="0"/>
          </a:p>
        </p:txBody>
      </p:sp>
      <p:graphicFrame>
        <p:nvGraphicFramePr>
          <p:cNvPr id="5" name="Chart Placeholder 4">
            <a:extLst>
              <a:ext uri="{FF2B5EF4-FFF2-40B4-BE49-F238E27FC236}">
                <a16:creationId xmlns:a16="http://schemas.microsoft.com/office/drawing/2014/main" id="{810071EE-A8C7-4330-8A55-2AC73777D014}"/>
              </a:ext>
            </a:extLst>
          </p:cNvPr>
          <p:cNvGraphicFramePr>
            <a:graphicFrameLocks noGrp="1" noChangeAspect="1"/>
          </p:cNvGraphicFramePr>
          <p:nvPr>
            <p:ph type="chart" sz="quarter" idx="13"/>
            <p:extLst>
              <p:ext uri="{D42A27DB-BD31-4B8C-83A1-F6EECF244321}">
                <p14:modId xmlns:p14="http://schemas.microsoft.com/office/powerpoint/2010/main" val="3705693885"/>
              </p:ext>
            </p:extLst>
          </p:nvPr>
        </p:nvGraphicFramePr>
        <p:xfrm>
          <a:off x="838200" y="1674812"/>
          <a:ext cx="10515600" cy="4051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63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64FC-4147-44F3-8537-A581A468220E}"/>
              </a:ext>
            </a:extLst>
          </p:cNvPr>
          <p:cNvSpPr>
            <a:spLocks noGrp="1"/>
          </p:cNvSpPr>
          <p:nvPr>
            <p:ph type="title"/>
          </p:nvPr>
        </p:nvSpPr>
        <p:spPr/>
        <p:txBody>
          <a:bodyPr>
            <a:noAutofit/>
          </a:bodyPr>
          <a:lstStyle/>
          <a:p>
            <a:r>
              <a:rPr lang="en-AU" sz="3200" dirty="0"/>
              <a:t>Figure 32: Take-home naloxone program and distribution, ACT, 2013-2018</a:t>
            </a:r>
          </a:p>
        </p:txBody>
      </p:sp>
      <p:sp>
        <p:nvSpPr>
          <p:cNvPr id="4" name="Text Placeholder 3">
            <a:extLst>
              <a:ext uri="{FF2B5EF4-FFF2-40B4-BE49-F238E27FC236}">
                <a16:creationId xmlns:a16="http://schemas.microsoft.com/office/drawing/2014/main" id="{B80DC711-5829-474A-9F94-9EA6FFB00D98}"/>
              </a:ext>
            </a:extLst>
          </p:cNvPr>
          <p:cNvSpPr>
            <a:spLocks noGrp="1"/>
          </p:cNvSpPr>
          <p:nvPr>
            <p:ph type="body" sz="quarter" idx="14"/>
          </p:nvPr>
        </p:nvSpPr>
        <p:spPr>
          <a:xfrm>
            <a:off x="833438" y="5832027"/>
            <a:ext cx="10515600" cy="235838"/>
          </a:xfrm>
        </p:spPr>
        <p:txBody>
          <a:bodyPr>
            <a:noAutofit/>
          </a:bodyPr>
          <a:lstStyle/>
          <a:p>
            <a:pPr marL="0" indent="0">
              <a:buNone/>
            </a:pPr>
            <a:r>
              <a:rPr lang="en-AU" sz="1200" dirty="0"/>
              <a:t>Note.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9B51174A-43D9-4770-8573-6B3F1FA9C0E5}"/>
              </a:ext>
            </a:extLst>
          </p:cNvPr>
          <p:cNvGraphicFramePr>
            <a:graphicFrameLocks noGrp="1" noChangeAspect="1"/>
          </p:cNvGraphicFramePr>
          <p:nvPr>
            <p:ph type="chart" sz="quarter" idx="13"/>
            <p:extLst>
              <p:ext uri="{D42A27DB-BD31-4B8C-83A1-F6EECF244321}">
                <p14:modId xmlns:p14="http://schemas.microsoft.com/office/powerpoint/2010/main" val="2043502286"/>
              </p:ext>
            </p:extLst>
          </p:nvPr>
        </p:nvGraphicFramePr>
        <p:xfrm>
          <a:off x="833438" y="1738312"/>
          <a:ext cx="10515600" cy="40109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0207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6DFA-5AE9-4FD7-A309-0EC11086725E}"/>
              </a:ext>
            </a:extLst>
          </p:cNvPr>
          <p:cNvSpPr>
            <a:spLocks noGrp="1"/>
          </p:cNvSpPr>
          <p:nvPr>
            <p:ph type="title"/>
          </p:nvPr>
        </p:nvSpPr>
        <p:spPr>
          <a:xfrm>
            <a:off x="838200" y="365126"/>
            <a:ext cx="10515600" cy="946150"/>
          </a:xfrm>
        </p:spPr>
        <p:txBody>
          <a:bodyPr>
            <a:noAutofit/>
          </a:bodyPr>
          <a:lstStyle/>
          <a:p>
            <a:r>
              <a:rPr lang="en-AU" sz="3200" dirty="0"/>
              <a:t>Figure 33: Borrowing and lending of needles and sharing of injecting equipment in the past month, ACT, 2000-2018</a:t>
            </a:r>
          </a:p>
        </p:txBody>
      </p:sp>
      <p:sp>
        <p:nvSpPr>
          <p:cNvPr id="4" name="Text Placeholder 3">
            <a:extLst>
              <a:ext uri="{FF2B5EF4-FFF2-40B4-BE49-F238E27FC236}">
                <a16:creationId xmlns:a16="http://schemas.microsoft.com/office/drawing/2014/main" id="{C20BD1F6-0795-459D-9632-F22F4462BE6A}"/>
              </a:ext>
            </a:extLst>
          </p:cNvPr>
          <p:cNvSpPr>
            <a:spLocks noGrp="1"/>
          </p:cNvSpPr>
          <p:nvPr>
            <p:ph type="body" sz="quarter" idx="14"/>
          </p:nvPr>
        </p:nvSpPr>
        <p:spPr>
          <a:xfrm>
            <a:off x="838199" y="5552662"/>
            <a:ext cx="10363200" cy="608108"/>
          </a:xfrm>
        </p:spPr>
        <p:txBody>
          <a:bodyPr>
            <a:noAutofit/>
          </a:bodyPr>
          <a:lstStyle/>
          <a:p>
            <a:pPr marL="0" indent="0">
              <a:buNone/>
            </a:pPr>
            <a:r>
              <a:rPr lang="en-AU" sz="1200" dirty="0"/>
              <a:t>Note. Data collection for ‘reused own needle’ started in 2008. Borrowed (receptive): used a needle after someone else. Lent (distributive): somebody else used a needle after them. Data labels have been removed from figures in years 2000,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dirty="0"/>
          </a:p>
        </p:txBody>
      </p:sp>
      <p:graphicFrame>
        <p:nvGraphicFramePr>
          <p:cNvPr id="5" name="Chart Placeholder 4">
            <a:extLst>
              <a:ext uri="{FF2B5EF4-FFF2-40B4-BE49-F238E27FC236}">
                <a16:creationId xmlns:a16="http://schemas.microsoft.com/office/drawing/2014/main" id="{1E092FD2-BE51-422D-B626-A348039672AD}"/>
              </a:ext>
            </a:extLst>
          </p:cNvPr>
          <p:cNvGraphicFramePr>
            <a:graphicFrameLocks noGrp="1" noChangeAspect="1"/>
          </p:cNvGraphicFramePr>
          <p:nvPr>
            <p:ph type="chart" sz="quarter" idx="13"/>
            <p:extLst>
              <p:ext uri="{D42A27DB-BD31-4B8C-83A1-F6EECF244321}">
                <p14:modId xmlns:p14="http://schemas.microsoft.com/office/powerpoint/2010/main" val="2277358340"/>
              </p:ext>
            </p:extLst>
          </p:nvPr>
        </p:nvGraphicFramePr>
        <p:xfrm>
          <a:off x="838201" y="1674814"/>
          <a:ext cx="10363199" cy="3877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7600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F4EBE1-5643-49A5-8EFA-A370245E0F26}"/>
              </a:ext>
            </a:extLst>
          </p:cNvPr>
          <p:cNvSpPr>
            <a:spLocks noGrp="1"/>
          </p:cNvSpPr>
          <p:nvPr>
            <p:ph type="title"/>
          </p:nvPr>
        </p:nvSpPr>
        <p:spPr/>
        <p:txBody>
          <a:bodyPr>
            <a:normAutofit fontScale="90000"/>
          </a:bodyPr>
          <a:lstStyle/>
          <a:p>
            <a:r>
              <a:rPr lang="en-AU" dirty="0"/>
              <a:t>Figure 34: Driving risk behaviour in the last six months, ACT, 2005-2018</a:t>
            </a:r>
          </a:p>
        </p:txBody>
      </p:sp>
      <p:graphicFrame>
        <p:nvGraphicFramePr>
          <p:cNvPr id="5" name="Chart Placeholder 4">
            <a:extLst>
              <a:ext uri="{FF2B5EF4-FFF2-40B4-BE49-F238E27FC236}">
                <a16:creationId xmlns:a16="http://schemas.microsoft.com/office/drawing/2014/main" id="{28A52EBC-3E00-4E0F-B9D9-04B27F9665CF}"/>
              </a:ext>
            </a:extLst>
          </p:cNvPr>
          <p:cNvGraphicFramePr>
            <a:graphicFrameLocks noChangeAspect="1"/>
          </p:cNvGraphicFramePr>
          <p:nvPr>
            <p:extLst>
              <p:ext uri="{D42A27DB-BD31-4B8C-83A1-F6EECF244321}">
                <p14:modId xmlns:p14="http://schemas.microsoft.com/office/powerpoint/2010/main" val="2786700570"/>
              </p:ext>
            </p:extLst>
          </p:nvPr>
        </p:nvGraphicFramePr>
        <p:xfrm>
          <a:off x="838200" y="1674812"/>
          <a:ext cx="10515600" cy="405161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DECF22C8-7B45-40D4-B07B-244F531AB5CD}"/>
              </a:ext>
            </a:extLst>
          </p:cNvPr>
          <p:cNvSpPr/>
          <p:nvPr/>
        </p:nvSpPr>
        <p:spPr>
          <a:xfrm>
            <a:off x="838200" y="5495597"/>
            <a:ext cx="10757452" cy="646331"/>
          </a:xfrm>
          <a:prstGeom prst="rect">
            <a:avLst/>
          </a:prstGeom>
        </p:spPr>
        <p:txBody>
          <a:bodyPr wrap="square">
            <a:spAutoFit/>
          </a:bodyPr>
          <a:lstStyle/>
          <a:p>
            <a:pPr>
              <a:spcAft>
                <a:spcPts val="0"/>
              </a:spcAft>
              <a:tabLst>
                <a:tab pos="36195" algn="l"/>
                <a:tab pos="90170" algn="l"/>
                <a:tab pos="2186940" algn="l"/>
              </a:tabLst>
            </a:pPr>
            <a:r>
              <a:rPr lang="en-AU" sz="1200" dirty="0">
                <a:latin typeface="Arial" panose="020B0604020202020204" pitchFamily="34" charset="0"/>
                <a:ea typeface="Times New Roman" panose="02020603050405020304" pitchFamily="18" charset="0"/>
              </a:rPr>
              <a:t>Note. Driven over the perceived limit of alcohol and driven a vehicle within three hours of using an illicit or non-prescribed drug. Data not collected in 2014.</a:t>
            </a:r>
            <a:r>
              <a:rPr lang="en-AU" sz="1200" dirty="0"/>
              <a:t> Data labels have been removed from figures in years 2005, 2017 and 2018 with small cell size (i.e. n≤5).</a:t>
            </a:r>
            <a:r>
              <a:rPr lang="en-AU" sz="1200" dirty="0">
                <a:latin typeface="Arial" panose="020B0604020202020204" pitchFamily="34" charset="0"/>
                <a:ea typeface="Times New Roman" panose="02020603050405020304" pitchFamily="18" charset="0"/>
              </a:rPr>
              <a:t> *</a:t>
            </a:r>
            <a:r>
              <a:rPr lang="en-AU" sz="1200" i="1" dirty="0">
                <a:latin typeface="Arial" panose="020B0604020202020204" pitchFamily="34" charset="0"/>
                <a:ea typeface="Times New Roman" panose="02020603050405020304" pitchFamily="18" charset="0"/>
              </a:rPr>
              <a:t>p</a:t>
            </a:r>
            <a:r>
              <a:rPr lang="en-AU" sz="1200" dirty="0">
                <a:latin typeface="Arial" panose="020B0604020202020204" pitchFamily="34" charset="0"/>
                <a:ea typeface="Times New Roman" panose="02020603050405020304" pitchFamily="18" charset="0"/>
              </a:rPr>
              <a:t>&lt;0.050; **</a:t>
            </a:r>
            <a:r>
              <a:rPr lang="en-AU" sz="1200" i="1" dirty="0">
                <a:latin typeface="Arial" panose="020B0604020202020204" pitchFamily="34" charset="0"/>
                <a:ea typeface="Times New Roman" panose="02020603050405020304" pitchFamily="18" charset="0"/>
              </a:rPr>
              <a:t>p</a:t>
            </a:r>
            <a:r>
              <a:rPr lang="en-AU" sz="1200" dirty="0">
                <a:latin typeface="Arial" panose="020B0604020202020204" pitchFamily="34" charset="0"/>
                <a:ea typeface="Times New Roman" panose="02020603050405020304" pitchFamily="18" charset="0"/>
              </a:rPr>
              <a:t>&lt;0.010; ***</a:t>
            </a:r>
            <a:r>
              <a:rPr lang="en-AU" sz="1200" i="1" dirty="0">
                <a:latin typeface="Arial" panose="020B0604020202020204" pitchFamily="34" charset="0"/>
                <a:ea typeface="Times New Roman" panose="02020603050405020304" pitchFamily="18" charset="0"/>
              </a:rPr>
              <a:t>p</a:t>
            </a:r>
            <a:r>
              <a:rPr lang="en-AU" sz="1200" dirty="0">
                <a:latin typeface="Arial" panose="020B0604020202020204" pitchFamily="34" charset="0"/>
                <a:ea typeface="Times New Roman" panose="02020603050405020304" pitchFamily="18" charset="0"/>
              </a:rPr>
              <a:t>&lt;0.001 for 2017 versus 2018.</a:t>
            </a:r>
          </a:p>
        </p:txBody>
      </p:sp>
    </p:spTree>
    <p:extLst>
      <p:ext uri="{BB962C8B-B14F-4D97-AF65-F5344CB8AC3E}">
        <p14:creationId xmlns:p14="http://schemas.microsoft.com/office/powerpoint/2010/main" val="322453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16C9-001C-4BA5-AB1E-DBBD4D45F214}"/>
              </a:ext>
            </a:extLst>
          </p:cNvPr>
          <p:cNvSpPr>
            <a:spLocks noGrp="1"/>
          </p:cNvSpPr>
          <p:nvPr>
            <p:ph type="title"/>
          </p:nvPr>
        </p:nvSpPr>
        <p:spPr>
          <a:xfrm>
            <a:off x="833438" y="365126"/>
            <a:ext cx="10520362" cy="946150"/>
          </a:xfrm>
        </p:spPr>
        <p:txBody>
          <a:bodyPr>
            <a:noAutofit/>
          </a:bodyPr>
          <a:lstStyle/>
          <a:p>
            <a:r>
              <a:rPr lang="en-AU" sz="3200" dirty="0"/>
              <a:t>Figure 35: Self-reported mental health problems and treatment seeking in the past six months, ACT, 2004-2018</a:t>
            </a:r>
          </a:p>
        </p:txBody>
      </p:sp>
      <p:sp>
        <p:nvSpPr>
          <p:cNvPr id="4" name="Text Placeholder 3">
            <a:extLst>
              <a:ext uri="{FF2B5EF4-FFF2-40B4-BE49-F238E27FC236}">
                <a16:creationId xmlns:a16="http://schemas.microsoft.com/office/drawing/2014/main" id="{03E712E2-D3C5-4998-ACF3-54A43675466B}"/>
              </a:ext>
            </a:extLst>
          </p:cNvPr>
          <p:cNvSpPr>
            <a:spLocks noGrp="1"/>
          </p:cNvSpPr>
          <p:nvPr>
            <p:ph type="body" sz="quarter" idx="14"/>
          </p:nvPr>
        </p:nvSpPr>
        <p:spPr>
          <a:xfrm>
            <a:off x="833438" y="5473148"/>
            <a:ext cx="10515600" cy="641902"/>
          </a:xfrm>
        </p:spPr>
        <p:txBody>
          <a:bodyPr>
            <a:normAutofit/>
          </a:bodyPr>
          <a:lstStyle/>
          <a:p>
            <a:pPr marL="0" indent="0">
              <a:buNone/>
            </a:pPr>
            <a:r>
              <a:rPr lang="en-AU" sz="1200" dirty="0"/>
              <a:t>Note. Stacked bar graph of % who self-reported a mental health problem, disaggregated by the percentage who reported attending a health professional versus the percentage who have not. Data labels have been removed from figures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 </a:t>
            </a:r>
          </a:p>
          <a:p>
            <a:pPr marL="0" indent="0">
              <a:buNone/>
            </a:pPr>
            <a:endParaRPr lang="en-AU" sz="2000" dirty="0"/>
          </a:p>
        </p:txBody>
      </p:sp>
      <p:graphicFrame>
        <p:nvGraphicFramePr>
          <p:cNvPr id="5" name="Chart Placeholder 4">
            <a:extLst>
              <a:ext uri="{FF2B5EF4-FFF2-40B4-BE49-F238E27FC236}">
                <a16:creationId xmlns:a16="http://schemas.microsoft.com/office/drawing/2014/main" id="{6871B8E7-5617-4109-8F67-8AB680189B97}"/>
              </a:ext>
            </a:extLst>
          </p:cNvPr>
          <p:cNvGraphicFramePr>
            <a:graphicFrameLocks noGrp="1"/>
          </p:cNvGraphicFramePr>
          <p:nvPr>
            <p:ph type="chart" sz="quarter" idx="13"/>
            <p:extLst>
              <p:ext uri="{D42A27DB-BD31-4B8C-83A1-F6EECF244321}">
                <p14:modId xmlns:p14="http://schemas.microsoft.com/office/powerpoint/2010/main" val="1384681666"/>
              </p:ext>
            </p:extLst>
          </p:nvPr>
        </p:nvGraphicFramePr>
        <p:xfrm>
          <a:off x="833438" y="1674814"/>
          <a:ext cx="10202862" cy="3599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5604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2BFB-559B-4871-BE63-2A44853C8A9D}"/>
              </a:ext>
            </a:extLst>
          </p:cNvPr>
          <p:cNvSpPr>
            <a:spLocks noGrp="1"/>
          </p:cNvSpPr>
          <p:nvPr>
            <p:ph type="title"/>
          </p:nvPr>
        </p:nvSpPr>
        <p:spPr/>
        <p:txBody>
          <a:bodyPr>
            <a:noAutofit/>
          </a:bodyPr>
          <a:lstStyle/>
          <a:p>
            <a:r>
              <a:rPr lang="en-AU" sz="3200" dirty="0"/>
              <a:t>Figure 36: Self-reported criminal activity in the past month, ACT, 2000-2018</a:t>
            </a:r>
          </a:p>
        </p:txBody>
      </p:sp>
      <p:sp>
        <p:nvSpPr>
          <p:cNvPr id="4" name="Text Placeholder 3">
            <a:extLst>
              <a:ext uri="{FF2B5EF4-FFF2-40B4-BE49-F238E27FC236}">
                <a16:creationId xmlns:a16="http://schemas.microsoft.com/office/drawing/2014/main" id="{0A85C4A8-288E-4A7A-BD31-5720CCC45DFD}"/>
              </a:ext>
            </a:extLst>
          </p:cNvPr>
          <p:cNvSpPr>
            <a:spLocks noGrp="1"/>
          </p:cNvSpPr>
          <p:nvPr>
            <p:ph type="body" sz="quarter" idx="14"/>
          </p:nvPr>
        </p:nvSpPr>
        <p:spPr>
          <a:xfrm>
            <a:off x="833437" y="5710972"/>
            <a:ext cx="10515600" cy="426938"/>
          </a:xfrm>
        </p:spPr>
        <p:txBody>
          <a:bodyPr>
            <a:normAutofit/>
          </a:bodyPr>
          <a:lstStyle/>
          <a:p>
            <a:pPr marL="0" indent="0">
              <a:buNone/>
            </a:pPr>
            <a:r>
              <a:rPr lang="en-AU" sz="1200" dirty="0"/>
              <a:t>Note. ‘Any crime’ comprises the percentage who report any property crime, drug dealing, fraud and/or violent crime in the past month. Data labels have been removed from figures in years 2000,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58A24449-4896-4981-9A1F-19C0A758D2F5}"/>
              </a:ext>
            </a:extLst>
          </p:cNvPr>
          <p:cNvGraphicFramePr>
            <a:graphicFrameLocks noGrp="1" noChangeAspect="1"/>
          </p:cNvGraphicFramePr>
          <p:nvPr>
            <p:ph type="chart" sz="quarter" idx="13"/>
            <p:extLst>
              <p:ext uri="{D42A27DB-BD31-4B8C-83A1-F6EECF244321}">
                <p14:modId xmlns:p14="http://schemas.microsoft.com/office/powerpoint/2010/main" val="2875680732"/>
              </p:ext>
            </p:extLst>
          </p:nvPr>
        </p:nvGraphicFramePr>
        <p:xfrm>
          <a:off x="838200" y="1674813"/>
          <a:ext cx="10520363" cy="3925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515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2201-378D-4BE5-B658-49771BDCBCBB}"/>
              </a:ext>
            </a:extLst>
          </p:cNvPr>
          <p:cNvSpPr>
            <a:spLocks noGrp="1"/>
          </p:cNvSpPr>
          <p:nvPr>
            <p:ph type="title"/>
          </p:nvPr>
        </p:nvSpPr>
        <p:spPr/>
        <p:txBody>
          <a:bodyPr>
            <a:noAutofit/>
          </a:bodyPr>
          <a:lstStyle/>
          <a:p>
            <a:r>
              <a:rPr lang="en-AU" sz="3200" dirty="0"/>
              <a:t>Figure 3: High frequency substance use in the past six months, ACT, 2000-2018</a:t>
            </a:r>
          </a:p>
        </p:txBody>
      </p:sp>
      <p:sp>
        <p:nvSpPr>
          <p:cNvPr id="4" name="Text Placeholder 3">
            <a:extLst>
              <a:ext uri="{FF2B5EF4-FFF2-40B4-BE49-F238E27FC236}">
                <a16:creationId xmlns:a16="http://schemas.microsoft.com/office/drawing/2014/main" id="{2DC824F2-94D4-4C54-B718-4756DF585629}"/>
              </a:ext>
            </a:extLst>
          </p:cNvPr>
          <p:cNvSpPr>
            <a:spLocks noGrp="1"/>
          </p:cNvSpPr>
          <p:nvPr>
            <p:ph type="body" sz="quarter" idx="14"/>
          </p:nvPr>
        </p:nvSpPr>
        <p:spPr>
          <a:xfrm>
            <a:off x="832757" y="5902780"/>
            <a:ext cx="10515600" cy="249735"/>
          </a:xfrm>
        </p:spPr>
        <p:txBody>
          <a:bodyPr>
            <a:normAutofit lnSpcReduction="10000"/>
          </a:bodyPr>
          <a:lstStyle/>
          <a:p>
            <a:pPr marL="0" indent="0">
              <a:buNone/>
            </a:pPr>
            <a:r>
              <a:rPr lang="en-AU" sz="1200" dirty="0"/>
              <a:t>Note. These figures are of the entire sample. Y axis reduced to 80%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6" name="Object 66">
            <a:extLst>
              <a:ext uri="{FF2B5EF4-FFF2-40B4-BE49-F238E27FC236}">
                <a16:creationId xmlns:a16="http://schemas.microsoft.com/office/drawing/2014/main" id="{2A9DB52B-1451-473B-AFB4-9E71BB244CE6}"/>
              </a:ext>
            </a:extLst>
          </p:cNvPr>
          <p:cNvGraphicFramePr>
            <a:graphicFrameLocks/>
          </p:cNvGraphicFramePr>
          <p:nvPr>
            <p:extLst>
              <p:ext uri="{D42A27DB-BD31-4B8C-83A1-F6EECF244321}">
                <p14:modId xmlns:p14="http://schemas.microsoft.com/office/powerpoint/2010/main" val="2587022092"/>
              </p:ext>
            </p:extLst>
          </p:nvPr>
        </p:nvGraphicFramePr>
        <p:xfrm>
          <a:off x="620900" y="1748938"/>
          <a:ext cx="11200986" cy="38680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924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C9F6-FADA-4B2B-83D1-162A02897E83}"/>
              </a:ext>
            </a:extLst>
          </p:cNvPr>
          <p:cNvSpPr>
            <a:spLocks noGrp="1"/>
          </p:cNvSpPr>
          <p:nvPr>
            <p:ph type="title"/>
          </p:nvPr>
        </p:nvSpPr>
        <p:spPr/>
        <p:txBody>
          <a:bodyPr>
            <a:noAutofit/>
          </a:bodyPr>
          <a:lstStyle/>
          <a:p>
            <a:r>
              <a:rPr lang="en-AU" sz="3200" dirty="0"/>
              <a:t>Figure 4: Past six month use and frequency of use of heroin, ACT, 2000-2018</a:t>
            </a:r>
          </a:p>
        </p:txBody>
      </p:sp>
      <p:sp>
        <p:nvSpPr>
          <p:cNvPr id="4" name="Text Placeholder 3">
            <a:extLst>
              <a:ext uri="{FF2B5EF4-FFF2-40B4-BE49-F238E27FC236}">
                <a16:creationId xmlns:a16="http://schemas.microsoft.com/office/drawing/2014/main" id="{5533BAAB-DAB9-4989-B853-D8FFE3FD0257}"/>
              </a:ext>
            </a:extLst>
          </p:cNvPr>
          <p:cNvSpPr>
            <a:spLocks noGrp="1"/>
          </p:cNvSpPr>
          <p:nvPr>
            <p:ph type="body" sz="quarter" idx="14"/>
          </p:nvPr>
        </p:nvSpPr>
        <p:spPr>
          <a:xfrm>
            <a:off x="838200" y="5796935"/>
            <a:ext cx="10515600" cy="400501"/>
          </a:xfrm>
        </p:spPr>
        <p:txBody>
          <a:bodyPr>
            <a:noAutofit/>
          </a:bodyPr>
          <a:lstStyle/>
          <a:p>
            <a:pPr marL="0" indent="0">
              <a:buNone/>
            </a:pPr>
            <a:r>
              <a:rPr lang="en-AU" sz="1200" dirty="0"/>
              <a:t>Note. Median days computed among those who reported recent use (maximum 180 days). Median days rounded to the nearest whole number.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6" name="Chart 5">
            <a:extLst>
              <a:ext uri="{FF2B5EF4-FFF2-40B4-BE49-F238E27FC236}">
                <a16:creationId xmlns:a16="http://schemas.microsoft.com/office/drawing/2014/main" id="{81E01D9F-40B5-4149-9F77-78C3CFD54CDF}"/>
              </a:ext>
            </a:extLst>
          </p:cNvPr>
          <p:cNvGraphicFramePr/>
          <p:nvPr>
            <p:extLst>
              <p:ext uri="{D42A27DB-BD31-4B8C-83A1-F6EECF244321}">
                <p14:modId xmlns:p14="http://schemas.microsoft.com/office/powerpoint/2010/main" val="994005720"/>
              </p:ext>
            </p:extLst>
          </p:nvPr>
        </p:nvGraphicFramePr>
        <p:xfrm>
          <a:off x="832756" y="1620499"/>
          <a:ext cx="10515600" cy="41764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479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FA75-FBA0-424F-999C-A6460FC2FEAB}"/>
              </a:ext>
            </a:extLst>
          </p:cNvPr>
          <p:cNvSpPr>
            <a:spLocks noGrp="1"/>
          </p:cNvSpPr>
          <p:nvPr>
            <p:ph type="title"/>
          </p:nvPr>
        </p:nvSpPr>
        <p:spPr/>
        <p:txBody>
          <a:bodyPr>
            <a:noAutofit/>
          </a:bodyPr>
          <a:lstStyle/>
          <a:p>
            <a:r>
              <a:rPr lang="en-AU" sz="3200" dirty="0"/>
              <a:t>Figure 5: Median price of heroin per cap and gram, ACT, 2000-2018</a:t>
            </a:r>
          </a:p>
        </p:txBody>
      </p:sp>
      <p:sp>
        <p:nvSpPr>
          <p:cNvPr id="4" name="Text Placeholder 3">
            <a:extLst>
              <a:ext uri="{FF2B5EF4-FFF2-40B4-BE49-F238E27FC236}">
                <a16:creationId xmlns:a16="http://schemas.microsoft.com/office/drawing/2014/main" id="{6D33D9E2-D027-4476-B995-142399B0DCF4}"/>
              </a:ext>
            </a:extLst>
          </p:cNvPr>
          <p:cNvSpPr>
            <a:spLocks noGrp="1"/>
          </p:cNvSpPr>
          <p:nvPr>
            <p:ph type="body" sz="quarter" idx="14"/>
          </p:nvPr>
        </p:nvSpPr>
        <p:spPr>
          <a:xfrm>
            <a:off x="838200" y="5925640"/>
            <a:ext cx="10515600" cy="209034"/>
          </a:xfrm>
        </p:spPr>
        <p:txBody>
          <a:bodyPr>
            <a:noAutofit/>
          </a:bodyPr>
          <a:lstStyle/>
          <a:p>
            <a:pPr marL="0" indent="0">
              <a:buNone/>
            </a:pPr>
            <a:r>
              <a:rPr lang="en-AU" sz="1200" dirty="0"/>
              <a:t>Note. Among those who commented. Price for a gram of heroin was not collected in 2000.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800" dirty="0"/>
          </a:p>
        </p:txBody>
      </p:sp>
      <p:graphicFrame>
        <p:nvGraphicFramePr>
          <p:cNvPr id="5" name="Chart 4">
            <a:extLst>
              <a:ext uri="{FF2B5EF4-FFF2-40B4-BE49-F238E27FC236}">
                <a16:creationId xmlns:a16="http://schemas.microsoft.com/office/drawing/2014/main" id="{B665E6AD-35E2-4996-95E5-731B15E1657A}"/>
              </a:ext>
            </a:extLst>
          </p:cNvPr>
          <p:cNvGraphicFramePr/>
          <p:nvPr>
            <p:extLst>
              <p:ext uri="{D42A27DB-BD31-4B8C-83A1-F6EECF244321}">
                <p14:modId xmlns:p14="http://schemas.microsoft.com/office/powerpoint/2010/main" val="293282610"/>
              </p:ext>
            </p:extLst>
          </p:nvPr>
        </p:nvGraphicFramePr>
        <p:xfrm>
          <a:off x="838200" y="1601488"/>
          <a:ext cx="10515600" cy="4324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050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BFF8-8FAA-41E5-8D31-0559A2B0415B}"/>
              </a:ext>
            </a:extLst>
          </p:cNvPr>
          <p:cNvSpPr>
            <a:spLocks noGrp="1"/>
          </p:cNvSpPr>
          <p:nvPr>
            <p:ph type="title"/>
          </p:nvPr>
        </p:nvSpPr>
        <p:spPr/>
        <p:txBody>
          <a:bodyPr>
            <a:noAutofit/>
          </a:bodyPr>
          <a:lstStyle/>
          <a:p>
            <a:r>
              <a:rPr lang="en-AU" sz="3200" dirty="0"/>
              <a:t>Figure 6: Current perceived purity of heroin, ACT, 2000-2018</a:t>
            </a:r>
          </a:p>
        </p:txBody>
      </p:sp>
      <p:sp>
        <p:nvSpPr>
          <p:cNvPr id="4" name="Text Placeholder 3">
            <a:extLst>
              <a:ext uri="{FF2B5EF4-FFF2-40B4-BE49-F238E27FC236}">
                <a16:creationId xmlns:a16="http://schemas.microsoft.com/office/drawing/2014/main" id="{71CE6C56-A91B-4C60-AC45-E117FA4A59BC}"/>
              </a:ext>
            </a:extLst>
          </p:cNvPr>
          <p:cNvSpPr>
            <a:spLocks noGrp="1"/>
          </p:cNvSpPr>
          <p:nvPr>
            <p:ph type="body" sz="quarter" idx="14"/>
          </p:nvPr>
        </p:nvSpPr>
        <p:spPr>
          <a:xfrm>
            <a:off x="832757" y="5711687"/>
            <a:ext cx="10515600" cy="448726"/>
          </a:xfrm>
        </p:spPr>
        <p:txBody>
          <a:bodyPr>
            <a:noAutofit/>
          </a:bodyPr>
          <a:lstStyle/>
          <a:p>
            <a:pPr marL="0" indent="0">
              <a:buNone/>
            </a:pPr>
            <a:r>
              <a:rPr lang="en-GB" sz="1200" dirty="0"/>
              <a:t>Note. The response ‘Don’t know’ was excluded from analysis. </a:t>
            </a:r>
            <a:r>
              <a:rPr lang="en-AU" sz="1200" dirty="0"/>
              <a:t>Data labels have been removed from figures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4">
            <a:extLst>
              <a:ext uri="{FF2B5EF4-FFF2-40B4-BE49-F238E27FC236}">
                <a16:creationId xmlns:a16="http://schemas.microsoft.com/office/drawing/2014/main" id="{8D85E282-6071-4622-ABCC-542C51B3D958}"/>
              </a:ext>
            </a:extLst>
          </p:cNvPr>
          <p:cNvGraphicFramePr/>
          <p:nvPr>
            <p:extLst>
              <p:ext uri="{D42A27DB-BD31-4B8C-83A1-F6EECF244321}">
                <p14:modId xmlns:p14="http://schemas.microsoft.com/office/powerpoint/2010/main" val="1189647039"/>
              </p:ext>
            </p:extLst>
          </p:nvPr>
        </p:nvGraphicFramePr>
        <p:xfrm>
          <a:off x="832757" y="1484243"/>
          <a:ext cx="10515600" cy="42274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105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14B8-A9C9-4545-BCBA-1BA796C594EB}"/>
              </a:ext>
            </a:extLst>
          </p:cNvPr>
          <p:cNvSpPr>
            <a:spLocks noGrp="1"/>
          </p:cNvSpPr>
          <p:nvPr>
            <p:ph type="title"/>
          </p:nvPr>
        </p:nvSpPr>
        <p:spPr/>
        <p:txBody>
          <a:bodyPr>
            <a:noAutofit/>
          </a:bodyPr>
          <a:lstStyle/>
          <a:p>
            <a:r>
              <a:rPr lang="en-AU" sz="3200" dirty="0"/>
              <a:t>Figure 7: Current perceived availability of heroin, ACT, 2000-2018</a:t>
            </a:r>
          </a:p>
        </p:txBody>
      </p:sp>
      <p:sp>
        <p:nvSpPr>
          <p:cNvPr id="4" name="Text Placeholder 3">
            <a:extLst>
              <a:ext uri="{FF2B5EF4-FFF2-40B4-BE49-F238E27FC236}">
                <a16:creationId xmlns:a16="http://schemas.microsoft.com/office/drawing/2014/main" id="{62704AEE-2507-4D37-8234-C53A048969D8}"/>
              </a:ext>
            </a:extLst>
          </p:cNvPr>
          <p:cNvSpPr>
            <a:spLocks noGrp="1"/>
          </p:cNvSpPr>
          <p:nvPr>
            <p:ph type="body" sz="quarter" idx="14"/>
          </p:nvPr>
        </p:nvSpPr>
        <p:spPr>
          <a:xfrm>
            <a:off x="838200" y="5817705"/>
            <a:ext cx="10515600" cy="424069"/>
          </a:xfrm>
        </p:spPr>
        <p:txBody>
          <a:bodyPr>
            <a:noAutofit/>
          </a:bodyPr>
          <a:lstStyle/>
          <a:p>
            <a:pPr marL="0" indent="0">
              <a:buNone/>
            </a:pPr>
            <a:r>
              <a:rPr lang="en-GB" sz="1200" dirty="0"/>
              <a:t>Note. The response ‘Don’t know’ was excluded from analysis. </a:t>
            </a:r>
            <a:r>
              <a:rPr lang="en-AU" sz="1200" dirty="0"/>
              <a:t>Data labels have been removed from figures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4">
            <a:extLst>
              <a:ext uri="{FF2B5EF4-FFF2-40B4-BE49-F238E27FC236}">
                <a16:creationId xmlns:a16="http://schemas.microsoft.com/office/drawing/2014/main" id="{B304BDCF-0A1C-4656-974F-44C554ED6ED2}"/>
              </a:ext>
            </a:extLst>
          </p:cNvPr>
          <p:cNvGraphicFramePr/>
          <p:nvPr>
            <p:extLst>
              <p:ext uri="{D42A27DB-BD31-4B8C-83A1-F6EECF244321}">
                <p14:modId xmlns:p14="http://schemas.microsoft.com/office/powerpoint/2010/main" val="2879080491"/>
              </p:ext>
            </p:extLst>
          </p:nvPr>
        </p:nvGraphicFramePr>
        <p:xfrm>
          <a:off x="832756" y="1626713"/>
          <a:ext cx="10515599" cy="41909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043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1D9D-75F8-43D8-B266-4B246CD43AFB}"/>
              </a:ext>
            </a:extLst>
          </p:cNvPr>
          <p:cNvSpPr>
            <a:spLocks noGrp="1"/>
          </p:cNvSpPr>
          <p:nvPr>
            <p:ph type="title"/>
          </p:nvPr>
        </p:nvSpPr>
        <p:spPr/>
        <p:txBody>
          <a:bodyPr>
            <a:noAutofit/>
          </a:bodyPr>
          <a:lstStyle/>
          <a:p>
            <a:r>
              <a:rPr lang="en-AU" sz="3200" dirty="0"/>
              <a:t>Figure 8: Past six month use of any methamphetamine, powder, base, and crystal, ACT, 2000-2018</a:t>
            </a:r>
          </a:p>
        </p:txBody>
      </p:sp>
      <p:sp>
        <p:nvSpPr>
          <p:cNvPr id="4" name="Text Placeholder 3">
            <a:extLst>
              <a:ext uri="{FF2B5EF4-FFF2-40B4-BE49-F238E27FC236}">
                <a16:creationId xmlns:a16="http://schemas.microsoft.com/office/drawing/2014/main" id="{B997CE14-555C-4903-99FD-BF987D90B256}"/>
              </a:ext>
            </a:extLst>
          </p:cNvPr>
          <p:cNvSpPr>
            <a:spLocks noGrp="1"/>
          </p:cNvSpPr>
          <p:nvPr>
            <p:ph type="body" sz="quarter" idx="14"/>
          </p:nvPr>
        </p:nvSpPr>
        <p:spPr>
          <a:xfrm>
            <a:off x="832757" y="5546724"/>
            <a:ext cx="10515600" cy="577224"/>
          </a:xfrm>
        </p:spPr>
        <p:txBody>
          <a:bodyPr>
            <a:noAutofit/>
          </a:bodyPr>
          <a:lstStyle/>
          <a:p>
            <a:pPr marL="0" indent="0">
              <a:buNone/>
            </a:pPr>
            <a:r>
              <a:rPr lang="en-GB" sz="1200" dirty="0"/>
              <a:t>Note.</a:t>
            </a:r>
            <a:r>
              <a:rPr lang="en-GB" sz="1200" baseline="30000" dirty="0"/>
              <a:t> #</a:t>
            </a:r>
            <a:r>
              <a:rPr lang="en-AU" sz="1200" dirty="0"/>
              <a:t> Base asked separately from 2001 onwards. ‘Any methamphetamine’ includes crystal, speed, base and liquid methamphetamine combined. Figures for liquid not reported historically due to small numbers, however in 2018 3% of the national sample reported use of liquid amphetamine in the six months preceding interview.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 </a:t>
            </a:r>
          </a:p>
        </p:txBody>
      </p:sp>
      <p:graphicFrame>
        <p:nvGraphicFramePr>
          <p:cNvPr id="5" name="Chart 4">
            <a:extLst>
              <a:ext uri="{FF2B5EF4-FFF2-40B4-BE49-F238E27FC236}">
                <a16:creationId xmlns:a16="http://schemas.microsoft.com/office/drawing/2014/main" id="{69E71BFB-1D72-4FB4-950B-EC05F771897D}"/>
              </a:ext>
            </a:extLst>
          </p:cNvPr>
          <p:cNvGraphicFramePr/>
          <p:nvPr>
            <p:extLst>
              <p:ext uri="{D42A27DB-BD31-4B8C-83A1-F6EECF244321}">
                <p14:modId xmlns:p14="http://schemas.microsoft.com/office/powerpoint/2010/main" val="671441660"/>
              </p:ext>
            </p:extLst>
          </p:nvPr>
        </p:nvGraphicFramePr>
        <p:xfrm>
          <a:off x="832757" y="1694032"/>
          <a:ext cx="10515600" cy="3852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53255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873</TotalTime>
  <Words>3191</Words>
  <Application>Microsoft Office PowerPoint</Application>
  <PresentationFormat>Widescreen</PresentationFormat>
  <Paragraphs>139</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Garamond</vt:lpstr>
      <vt:lpstr>Microsoft Sans Serif</vt:lpstr>
      <vt:lpstr>Sommet</vt:lpstr>
      <vt:lpstr>Times</vt:lpstr>
      <vt:lpstr>Times New Roman</vt:lpstr>
      <vt:lpstr>Office Theme</vt:lpstr>
      <vt:lpstr>PowerPoint Presentation</vt:lpstr>
      <vt:lpstr>Figure 1: Drug of choice, ACT, 2000-2018</vt:lpstr>
      <vt:lpstr>Figure 2: Drug injected most often in the past month, ACT, 2000-2018</vt:lpstr>
      <vt:lpstr>Figure 3: High frequency substance use in the past six months, ACT, 2000-2018</vt:lpstr>
      <vt:lpstr>Figure 4: Past six month use and frequency of use of heroin, ACT, 2000-2018</vt:lpstr>
      <vt:lpstr>Figure 5: Median price of heroin per cap and gram, ACT, 2000-2018</vt:lpstr>
      <vt:lpstr>Figure 6: Current perceived purity of heroin, ACT, 2000-2018</vt:lpstr>
      <vt:lpstr>Figure 7: Current perceived availability of heroin, ACT, 2000-2018</vt:lpstr>
      <vt:lpstr>Figure 8: Past six month use of any methamphetamine, powder, base, and crystal, ACT, 2000-2018</vt:lpstr>
      <vt:lpstr>Figure 9: Frequency of use of any methamphetamine, powder, base, and crystal, ACT, 2000-2018</vt:lpstr>
      <vt:lpstr>Figure 10: Median price of powder methamphetamine per point and gram, ACT, 2002-2018</vt:lpstr>
      <vt:lpstr>Figure 11: Current perceived purity of powder methamphetamine, ACT, 2002-2018</vt:lpstr>
      <vt:lpstr>Figure 12: Current perceived availability of powder methamphetamine, ACT, 2002-2018</vt:lpstr>
      <vt:lpstr>Figure 13: Median price of crystal methamphetamine per point and gram, ACT, 2001-2018 </vt:lpstr>
      <vt:lpstr>Figure 14: Current perceive purity of crystal methamphetamine, ACT, 2002-2018</vt:lpstr>
      <vt:lpstr>Figure 15: Current perceived availability of crystal methamphetamine, ACT, 2002-2018</vt:lpstr>
      <vt:lpstr>Figure 16: Past six month use and frequency of use of cocaine, ACT, 2000-2018</vt:lpstr>
      <vt:lpstr>Figure 17: Past six month use and frequency of use of cannabis, ACT, 2000-2018</vt:lpstr>
      <vt:lpstr>Figure 18: Median price of hydroponic (a) and bush (b) cannabis per ounce and gram, ACT, 2003-2018</vt:lpstr>
      <vt:lpstr>Figure 19: Current perceived potency of hydroponic (a) and bush (b) cannabis, ACT, 2004-2018</vt:lpstr>
      <vt:lpstr>Figure 20: Current perceived availability of hydroponic (a) and bush (b) cannabis, ACT, 2004-2018</vt:lpstr>
      <vt:lpstr>Figure 21: Past six month use (prescribed and non-prescribed) and frequency of use of methadone, ACT, 2000-2018</vt:lpstr>
      <vt:lpstr>Figure 22: Past six month use (prescribed and non-prescribed) and frequency of use of buprenorphine, ACT, 2002-2018</vt:lpstr>
      <vt:lpstr>Figure 23: Past six month use (prescribed and non-prescribed) and frequency of use of buprenorphine-naloxone, ACT, 2006-2018</vt:lpstr>
      <vt:lpstr>Figure 24: Past six month use (prescribed and non-prescribed) and frequency of use of morphine, ACT, 2001-2018</vt:lpstr>
      <vt:lpstr>Figure 25: Past six month use (prescribed and non-prescribed) and frequency of use of oxycodone, ACT, 2005-2018</vt:lpstr>
      <vt:lpstr>Figure 26: Past six month use (prescribed and non-prescribed) and frequency of use of fentanyl, ACT, 2013-2018</vt:lpstr>
      <vt:lpstr>Figure 27: Past six month use and frequency of low-dose codeine (for non-pain purposes), ACT, 2013-2018</vt:lpstr>
      <vt:lpstr>Figure 28: Past six month use of codeine, nationally and in ACT, 2018 </vt:lpstr>
      <vt:lpstr>Figure 29: Past six month use of other drugs, ACT, 2000-2018 </vt:lpstr>
      <vt:lpstr>Figure 30: Use of opioids, stimulants and benzodiazepines on the day preceding interview, ACT, 2018</vt:lpstr>
      <vt:lpstr>Figure 31: Past 12 month non-fatal overdose, ACT, 2000-2018</vt:lpstr>
      <vt:lpstr>Figure 32: Take-home naloxone program and distribution, ACT, 2013-2018</vt:lpstr>
      <vt:lpstr>Figure 33: Borrowing and lending of needles and sharing of injecting equipment in the past month, ACT, 2000-2018</vt:lpstr>
      <vt:lpstr>Figure 34: Driving risk behaviour in the last six months, ACT, 2005-2018</vt:lpstr>
      <vt:lpstr>Figure 35: Self-reported mental health problems and treatment seeking in the past six months, ACT, 2004-2018</vt:lpstr>
      <vt:lpstr>Figure 36: Self-reported criminal activity in the past month, ACT, 2000-2018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Daisy Gibbs</dc:creator>
  <cp:lastModifiedBy>Julia Uporova</cp:lastModifiedBy>
  <cp:revision>81</cp:revision>
  <dcterms:created xsi:type="dcterms:W3CDTF">2018-08-21T07:06:16Z</dcterms:created>
  <dcterms:modified xsi:type="dcterms:W3CDTF">2018-11-26T04:04:39Z</dcterms:modified>
</cp:coreProperties>
</file>