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71" r:id="rId4"/>
    <p:sldId id="315" r:id="rId5"/>
    <p:sldId id="273" r:id="rId6"/>
    <p:sldId id="274" r:id="rId7"/>
    <p:sldId id="275" r:id="rId8"/>
    <p:sldId id="276" r:id="rId9"/>
    <p:sldId id="277" r:id="rId10"/>
    <p:sldId id="278" r:id="rId11"/>
    <p:sldId id="279" r:id="rId12"/>
    <p:sldId id="280" r:id="rId13"/>
    <p:sldId id="281" r:id="rId14"/>
    <p:sldId id="285" r:id="rId15"/>
    <p:sldId id="286" r:id="rId16"/>
    <p:sldId id="287" r:id="rId17"/>
    <p:sldId id="288" r:id="rId18"/>
    <p:sldId id="289" r:id="rId19"/>
    <p:sldId id="290" r:id="rId20"/>
    <p:sldId id="291" r:id="rId21"/>
    <p:sldId id="292" r:id="rId22"/>
    <p:sldId id="293" r:id="rId23"/>
    <p:sldId id="296" r:id="rId24"/>
    <p:sldId id="295" r:id="rId25"/>
    <p:sldId id="297" r:id="rId26"/>
    <p:sldId id="299" r:id="rId27"/>
    <p:sldId id="300" r:id="rId28"/>
    <p:sldId id="301" r:id="rId29"/>
    <p:sldId id="302" r:id="rId30"/>
    <p:sldId id="304" r:id="rId31"/>
    <p:sldId id="314" r:id="rId32"/>
    <p:sldId id="307" r:id="rId33"/>
    <p:sldId id="308" r:id="rId34"/>
    <p:sldId id="309" r:id="rId35"/>
    <p:sldId id="310" r:id="rId36"/>
    <p:sldId id="311"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26" autoAdjust="0"/>
    <p:restoredTop sz="95455" autoAdjust="0"/>
  </p:normalViewPr>
  <p:slideViewPr>
    <p:cSldViewPr snapToGrid="0" showGuides="1">
      <p:cViewPr varScale="1">
        <p:scale>
          <a:sx n="96" d="100"/>
          <a:sy n="96" d="100"/>
        </p:scale>
        <p:origin x="126" y="282"/>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22236564691708E-2"/>
          <c:y val="4.3650793650793648E-2"/>
          <c:w val="0.88046218164097567"/>
          <c:h val="0.73808076316041893"/>
        </c:manualLayout>
      </c:layout>
      <c:lineChart>
        <c:grouping val="standard"/>
        <c:varyColors val="0"/>
        <c:ser>
          <c:idx val="0"/>
          <c:order val="0"/>
          <c:tx>
            <c:strRef>
              <c:f>Sheet1!$B$1</c:f>
              <c:strCache>
                <c:ptCount val="1"/>
                <c:pt idx="0">
                  <c:v>Heroin</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54-464D-B05E-F27FE43C9602}"/>
                </c:ext>
              </c:extLst>
            </c:dLbl>
            <c:dLbl>
              <c:idx val="17"/>
              <c:layout>
                <c:manualLayout>
                  <c:x val="-6.5146579804560263E-3"/>
                  <c:y val="-3.9867109634551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4-464D-B05E-F27FE43C960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54-464D-B05E-F27FE43C960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81</c:v>
                </c:pt>
                <c:pt idx="1">
                  <c:v>61</c:v>
                </c:pt>
                <c:pt idx="2">
                  <c:v>72</c:v>
                </c:pt>
                <c:pt idx="3">
                  <c:v>84</c:v>
                </c:pt>
                <c:pt idx="4">
                  <c:v>78</c:v>
                </c:pt>
                <c:pt idx="5">
                  <c:v>72</c:v>
                </c:pt>
                <c:pt idx="6">
                  <c:v>49</c:v>
                </c:pt>
                <c:pt idx="7">
                  <c:v>67</c:v>
                </c:pt>
                <c:pt idx="8">
                  <c:v>50</c:v>
                </c:pt>
                <c:pt idx="9">
                  <c:v>72</c:v>
                </c:pt>
                <c:pt idx="10">
                  <c:v>71</c:v>
                </c:pt>
                <c:pt idx="11">
                  <c:v>70</c:v>
                </c:pt>
                <c:pt idx="12">
                  <c:v>69</c:v>
                </c:pt>
                <c:pt idx="13">
                  <c:v>62</c:v>
                </c:pt>
                <c:pt idx="14">
                  <c:v>66</c:v>
                </c:pt>
                <c:pt idx="15">
                  <c:v>73</c:v>
                </c:pt>
                <c:pt idx="16">
                  <c:v>60</c:v>
                </c:pt>
                <c:pt idx="17">
                  <c:v>62</c:v>
                </c:pt>
                <c:pt idx="18">
                  <c:v>57</c:v>
                </c:pt>
              </c:numCache>
            </c:numRef>
          </c:val>
          <c:smooth val="0"/>
          <c:extLst>
            <c:ext xmlns:c16="http://schemas.microsoft.com/office/drawing/2014/chart" uri="{C3380CC4-5D6E-409C-BE32-E72D297353CC}">
              <c16:uniqueId val="{00000003-A954-464D-B05E-F27FE43C9602}"/>
            </c:ext>
          </c:extLst>
        </c:ser>
        <c:ser>
          <c:idx val="1"/>
          <c:order val="1"/>
          <c:tx>
            <c:strRef>
              <c:f>Sheet1!$C$1</c:f>
              <c:strCache>
                <c:ptCount val="1"/>
                <c:pt idx="0">
                  <c:v>Any Methamphetamine</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7"/>
              <c:layout>
                <c:manualLayout>
                  <c:x val="-1.3029315960912053E-2"/>
                  <c:y val="-3.9867109634551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54-464D-B05E-F27FE43C960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54-464D-B05E-F27FE43C960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5</c:v>
                </c:pt>
                <c:pt idx="1">
                  <c:v>5</c:v>
                </c:pt>
                <c:pt idx="2">
                  <c:v>6</c:v>
                </c:pt>
                <c:pt idx="3">
                  <c:v>6</c:v>
                </c:pt>
                <c:pt idx="4">
                  <c:v>10</c:v>
                </c:pt>
                <c:pt idx="5">
                  <c:v>9</c:v>
                </c:pt>
                <c:pt idx="6">
                  <c:v>23</c:v>
                </c:pt>
                <c:pt idx="7">
                  <c:v>17</c:v>
                </c:pt>
                <c:pt idx="8">
                  <c:v>30</c:v>
                </c:pt>
                <c:pt idx="9">
                  <c:v>13</c:v>
                </c:pt>
                <c:pt idx="10">
                  <c:v>10</c:v>
                </c:pt>
                <c:pt idx="11">
                  <c:v>16</c:v>
                </c:pt>
                <c:pt idx="12">
                  <c:v>15</c:v>
                </c:pt>
                <c:pt idx="13">
                  <c:v>17</c:v>
                </c:pt>
                <c:pt idx="14">
                  <c:v>17</c:v>
                </c:pt>
                <c:pt idx="15">
                  <c:v>16</c:v>
                </c:pt>
                <c:pt idx="16">
                  <c:v>25</c:v>
                </c:pt>
                <c:pt idx="17">
                  <c:v>27</c:v>
                </c:pt>
                <c:pt idx="18">
                  <c:v>26</c:v>
                </c:pt>
              </c:numCache>
            </c:numRef>
          </c:val>
          <c:smooth val="0"/>
          <c:extLst>
            <c:ext xmlns:c16="http://schemas.microsoft.com/office/drawing/2014/chart" uri="{C3380CC4-5D6E-409C-BE32-E72D297353CC}">
              <c16:uniqueId val="{00000006-A954-464D-B05E-F27FE43C9602}"/>
            </c:ext>
          </c:extLst>
        </c:ser>
        <c:ser>
          <c:idx val="2"/>
          <c:order val="2"/>
          <c:tx>
            <c:strRef>
              <c:f>Sheet1!$D$1</c:f>
              <c:strCache>
                <c:ptCount val="1"/>
                <c:pt idx="0">
                  <c:v>Morphine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1">
                  <c:v>0</c:v>
                </c:pt>
                <c:pt idx="2">
                  <c:v>0</c:v>
                </c:pt>
                <c:pt idx="3">
                  <c:v>0</c:v>
                </c:pt>
                <c:pt idx="4">
                  <c:v>0</c:v>
                </c:pt>
                <c:pt idx="5">
                  <c:v>1</c:v>
                </c:pt>
                <c:pt idx="6">
                  <c:v>2</c:v>
                </c:pt>
                <c:pt idx="7">
                  <c:v>0</c:v>
                </c:pt>
                <c:pt idx="8">
                  <c:v>2</c:v>
                </c:pt>
                <c:pt idx="9">
                  <c:v>2</c:v>
                </c:pt>
                <c:pt idx="10">
                  <c:v>1</c:v>
                </c:pt>
                <c:pt idx="11">
                  <c:v>1</c:v>
                </c:pt>
                <c:pt idx="12">
                  <c:v>3</c:v>
                </c:pt>
                <c:pt idx="13">
                  <c:v>0</c:v>
                </c:pt>
                <c:pt idx="14">
                  <c:v>2</c:v>
                </c:pt>
                <c:pt idx="15">
                  <c:v>1</c:v>
                </c:pt>
                <c:pt idx="16">
                  <c:v>0</c:v>
                </c:pt>
                <c:pt idx="17">
                  <c:v>1</c:v>
                </c:pt>
                <c:pt idx="18">
                  <c:v>1</c:v>
                </c:pt>
              </c:numCache>
            </c:numRef>
          </c:val>
          <c:smooth val="0"/>
          <c:extLst>
            <c:ext xmlns:c16="http://schemas.microsoft.com/office/drawing/2014/chart" uri="{C3380CC4-5D6E-409C-BE32-E72D297353CC}">
              <c16:uniqueId val="{00000007-A954-464D-B05E-F27FE43C9602}"/>
            </c:ext>
          </c:extLst>
        </c:ser>
        <c:ser>
          <c:idx val="3"/>
          <c:order val="3"/>
          <c:tx>
            <c:strRef>
              <c:f>Sheet1!$E$1</c:f>
              <c:strCache>
                <c:ptCount val="1"/>
                <c:pt idx="0">
                  <c:v>Cocaine</c:v>
                </c:pt>
              </c:strCache>
            </c:strRef>
          </c:tx>
          <c:spPr>
            <a:ln w="28575" cap="rnd">
              <a:solidFill>
                <a:schemeClr val="accent4"/>
              </a:solidFill>
              <a:round/>
            </a:ln>
            <a:effectLst/>
          </c:spPr>
          <c:marker>
            <c:symbol val="plus"/>
            <c:size val="5"/>
            <c:spPr>
              <a:solidFill>
                <a:schemeClr val="accent4"/>
              </a:solidFill>
              <a:ln w="9525">
                <a:solidFill>
                  <a:schemeClr val="accent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54-464D-B05E-F27FE43C9602}"/>
                </c:ext>
              </c:extLst>
            </c:dLbl>
            <c:dLbl>
              <c:idx val="1"/>
              <c:delete val="1"/>
              <c:extLst>
                <c:ext xmlns:c15="http://schemas.microsoft.com/office/drawing/2012/chart" uri="{CE6537A1-D6FC-4f65-9D91-7224C49458BB}"/>
                <c:ext xmlns:c16="http://schemas.microsoft.com/office/drawing/2014/chart" uri="{C3380CC4-5D6E-409C-BE32-E72D297353CC}">
                  <c16:uniqueId val="{00000009-A954-464D-B05E-F27FE43C9602}"/>
                </c:ext>
              </c:extLst>
            </c:dLbl>
            <c:dLbl>
              <c:idx val="2"/>
              <c:delete val="1"/>
              <c:extLst>
                <c:ext xmlns:c15="http://schemas.microsoft.com/office/drawing/2012/chart" uri="{CE6537A1-D6FC-4f65-9D91-7224C49458BB}"/>
                <c:ext xmlns:c16="http://schemas.microsoft.com/office/drawing/2014/chart" uri="{C3380CC4-5D6E-409C-BE32-E72D297353CC}">
                  <c16:uniqueId val="{0000000A-A954-464D-B05E-F27FE43C9602}"/>
                </c:ext>
              </c:extLst>
            </c:dLbl>
            <c:dLbl>
              <c:idx val="3"/>
              <c:delete val="1"/>
              <c:extLst>
                <c:ext xmlns:c15="http://schemas.microsoft.com/office/drawing/2012/chart" uri="{CE6537A1-D6FC-4f65-9D91-7224C49458BB}"/>
                <c:ext xmlns:c16="http://schemas.microsoft.com/office/drawing/2014/chart" uri="{C3380CC4-5D6E-409C-BE32-E72D297353CC}">
                  <c16:uniqueId val="{0000000B-A954-464D-B05E-F27FE43C9602}"/>
                </c:ext>
              </c:extLst>
            </c:dLbl>
            <c:dLbl>
              <c:idx val="4"/>
              <c:delete val="1"/>
              <c:extLst>
                <c:ext xmlns:c15="http://schemas.microsoft.com/office/drawing/2012/chart" uri="{CE6537A1-D6FC-4f65-9D91-7224C49458BB}"/>
                <c:ext xmlns:c16="http://schemas.microsoft.com/office/drawing/2014/chart" uri="{C3380CC4-5D6E-409C-BE32-E72D297353CC}">
                  <c16:uniqueId val="{0000000C-A954-464D-B05E-F27FE43C9602}"/>
                </c:ext>
              </c:extLst>
            </c:dLbl>
            <c:dLbl>
              <c:idx val="5"/>
              <c:delete val="1"/>
              <c:extLst>
                <c:ext xmlns:c15="http://schemas.microsoft.com/office/drawing/2012/chart" uri="{CE6537A1-D6FC-4f65-9D91-7224C49458BB}"/>
                <c:ext xmlns:c16="http://schemas.microsoft.com/office/drawing/2014/chart" uri="{C3380CC4-5D6E-409C-BE32-E72D297353CC}">
                  <c16:uniqueId val="{0000000D-A954-464D-B05E-F27FE43C9602}"/>
                </c:ext>
              </c:extLst>
            </c:dLbl>
            <c:dLbl>
              <c:idx val="6"/>
              <c:delete val="1"/>
              <c:extLst>
                <c:ext xmlns:c15="http://schemas.microsoft.com/office/drawing/2012/chart" uri="{CE6537A1-D6FC-4f65-9D91-7224C49458BB}"/>
                <c:ext xmlns:c16="http://schemas.microsoft.com/office/drawing/2014/chart" uri="{C3380CC4-5D6E-409C-BE32-E72D297353CC}">
                  <c16:uniqueId val="{0000000E-A954-464D-B05E-F27FE43C9602}"/>
                </c:ext>
              </c:extLst>
            </c:dLbl>
            <c:dLbl>
              <c:idx val="7"/>
              <c:delete val="1"/>
              <c:extLst>
                <c:ext xmlns:c15="http://schemas.microsoft.com/office/drawing/2012/chart" uri="{CE6537A1-D6FC-4f65-9D91-7224C49458BB}"/>
                <c:ext xmlns:c16="http://schemas.microsoft.com/office/drawing/2014/chart" uri="{C3380CC4-5D6E-409C-BE32-E72D297353CC}">
                  <c16:uniqueId val="{0000000F-A954-464D-B05E-F27FE43C9602}"/>
                </c:ext>
              </c:extLst>
            </c:dLbl>
            <c:dLbl>
              <c:idx val="8"/>
              <c:delete val="1"/>
              <c:extLst>
                <c:ext xmlns:c15="http://schemas.microsoft.com/office/drawing/2012/chart" uri="{CE6537A1-D6FC-4f65-9D91-7224C49458BB}"/>
                <c:ext xmlns:c16="http://schemas.microsoft.com/office/drawing/2014/chart" uri="{C3380CC4-5D6E-409C-BE32-E72D297353CC}">
                  <c16:uniqueId val="{00000010-A954-464D-B05E-F27FE43C9602}"/>
                </c:ext>
              </c:extLst>
            </c:dLbl>
            <c:dLbl>
              <c:idx val="9"/>
              <c:delete val="1"/>
              <c:extLst>
                <c:ext xmlns:c15="http://schemas.microsoft.com/office/drawing/2012/chart" uri="{CE6537A1-D6FC-4f65-9D91-7224C49458BB}"/>
                <c:ext xmlns:c16="http://schemas.microsoft.com/office/drawing/2014/chart" uri="{C3380CC4-5D6E-409C-BE32-E72D297353CC}">
                  <c16:uniqueId val="{00000011-A954-464D-B05E-F27FE43C9602}"/>
                </c:ext>
              </c:extLst>
            </c:dLbl>
            <c:dLbl>
              <c:idx val="10"/>
              <c:delete val="1"/>
              <c:extLst>
                <c:ext xmlns:c15="http://schemas.microsoft.com/office/drawing/2012/chart" uri="{CE6537A1-D6FC-4f65-9D91-7224C49458BB}"/>
                <c:ext xmlns:c16="http://schemas.microsoft.com/office/drawing/2014/chart" uri="{C3380CC4-5D6E-409C-BE32-E72D297353CC}">
                  <c16:uniqueId val="{00000012-A954-464D-B05E-F27FE43C9602}"/>
                </c:ext>
              </c:extLst>
            </c:dLbl>
            <c:dLbl>
              <c:idx val="11"/>
              <c:delete val="1"/>
              <c:extLst>
                <c:ext xmlns:c15="http://schemas.microsoft.com/office/drawing/2012/chart" uri="{CE6537A1-D6FC-4f65-9D91-7224C49458BB}"/>
                <c:ext xmlns:c16="http://schemas.microsoft.com/office/drawing/2014/chart" uri="{C3380CC4-5D6E-409C-BE32-E72D297353CC}">
                  <c16:uniqueId val="{00000013-A954-464D-B05E-F27FE43C9602}"/>
                </c:ext>
              </c:extLst>
            </c:dLbl>
            <c:dLbl>
              <c:idx val="12"/>
              <c:delete val="1"/>
              <c:extLst>
                <c:ext xmlns:c15="http://schemas.microsoft.com/office/drawing/2012/chart" uri="{CE6537A1-D6FC-4f65-9D91-7224C49458BB}"/>
                <c:ext xmlns:c16="http://schemas.microsoft.com/office/drawing/2014/chart" uri="{C3380CC4-5D6E-409C-BE32-E72D297353CC}">
                  <c16:uniqueId val="{00000014-A954-464D-B05E-F27FE43C9602}"/>
                </c:ext>
              </c:extLst>
            </c:dLbl>
            <c:dLbl>
              <c:idx val="13"/>
              <c:delete val="1"/>
              <c:extLst>
                <c:ext xmlns:c15="http://schemas.microsoft.com/office/drawing/2012/chart" uri="{CE6537A1-D6FC-4f65-9D91-7224C49458BB}"/>
                <c:ext xmlns:c16="http://schemas.microsoft.com/office/drawing/2014/chart" uri="{C3380CC4-5D6E-409C-BE32-E72D297353CC}">
                  <c16:uniqueId val="{00000015-A954-464D-B05E-F27FE43C9602}"/>
                </c:ext>
              </c:extLst>
            </c:dLbl>
            <c:dLbl>
              <c:idx val="14"/>
              <c:delete val="1"/>
              <c:extLst>
                <c:ext xmlns:c15="http://schemas.microsoft.com/office/drawing/2012/chart" uri="{CE6537A1-D6FC-4f65-9D91-7224C49458BB}"/>
                <c:ext xmlns:c16="http://schemas.microsoft.com/office/drawing/2014/chart" uri="{C3380CC4-5D6E-409C-BE32-E72D297353CC}">
                  <c16:uniqueId val="{00000016-A954-464D-B05E-F27FE43C9602}"/>
                </c:ext>
              </c:extLst>
            </c:dLbl>
            <c:dLbl>
              <c:idx val="15"/>
              <c:delete val="1"/>
              <c:extLst>
                <c:ext xmlns:c15="http://schemas.microsoft.com/office/drawing/2012/chart" uri="{CE6537A1-D6FC-4f65-9D91-7224C49458BB}"/>
                <c:ext xmlns:c16="http://schemas.microsoft.com/office/drawing/2014/chart" uri="{C3380CC4-5D6E-409C-BE32-E72D297353CC}">
                  <c16:uniqueId val="{00000017-A954-464D-B05E-F27FE43C9602}"/>
                </c:ext>
              </c:extLst>
            </c:dLbl>
            <c:dLbl>
              <c:idx val="16"/>
              <c:delete val="1"/>
              <c:extLst>
                <c:ext xmlns:c15="http://schemas.microsoft.com/office/drawing/2012/chart" uri="{CE6537A1-D6FC-4f65-9D91-7224C49458BB}"/>
                <c:ext xmlns:c16="http://schemas.microsoft.com/office/drawing/2014/chart" uri="{C3380CC4-5D6E-409C-BE32-E72D297353CC}">
                  <c16:uniqueId val="{00000018-A954-464D-B05E-F27FE43C9602}"/>
                </c:ext>
              </c:extLst>
            </c:dLbl>
            <c:dLbl>
              <c:idx val="17"/>
              <c:delete val="1"/>
              <c:extLst>
                <c:ext xmlns:c15="http://schemas.microsoft.com/office/drawing/2012/chart" uri="{CE6537A1-D6FC-4f65-9D91-7224C49458BB}"/>
                <c:ext xmlns:c16="http://schemas.microsoft.com/office/drawing/2014/chart" uri="{C3380CC4-5D6E-409C-BE32-E72D297353CC}">
                  <c16:uniqueId val="{00000019-A954-464D-B05E-F27FE43C9602}"/>
                </c:ext>
              </c:extLst>
            </c:dLbl>
            <c:dLbl>
              <c:idx val="18"/>
              <c:tx>
                <c:rich>
                  <a:bodyPr/>
                  <a:lstStyle/>
                  <a:p>
                    <a:fld id="{DBF3D693-877F-409A-9314-F078B84F7E2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A954-464D-B05E-F27FE43C960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10</c:v>
                </c:pt>
                <c:pt idx="1">
                  <c:v>29</c:v>
                </c:pt>
                <c:pt idx="2">
                  <c:v>19</c:v>
                </c:pt>
                <c:pt idx="3">
                  <c:v>4</c:v>
                </c:pt>
                <c:pt idx="4">
                  <c:v>8</c:v>
                </c:pt>
                <c:pt idx="5">
                  <c:v>16</c:v>
                </c:pt>
                <c:pt idx="6">
                  <c:v>18</c:v>
                </c:pt>
                <c:pt idx="7">
                  <c:v>11</c:v>
                </c:pt>
                <c:pt idx="8">
                  <c:v>10</c:v>
                </c:pt>
                <c:pt idx="9">
                  <c:v>10</c:v>
                </c:pt>
                <c:pt idx="10">
                  <c:v>11</c:v>
                </c:pt>
                <c:pt idx="11">
                  <c:v>7</c:v>
                </c:pt>
                <c:pt idx="12">
                  <c:v>5</c:v>
                </c:pt>
                <c:pt idx="13">
                  <c:v>9</c:v>
                </c:pt>
                <c:pt idx="14">
                  <c:v>4</c:v>
                </c:pt>
                <c:pt idx="15">
                  <c:v>3</c:v>
                </c:pt>
                <c:pt idx="16">
                  <c:v>4</c:v>
                </c:pt>
                <c:pt idx="17">
                  <c:v>1</c:v>
                </c:pt>
                <c:pt idx="18">
                  <c:v>6</c:v>
                </c:pt>
              </c:numCache>
            </c:numRef>
          </c:val>
          <c:smooth val="0"/>
          <c:extLst>
            <c:ext xmlns:c16="http://schemas.microsoft.com/office/drawing/2014/chart" uri="{C3380CC4-5D6E-409C-BE32-E72D297353CC}">
              <c16:uniqueId val="{0000001B-A954-464D-B05E-F27FE43C9602}"/>
            </c:ext>
          </c:extLst>
        </c:ser>
        <c:ser>
          <c:idx val="4"/>
          <c:order val="4"/>
          <c:tx>
            <c:strRef>
              <c:f>Sheet1!$F$1</c:f>
              <c:strCache>
                <c:ptCount val="1"/>
                <c:pt idx="0">
                  <c:v>Cannabis</c:v>
                </c:pt>
              </c:strCache>
            </c:strRef>
          </c:tx>
          <c:spPr>
            <a:ln w="28575" cap="rnd">
              <a:solidFill>
                <a:schemeClr val="accent5"/>
              </a:solidFill>
              <a:round/>
            </a:ln>
            <a:effectLst/>
          </c:spPr>
          <c:marker>
            <c:symbol val="triangle"/>
            <c:size val="5"/>
            <c:spPr>
              <a:solidFill>
                <a:schemeClr val="accent5"/>
              </a:solidFill>
              <a:ln w="9525">
                <a:solidFill>
                  <a:schemeClr val="accent5"/>
                </a:solidFill>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3</c:v>
                </c:pt>
                <c:pt idx="1">
                  <c:v>2</c:v>
                </c:pt>
                <c:pt idx="2">
                  <c:v>1</c:v>
                </c:pt>
                <c:pt idx="3">
                  <c:v>3</c:v>
                </c:pt>
                <c:pt idx="4">
                  <c:v>2</c:v>
                </c:pt>
                <c:pt idx="5">
                  <c:v>2</c:v>
                </c:pt>
                <c:pt idx="6">
                  <c:v>3</c:v>
                </c:pt>
                <c:pt idx="7">
                  <c:v>2</c:v>
                </c:pt>
                <c:pt idx="8">
                  <c:v>3</c:v>
                </c:pt>
                <c:pt idx="9">
                  <c:v>3</c:v>
                </c:pt>
                <c:pt idx="10">
                  <c:v>3</c:v>
                </c:pt>
                <c:pt idx="11">
                  <c:v>3</c:v>
                </c:pt>
                <c:pt idx="12">
                  <c:v>2</c:v>
                </c:pt>
                <c:pt idx="13">
                  <c:v>4</c:v>
                </c:pt>
                <c:pt idx="14">
                  <c:v>4</c:v>
                </c:pt>
                <c:pt idx="15">
                  <c:v>4</c:v>
                </c:pt>
                <c:pt idx="16">
                  <c:v>3</c:v>
                </c:pt>
                <c:pt idx="17">
                  <c:v>5</c:v>
                </c:pt>
                <c:pt idx="18">
                  <c:v>6</c:v>
                </c:pt>
              </c:numCache>
            </c:numRef>
          </c:val>
          <c:smooth val="0"/>
          <c:extLst>
            <c:ext xmlns:c16="http://schemas.microsoft.com/office/drawing/2014/chart" uri="{C3380CC4-5D6E-409C-BE32-E72D297353CC}">
              <c16:uniqueId val="{0000001C-A954-464D-B05E-F27FE43C9602}"/>
            </c:ext>
          </c:extLst>
        </c:ser>
        <c:dLbls>
          <c:showLegendKey val="0"/>
          <c:showVal val="0"/>
          <c:showCatName val="0"/>
          <c:showSerName val="0"/>
          <c:showPercent val="0"/>
          <c:showBubbleSize val="0"/>
        </c:dLbls>
        <c:marker val="1"/>
        <c:smooth val="0"/>
        <c:axId val="900761448"/>
        <c:axId val="900752592"/>
      </c:lineChart>
      <c:catAx>
        <c:axId val="90076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0752592"/>
        <c:crosses val="autoZero"/>
        <c:auto val="1"/>
        <c:lblAlgn val="ctr"/>
        <c:lblOffset val="100"/>
        <c:noMultiLvlLbl val="0"/>
      </c:catAx>
      <c:valAx>
        <c:axId val="9007525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28894474509905E-2"/>
              <c:y val="0.19651938856480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076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87983567271466E-2"/>
          <c:y val="3.4478791648865283E-2"/>
          <c:w val="0.90862699227813915"/>
          <c:h val="0.76704004349336719"/>
        </c:manualLayout>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F-4D25-A9BB-D054D1DD2BB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F-4D25-A9BB-D054D1DD2BB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2F-4D25-A9BB-D054D1DD2BB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Sheet1!$B$2:$B$19</c:f>
              <c:numCache>
                <c:formatCode>General</c:formatCode>
                <c:ptCount val="18"/>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numCache>
            </c:numRef>
          </c:val>
          <c:extLst>
            <c:ext xmlns:c16="http://schemas.microsoft.com/office/drawing/2014/chart" uri="{C3380CC4-5D6E-409C-BE32-E72D297353CC}">
              <c16:uniqueId val="{00000003-552F-4D25-A9BB-D054D1DD2BBE}"/>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2F-4D25-A9BB-D054D1DD2BB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2F-4D25-A9BB-D054D1DD2BB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2F-4D25-A9BB-D054D1DD2BB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Sheet1!$C$2:$C$19</c:f>
              <c:numCache>
                <c:formatCode>General</c:formatCode>
                <c:ptCount val="18"/>
                <c:pt idx="0">
                  <c:v>99</c:v>
                </c:pt>
                <c:pt idx="1">
                  <c:v>100</c:v>
                </c:pt>
                <c:pt idx="2">
                  <c:v>50</c:v>
                </c:pt>
                <c:pt idx="3">
                  <c:v>100</c:v>
                </c:pt>
                <c:pt idx="4">
                  <c:v>90</c:v>
                </c:pt>
                <c:pt idx="5">
                  <c:v>100</c:v>
                </c:pt>
                <c:pt idx="6">
                  <c:v>65</c:v>
                </c:pt>
                <c:pt idx="7">
                  <c:v>200</c:v>
                </c:pt>
                <c:pt idx="8">
                  <c:v>120</c:v>
                </c:pt>
                <c:pt idx="9">
                  <c:v>175</c:v>
                </c:pt>
                <c:pt idx="10">
                  <c:v>195</c:v>
                </c:pt>
                <c:pt idx="11">
                  <c:v>675</c:v>
                </c:pt>
                <c:pt idx="12">
                  <c:v>300</c:v>
                </c:pt>
                <c:pt idx="13">
                  <c:v>350</c:v>
                </c:pt>
                <c:pt idx="14">
                  <c:v>350</c:v>
                </c:pt>
                <c:pt idx="15">
                  <c:v>350</c:v>
                </c:pt>
                <c:pt idx="16">
                  <c:v>250</c:v>
                </c:pt>
                <c:pt idx="17">
                  <c:v>200</c:v>
                </c:pt>
              </c:numCache>
            </c:numRef>
          </c:val>
          <c:extLst>
            <c:ext xmlns:c16="http://schemas.microsoft.com/office/drawing/2014/chart" uri="{C3380CC4-5D6E-409C-BE32-E72D297353CC}">
              <c16:uniqueId val="{00000007-552F-4D25-A9BB-D054D1DD2BBE}"/>
            </c:ext>
          </c:extLst>
        </c:ser>
        <c:dLbls>
          <c:showLegendKey val="0"/>
          <c:showVal val="0"/>
          <c:showCatName val="0"/>
          <c:showSerName val="0"/>
          <c:showPercent val="0"/>
          <c:showBubbleSize val="0"/>
        </c:dLbls>
        <c:gapWidth val="219"/>
        <c:overlap val="-27"/>
        <c:axId val="1389314480"/>
        <c:axId val="1389318088"/>
      </c:barChart>
      <c:catAx>
        <c:axId val="13893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9318088"/>
        <c:crosses val="autoZero"/>
        <c:auto val="1"/>
        <c:lblAlgn val="ctr"/>
        <c:lblOffset val="100"/>
        <c:noMultiLvlLbl val="0"/>
      </c:catAx>
      <c:valAx>
        <c:axId val="1389318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5167930660888408E-2"/>
              <c:y val="0.255845293585793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931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Fluctuates</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072-4764-A6EB-798FE51EC58F}"/>
                </c:ext>
              </c:extLst>
            </c:dLbl>
            <c:dLbl>
              <c:idx val="2"/>
              <c:delete val="1"/>
              <c:extLst>
                <c:ext xmlns:c15="http://schemas.microsoft.com/office/drawing/2012/chart" uri="{CE6537A1-D6FC-4f65-9D91-7224C49458BB}"/>
                <c:ext xmlns:c16="http://schemas.microsoft.com/office/drawing/2014/chart" uri="{C3380CC4-5D6E-409C-BE32-E72D297353CC}">
                  <c16:uniqueId val="{00000001-0072-4764-A6EB-798FE51EC58F}"/>
                </c:ext>
              </c:extLst>
            </c:dLbl>
            <c:dLbl>
              <c:idx val="4"/>
              <c:delete val="1"/>
              <c:extLst>
                <c:ext xmlns:c15="http://schemas.microsoft.com/office/drawing/2012/chart" uri="{CE6537A1-D6FC-4f65-9D91-7224C49458BB}"/>
                <c:ext xmlns:c16="http://schemas.microsoft.com/office/drawing/2014/chart" uri="{C3380CC4-5D6E-409C-BE32-E72D297353CC}">
                  <c16:uniqueId val="{00000002-0072-4764-A6EB-798FE51EC58F}"/>
                </c:ext>
              </c:extLst>
            </c:dLbl>
            <c:dLbl>
              <c:idx val="8"/>
              <c:delete val="1"/>
              <c:extLst>
                <c:ext xmlns:c15="http://schemas.microsoft.com/office/drawing/2012/chart" uri="{CE6537A1-D6FC-4f65-9D91-7224C49458BB}"/>
                <c:ext xmlns:c16="http://schemas.microsoft.com/office/drawing/2014/chart" uri="{C3380CC4-5D6E-409C-BE32-E72D297353CC}">
                  <c16:uniqueId val="{00000003-0072-4764-A6EB-798FE51EC58F}"/>
                </c:ext>
              </c:extLst>
            </c:dLbl>
            <c:dLbl>
              <c:idx val="10"/>
              <c:delete val="1"/>
              <c:extLst>
                <c:ext xmlns:c15="http://schemas.microsoft.com/office/drawing/2012/chart" uri="{CE6537A1-D6FC-4f65-9D91-7224C49458BB}"/>
                <c:ext xmlns:c16="http://schemas.microsoft.com/office/drawing/2014/chart" uri="{C3380CC4-5D6E-409C-BE32-E72D297353CC}">
                  <c16:uniqueId val="{00000004-0072-4764-A6EB-798FE51EC58F}"/>
                </c:ext>
              </c:extLst>
            </c:dLbl>
            <c:dLbl>
              <c:idx val="11"/>
              <c:delete val="1"/>
              <c:extLst>
                <c:ext xmlns:c15="http://schemas.microsoft.com/office/drawing/2012/chart" uri="{CE6537A1-D6FC-4f65-9D91-7224C49458BB}"/>
                <c:ext xmlns:c16="http://schemas.microsoft.com/office/drawing/2014/chart" uri="{C3380CC4-5D6E-409C-BE32-E72D297353CC}">
                  <c16:uniqueId val="{00000005-0072-4764-A6EB-798FE51EC58F}"/>
                </c:ext>
              </c:extLst>
            </c:dLbl>
            <c:dLbl>
              <c:idx val="12"/>
              <c:delete val="1"/>
              <c:extLst>
                <c:ext xmlns:c15="http://schemas.microsoft.com/office/drawing/2012/chart" uri="{CE6537A1-D6FC-4f65-9D91-7224C49458BB}"/>
                <c:ext xmlns:c16="http://schemas.microsoft.com/office/drawing/2014/chart" uri="{C3380CC4-5D6E-409C-BE32-E72D297353CC}">
                  <c16:uniqueId val="{00000006-0072-4764-A6EB-798FE51EC58F}"/>
                </c:ext>
              </c:extLst>
            </c:dLbl>
            <c:dLbl>
              <c:idx val="13"/>
              <c:delete val="1"/>
              <c:extLst>
                <c:ext xmlns:c15="http://schemas.microsoft.com/office/drawing/2012/chart" uri="{CE6537A1-D6FC-4f65-9D91-7224C49458BB}"/>
                <c:ext xmlns:c16="http://schemas.microsoft.com/office/drawing/2014/chart" uri="{C3380CC4-5D6E-409C-BE32-E72D297353CC}">
                  <c16:uniqueId val="{00000007-0072-4764-A6EB-798FE51EC58F}"/>
                </c:ext>
              </c:extLst>
            </c:dLbl>
            <c:dLbl>
              <c:idx val="14"/>
              <c:delete val="1"/>
              <c:extLst>
                <c:ext xmlns:c15="http://schemas.microsoft.com/office/drawing/2012/chart" uri="{CE6537A1-D6FC-4f65-9D91-7224C49458BB}"/>
                <c:ext xmlns:c16="http://schemas.microsoft.com/office/drawing/2014/chart" uri="{C3380CC4-5D6E-409C-BE32-E72D297353CC}">
                  <c16:uniqueId val="{00000008-0072-4764-A6EB-798FE51EC58F}"/>
                </c:ext>
              </c:extLst>
            </c:dLbl>
            <c:dLbl>
              <c:idx val="15"/>
              <c:delete val="1"/>
              <c:extLst>
                <c:ext xmlns:c15="http://schemas.microsoft.com/office/drawing/2012/chart" uri="{CE6537A1-D6FC-4f65-9D91-7224C49458BB}"/>
                <c:ext xmlns:c16="http://schemas.microsoft.com/office/drawing/2014/chart" uri="{C3380CC4-5D6E-409C-BE32-E72D297353CC}">
                  <c16:uniqueId val="{00000009-0072-4764-A6EB-798FE51EC58F}"/>
                </c:ext>
              </c:extLst>
            </c:dLbl>
            <c:dLbl>
              <c:idx val="16"/>
              <c:delete val="1"/>
              <c:extLst>
                <c:ext xmlns:c15="http://schemas.microsoft.com/office/drawing/2012/chart" uri="{CE6537A1-D6FC-4f65-9D91-7224C49458BB}"/>
                <c:ext xmlns:c16="http://schemas.microsoft.com/office/drawing/2014/chart" uri="{C3380CC4-5D6E-409C-BE32-E72D297353CC}">
                  <c16:uniqueId val="{0000000A-0072-4764-A6EB-798FE51EC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Sheet1!$B$2:$R$2</c:f>
              <c:numCache>
                <c:formatCode>General</c:formatCode>
                <c:ptCount val="17"/>
                <c:pt idx="0">
                  <c:v>2</c:v>
                </c:pt>
                <c:pt idx="1">
                  <c:v>18</c:v>
                </c:pt>
                <c:pt idx="2">
                  <c:v>8</c:v>
                </c:pt>
                <c:pt idx="3">
                  <c:v>10</c:v>
                </c:pt>
                <c:pt idx="4">
                  <c:v>7</c:v>
                </c:pt>
                <c:pt idx="5">
                  <c:v>13</c:v>
                </c:pt>
                <c:pt idx="6">
                  <c:v>15</c:v>
                </c:pt>
                <c:pt idx="7">
                  <c:v>20</c:v>
                </c:pt>
                <c:pt idx="8">
                  <c:v>3</c:v>
                </c:pt>
                <c:pt idx="9">
                  <c:v>17</c:v>
                </c:pt>
                <c:pt idx="10">
                  <c:v>5</c:v>
                </c:pt>
                <c:pt idx="11">
                  <c:v>8</c:v>
                </c:pt>
                <c:pt idx="12">
                  <c:v>10</c:v>
                </c:pt>
                <c:pt idx="13">
                  <c:v>10</c:v>
                </c:pt>
                <c:pt idx="14">
                  <c:v>31</c:v>
                </c:pt>
                <c:pt idx="15">
                  <c:v>10</c:v>
                </c:pt>
                <c:pt idx="16">
                  <c:v>8</c:v>
                </c:pt>
              </c:numCache>
            </c:numRef>
          </c:val>
          <c:extLst>
            <c:ext xmlns:c16="http://schemas.microsoft.com/office/drawing/2014/chart" uri="{C3380CC4-5D6E-409C-BE32-E72D297353CC}">
              <c16:uniqueId val="{0000000B-0072-4764-A6EB-798FE51EC58F}"/>
            </c:ext>
          </c:extLst>
        </c:ser>
        <c:ser>
          <c:idx val="1"/>
          <c:order val="1"/>
          <c:tx>
            <c:strRef>
              <c:f>Sheet1!$A$3</c:f>
              <c:strCache>
                <c:ptCount val="1"/>
                <c:pt idx="0">
                  <c:v>Low</c:v>
                </c:pt>
              </c:strCache>
            </c:strRef>
          </c:tx>
          <c:spPr>
            <a:solidFill>
              <a:schemeClr val="accent2"/>
            </a:solidFill>
            <a:ln>
              <a:noFill/>
            </a:ln>
            <a:effectLst/>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0C-0072-4764-A6EB-798FE51EC58F}"/>
                </c:ext>
              </c:extLst>
            </c:dLbl>
            <c:dLbl>
              <c:idx val="15"/>
              <c:delete val="1"/>
              <c:extLst>
                <c:ext xmlns:c15="http://schemas.microsoft.com/office/drawing/2012/chart" uri="{CE6537A1-D6FC-4f65-9D91-7224C49458BB}"/>
                <c:ext xmlns:c16="http://schemas.microsoft.com/office/drawing/2014/chart" uri="{C3380CC4-5D6E-409C-BE32-E72D297353CC}">
                  <c16:uniqueId val="{0000000D-0072-4764-A6EB-798FE51EC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Sheet1!$B$3:$R$3</c:f>
              <c:numCache>
                <c:formatCode>General</c:formatCode>
                <c:ptCount val="17"/>
                <c:pt idx="0">
                  <c:v>18</c:v>
                </c:pt>
                <c:pt idx="1">
                  <c:v>30</c:v>
                </c:pt>
                <c:pt idx="2">
                  <c:v>31</c:v>
                </c:pt>
                <c:pt idx="3">
                  <c:v>41</c:v>
                </c:pt>
                <c:pt idx="4">
                  <c:v>42</c:v>
                </c:pt>
                <c:pt idx="5">
                  <c:v>34</c:v>
                </c:pt>
                <c:pt idx="6">
                  <c:v>33</c:v>
                </c:pt>
                <c:pt idx="7">
                  <c:v>29</c:v>
                </c:pt>
                <c:pt idx="8">
                  <c:v>33</c:v>
                </c:pt>
                <c:pt idx="9">
                  <c:v>34</c:v>
                </c:pt>
                <c:pt idx="10">
                  <c:v>41</c:v>
                </c:pt>
                <c:pt idx="11">
                  <c:v>29</c:v>
                </c:pt>
                <c:pt idx="12">
                  <c:v>30</c:v>
                </c:pt>
                <c:pt idx="13">
                  <c:v>33</c:v>
                </c:pt>
                <c:pt idx="14">
                  <c:v>15</c:v>
                </c:pt>
                <c:pt idx="15">
                  <c:v>20</c:v>
                </c:pt>
                <c:pt idx="16">
                  <c:v>46</c:v>
                </c:pt>
              </c:numCache>
            </c:numRef>
          </c:val>
          <c:extLst>
            <c:ext xmlns:c16="http://schemas.microsoft.com/office/drawing/2014/chart" uri="{C3380CC4-5D6E-409C-BE32-E72D297353CC}">
              <c16:uniqueId val="{0000000E-0072-4764-A6EB-798FE51EC58F}"/>
            </c:ext>
          </c:extLst>
        </c:ser>
        <c:ser>
          <c:idx val="2"/>
          <c:order val="2"/>
          <c:tx>
            <c:strRef>
              <c:f>Sheet1!$A$4</c:f>
              <c:strCache>
                <c:ptCount val="1"/>
                <c:pt idx="0">
                  <c:v>Medium</c:v>
                </c:pt>
              </c:strCache>
            </c:strRef>
          </c:tx>
          <c:spPr>
            <a:solidFill>
              <a:schemeClr val="accent3"/>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F-0072-4764-A6EB-798FE51EC58F}"/>
                </c:ext>
              </c:extLst>
            </c:dLbl>
            <c:dLbl>
              <c:idx val="12"/>
              <c:delete val="1"/>
              <c:extLst>
                <c:ext xmlns:c15="http://schemas.microsoft.com/office/drawing/2012/chart" uri="{CE6537A1-D6FC-4f65-9D91-7224C49458BB}"/>
                <c:ext xmlns:c16="http://schemas.microsoft.com/office/drawing/2014/chart" uri="{C3380CC4-5D6E-409C-BE32-E72D297353CC}">
                  <c16:uniqueId val="{00000010-0072-4764-A6EB-798FE51EC58F}"/>
                </c:ext>
              </c:extLst>
            </c:dLbl>
            <c:dLbl>
              <c:idx val="14"/>
              <c:delete val="1"/>
              <c:extLst>
                <c:ext xmlns:c15="http://schemas.microsoft.com/office/drawing/2012/chart" uri="{CE6537A1-D6FC-4f65-9D91-7224C49458BB}"/>
                <c:ext xmlns:c16="http://schemas.microsoft.com/office/drawing/2014/chart" uri="{C3380CC4-5D6E-409C-BE32-E72D297353CC}">
                  <c16:uniqueId val="{00000011-0072-4764-A6EB-798FE51EC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Sheet1!$B$4:$R$4</c:f>
              <c:numCache>
                <c:formatCode>General</c:formatCode>
                <c:ptCount val="17"/>
                <c:pt idx="0">
                  <c:v>42</c:v>
                </c:pt>
                <c:pt idx="1">
                  <c:v>28</c:v>
                </c:pt>
                <c:pt idx="2">
                  <c:v>38</c:v>
                </c:pt>
                <c:pt idx="3">
                  <c:v>38</c:v>
                </c:pt>
                <c:pt idx="4">
                  <c:v>28</c:v>
                </c:pt>
                <c:pt idx="5">
                  <c:v>43</c:v>
                </c:pt>
                <c:pt idx="6">
                  <c:v>33</c:v>
                </c:pt>
                <c:pt idx="7">
                  <c:v>42</c:v>
                </c:pt>
                <c:pt idx="8">
                  <c:v>50</c:v>
                </c:pt>
                <c:pt idx="9">
                  <c:v>34</c:v>
                </c:pt>
                <c:pt idx="10">
                  <c:v>18</c:v>
                </c:pt>
                <c:pt idx="11">
                  <c:v>29</c:v>
                </c:pt>
                <c:pt idx="12">
                  <c:v>25</c:v>
                </c:pt>
                <c:pt idx="13">
                  <c:v>29</c:v>
                </c:pt>
                <c:pt idx="14">
                  <c:v>39</c:v>
                </c:pt>
                <c:pt idx="15">
                  <c:v>45</c:v>
                </c:pt>
                <c:pt idx="16">
                  <c:v>29</c:v>
                </c:pt>
              </c:numCache>
            </c:numRef>
          </c:val>
          <c:extLst>
            <c:ext xmlns:c16="http://schemas.microsoft.com/office/drawing/2014/chart" uri="{C3380CC4-5D6E-409C-BE32-E72D297353CC}">
              <c16:uniqueId val="{00000012-0072-4764-A6EB-798FE51EC58F}"/>
            </c:ext>
          </c:extLst>
        </c:ser>
        <c:ser>
          <c:idx val="3"/>
          <c:order val="3"/>
          <c:tx>
            <c:strRef>
              <c:f>Sheet1!$A$5</c:f>
              <c:strCache>
                <c:ptCount val="1"/>
                <c:pt idx="0">
                  <c:v>High</c:v>
                </c:pt>
              </c:strCache>
            </c:strRef>
          </c:tx>
          <c:spPr>
            <a:solidFill>
              <a:schemeClr val="accent4"/>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13-0072-4764-A6EB-798FE51EC58F}"/>
                </c:ext>
              </c:extLst>
            </c:dLbl>
            <c:dLbl>
              <c:idx val="14"/>
              <c:delete val="1"/>
              <c:extLst>
                <c:ext xmlns:c15="http://schemas.microsoft.com/office/drawing/2012/chart" uri="{CE6537A1-D6FC-4f65-9D91-7224C49458BB}"/>
                <c:ext xmlns:c16="http://schemas.microsoft.com/office/drawing/2014/chart" uri="{C3380CC4-5D6E-409C-BE32-E72D297353CC}">
                  <c16:uniqueId val="{00000014-0072-4764-A6EB-798FE51EC58F}"/>
                </c:ext>
              </c:extLst>
            </c:dLbl>
            <c:dLbl>
              <c:idx val="15"/>
              <c:delete val="1"/>
              <c:extLst>
                <c:ext xmlns:c15="http://schemas.microsoft.com/office/drawing/2012/chart" uri="{CE6537A1-D6FC-4f65-9D91-7224C49458BB}"/>
                <c:ext xmlns:c16="http://schemas.microsoft.com/office/drawing/2014/chart" uri="{C3380CC4-5D6E-409C-BE32-E72D297353CC}">
                  <c16:uniqueId val="{00000015-0072-4764-A6EB-798FE51EC58F}"/>
                </c:ext>
              </c:extLst>
            </c:dLbl>
            <c:dLbl>
              <c:idx val="16"/>
              <c:delete val="1"/>
              <c:extLst>
                <c:ext xmlns:c15="http://schemas.microsoft.com/office/drawing/2012/chart" uri="{CE6537A1-D6FC-4f65-9D91-7224C49458BB}"/>
                <c:ext xmlns:c16="http://schemas.microsoft.com/office/drawing/2014/chart" uri="{C3380CC4-5D6E-409C-BE32-E72D297353CC}">
                  <c16:uniqueId val="{00000016-0072-4764-A6EB-798FE51EC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Sheet1!$B$5:$R$5</c:f>
              <c:numCache>
                <c:formatCode>General</c:formatCode>
                <c:ptCount val="17"/>
                <c:pt idx="0">
                  <c:v>35</c:v>
                </c:pt>
                <c:pt idx="1">
                  <c:v>24</c:v>
                </c:pt>
                <c:pt idx="2">
                  <c:v>23</c:v>
                </c:pt>
                <c:pt idx="3">
                  <c:v>11</c:v>
                </c:pt>
                <c:pt idx="4">
                  <c:v>23</c:v>
                </c:pt>
                <c:pt idx="5">
                  <c:v>9</c:v>
                </c:pt>
                <c:pt idx="6">
                  <c:v>19</c:v>
                </c:pt>
                <c:pt idx="7">
                  <c:v>9</c:v>
                </c:pt>
                <c:pt idx="8">
                  <c:v>15</c:v>
                </c:pt>
                <c:pt idx="9">
                  <c:v>15</c:v>
                </c:pt>
                <c:pt idx="10">
                  <c:v>36</c:v>
                </c:pt>
                <c:pt idx="11">
                  <c:v>33</c:v>
                </c:pt>
                <c:pt idx="12">
                  <c:v>35</c:v>
                </c:pt>
                <c:pt idx="13">
                  <c:v>29</c:v>
                </c:pt>
                <c:pt idx="14">
                  <c:v>15</c:v>
                </c:pt>
                <c:pt idx="15">
                  <c:v>20</c:v>
                </c:pt>
                <c:pt idx="16">
                  <c:v>17</c:v>
                </c:pt>
              </c:numCache>
            </c:numRef>
          </c:val>
          <c:extLst>
            <c:ext xmlns:c16="http://schemas.microsoft.com/office/drawing/2014/chart" uri="{C3380CC4-5D6E-409C-BE32-E72D297353CC}">
              <c16:uniqueId val="{00000017-0072-4764-A6EB-798FE51EC58F}"/>
            </c:ext>
          </c:extLst>
        </c:ser>
        <c:dLbls>
          <c:showLegendKey val="0"/>
          <c:showVal val="0"/>
          <c:showCatName val="0"/>
          <c:showSerName val="0"/>
          <c:showPercent val="0"/>
          <c:showBubbleSize val="0"/>
        </c:dLbls>
        <c:gapWidth val="150"/>
        <c:overlap val="100"/>
        <c:axId val="1378171072"/>
        <c:axId val="1378170744"/>
      </c:barChart>
      <c:catAx>
        <c:axId val="137817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8170744"/>
        <c:crosses val="autoZero"/>
        <c:auto val="1"/>
        <c:lblAlgn val="ctr"/>
        <c:lblOffset val="100"/>
        <c:noMultiLvlLbl val="0"/>
      </c:catAx>
      <c:valAx>
        <c:axId val="137817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817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00-51A3-4B46-BCA1-C542D8BE280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Sheet1!$B$2:$R$2</c:f>
              <c:numCache>
                <c:formatCode>General</c:formatCode>
                <c:ptCount val="17"/>
                <c:pt idx="0">
                  <c:v>36</c:v>
                </c:pt>
                <c:pt idx="1">
                  <c:v>37</c:v>
                </c:pt>
                <c:pt idx="2">
                  <c:v>41</c:v>
                </c:pt>
                <c:pt idx="3">
                  <c:v>39</c:v>
                </c:pt>
                <c:pt idx="4">
                  <c:v>45</c:v>
                </c:pt>
                <c:pt idx="5">
                  <c:v>34</c:v>
                </c:pt>
                <c:pt idx="6">
                  <c:v>28</c:v>
                </c:pt>
                <c:pt idx="7">
                  <c:v>44</c:v>
                </c:pt>
                <c:pt idx="8">
                  <c:v>38</c:v>
                </c:pt>
                <c:pt idx="9">
                  <c:v>45</c:v>
                </c:pt>
                <c:pt idx="10">
                  <c:v>32</c:v>
                </c:pt>
                <c:pt idx="11">
                  <c:v>24</c:v>
                </c:pt>
                <c:pt idx="12">
                  <c:v>29</c:v>
                </c:pt>
                <c:pt idx="13">
                  <c:v>61</c:v>
                </c:pt>
                <c:pt idx="14">
                  <c:v>25</c:v>
                </c:pt>
                <c:pt idx="15">
                  <c:v>30</c:v>
                </c:pt>
                <c:pt idx="16">
                  <c:v>40</c:v>
                </c:pt>
              </c:numCache>
            </c:numRef>
          </c:val>
          <c:extLst>
            <c:ext xmlns:c16="http://schemas.microsoft.com/office/drawing/2014/chart" uri="{C3380CC4-5D6E-409C-BE32-E72D297353CC}">
              <c16:uniqueId val="{00000001-51A3-4B46-BCA1-C542D8BE2800}"/>
            </c:ext>
          </c:extLst>
        </c:ser>
        <c:ser>
          <c:idx val="1"/>
          <c:order val="1"/>
          <c:tx>
            <c:strRef>
              <c:f>Sheet1!$A$3</c:f>
              <c:strCache>
                <c:ptCount val="1"/>
                <c:pt idx="0">
                  <c:v>Easy</c:v>
                </c:pt>
              </c:strCache>
            </c:strRef>
          </c:tx>
          <c:spPr>
            <a:solidFill>
              <a:schemeClr val="accent2"/>
            </a:solidFill>
            <a:ln>
              <a:no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2-51A3-4B46-BCA1-C542D8BE2800}"/>
                </c:ext>
              </c:extLst>
            </c:dLbl>
            <c:dLbl>
              <c:idx val="14"/>
              <c:delete val="1"/>
              <c:extLst>
                <c:ext xmlns:c15="http://schemas.microsoft.com/office/drawing/2012/chart" uri="{CE6537A1-D6FC-4f65-9D91-7224C49458BB}"/>
                <c:ext xmlns:c16="http://schemas.microsoft.com/office/drawing/2014/chart" uri="{C3380CC4-5D6E-409C-BE32-E72D297353CC}">
                  <c16:uniqueId val="{00000003-51A3-4B46-BCA1-C542D8BE280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Sheet1!$B$3:$R$3</c:f>
              <c:numCache>
                <c:formatCode>General</c:formatCode>
                <c:ptCount val="17"/>
                <c:pt idx="0">
                  <c:v>40</c:v>
                </c:pt>
                <c:pt idx="1">
                  <c:v>43</c:v>
                </c:pt>
                <c:pt idx="2">
                  <c:v>39</c:v>
                </c:pt>
                <c:pt idx="3">
                  <c:v>35</c:v>
                </c:pt>
                <c:pt idx="4">
                  <c:v>37</c:v>
                </c:pt>
                <c:pt idx="5">
                  <c:v>40</c:v>
                </c:pt>
                <c:pt idx="6">
                  <c:v>42</c:v>
                </c:pt>
                <c:pt idx="7">
                  <c:v>42</c:v>
                </c:pt>
                <c:pt idx="8">
                  <c:v>41</c:v>
                </c:pt>
                <c:pt idx="9">
                  <c:v>29</c:v>
                </c:pt>
                <c:pt idx="10">
                  <c:v>48</c:v>
                </c:pt>
                <c:pt idx="11">
                  <c:v>56</c:v>
                </c:pt>
                <c:pt idx="12">
                  <c:v>52</c:v>
                </c:pt>
                <c:pt idx="13">
                  <c:v>13</c:v>
                </c:pt>
                <c:pt idx="14">
                  <c:v>25</c:v>
                </c:pt>
                <c:pt idx="15">
                  <c:v>35</c:v>
                </c:pt>
                <c:pt idx="16">
                  <c:v>24</c:v>
                </c:pt>
              </c:numCache>
            </c:numRef>
          </c:val>
          <c:extLst>
            <c:ext xmlns:c16="http://schemas.microsoft.com/office/drawing/2014/chart" uri="{C3380CC4-5D6E-409C-BE32-E72D297353CC}">
              <c16:uniqueId val="{00000004-51A3-4B46-BCA1-C542D8BE2800}"/>
            </c:ext>
          </c:extLst>
        </c:ser>
        <c:ser>
          <c:idx val="2"/>
          <c:order val="2"/>
          <c:tx>
            <c:strRef>
              <c:f>Sheet1!$A$4</c:f>
              <c:strCache>
                <c:ptCount val="1"/>
                <c:pt idx="0">
                  <c:v>Difficult</c:v>
                </c:pt>
              </c:strCache>
            </c:strRef>
          </c:tx>
          <c:spPr>
            <a:solidFill>
              <a:schemeClr val="accent3"/>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5-51A3-4B46-BCA1-C542D8BE2800}"/>
                </c:ext>
              </c:extLst>
            </c:dLbl>
            <c:dLbl>
              <c:idx val="11"/>
              <c:delete val="1"/>
              <c:extLst>
                <c:ext xmlns:c15="http://schemas.microsoft.com/office/drawing/2012/chart" uri="{CE6537A1-D6FC-4f65-9D91-7224C49458BB}"/>
                <c:ext xmlns:c16="http://schemas.microsoft.com/office/drawing/2014/chart" uri="{C3380CC4-5D6E-409C-BE32-E72D297353CC}">
                  <c16:uniqueId val="{00000006-51A3-4B46-BCA1-C542D8BE2800}"/>
                </c:ext>
              </c:extLst>
            </c:dLbl>
            <c:dLbl>
              <c:idx val="12"/>
              <c:delete val="1"/>
              <c:extLst>
                <c:ext xmlns:c15="http://schemas.microsoft.com/office/drawing/2012/chart" uri="{CE6537A1-D6FC-4f65-9D91-7224C49458BB}"/>
                <c:ext xmlns:c16="http://schemas.microsoft.com/office/drawing/2014/chart" uri="{C3380CC4-5D6E-409C-BE32-E72D297353CC}">
                  <c16:uniqueId val="{00000007-51A3-4B46-BCA1-C542D8BE2800}"/>
                </c:ext>
              </c:extLst>
            </c:dLbl>
            <c:dLbl>
              <c:idx val="13"/>
              <c:delete val="1"/>
              <c:extLst>
                <c:ext xmlns:c15="http://schemas.microsoft.com/office/drawing/2012/chart" uri="{CE6537A1-D6FC-4f65-9D91-7224C49458BB}"/>
                <c:ext xmlns:c16="http://schemas.microsoft.com/office/drawing/2014/chart" uri="{C3380CC4-5D6E-409C-BE32-E72D297353CC}">
                  <c16:uniqueId val="{00000008-51A3-4B46-BCA1-C542D8BE2800}"/>
                </c:ext>
              </c:extLst>
            </c:dLbl>
            <c:dLbl>
              <c:idx val="14"/>
              <c:delete val="1"/>
              <c:extLst>
                <c:ext xmlns:c15="http://schemas.microsoft.com/office/drawing/2012/chart" uri="{CE6537A1-D6FC-4f65-9D91-7224C49458BB}"/>
                <c:ext xmlns:c16="http://schemas.microsoft.com/office/drawing/2014/chart" uri="{C3380CC4-5D6E-409C-BE32-E72D297353CC}">
                  <c16:uniqueId val="{00000009-51A3-4B46-BCA1-C542D8BE2800}"/>
                </c:ext>
              </c:extLst>
            </c:dLbl>
            <c:dLbl>
              <c:idx val="15"/>
              <c:delete val="1"/>
              <c:extLst>
                <c:ext xmlns:c15="http://schemas.microsoft.com/office/drawing/2012/chart" uri="{CE6537A1-D6FC-4f65-9D91-7224C49458BB}"/>
                <c:ext xmlns:c16="http://schemas.microsoft.com/office/drawing/2014/chart" uri="{C3380CC4-5D6E-409C-BE32-E72D297353CC}">
                  <c16:uniqueId val="{0000000A-51A3-4B46-BCA1-C542D8BE280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Sheet1!$B$4:$R$4</c:f>
              <c:numCache>
                <c:formatCode>General</c:formatCode>
                <c:ptCount val="17"/>
                <c:pt idx="0">
                  <c:v>20</c:v>
                </c:pt>
                <c:pt idx="1">
                  <c:v>14</c:v>
                </c:pt>
                <c:pt idx="2">
                  <c:v>18</c:v>
                </c:pt>
                <c:pt idx="3">
                  <c:v>19</c:v>
                </c:pt>
                <c:pt idx="4">
                  <c:v>13</c:v>
                </c:pt>
                <c:pt idx="5">
                  <c:v>22</c:v>
                </c:pt>
                <c:pt idx="6">
                  <c:v>23</c:v>
                </c:pt>
                <c:pt idx="7">
                  <c:v>13</c:v>
                </c:pt>
                <c:pt idx="8">
                  <c:v>19</c:v>
                </c:pt>
                <c:pt idx="9">
                  <c:v>19</c:v>
                </c:pt>
                <c:pt idx="10">
                  <c:v>20</c:v>
                </c:pt>
                <c:pt idx="11">
                  <c:v>20</c:v>
                </c:pt>
                <c:pt idx="12">
                  <c:v>14</c:v>
                </c:pt>
                <c:pt idx="13">
                  <c:v>17</c:v>
                </c:pt>
                <c:pt idx="14">
                  <c:v>31</c:v>
                </c:pt>
                <c:pt idx="15">
                  <c:v>25</c:v>
                </c:pt>
                <c:pt idx="16">
                  <c:v>24</c:v>
                </c:pt>
              </c:numCache>
            </c:numRef>
          </c:val>
          <c:extLst>
            <c:ext xmlns:c16="http://schemas.microsoft.com/office/drawing/2014/chart" uri="{C3380CC4-5D6E-409C-BE32-E72D297353CC}">
              <c16:uniqueId val="{0000000B-51A3-4B46-BCA1-C542D8BE2800}"/>
            </c:ext>
          </c:extLst>
        </c:ser>
        <c:ser>
          <c:idx val="3"/>
          <c:order val="3"/>
          <c:tx>
            <c:strRef>
              <c:f>Sheet1!$A$5</c:f>
              <c:strCache>
                <c:ptCount val="1"/>
                <c:pt idx="0">
                  <c:v>Very difficult</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51A3-4B46-BCA1-C542D8BE2800}"/>
                </c:ext>
              </c:extLst>
            </c:dLbl>
            <c:dLbl>
              <c:idx val="1"/>
              <c:delete val="1"/>
              <c:extLst>
                <c:ext xmlns:c15="http://schemas.microsoft.com/office/drawing/2012/chart" uri="{CE6537A1-D6FC-4f65-9D91-7224C49458BB}"/>
                <c:ext xmlns:c16="http://schemas.microsoft.com/office/drawing/2014/chart" uri="{C3380CC4-5D6E-409C-BE32-E72D297353CC}">
                  <c16:uniqueId val="{0000000D-51A3-4B46-BCA1-C542D8BE2800}"/>
                </c:ext>
              </c:extLst>
            </c:dLbl>
            <c:dLbl>
              <c:idx val="2"/>
              <c:delete val="1"/>
              <c:extLst>
                <c:ext xmlns:c15="http://schemas.microsoft.com/office/drawing/2012/chart" uri="{CE6537A1-D6FC-4f65-9D91-7224C49458BB}"/>
                <c:ext xmlns:c16="http://schemas.microsoft.com/office/drawing/2014/chart" uri="{C3380CC4-5D6E-409C-BE32-E72D297353CC}">
                  <c16:uniqueId val="{0000000E-51A3-4B46-BCA1-C542D8BE2800}"/>
                </c:ext>
              </c:extLst>
            </c:dLbl>
            <c:dLbl>
              <c:idx val="4"/>
              <c:delete val="1"/>
              <c:extLst>
                <c:ext xmlns:c15="http://schemas.microsoft.com/office/drawing/2012/chart" uri="{CE6537A1-D6FC-4f65-9D91-7224C49458BB}"/>
                <c:ext xmlns:c16="http://schemas.microsoft.com/office/drawing/2014/chart" uri="{C3380CC4-5D6E-409C-BE32-E72D297353CC}">
                  <c16:uniqueId val="{0000000F-51A3-4B46-BCA1-C542D8BE2800}"/>
                </c:ext>
              </c:extLst>
            </c:dLbl>
            <c:dLbl>
              <c:idx val="5"/>
              <c:delete val="1"/>
              <c:extLst>
                <c:ext xmlns:c15="http://schemas.microsoft.com/office/drawing/2012/chart" uri="{CE6537A1-D6FC-4f65-9D91-7224C49458BB}"/>
                <c:ext xmlns:c16="http://schemas.microsoft.com/office/drawing/2014/chart" uri="{C3380CC4-5D6E-409C-BE32-E72D297353CC}">
                  <c16:uniqueId val="{00000010-51A3-4B46-BCA1-C542D8BE2800}"/>
                </c:ext>
              </c:extLst>
            </c:dLbl>
            <c:dLbl>
              <c:idx val="6"/>
              <c:delete val="1"/>
              <c:extLst>
                <c:ext xmlns:c15="http://schemas.microsoft.com/office/drawing/2012/chart" uri="{CE6537A1-D6FC-4f65-9D91-7224C49458BB}"/>
                <c:ext xmlns:c16="http://schemas.microsoft.com/office/drawing/2014/chart" uri="{C3380CC4-5D6E-409C-BE32-E72D297353CC}">
                  <c16:uniqueId val="{00000011-51A3-4B46-BCA1-C542D8BE2800}"/>
                </c:ext>
              </c:extLst>
            </c:dLbl>
            <c:dLbl>
              <c:idx val="7"/>
              <c:delete val="1"/>
              <c:extLst>
                <c:ext xmlns:c15="http://schemas.microsoft.com/office/drawing/2012/chart" uri="{CE6537A1-D6FC-4f65-9D91-7224C49458BB}"/>
                <c:ext xmlns:c16="http://schemas.microsoft.com/office/drawing/2014/chart" uri="{C3380CC4-5D6E-409C-BE32-E72D297353CC}">
                  <c16:uniqueId val="{00000012-51A3-4B46-BCA1-C542D8BE2800}"/>
                </c:ext>
              </c:extLst>
            </c:dLbl>
            <c:dLbl>
              <c:idx val="8"/>
              <c:delete val="1"/>
              <c:extLst>
                <c:ext xmlns:c15="http://schemas.microsoft.com/office/drawing/2012/chart" uri="{CE6537A1-D6FC-4f65-9D91-7224C49458BB}"/>
                <c:ext xmlns:c16="http://schemas.microsoft.com/office/drawing/2014/chart" uri="{C3380CC4-5D6E-409C-BE32-E72D297353CC}">
                  <c16:uniqueId val="{00000013-51A3-4B46-BCA1-C542D8BE2800}"/>
                </c:ext>
              </c:extLst>
            </c:dLbl>
            <c:dLbl>
              <c:idx val="9"/>
              <c:delete val="1"/>
              <c:extLst>
                <c:ext xmlns:c15="http://schemas.microsoft.com/office/drawing/2012/chart" uri="{CE6537A1-D6FC-4f65-9D91-7224C49458BB}"/>
                <c:ext xmlns:c16="http://schemas.microsoft.com/office/drawing/2014/chart" uri="{C3380CC4-5D6E-409C-BE32-E72D297353CC}">
                  <c16:uniqueId val="{00000014-51A3-4B46-BCA1-C542D8BE2800}"/>
                </c:ext>
              </c:extLst>
            </c:dLbl>
            <c:dLbl>
              <c:idx val="10"/>
              <c:delete val="1"/>
              <c:extLst>
                <c:ext xmlns:c15="http://schemas.microsoft.com/office/drawing/2012/chart" uri="{CE6537A1-D6FC-4f65-9D91-7224C49458BB}"/>
                <c:ext xmlns:c16="http://schemas.microsoft.com/office/drawing/2014/chart" uri="{C3380CC4-5D6E-409C-BE32-E72D297353CC}">
                  <c16:uniqueId val="{00000015-51A3-4B46-BCA1-C542D8BE2800}"/>
                </c:ext>
              </c:extLst>
            </c:dLbl>
            <c:dLbl>
              <c:idx val="11"/>
              <c:delete val="1"/>
              <c:extLst>
                <c:ext xmlns:c15="http://schemas.microsoft.com/office/drawing/2012/chart" uri="{CE6537A1-D6FC-4f65-9D91-7224C49458BB}"/>
                <c:ext xmlns:c16="http://schemas.microsoft.com/office/drawing/2014/chart" uri="{C3380CC4-5D6E-409C-BE32-E72D297353CC}">
                  <c16:uniqueId val="{00000016-51A3-4B46-BCA1-C542D8BE2800}"/>
                </c:ext>
              </c:extLst>
            </c:dLbl>
            <c:dLbl>
              <c:idx val="12"/>
              <c:delete val="1"/>
              <c:extLst>
                <c:ext xmlns:c15="http://schemas.microsoft.com/office/drawing/2012/chart" uri="{CE6537A1-D6FC-4f65-9D91-7224C49458BB}"/>
                <c:ext xmlns:c16="http://schemas.microsoft.com/office/drawing/2014/chart" uri="{C3380CC4-5D6E-409C-BE32-E72D297353CC}">
                  <c16:uniqueId val="{00000017-51A3-4B46-BCA1-C542D8BE2800}"/>
                </c:ext>
              </c:extLst>
            </c:dLbl>
            <c:dLbl>
              <c:idx val="13"/>
              <c:delete val="1"/>
              <c:extLst>
                <c:ext xmlns:c15="http://schemas.microsoft.com/office/drawing/2012/chart" uri="{CE6537A1-D6FC-4f65-9D91-7224C49458BB}"/>
                <c:ext xmlns:c16="http://schemas.microsoft.com/office/drawing/2014/chart" uri="{C3380CC4-5D6E-409C-BE32-E72D297353CC}">
                  <c16:uniqueId val="{00000018-51A3-4B46-BCA1-C542D8BE2800}"/>
                </c:ext>
              </c:extLst>
            </c:dLbl>
            <c:dLbl>
              <c:idx val="14"/>
              <c:delete val="1"/>
              <c:extLst>
                <c:ext xmlns:c15="http://schemas.microsoft.com/office/drawing/2012/chart" uri="{CE6537A1-D6FC-4f65-9D91-7224C49458BB}"/>
                <c:ext xmlns:c16="http://schemas.microsoft.com/office/drawing/2014/chart" uri="{C3380CC4-5D6E-409C-BE32-E72D297353CC}">
                  <c16:uniqueId val="{00000019-51A3-4B46-BCA1-C542D8BE2800}"/>
                </c:ext>
              </c:extLst>
            </c:dLbl>
            <c:dLbl>
              <c:idx val="15"/>
              <c:delete val="1"/>
              <c:extLst>
                <c:ext xmlns:c15="http://schemas.microsoft.com/office/drawing/2012/chart" uri="{CE6537A1-D6FC-4f65-9D91-7224C49458BB}"/>
                <c:ext xmlns:c16="http://schemas.microsoft.com/office/drawing/2014/chart" uri="{C3380CC4-5D6E-409C-BE32-E72D297353CC}">
                  <c16:uniqueId val="{0000001A-51A3-4B46-BCA1-C542D8BE2800}"/>
                </c:ext>
              </c:extLst>
            </c:dLbl>
            <c:dLbl>
              <c:idx val="16"/>
              <c:delete val="1"/>
              <c:extLst>
                <c:ext xmlns:c15="http://schemas.microsoft.com/office/drawing/2012/chart" uri="{CE6537A1-D6FC-4f65-9D91-7224C49458BB}"/>
                <c:ext xmlns:c16="http://schemas.microsoft.com/office/drawing/2014/chart" uri="{C3380CC4-5D6E-409C-BE32-E72D297353CC}">
                  <c16:uniqueId val="{0000001B-51A3-4B46-BCA1-C542D8BE280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Sheet1!$B$5:$R$5</c:f>
              <c:numCache>
                <c:formatCode>General</c:formatCode>
                <c:ptCount val="17"/>
                <c:pt idx="0">
                  <c:v>4</c:v>
                </c:pt>
                <c:pt idx="1">
                  <c:v>6</c:v>
                </c:pt>
                <c:pt idx="2">
                  <c:v>2</c:v>
                </c:pt>
                <c:pt idx="3">
                  <c:v>8</c:v>
                </c:pt>
                <c:pt idx="4">
                  <c:v>5</c:v>
                </c:pt>
                <c:pt idx="5">
                  <c:v>4</c:v>
                </c:pt>
                <c:pt idx="6">
                  <c:v>7</c:v>
                </c:pt>
                <c:pt idx="7">
                  <c:v>2</c:v>
                </c:pt>
                <c:pt idx="8">
                  <c:v>2</c:v>
                </c:pt>
                <c:pt idx="9">
                  <c:v>7</c:v>
                </c:pt>
                <c:pt idx="10">
                  <c:v>0</c:v>
                </c:pt>
                <c:pt idx="11">
                  <c:v>0</c:v>
                </c:pt>
                <c:pt idx="12">
                  <c:v>5</c:v>
                </c:pt>
                <c:pt idx="13">
                  <c:v>9</c:v>
                </c:pt>
                <c:pt idx="14">
                  <c:v>19</c:v>
                </c:pt>
                <c:pt idx="15">
                  <c:v>10</c:v>
                </c:pt>
                <c:pt idx="16">
                  <c:v>12</c:v>
                </c:pt>
              </c:numCache>
            </c:numRef>
          </c:val>
          <c:extLst>
            <c:ext xmlns:c16="http://schemas.microsoft.com/office/drawing/2014/chart" uri="{C3380CC4-5D6E-409C-BE32-E72D297353CC}">
              <c16:uniqueId val="{0000001C-51A3-4B46-BCA1-C542D8BE2800}"/>
            </c:ext>
          </c:extLst>
        </c:ser>
        <c:dLbls>
          <c:showLegendKey val="0"/>
          <c:showVal val="0"/>
          <c:showCatName val="0"/>
          <c:showSerName val="0"/>
          <c:showPercent val="0"/>
          <c:showBubbleSize val="0"/>
        </c:dLbls>
        <c:gapWidth val="150"/>
        <c:overlap val="100"/>
        <c:axId val="1220434040"/>
        <c:axId val="1220344168"/>
      </c:barChart>
      <c:catAx>
        <c:axId val="122043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344168"/>
        <c:crosses val="autoZero"/>
        <c:auto val="1"/>
        <c:lblAlgn val="ctr"/>
        <c:lblOffset val="100"/>
        <c:noMultiLvlLbl val="0"/>
      </c:catAx>
      <c:valAx>
        <c:axId val="1220344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434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07-4269-B961-6901A224DA88}"/>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07-4269-B961-6901A224DA8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07-4269-B961-6901A224DA8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Sheet1!$B$2:$B$19</c:f>
              <c:numCache>
                <c:formatCode>General</c:formatCode>
                <c:ptCount val="1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numCache>
            </c:numRef>
          </c:val>
          <c:extLst>
            <c:ext xmlns:c16="http://schemas.microsoft.com/office/drawing/2014/chart" uri="{C3380CC4-5D6E-409C-BE32-E72D297353CC}">
              <c16:uniqueId val="{00000003-A807-4269-B961-6901A224DA88}"/>
            </c:ext>
          </c:extLst>
        </c:ser>
        <c:ser>
          <c:idx val="1"/>
          <c:order val="1"/>
          <c:tx>
            <c:strRef>
              <c:f>Sheet1!$C$1</c:f>
              <c:strCache>
                <c:ptCount val="1"/>
                <c:pt idx="0">
                  <c:v>Gram</c:v>
                </c:pt>
              </c:strCache>
            </c:strRef>
          </c:tx>
          <c:spPr>
            <a:solidFill>
              <a:schemeClr val="accent2"/>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07-4269-B961-6901A224DA88}"/>
                </c:ext>
              </c:extLst>
            </c:dLbl>
            <c:dLbl>
              <c:idx val="17"/>
              <c:tx>
                <c:rich>
                  <a:bodyPr/>
                  <a:lstStyle/>
                  <a:p>
                    <a:fld id="{F3306FD8-672E-4396-AA8A-3D81ED80506F}" type="VALUE">
                      <a:rPr lang="en-US"/>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07-4269-B961-6901A224DA8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Sheet1!$C$2:$C$19</c:f>
              <c:numCache>
                <c:formatCode>General</c:formatCode>
                <c:ptCount val="18"/>
                <c:pt idx="1">
                  <c:v>300</c:v>
                </c:pt>
                <c:pt idx="2">
                  <c:v>250</c:v>
                </c:pt>
                <c:pt idx="3">
                  <c:v>288</c:v>
                </c:pt>
                <c:pt idx="4">
                  <c:v>350</c:v>
                </c:pt>
                <c:pt idx="5">
                  <c:v>375</c:v>
                </c:pt>
                <c:pt idx="6">
                  <c:v>350</c:v>
                </c:pt>
                <c:pt idx="7">
                  <c:v>350</c:v>
                </c:pt>
                <c:pt idx="8">
                  <c:v>350</c:v>
                </c:pt>
                <c:pt idx="9">
                  <c:v>400</c:v>
                </c:pt>
                <c:pt idx="10">
                  <c:v>400</c:v>
                </c:pt>
                <c:pt idx="11">
                  <c:v>400</c:v>
                </c:pt>
                <c:pt idx="12">
                  <c:v>388</c:v>
                </c:pt>
                <c:pt idx="13">
                  <c:v>475</c:v>
                </c:pt>
                <c:pt idx="14">
                  <c:v>330</c:v>
                </c:pt>
                <c:pt idx="15">
                  <c:v>400</c:v>
                </c:pt>
                <c:pt idx="16">
                  <c:v>310</c:v>
                </c:pt>
                <c:pt idx="17">
                  <c:v>250</c:v>
                </c:pt>
              </c:numCache>
            </c:numRef>
          </c:val>
          <c:extLst>
            <c:ext xmlns:c16="http://schemas.microsoft.com/office/drawing/2014/chart" uri="{C3380CC4-5D6E-409C-BE32-E72D297353CC}">
              <c16:uniqueId val="{00000006-A807-4269-B961-6901A224DA88}"/>
            </c:ext>
          </c:extLst>
        </c:ser>
        <c:dLbls>
          <c:showLegendKey val="0"/>
          <c:showVal val="0"/>
          <c:showCatName val="0"/>
          <c:showSerName val="0"/>
          <c:showPercent val="0"/>
          <c:showBubbleSize val="0"/>
        </c:dLbls>
        <c:gapWidth val="219"/>
        <c:overlap val="-27"/>
        <c:axId val="1097930608"/>
        <c:axId val="1097937496"/>
      </c:barChart>
      <c:catAx>
        <c:axId val="10979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97937496"/>
        <c:crosses val="autoZero"/>
        <c:auto val="1"/>
        <c:lblAlgn val="ctr"/>
        <c:lblOffset val="100"/>
        <c:noMultiLvlLbl val="0"/>
      </c:catAx>
      <c:valAx>
        <c:axId val="1097937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5263846489315308E-2"/>
              <c:y val="0.23476661701071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979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Sheet1!$B$2:$R$2</c:f>
              <c:numCache>
                <c:formatCode>General</c:formatCode>
                <c:ptCount val="17"/>
                <c:pt idx="0">
                  <c:v>46</c:v>
                </c:pt>
                <c:pt idx="1">
                  <c:v>60</c:v>
                </c:pt>
                <c:pt idx="2">
                  <c:v>40</c:v>
                </c:pt>
                <c:pt idx="3">
                  <c:v>53</c:v>
                </c:pt>
                <c:pt idx="4">
                  <c:v>46</c:v>
                </c:pt>
                <c:pt idx="5">
                  <c:v>32</c:v>
                </c:pt>
                <c:pt idx="6">
                  <c:v>38</c:v>
                </c:pt>
                <c:pt idx="7">
                  <c:v>28</c:v>
                </c:pt>
                <c:pt idx="8">
                  <c:v>49</c:v>
                </c:pt>
                <c:pt idx="9">
                  <c:v>26</c:v>
                </c:pt>
                <c:pt idx="10">
                  <c:v>26</c:v>
                </c:pt>
                <c:pt idx="11">
                  <c:v>38</c:v>
                </c:pt>
                <c:pt idx="12">
                  <c:v>28</c:v>
                </c:pt>
                <c:pt idx="13">
                  <c:v>31</c:v>
                </c:pt>
                <c:pt idx="14">
                  <c:v>26</c:v>
                </c:pt>
                <c:pt idx="15">
                  <c:v>24</c:v>
                </c:pt>
                <c:pt idx="16">
                  <c:v>33</c:v>
                </c:pt>
              </c:numCache>
            </c:numRef>
          </c:val>
          <c:extLst>
            <c:ext xmlns:c16="http://schemas.microsoft.com/office/drawing/2014/chart" uri="{C3380CC4-5D6E-409C-BE32-E72D297353CC}">
              <c16:uniqueId val="{00000000-C287-4F6C-86E0-CB891DB041E3}"/>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Sheet1!$B$3:$R$3</c:f>
              <c:numCache>
                <c:formatCode>General</c:formatCode>
                <c:ptCount val="17"/>
                <c:pt idx="0">
                  <c:v>42</c:v>
                </c:pt>
                <c:pt idx="1">
                  <c:v>15</c:v>
                </c:pt>
                <c:pt idx="2">
                  <c:v>46</c:v>
                </c:pt>
                <c:pt idx="3">
                  <c:v>23</c:v>
                </c:pt>
                <c:pt idx="4">
                  <c:v>31</c:v>
                </c:pt>
                <c:pt idx="5">
                  <c:v>27</c:v>
                </c:pt>
                <c:pt idx="6">
                  <c:v>35</c:v>
                </c:pt>
                <c:pt idx="7">
                  <c:v>27</c:v>
                </c:pt>
                <c:pt idx="8">
                  <c:v>23</c:v>
                </c:pt>
                <c:pt idx="9">
                  <c:v>42</c:v>
                </c:pt>
                <c:pt idx="10">
                  <c:v>43</c:v>
                </c:pt>
                <c:pt idx="11">
                  <c:v>30</c:v>
                </c:pt>
                <c:pt idx="12">
                  <c:v>33</c:v>
                </c:pt>
                <c:pt idx="13">
                  <c:v>30</c:v>
                </c:pt>
                <c:pt idx="14">
                  <c:v>29</c:v>
                </c:pt>
                <c:pt idx="15">
                  <c:v>36</c:v>
                </c:pt>
                <c:pt idx="16">
                  <c:v>32</c:v>
                </c:pt>
              </c:numCache>
            </c:numRef>
          </c:val>
          <c:extLst>
            <c:ext xmlns:c16="http://schemas.microsoft.com/office/drawing/2014/chart" uri="{C3380CC4-5D6E-409C-BE32-E72D297353CC}">
              <c16:uniqueId val="{00000001-C287-4F6C-86E0-CB891DB041E3}"/>
            </c:ext>
          </c:extLst>
        </c:ser>
        <c:ser>
          <c:idx val="2"/>
          <c:order val="2"/>
          <c:tx>
            <c:strRef>
              <c:f>Sheet1!$A$4</c:f>
              <c:strCache>
                <c:ptCount val="1"/>
                <c:pt idx="0">
                  <c:v>Low</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287-4F6C-86E0-CB891DB041E3}"/>
                </c:ext>
              </c:extLst>
            </c:dLbl>
            <c:dLbl>
              <c:idx val="1"/>
              <c:delete val="1"/>
              <c:extLst>
                <c:ext xmlns:c15="http://schemas.microsoft.com/office/drawing/2012/chart" uri="{CE6537A1-D6FC-4f65-9D91-7224C49458BB}"/>
                <c:ext xmlns:c16="http://schemas.microsoft.com/office/drawing/2014/chart" uri="{C3380CC4-5D6E-409C-BE32-E72D297353CC}">
                  <c16:uniqueId val="{00000003-C287-4F6C-86E0-CB891DB041E3}"/>
                </c:ext>
              </c:extLst>
            </c:dLbl>
            <c:dLbl>
              <c:idx val="2"/>
              <c:delete val="1"/>
              <c:extLst>
                <c:ext xmlns:c15="http://schemas.microsoft.com/office/drawing/2012/chart" uri="{CE6537A1-D6FC-4f65-9D91-7224C49458BB}"/>
                <c:ext xmlns:c16="http://schemas.microsoft.com/office/drawing/2014/chart" uri="{C3380CC4-5D6E-409C-BE32-E72D297353CC}">
                  <c16:uniqueId val="{00000004-C287-4F6C-86E0-CB891DB041E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Sheet1!$B$4:$R$4</c:f>
              <c:numCache>
                <c:formatCode>General</c:formatCode>
                <c:ptCount val="17"/>
                <c:pt idx="0">
                  <c:v>4</c:v>
                </c:pt>
                <c:pt idx="1">
                  <c:v>4</c:v>
                </c:pt>
                <c:pt idx="2">
                  <c:v>4</c:v>
                </c:pt>
                <c:pt idx="3">
                  <c:v>13</c:v>
                </c:pt>
                <c:pt idx="4">
                  <c:v>8</c:v>
                </c:pt>
                <c:pt idx="5">
                  <c:v>27</c:v>
                </c:pt>
                <c:pt idx="6">
                  <c:v>14</c:v>
                </c:pt>
                <c:pt idx="7">
                  <c:v>28</c:v>
                </c:pt>
                <c:pt idx="8">
                  <c:v>20</c:v>
                </c:pt>
                <c:pt idx="9">
                  <c:v>19</c:v>
                </c:pt>
                <c:pt idx="10">
                  <c:v>19</c:v>
                </c:pt>
                <c:pt idx="11">
                  <c:v>15</c:v>
                </c:pt>
                <c:pt idx="12">
                  <c:v>18</c:v>
                </c:pt>
                <c:pt idx="13">
                  <c:v>18</c:v>
                </c:pt>
                <c:pt idx="14">
                  <c:v>22</c:v>
                </c:pt>
                <c:pt idx="15">
                  <c:v>16</c:v>
                </c:pt>
                <c:pt idx="16">
                  <c:v>22</c:v>
                </c:pt>
              </c:numCache>
            </c:numRef>
          </c:val>
          <c:extLst>
            <c:ext xmlns:c16="http://schemas.microsoft.com/office/drawing/2014/chart" uri="{C3380CC4-5D6E-409C-BE32-E72D297353CC}">
              <c16:uniqueId val="{00000005-C287-4F6C-86E0-CB891DB041E3}"/>
            </c:ext>
          </c:extLst>
        </c:ser>
        <c:ser>
          <c:idx val="3"/>
          <c:order val="3"/>
          <c:tx>
            <c:strRef>
              <c:f>Sheet1!$A$5</c:f>
              <c:strCache>
                <c:ptCount val="1"/>
                <c:pt idx="0">
                  <c:v>Fluctuates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287-4F6C-86E0-CB891DB041E3}"/>
                </c:ext>
              </c:extLst>
            </c:dLbl>
            <c:dLbl>
              <c:idx val="1"/>
              <c:delete val="1"/>
              <c:extLst>
                <c:ext xmlns:c15="http://schemas.microsoft.com/office/drawing/2012/chart" uri="{CE6537A1-D6FC-4f65-9D91-7224C49458BB}"/>
                <c:ext xmlns:c16="http://schemas.microsoft.com/office/drawing/2014/chart" uri="{C3380CC4-5D6E-409C-BE32-E72D297353CC}">
                  <c16:uniqueId val="{00000007-C287-4F6C-86E0-CB891DB041E3}"/>
                </c:ext>
              </c:extLst>
            </c:dLbl>
            <c:dLbl>
              <c:idx val="2"/>
              <c:delete val="1"/>
              <c:extLst>
                <c:ext xmlns:c15="http://schemas.microsoft.com/office/drawing/2012/chart" uri="{CE6537A1-D6FC-4f65-9D91-7224C49458BB}"/>
                <c:ext xmlns:c16="http://schemas.microsoft.com/office/drawing/2014/chart" uri="{C3380CC4-5D6E-409C-BE32-E72D297353CC}">
                  <c16:uniqueId val="{00000008-C287-4F6C-86E0-CB891DB041E3}"/>
                </c:ext>
              </c:extLst>
            </c:dLbl>
            <c:dLbl>
              <c:idx val="8"/>
              <c:delete val="1"/>
              <c:extLst>
                <c:ext xmlns:c15="http://schemas.microsoft.com/office/drawing/2012/chart" uri="{CE6537A1-D6FC-4f65-9D91-7224C49458BB}"/>
                <c:ext xmlns:c16="http://schemas.microsoft.com/office/drawing/2014/chart" uri="{C3380CC4-5D6E-409C-BE32-E72D297353CC}">
                  <c16:uniqueId val="{00000009-C287-4F6C-86E0-CB891DB041E3}"/>
                </c:ext>
              </c:extLst>
            </c:dLbl>
            <c:dLbl>
              <c:idx val="16"/>
              <c:tx>
                <c:rich>
                  <a:bodyPr/>
                  <a:lstStyle/>
                  <a:p>
                    <a:fld id="{496B6048-7C04-4666-827C-1CF050E5D76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287-4F6C-86E0-CB891DB041E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Sheet1!$B$5:$R$5</c:f>
              <c:numCache>
                <c:formatCode>General</c:formatCode>
                <c:ptCount val="17"/>
                <c:pt idx="0">
                  <c:v>8</c:v>
                </c:pt>
                <c:pt idx="1">
                  <c:v>6</c:v>
                </c:pt>
                <c:pt idx="2">
                  <c:v>10</c:v>
                </c:pt>
                <c:pt idx="3">
                  <c:v>10</c:v>
                </c:pt>
                <c:pt idx="4">
                  <c:v>15</c:v>
                </c:pt>
                <c:pt idx="5">
                  <c:v>14</c:v>
                </c:pt>
                <c:pt idx="6">
                  <c:v>13</c:v>
                </c:pt>
                <c:pt idx="7">
                  <c:v>17</c:v>
                </c:pt>
                <c:pt idx="8">
                  <c:v>8</c:v>
                </c:pt>
                <c:pt idx="9">
                  <c:v>13</c:v>
                </c:pt>
                <c:pt idx="10">
                  <c:v>11</c:v>
                </c:pt>
                <c:pt idx="11">
                  <c:v>17</c:v>
                </c:pt>
                <c:pt idx="12">
                  <c:v>21</c:v>
                </c:pt>
                <c:pt idx="13">
                  <c:v>22</c:v>
                </c:pt>
                <c:pt idx="14">
                  <c:v>22</c:v>
                </c:pt>
                <c:pt idx="15">
                  <c:v>24</c:v>
                </c:pt>
                <c:pt idx="16">
                  <c:v>13</c:v>
                </c:pt>
              </c:numCache>
            </c:numRef>
          </c:val>
          <c:extLst>
            <c:ext xmlns:c16="http://schemas.microsoft.com/office/drawing/2014/chart" uri="{C3380CC4-5D6E-409C-BE32-E72D297353CC}">
              <c16:uniqueId val="{0000000B-C287-4F6C-86E0-CB891DB041E3}"/>
            </c:ext>
          </c:extLst>
        </c:ser>
        <c:dLbls>
          <c:showLegendKey val="0"/>
          <c:showVal val="0"/>
          <c:showCatName val="0"/>
          <c:showSerName val="0"/>
          <c:showPercent val="0"/>
          <c:showBubbleSize val="0"/>
        </c:dLbls>
        <c:gapWidth val="150"/>
        <c:overlap val="100"/>
        <c:axId val="1184377256"/>
        <c:axId val="1184346096"/>
      </c:barChart>
      <c:catAx>
        <c:axId val="118437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46096"/>
        <c:crosses val="autoZero"/>
        <c:auto val="1"/>
        <c:lblAlgn val="ctr"/>
        <c:lblOffset val="100"/>
        <c:noMultiLvlLbl val="0"/>
      </c:catAx>
      <c:valAx>
        <c:axId val="118434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0888501742160279E-2"/>
              <c:y val="0.1451426636186605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77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C33-4DE4-BDA3-EE7CD2B4233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Sheet1!$B$2:$R$2</c:f>
              <c:numCache>
                <c:formatCode>General</c:formatCode>
                <c:ptCount val="17"/>
                <c:pt idx="0">
                  <c:v>15</c:v>
                </c:pt>
                <c:pt idx="1">
                  <c:v>48</c:v>
                </c:pt>
                <c:pt idx="2">
                  <c:v>38</c:v>
                </c:pt>
                <c:pt idx="3">
                  <c:v>31</c:v>
                </c:pt>
                <c:pt idx="4">
                  <c:v>57</c:v>
                </c:pt>
                <c:pt idx="5">
                  <c:v>53</c:v>
                </c:pt>
                <c:pt idx="6">
                  <c:v>48</c:v>
                </c:pt>
                <c:pt idx="7">
                  <c:v>40</c:v>
                </c:pt>
                <c:pt idx="8">
                  <c:v>44</c:v>
                </c:pt>
                <c:pt idx="9">
                  <c:v>49</c:v>
                </c:pt>
                <c:pt idx="10">
                  <c:v>42</c:v>
                </c:pt>
                <c:pt idx="11">
                  <c:v>46</c:v>
                </c:pt>
                <c:pt idx="12">
                  <c:v>52</c:v>
                </c:pt>
                <c:pt idx="13">
                  <c:v>58</c:v>
                </c:pt>
                <c:pt idx="14">
                  <c:v>61</c:v>
                </c:pt>
                <c:pt idx="15">
                  <c:v>57</c:v>
                </c:pt>
                <c:pt idx="16">
                  <c:v>64</c:v>
                </c:pt>
              </c:numCache>
            </c:numRef>
          </c:val>
          <c:extLst>
            <c:ext xmlns:c16="http://schemas.microsoft.com/office/drawing/2014/chart" uri="{C3380CC4-5D6E-409C-BE32-E72D297353CC}">
              <c16:uniqueId val="{00000001-7C33-4DE4-BDA3-EE7CD2B4233D}"/>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Sheet1!$B$3:$R$3</c:f>
              <c:numCache>
                <c:formatCode>General</c:formatCode>
                <c:ptCount val="17"/>
                <c:pt idx="0">
                  <c:v>23</c:v>
                </c:pt>
                <c:pt idx="1">
                  <c:v>37</c:v>
                </c:pt>
                <c:pt idx="2">
                  <c:v>46</c:v>
                </c:pt>
                <c:pt idx="3">
                  <c:v>27</c:v>
                </c:pt>
                <c:pt idx="4">
                  <c:v>31</c:v>
                </c:pt>
                <c:pt idx="5">
                  <c:v>39</c:v>
                </c:pt>
                <c:pt idx="6">
                  <c:v>39</c:v>
                </c:pt>
                <c:pt idx="7">
                  <c:v>21</c:v>
                </c:pt>
                <c:pt idx="8">
                  <c:v>33</c:v>
                </c:pt>
                <c:pt idx="9">
                  <c:v>37</c:v>
                </c:pt>
                <c:pt idx="10">
                  <c:v>45</c:v>
                </c:pt>
                <c:pt idx="11">
                  <c:v>46</c:v>
                </c:pt>
                <c:pt idx="12">
                  <c:v>41</c:v>
                </c:pt>
                <c:pt idx="13">
                  <c:v>33</c:v>
                </c:pt>
                <c:pt idx="14">
                  <c:v>36</c:v>
                </c:pt>
                <c:pt idx="15">
                  <c:v>37</c:v>
                </c:pt>
                <c:pt idx="16">
                  <c:v>25</c:v>
                </c:pt>
              </c:numCache>
            </c:numRef>
          </c:val>
          <c:extLst>
            <c:ext xmlns:c16="http://schemas.microsoft.com/office/drawing/2014/chart" uri="{C3380CC4-5D6E-409C-BE32-E72D297353CC}">
              <c16:uniqueId val="{00000002-7C33-4DE4-BDA3-EE7CD2B4233D}"/>
            </c:ext>
          </c:extLst>
        </c:ser>
        <c:ser>
          <c:idx val="2"/>
          <c:order val="2"/>
          <c:tx>
            <c:strRef>
              <c:f>Sheet1!$A$4</c:f>
              <c:strCache>
                <c:ptCount val="1"/>
                <c:pt idx="0">
                  <c:v>Difficult</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7C33-4DE4-BDA3-EE7CD2B4233D}"/>
                </c:ext>
              </c:extLst>
            </c:dLbl>
            <c:dLbl>
              <c:idx val="5"/>
              <c:delete val="1"/>
              <c:extLst>
                <c:ext xmlns:c15="http://schemas.microsoft.com/office/drawing/2012/chart" uri="{CE6537A1-D6FC-4f65-9D91-7224C49458BB}"/>
                <c:ext xmlns:c16="http://schemas.microsoft.com/office/drawing/2014/chart" uri="{C3380CC4-5D6E-409C-BE32-E72D297353CC}">
                  <c16:uniqueId val="{00000004-7C33-4DE4-BDA3-EE7CD2B4233D}"/>
                </c:ext>
              </c:extLst>
            </c:dLbl>
            <c:dLbl>
              <c:idx val="12"/>
              <c:delete val="1"/>
              <c:extLst>
                <c:ext xmlns:c15="http://schemas.microsoft.com/office/drawing/2012/chart" uri="{CE6537A1-D6FC-4f65-9D91-7224C49458BB}"/>
                <c:ext xmlns:c16="http://schemas.microsoft.com/office/drawing/2014/chart" uri="{C3380CC4-5D6E-409C-BE32-E72D297353CC}">
                  <c16:uniqueId val="{00000005-7C33-4DE4-BDA3-EE7CD2B4233D}"/>
                </c:ext>
              </c:extLst>
            </c:dLbl>
            <c:dLbl>
              <c:idx val="14"/>
              <c:delete val="1"/>
              <c:extLst>
                <c:ext xmlns:c15="http://schemas.microsoft.com/office/drawing/2012/chart" uri="{CE6537A1-D6FC-4f65-9D91-7224C49458BB}"/>
                <c:ext xmlns:c16="http://schemas.microsoft.com/office/drawing/2014/chart" uri="{C3380CC4-5D6E-409C-BE32-E72D297353CC}">
                  <c16:uniqueId val="{00000006-7C33-4DE4-BDA3-EE7CD2B4233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Sheet1!$B$4:$R$4</c:f>
              <c:numCache>
                <c:formatCode>General</c:formatCode>
                <c:ptCount val="17"/>
                <c:pt idx="0">
                  <c:v>39</c:v>
                </c:pt>
                <c:pt idx="1">
                  <c:v>9</c:v>
                </c:pt>
                <c:pt idx="2">
                  <c:v>16</c:v>
                </c:pt>
                <c:pt idx="3">
                  <c:v>32</c:v>
                </c:pt>
                <c:pt idx="4">
                  <c:v>8</c:v>
                </c:pt>
                <c:pt idx="5">
                  <c:v>6</c:v>
                </c:pt>
                <c:pt idx="6">
                  <c:v>12</c:v>
                </c:pt>
                <c:pt idx="7">
                  <c:v>32</c:v>
                </c:pt>
                <c:pt idx="8">
                  <c:v>15</c:v>
                </c:pt>
                <c:pt idx="9">
                  <c:v>12</c:v>
                </c:pt>
                <c:pt idx="10">
                  <c:v>13</c:v>
                </c:pt>
                <c:pt idx="11">
                  <c:v>8</c:v>
                </c:pt>
                <c:pt idx="12">
                  <c:v>5</c:v>
                </c:pt>
                <c:pt idx="13">
                  <c:v>7</c:v>
                </c:pt>
                <c:pt idx="14">
                  <c:v>4</c:v>
                </c:pt>
                <c:pt idx="15">
                  <c:v>7</c:v>
                </c:pt>
                <c:pt idx="16">
                  <c:v>10</c:v>
                </c:pt>
              </c:numCache>
            </c:numRef>
          </c:val>
          <c:extLst>
            <c:ext xmlns:c16="http://schemas.microsoft.com/office/drawing/2014/chart" uri="{C3380CC4-5D6E-409C-BE32-E72D297353CC}">
              <c16:uniqueId val="{00000007-7C33-4DE4-BDA3-EE7CD2B4233D}"/>
            </c:ext>
          </c:extLst>
        </c:ser>
        <c:ser>
          <c:idx val="3"/>
          <c:order val="3"/>
          <c:tx>
            <c:strRef>
              <c:f>Sheet1!$A$5</c:f>
              <c:strCache>
                <c:ptCount val="1"/>
                <c:pt idx="0">
                  <c:v>Very Difficult</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7C33-4DE4-BDA3-EE7CD2B4233D}"/>
                </c:ext>
              </c:extLst>
            </c:dLbl>
            <c:dLbl>
              <c:idx val="2"/>
              <c:delete val="1"/>
              <c:extLst>
                <c:ext xmlns:c15="http://schemas.microsoft.com/office/drawing/2012/chart" uri="{CE6537A1-D6FC-4f65-9D91-7224C49458BB}"/>
                <c:ext xmlns:c16="http://schemas.microsoft.com/office/drawing/2014/chart" uri="{C3380CC4-5D6E-409C-BE32-E72D297353CC}">
                  <c16:uniqueId val="{00000009-7C33-4DE4-BDA3-EE7CD2B4233D}"/>
                </c:ext>
              </c:extLst>
            </c:dLbl>
            <c:dLbl>
              <c:idx val="4"/>
              <c:delete val="1"/>
              <c:extLst>
                <c:ext xmlns:c15="http://schemas.microsoft.com/office/drawing/2012/chart" uri="{CE6537A1-D6FC-4f65-9D91-7224C49458BB}"/>
                <c:ext xmlns:c16="http://schemas.microsoft.com/office/drawing/2014/chart" uri="{C3380CC4-5D6E-409C-BE32-E72D297353CC}">
                  <c16:uniqueId val="{0000000A-7C33-4DE4-BDA3-EE7CD2B4233D}"/>
                </c:ext>
              </c:extLst>
            </c:dLbl>
            <c:dLbl>
              <c:idx val="5"/>
              <c:delete val="1"/>
              <c:extLst>
                <c:ext xmlns:c15="http://schemas.microsoft.com/office/drawing/2012/chart" uri="{CE6537A1-D6FC-4f65-9D91-7224C49458BB}"/>
                <c:ext xmlns:c16="http://schemas.microsoft.com/office/drawing/2014/chart" uri="{C3380CC4-5D6E-409C-BE32-E72D297353CC}">
                  <c16:uniqueId val="{0000000B-7C33-4DE4-BDA3-EE7CD2B4233D}"/>
                </c:ext>
              </c:extLst>
            </c:dLbl>
            <c:dLbl>
              <c:idx val="6"/>
              <c:delete val="1"/>
              <c:extLst>
                <c:ext xmlns:c15="http://schemas.microsoft.com/office/drawing/2012/chart" uri="{CE6537A1-D6FC-4f65-9D91-7224C49458BB}"/>
                <c:ext xmlns:c16="http://schemas.microsoft.com/office/drawing/2014/chart" uri="{C3380CC4-5D6E-409C-BE32-E72D297353CC}">
                  <c16:uniqueId val="{0000000C-7C33-4DE4-BDA3-EE7CD2B4233D}"/>
                </c:ext>
              </c:extLst>
            </c:dLbl>
            <c:dLbl>
              <c:idx val="7"/>
              <c:delete val="1"/>
              <c:extLst>
                <c:ext xmlns:c15="http://schemas.microsoft.com/office/drawing/2012/chart" uri="{CE6537A1-D6FC-4f65-9D91-7224C49458BB}"/>
                <c:ext xmlns:c16="http://schemas.microsoft.com/office/drawing/2014/chart" uri="{C3380CC4-5D6E-409C-BE32-E72D297353CC}">
                  <c16:uniqueId val="{0000000D-7C33-4DE4-BDA3-EE7CD2B4233D}"/>
                </c:ext>
              </c:extLst>
            </c:dLbl>
            <c:dLbl>
              <c:idx val="8"/>
              <c:delete val="1"/>
              <c:extLst>
                <c:ext xmlns:c15="http://schemas.microsoft.com/office/drawing/2012/chart" uri="{CE6537A1-D6FC-4f65-9D91-7224C49458BB}"/>
                <c:ext xmlns:c16="http://schemas.microsoft.com/office/drawing/2014/chart" uri="{C3380CC4-5D6E-409C-BE32-E72D297353CC}">
                  <c16:uniqueId val="{0000000E-7C33-4DE4-BDA3-EE7CD2B4233D}"/>
                </c:ext>
              </c:extLst>
            </c:dLbl>
            <c:dLbl>
              <c:idx val="9"/>
              <c:delete val="1"/>
              <c:extLst>
                <c:ext xmlns:c15="http://schemas.microsoft.com/office/drawing/2012/chart" uri="{CE6537A1-D6FC-4f65-9D91-7224C49458BB}"/>
                <c:ext xmlns:c16="http://schemas.microsoft.com/office/drawing/2014/chart" uri="{C3380CC4-5D6E-409C-BE32-E72D297353CC}">
                  <c16:uniqueId val="{0000000F-7C33-4DE4-BDA3-EE7CD2B4233D}"/>
                </c:ext>
              </c:extLst>
            </c:dLbl>
            <c:dLbl>
              <c:idx val="10"/>
              <c:delete val="1"/>
              <c:extLst>
                <c:ext xmlns:c15="http://schemas.microsoft.com/office/drawing/2012/chart" uri="{CE6537A1-D6FC-4f65-9D91-7224C49458BB}"/>
                <c:ext xmlns:c16="http://schemas.microsoft.com/office/drawing/2014/chart" uri="{C3380CC4-5D6E-409C-BE32-E72D297353CC}">
                  <c16:uniqueId val="{00000010-7C33-4DE4-BDA3-EE7CD2B4233D}"/>
                </c:ext>
              </c:extLst>
            </c:dLbl>
            <c:dLbl>
              <c:idx val="11"/>
              <c:delete val="1"/>
              <c:extLst>
                <c:ext xmlns:c15="http://schemas.microsoft.com/office/drawing/2012/chart" uri="{CE6537A1-D6FC-4f65-9D91-7224C49458BB}"/>
                <c:ext xmlns:c16="http://schemas.microsoft.com/office/drawing/2014/chart" uri="{C3380CC4-5D6E-409C-BE32-E72D297353CC}">
                  <c16:uniqueId val="{00000011-7C33-4DE4-BDA3-EE7CD2B4233D}"/>
                </c:ext>
              </c:extLst>
            </c:dLbl>
            <c:dLbl>
              <c:idx val="12"/>
              <c:delete val="1"/>
              <c:extLst>
                <c:ext xmlns:c15="http://schemas.microsoft.com/office/drawing/2012/chart" uri="{CE6537A1-D6FC-4f65-9D91-7224C49458BB}"/>
                <c:ext xmlns:c16="http://schemas.microsoft.com/office/drawing/2014/chart" uri="{C3380CC4-5D6E-409C-BE32-E72D297353CC}">
                  <c16:uniqueId val="{00000012-7C33-4DE4-BDA3-EE7CD2B4233D}"/>
                </c:ext>
              </c:extLst>
            </c:dLbl>
            <c:dLbl>
              <c:idx val="13"/>
              <c:delete val="1"/>
              <c:extLst>
                <c:ext xmlns:c15="http://schemas.microsoft.com/office/drawing/2012/chart" uri="{CE6537A1-D6FC-4f65-9D91-7224C49458BB}"/>
                <c:ext xmlns:c16="http://schemas.microsoft.com/office/drawing/2014/chart" uri="{C3380CC4-5D6E-409C-BE32-E72D297353CC}">
                  <c16:uniqueId val="{00000013-7C33-4DE4-BDA3-EE7CD2B4233D}"/>
                </c:ext>
              </c:extLst>
            </c:dLbl>
            <c:dLbl>
              <c:idx val="14"/>
              <c:delete val="1"/>
              <c:extLst>
                <c:ext xmlns:c15="http://schemas.microsoft.com/office/drawing/2012/chart" uri="{CE6537A1-D6FC-4f65-9D91-7224C49458BB}"/>
                <c:ext xmlns:c16="http://schemas.microsoft.com/office/drawing/2014/chart" uri="{C3380CC4-5D6E-409C-BE32-E72D297353CC}">
                  <c16:uniqueId val="{00000014-7C33-4DE4-BDA3-EE7CD2B4233D}"/>
                </c:ext>
              </c:extLst>
            </c:dLbl>
            <c:dLbl>
              <c:idx val="15"/>
              <c:delete val="1"/>
              <c:extLst>
                <c:ext xmlns:c15="http://schemas.microsoft.com/office/drawing/2012/chart" uri="{CE6537A1-D6FC-4f65-9D91-7224C49458BB}"/>
                <c:ext xmlns:c16="http://schemas.microsoft.com/office/drawing/2014/chart" uri="{C3380CC4-5D6E-409C-BE32-E72D297353CC}">
                  <c16:uniqueId val="{00000015-7C33-4DE4-BDA3-EE7CD2B4233D}"/>
                </c:ext>
              </c:extLst>
            </c:dLbl>
            <c:dLbl>
              <c:idx val="16"/>
              <c:delete val="1"/>
              <c:extLst>
                <c:ext xmlns:c15="http://schemas.microsoft.com/office/drawing/2012/chart" uri="{CE6537A1-D6FC-4f65-9D91-7224C49458BB}"/>
                <c:ext xmlns:c16="http://schemas.microsoft.com/office/drawing/2014/chart" uri="{C3380CC4-5D6E-409C-BE32-E72D297353CC}">
                  <c16:uniqueId val="{00000016-7C33-4DE4-BDA3-EE7CD2B4233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Sheet1!$B$5:$R$5</c:f>
              <c:numCache>
                <c:formatCode>General</c:formatCode>
                <c:ptCount val="17"/>
                <c:pt idx="0">
                  <c:v>23</c:v>
                </c:pt>
                <c:pt idx="1">
                  <c:v>6</c:v>
                </c:pt>
                <c:pt idx="2">
                  <c:v>0</c:v>
                </c:pt>
                <c:pt idx="3">
                  <c:v>10</c:v>
                </c:pt>
                <c:pt idx="4">
                  <c:v>4</c:v>
                </c:pt>
                <c:pt idx="5">
                  <c:v>2</c:v>
                </c:pt>
                <c:pt idx="6">
                  <c:v>1</c:v>
                </c:pt>
                <c:pt idx="7">
                  <c:v>7</c:v>
                </c:pt>
                <c:pt idx="8">
                  <c:v>8</c:v>
                </c:pt>
                <c:pt idx="9">
                  <c:v>1</c:v>
                </c:pt>
                <c:pt idx="10">
                  <c:v>1</c:v>
                </c:pt>
                <c:pt idx="11">
                  <c:v>0</c:v>
                </c:pt>
                <c:pt idx="12">
                  <c:v>2</c:v>
                </c:pt>
                <c:pt idx="13">
                  <c:v>2</c:v>
                </c:pt>
                <c:pt idx="14">
                  <c:v>0</c:v>
                </c:pt>
                <c:pt idx="15">
                  <c:v>0</c:v>
                </c:pt>
                <c:pt idx="16">
                  <c:v>2</c:v>
                </c:pt>
              </c:numCache>
            </c:numRef>
          </c:val>
          <c:extLst>
            <c:ext xmlns:c16="http://schemas.microsoft.com/office/drawing/2014/chart" uri="{C3380CC4-5D6E-409C-BE32-E72D297353CC}">
              <c16:uniqueId val="{00000017-7C33-4DE4-BDA3-EE7CD2B4233D}"/>
            </c:ext>
          </c:extLst>
        </c:ser>
        <c:dLbls>
          <c:showLegendKey val="0"/>
          <c:showVal val="0"/>
          <c:showCatName val="0"/>
          <c:showSerName val="0"/>
          <c:showPercent val="0"/>
          <c:showBubbleSize val="0"/>
        </c:dLbls>
        <c:gapWidth val="150"/>
        <c:overlap val="100"/>
        <c:axId val="1227438536"/>
        <c:axId val="1227438208"/>
      </c:barChart>
      <c:catAx>
        <c:axId val="122743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7438208"/>
        <c:crosses val="autoZero"/>
        <c:auto val="1"/>
        <c:lblAlgn val="ctr"/>
        <c:lblOffset val="100"/>
        <c:noMultiLvlLbl val="0"/>
      </c:catAx>
      <c:valAx>
        <c:axId val="1227438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5479876160990712E-2"/>
              <c:y val="0.1700144047650609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7438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29327255145738E-2"/>
          <c:y val="4.8087431693989074E-2"/>
          <c:w val="0.8291483630335682"/>
          <c:h val="0.72365305008014924"/>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1B-45AB-9E13-834A67D40FA2}"/>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1B-45AB-9E13-834A67D40FA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1B-45AB-9E13-834A67D40F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63</c:v>
                </c:pt>
                <c:pt idx="1">
                  <c:v>84</c:v>
                </c:pt>
                <c:pt idx="2">
                  <c:v>79</c:v>
                </c:pt>
                <c:pt idx="3">
                  <c:v>53</c:v>
                </c:pt>
                <c:pt idx="4">
                  <c:v>47</c:v>
                </c:pt>
                <c:pt idx="5">
                  <c:v>60</c:v>
                </c:pt>
                <c:pt idx="6">
                  <c:v>67</c:v>
                </c:pt>
                <c:pt idx="7">
                  <c:v>63</c:v>
                </c:pt>
                <c:pt idx="8">
                  <c:v>58</c:v>
                </c:pt>
                <c:pt idx="9">
                  <c:v>61</c:v>
                </c:pt>
                <c:pt idx="10">
                  <c:v>57</c:v>
                </c:pt>
                <c:pt idx="11">
                  <c:v>47</c:v>
                </c:pt>
                <c:pt idx="12">
                  <c:v>44</c:v>
                </c:pt>
                <c:pt idx="13">
                  <c:v>41</c:v>
                </c:pt>
                <c:pt idx="14">
                  <c:v>32</c:v>
                </c:pt>
                <c:pt idx="15">
                  <c:v>34</c:v>
                </c:pt>
                <c:pt idx="16">
                  <c:v>25</c:v>
                </c:pt>
                <c:pt idx="17">
                  <c:v>21</c:v>
                </c:pt>
                <c:pt idx="18">
                  <c:v>26</c:v>
                </c:pt>
              </c:numCache>
            </c:numRef>
          </c:val>
          <c:extLst>
            <c:ext xmlns:c16="http://schemas.microsoft.com/office/drawing/2014/chart" uri="{C3380CC4-5D6E-409C-BE32-E72D297353CC}">
              <c16:uniqueId val="{00000003-EA1B-45AB-9E13-834A67D40FA2}"/>
            </c:ext>
          </c:extLst>
        </c:ser>
        <c:dLbls>
          <c:showLegendKey val="0"/>
          <c:showVal val="0"/>
          <c:showCatName val="0"/>
          <c:showSerName val="0"/>
          <c:showPercent val="0"/>
          <c:showBubbleSize val="0"/>
        </c:dLbls>
        <c:gapWidth val="219"/>
        <c:axId val="1220398616"/>
        <c:axId val="1220322520"/>
      </c:barChart>
      <c:lineChart>
        <c:grouping val="standar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1B-45AB-9E13-834A67D40FA2}"/>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1B-45AB-9E13-834A67D40FA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1B-45AB-9E13-834A67D40F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12</c:v>
                </c:pt>
                <c:pt idx="1">
                  <c:v>90</c:v>
                </c:pt>
                <c:pt idx="2">
                  <c:v>24</c:v>
                </c:pt>
                <c:pt idx="3">
                  <c:v>5</c:v>
                </c:pt>
                <c:pt idx="4">
                  <c:v>6</c:v>
                </c:pt>
                <c:pt idx="5">
                  <c:v>12</c:v>
                </c:pt>
                <c:pt idx="6">
                  <c:v>20</c:v>
                </c:pt>
                <c:pt idx="7">
                  <c:v>20</c:v>
                </c:pt>
                <c:pt idx="8">
                  <c:v>12</c:v>
                </c:pt>
                <c:pt idx="9">
                  <c:v>20</c:v>
                </c:pt>
                <c:pt idx="10">
                  <c:v>12</c:v>
                </c:pt>
                <c:pt idx="11">
                  <c:v>10</c:v>
                </c:pt>
                <c:pt idx="12">
                  <c:v>7</c:v>
                </c:pt>
                <c:pt idx="13">
                  <c:v>6</c:v>
                </c:pt>
                <c:pt idx="14">
                  <c:v>3</c:v>
                </c:pt>
                <c:pt idx="15">
                  <c:v>10</c:v>
                </c:pt>
                <c:pt idx="16">
                  <c:v>6</c:v>
                </c:pt>
                <c:pt idx="17">
                  <c:v>12</c:v>
                </c:pt>
                <c:pt idx="18">
                  <c:v>5</c:v>
                </c:pt>
              </c:numCache>
            </c:numRef>
          </c:val>
          <c:smooth val="0"/>
          <c:extLst>
            <c:ext xmlns:c16="http://schemas.microsoft.com/office/drawing/2014/chart" uri="{C3380CC4-5D6E-409C-BE32-E72D297353CC}">
              <c16:uniqueId val="{00000007-EA1B-45AB-9E13-834A67D40FA2}"/>
            </c:ext>
          </c:extLst>
        </c:ser>
        <c:dLbls>
          <c:showLegendKey val="0"/>
          <c:showVal val="0"/>
          <c:showCatName val="0"/>
          <c:showSerName val="0"/>
          <c:showPercent val="0"/>
          <c:showBubbleSize val="0"/>
        </c:dLbls>
        <c:marker val="1"/>
        <c:smooth val="0"/>
        <c:axId val="1220430432"/>
        <c:axId val="1220410096"/>
      </c:lineChart>
      <c:catAx>
        <c:axId val="122039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322520"/>
        <c:crosses val="autoZero"/>
        <c:auto val="1"/>
        <c:lblAlgn val="ctr"/>
        <c:lblOffset val="100"/>
        <c:noMultiLvlLbl val="0"/>
      </c:catAx>
      <c:valAx>
        <c:axId val="1220322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6.5789473684210523E-3"/>
              <c:y val="0.1578273353414715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398616"/>
        <c:crosses val="autoZero"/>
        <c:crossBetween val="between"/>
      </c:valAx>
      <c:valAx>
        <c:axId val="1220410096"/>
        <c:scaling>
          <c:orientation val="minMax"/>
          <c:max val="9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226965050421331"/>
              <c:y val="0.2968667441160018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430432"/>
        <c:crosses val="max"/>
        <c:crossBetween val="between"/>
      </c:valAx>
      <c:catAx>
        <c:axId val="1220430432"/>
        <c:scaling>
          <c:orientation val="minMax"/>
        </c:scaling>
        <c:delete val="1"/>
        <c:axPos val="b"/>
        <c:numFmt formatCode="General" sourceLinked="1"/>
        <c:majorTickMark val="out"/>
        <c:minorTickMark val="none"/>
        <c:tickLblPos val="nextTo"/>
        <c:crossAx val="12204100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Cap</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A0-4EA8-B387-0BF63587058F}"/>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A0-4EA8-B387-0BF63587058F}"/>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A0-4EA8-B387-0BF635870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numCache>
            </c:numRef>
          </c:val>
          <c:extLst>
            <c:ext xmlns:c16="http://schemas.microsoft.com/office/drawing/2014/chart" uri="{C3380CC4-5D6E-409C-BE32-E72D297353CC}">
              <c16:uniqueId val="{00000003-33A0-4EA8-B387-0BF63587058F}"/>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A0-4EA8-B387-0BF63587058F}"/>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A0-4EA8-B387-0BF63587058F}"/>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A0-4EA8-B387-0BF63587058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200</c:v>
                </c:pt>
                <c:pt idx="1">
                  <c:v>200</c:v>
                </c:pt>
                <c:pt idx="2">
                  <c:v>200</c:v>
                </c:pt>
                <c:pt idx="3">
                  <c:v>200</c:v>
                </c:pt>
                <c:pt idx="4">
                  <c:v>290</c:v>
                </c:pt>
                <c:pt idx="5">
                  <c:v>280</c:v>
                </c:pt>
                <c:pt idx="6">
                  <c:v>300</c:v>
                </c:pt>
                <c:pt idx="7">
                  <c:v>300</c:v>
                </c:pt>
                <c:pt idx="8">
                  <c:v>300</c:v>
                </c:pt>
                <c:pt idx="9">
                  <c:v>350</c:v>
                </c:pt>
                <c:pt idx="10">
                  <c:v>300</c:v>
                </c:pt>
                <c:pt idx="11">
                  <c:v>300</c:v>
                </c:pt>
                <c:pt idx="12">
                  <c:v>375</c:v>
                </c:pt>
                <c:pt idx="13">
                  <c:v>300</c:v>
                </c:pt>
                <c:pt idx="14">
                  <c:v>400</c:v>
                </c:pt>
                <c:pt idx="15">
                  <c:v>400</c:v>
                </c:pt>
                <c:pt idx="16">
                  <c:v>350</c:v>
                </c:pt>
                <c:pt idx="17">
                  <c:v>303</c:v>
                </c:pt>
                <c:pt idx="18">
                  <c:v>300</c:v>
                </c:pt>
              </c:numCache>
            </c:numRef>
          </c:val>
          <c:extLst>
            <c:ext xmlns:c16="http://schemas.microsoft.com/office/drawing/2014/chart" uri="{C3380CC4-5D6E-409C-BE32-E72D297353CC}">
              <c16:uniqueId val="{00000007-33A0-4EA8-B387-0BF63587058F}"/>
            </c:ext>
          </c:extLst>
        </c:ser>
        <c:dLbls>
          <c:showLegendKey val="0"/>
          <c:showVal val="0"/>
          <c:showCatName val="0"/>
          <c:showSerName val="0"/>
          <c:showPercent val="0"/>
          <c:showBubbleSize val="0"/>
        </c:dLbls>
        <c:gapWidth val="219"/>
        <c:overlap val="-27"/>
        <c:axId val="1184377584"/>
        <c:axId val="1184406776"/>
      </c:barChart>
      <c:catAx>
        <c:axId val="11843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406776"/>
        <c:crosses val="autoZero"/>
        <c:auto val="1"/>
        <c:lblAlgn val="ctr"/>
        <c:lblOffset val="100"/>
        <c:noMultiLvlLbl val="0"/>
      </c:catAx>
      <c:valAx>
        <c:axId val="1184406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3001083423618635E-2"/>
              <c:y val="0.1429959627139630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7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7534-4048-8A30-3C603B6C1D7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17</c:v>
                </c:pt>
                <c:pt idx="1">
                  <c:v>30</c:v>
                </c:pt>
                <c:pt idx="2">
                  <c:v>11</c:v>
                </c:pt>
                <c:pt idx="3">
                  <c:v>8</c:v>
                </c:pt>
                <c:pt idx="4">
                  <c:v>24</c:v>
                </c:pt>
                <c:pt idx="5">
                  <c:v>21</c:v>
                </c:pt>
                <c:pt idx="6">
                  <c:v>25</c:v>
                </c:pt>
                <c:pt idx="7">
                  <c:v>24</c:v>
                </c:pt>
                <c:pt idx="8">
                  <c:v>31</c:v>
                </c:pt>
                <c:pt idx="9">
                  <c:v>29</c:v>
                </c:pt>
                <c:pt idx="10">
                  <c:v>25</c:v>
                </c:pt>
                <c:pt idx="11">
                  <c:v>11</c:v>
                </c:pt>
                <c:pt idx="12">
                  <c:v>14</c:v>
                </c:pt>
                <c:pt idx="13">
                  <c:v>21</c:v>
                </c:pt>
                <c:pt idx="14">
                  <c:v>23</c:v>
                </c:pt>
                <c:pt idx="15">
                  <c:v>19</c:v>
                </c:pt>
                <c:pt idx="16">
                  <c:v>13</c:v>
                </c:pt>
                <c:pt idx="17">
                  <c:v>46</c:v>
                </c:pt>
                <c:pt idx="18">
                  <c:v>35</c:v>
                </c:pt>
              </c:numCache>
            </c:numRef>
          </c:val>
          <c:extLst>
            <c:ext xmlns:c16="http://schemas.microsoft.com/office/drawing/2014/chart" uri="{C3380CC4-5D6E-409C-BE32-E72D297353CC}">
              <c16:uniqueId val="{00000001-7534-4048-8A30-3C603B6C1D72}"/>
            </c:ext>
          </c:extLst>
        </c:ser>
        <c:ser>
          <c:idx val="1"/>
          <c:order val="1"/>
          <c:tx>
            <c:strRef>
              <c:f>Sheet1!$A$3</c:f>
              <c:strCache>
                <c:ptCount val="1"/>
                <c:pt idx="0">
                  <c:v>Medium</c:v>
                </c:pt>
              </c:strCache>
            </c:strRef>
          </c:tx>
          <c:spPr>
            <a:solidFill>
              <a:schemeClr val="accent2"/>
            </a:solidFill>
            <a:ln>
              <a:no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2-7534-4048-8A30-3C603B6C1D7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49</c:v>
                </c:pt>
                <c:pt idx="1">
                  <c:v>43</c:v>
                </c:pt>
                <c:pt idx="2">
                  <c:v>33</c:v>
                </c:pt>
                <c:pt idx="3">
                  <c:v>38</c:v>
                </c:pt>
                <c:pt idx="4">
                  <c:v>39</c:v>
                </c:pt>
                <c:pt idx="5">
                  <c:v>43</c:v>
                </c:pt>
                <c:pt idx="6">
                  <c:v>38</c:v>
                </c:pt>
                <c:pt idx="7">
                  <c:v>44</c:v>
                </c:pt>
                <c:pt idx="8">
                  <c:v>25</c:v>
                </c:pt>
                <c:pt idx="9">
                  <c:v>40</c:v>
                </c:pt>
                <c:pt idx="10">
                  <c:v>36</c:v>
                </c:pt>
                <c:pt idx="11">
                  <c:v>32</c:v>
                </c:pt>
                <c:pt idx="12">
                  <c:v>48</c:v>
                </c:pt>
                <c:pt idx="13">
                  <c:v>40</c:v>
                </c:pt>
                <c:pt idx="14">
                  <c:v>30</c:v>
                </c:pt>
                <c:pt idx="15">
                  <c:v>38</c:v>
                </c:pt>
                <c:pt idx="16">
                  <c:v>42</c:v>
                </c:pt>
                <c:pt idx="17">
                  <c:v>17</c:v>
                </c:pt>
                <c:pt idx="18">
                  <c:v>32</c:v>
                </c:pt>
              </c:numCache>
            </c:numRef>
          </c:val>
          <c:extLst>
            <c:ext xmlns:c16="http://schemas.microsoft.com/office/drawing/2014/chart" uri="{C3380CC4-5D6E-409C-BE32-E72D297353CC}">
              <c16:uniqueId val="{00000003-7534-4048-8A30-3C603B6C1D72}"/>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34</c:v>
                </c:pt>
                <c:pt idx="1">
                  <c:v>13</c:v>
                </c:pt>
                <c:pt idx="2">
                  <c:v>55</c:v>
                </c:pt>
                <c:pt idx="3">
                  <c:v>47</c:v>
                </c:pt>
                <c:pt idx="4">
                  <c:v>30</c:v>
                </c:pt>
                <c:pt idx="5">
                  <c:v>30</c:v>
                </c:pt>
                <c:pt idx="6">
                  <c:v>26</c:v>
                </c:pt>
                <c:pt idx="7">
                  <c:v>23</c:v>
                </c:pt>
                <c:pt idx="8">
                  <c:v>38</c:v>
                </c:pt>
                <c:pt idx="9">
                  <c:v>18</c:v>
                </c:pt>
                <c:pt idx="10">
                  <c:v>26</c:v>
                </c:pt>
                <c:pt idx="11">
                  <c:v>40</c:v>
                </c:pt>
                <c:pt idx="12">
                  <c:v>26</c:v>
                </c:pt>
                <c:pt idx="13">
                  <c:v>33</c:v>
                </c:pt>
                <c:pt idx="14">
                  <c:v>27</c:v>
                </c:pt>
                <c:pt idx="15">
                  <c:v>32</c:v>
                </c:pt>
                <c:pt idx="16">
                  <c:v>29</c:v>
                </c:pt>
                <c:pt idx="17">
                  <c:v>25</c:v>
                </c:pt>
                <c:pt idx="18">
                  <c:v>21</c:v>
                </c:pt>
              </c:numCache>
            </c:numRef>
          </c:val>
          <c:extLst>
            <c:ext xmlns:c16="http://schemas.microsoft.com/office/drawing/2014/chart" uri="{C3380CC4-5D6E-409C-BE32-E72D297353CC}">
              <c16:uniqueId val="{00000004-7534-4048-8A30-3C603B6C1D72}"/>
            </c:ext>
          </c:extLst>
        </c:ser>
        <c:ser>
          <c:idx val="3"/>
          <c:order val="3"/>
          <c:tx>
            <c:strRef>
              <c:f>Sheet1!$A$5</c:f>
              <c:strCache>
                <c:ptCount val="1"/>
                <c:pt idx="0">
                  <c:v>Fluctuates</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7534-4048-8A30-3C603B6C1D72}"/>
                </c:ext>
              </c:extLst>
            </c:dLbl>
            <c:dLbl>
              <c:idx val="4"/>
              <c:delete val="1"/>
              <c:extLst>
                <c:ext xmlns:c15="http://schemas.microsoft.com/office/drawing/2012/chart" uri="{CE6537A1-D6FC-4f65-9D91-7224C49458BB}"/>
                <c:ext xmlns:c16="http://schemas.microsoft.com/office/drawing/2014/chart" uri="{C3380CC4-5D6E-409C-BE32-E72D297353CC}">
                  <c16:uniqueId val="{00000006-7534-4048-8A30-3C603B6C1D72}"/>
                </c:ext>
              </c:extLst>
            </c:dLbl>
            <c:dLbl>
              <c:idx val="8"/>
              <c:delete val="1"/>
              <c:extLst>
                <c:ext xmlns:c15="http://schemas.microsoft.com/office/drawing/2012/chart" uri="{CE6537A1-D6FC-4f65-9D91-7224C49458BB}"/>
                <c:ext xmlns:c16="http://schemas.microsoft.com/office/drawing/2014/chart" uri="{C3380CC4-5D6E-409C-BE32-E72D297353CC}">
                  <c16:uniqueId val="{00000007-7534-4048-8A30-3C603B6C1D72}"/>
                </c:ext>
              </c:extLst>
            </c:dLbl>
            <c:dLbl>
              <c:idx val="12"/>
              <c:delete val="1"/>
              <c:extLst>
                <c:ext xmlns:c15="http://schemas.microsoft.com/office/drawing/2012/chart" uri="{CE6537A1-D6FC-4f65-9D91-7224C49458BB}"/>
                <c:ext xmlns:c16="http://schemas.microsoft.com/office/drawing/2014/chart" uri="{C3380CC4-5D6E-409C-BE32-E72D297353CC}">
                  <c16:uniqueId val="{00000008-7534-4048-8A30-3C603B6C1D72}"/>
                </c:ext>
              </c:extLst>
            </c:dLbl>
            <c:dLbl>
              <c:idx val="13"/>
              <c:delete val="1"/>
              <c:extLst>
                <c:ext xmlns:c15="http://schemas.microsoft.com/office/drawing/2012/chart" uri="{CE6537A1-D6FC-4f65-9D91-7224C49458BB}"/>
                <c:ext xmlns:c16="http://schemas.microsoft.com/office/drawing/2014/chart" uri="{C3380CC4-5D6E-409C-BE32-E72D297353CC}">
                  <c16:uniqueId val="{00000009-7534-4048-8A30-3C603B6C1D72}"/>
                </c:ext>
              </c:extLst>
            </c:dLbl>
            <c:dLbl>
              <c:idx val="15"/>
              <c:delete val="1"/>
              <c:extLst>
                <c:ext xmlns:c15="http://schemas.microsoft.com/office/drawing/2012/chart" uri="{CE6537A1-D6FC-4f65-9D91-7224C49458BB}"/>
                <c:ext xmlns:c16="http://schemas.microsoft.com/office/drawing/2014/chart" uri="{C3380CC4-5D6E-409C-BE32-E72D297353CC}">
                  <c16:uniqueId val="{0000000A-7534-4048-8A30-3C603B6C1D72}"/>
                </c:ext>
              </c:extLst>
            </c:dLbl>
            <c:dLbl>
              <c:idx val="16"/>
              <c:delete val="1"/>
              <c:extLst>
                <c:ext xmlns:c15="http://schemas.microsoft.com/office/drawing/2012/chart" uri="{CE6537A1-D6FC-4f65-9D91-7224C49458BB}"/>
                <c:ext xmlns:c16="http://schemas.microsoft.com/office/drawing/2014/chart" uri="{C3380CC4-5D6E-409C-BE32-E72D297353CC}">
                  <c16:uniqueId val="{0000000B-7534-4048-8A30-3C603B6C1D72}"/>
                </c:ext>
              </c:extLst>
            </c:dLbl>
            <c:dLbl>
              <c:idx val="17"/>
              <c:delete val="1"/>
              <c:extLst>
                <c:ext xmlns:c15="http://schemas.microsoft.com/office/drawing/2012/chart" uri="{CE6537A1-D6FC-4f65-9D91-7224C49458BB}"/>
                <c:ext xmlns:c16="http://schemas.microsoft.com/office/drawing/2014/chart" uri="{C3380CC4-5D6E-409C-BE32-E72D297353CC}">
                  <c16:uniqueId val="{0000000C-7534-4048-8A30-3C603B6C1D72}"/>
                </c:ext>
              </c:extLst>
            </c:dLbl>
            <c:dLbl>
              <c:idx val="18"/>
              <c:delete val="1"/>
              <c:extLst>
                <c:ext xmlns:c15="http://schemas.microsoft.com/office/drawing/2012/chart" uri="{CE6537A1-D6FC-4f65-9D91-7224C49458BB}"/>
                <c:ext xmlns:c16="http://schemas.microsoft.com/office/drawing/2014/chart" uri="{C3380CC4-5D6E-409C-BE32-E72D297353CC}">
                  <c16:uniqueId val="{0000000D-7534-4048-8A30-3C603B6C1D7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1">
                  <c:v>14</c:v>
                </c:pt>
                <c:pt idx="2">
                  <c:v>1</c:v>
                </c:pt>
                <c:pt idx="3">
                  <c:v>7</c:v>
                </c:pt>
                <c:pt idx="4">
                  <c:v>8</c:v>
                </c:pt>
                <c:pt idx="5">
                  <c:v>6</c:v>
                </c:pt>
                <c:pt idx="6">
                  <c:v>11</c:v>
                </c:pt>
                <c:pt idx="7">
                  <c:v>8</c:v>
                </c:pt>
                <c:pt idx="8">
                  <c:v>6</c:v>
                </c:pt>
                <c:pt idx="9">
                  <c:v>12</c:v>
                </c:pt>
                <c:pt idx="10">
                  <c:v>13</c:v>
                </c:pt>
                <c:pt idx="11">
                  <c:v>18</c:v>
                </c:pt>
                <c:pt idx="12">
                  <c:v>12</c:v>
                </c:pt>
                <c:pt idx="13">
                  <c:v>7</c:v>
                </c:pt>
                <c:pt idx="14">
                  <c:v>20</c:v>
                </c:pt>
                <c:pt idx="15">
                  <c:v>11</c:v>
                </c:pt>
                <c:pt idx="16">
                  <c:v>17</c:v>
                </c:pt>
                <c:pt idx="17">
                  <c:v>13</c:v>
                </c:pt>
                <c:pt idx="18">
                  <c:v>12</c:v>
                </c:pt>
              </c:numCache>
            </c:numRef>
          </c:val>
          <c:extLst>
            <c:ext xmlns:c16="http://schemas.microsoft.com/office/drawing/2014/chart" uri="{C3380CC4-5D6E-409C-BE32-E72D297353CC}">
              <c16:uniqueId val="{0000000E-7534-4048-8A30-3C603B6C1D72}"/>
            </c:ext>
          </c:extLst>
        </c:ser>
        <c:dLbls>
          <c:showLegendKey val="0"/>
          <c:showVal val="0"/>
          <c:showCatName val="0"/>
          <c:showSerName val="0"/>
          <c:showPercent val="0"/>
          <c:showBubbleSize val="0"/>
        </c:dLbls>
        <c:gapWidth val="150"/>
        <c:overlap val="100"/>
        <c:axId val="1045951496"/>
        <c:axId val="1045928864"/>
      </c:barChart>
      <c:catAx>
        <c:axId val="104595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5928864"/>
        <c:crosses val="autoZero"/>
        <c:auto val="1"/>
        <c:lblAlgn val="ctr"/>
        <c:lblOffset val="100"/>
        <c:noMultiLvlLbl val="0"/>
      </c:catAx>
      <c:valAx>
        <c:axId val="1045928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5951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60</c:v>
                </c:pt>
                <c:pt idx="1">
                  <c:v>69</c:v>
                </c:pt>
                <c:pt idx="2">
                  <c:v>42</c:v>
                </c:pt>
                <c:pt idx="3">
                  <c:v>32</c:v>
                </c:pt>
                <c:pt idx="4">
                  <c:v>33</c:v>
                </c:pt>
                <c:pt idx="5">
                  <c:v>50</c:v>
                </c:pt>
                <c:pt idx="6">
                  <c:v>33</c:v>
                </c:pt>
                <c:pt idx="7">
                  <c:v>38</c:v>
                </c:pt>
                <c:pt idx="8">
                  <c:v>23</c:v>
                </c:pt>
                <c:pt idx="9">
                  <c:v>38</c:v>
                </c:pt>
                <c:pt idx="10">
                  <c:v>31</c:v>
                </c:pt>
                <c:pt idx="11">
                  <c:v>28</c:v>
                </c:pt>
                <c:pt idx="12">
                  <c:v>30</c:v>
                </c:pt>
                <c:pt idx="13">
                  <c:v>30</c:v>
                </c:pt>
                <c:pt idx="14">
                  <c:v>38</c:v>
                </c:pt>
                <c:pt idx="15">
                  <c:v>49</c:v>
                </c:pt>
                <c:pt idx="16">
                  <c:v>25</c:v>
                </c:pt>
                <c:pt idx="17">
                  <c:v>38</c:v>
                </c:pt>
                <c:pt idx="18">
                  <c:v>26</c:v>
                </c:pt>
              </c:numCache>
            </c:numRef>
          </c:val>
          <c:extLst>
            <c:ext xmlns:c16="http://schemas.microsoft.com/office/drawing/2014/chart" uri="{C3380CC4-5D6E-409C-BE32-E72D297353CC}">
              <c16:uniqueId val="{00000000-AFCE-4A2A-ADAA-82407176FEAA}"/>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31</c:v>
                </c:pt>
                <c:pt idx="1">
                  <c:v>28</c:v>
                </c:pt>
                <c:pt idx="2">
                  <c:v>34</c:v>
                </c:pt>
                <c:pt idx="3">
                  <c:v>34</c:v>
                </c:pt>
                <c:pt idx="4">
                  <c:v>36</c:v>
                </c:pt>
                <c:pt idx="5">
                  <c:v>21</c:v>
                </c:pt>
                <c:pt idx="6">
                  <c:v>46</c:v>
                </c:pt>
                <c:pt idx="7">
                  <c:v>43</c:v>
                </c:pt>
                <c:pt idx="8">
                  <c:v>61</c:v>
                </c:pt>
                <c:pt idx="9">
                  <c:v>47</c:v>
                </c:pt>
                <c:pt idx="10">
                  <c:v>36</c:v>
                </c:pt>
                <c:pt idx="11">
                  <c:v>46</c:v>
                </c:pt>
                <c:pt idx="12">
                  <c:v>41</c:v>
                </c:pt>
                <c:pt idx="13">
                  <c:v>42</c:v>
                </c:pt>
                <c:pt idx="14">
                  <c:v>47</c:v>
                </c:pt>
                <c:pt idx="15">
                  <c:v>30</c:v>
                </c:pt>
                <c:pt idx="16">
                  <c:v>33</c:v>
                </c:pt>
                <c:pt idx="17">
                  <c:v>38</c:v>
                </c:pt>
                <c:pt idx="18">
                  <c:v>49</c:v>
                </c:pt>
              </c:numCache>
            </c:numRef>
          </c:val>
          <c:extLst>
            <c:ext xmlns:c16="http://schemas.microsoft.com/office/drawing/2014/chart" uri="{C3380CC4-5D6E-409C-BE32-E72D297353CC}">
              <c16:uniqueId val="{00000001-AFCE-4A2A-ADAA-82407176FEAA}"/>
            </c:ext>
          </c:extLst>
        </c:ser>
        <c:ser>
          <c:idx val="2"/>
          <c:order val="2"/>
          <c:tx>
            <c:strRef>
              <c:f>Sheet1!$A$4</c:f>
              <c:strCache>
                <c:ptCount val="1"/>
                <c:pt idx="0">
                  <c:v>Difficult</c:v>
                </c:pt>
              </c:strCache>
            </c:strRef>
          </c:tx>
          <c:spPr>
            <a:solidFill>
              <a:schemeClr val="accent3"/>
            </a:solidFill>
            <a:ln>
              <a:noFill/>
            </a:ln>
            <a:effectLst/>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02-AFCE-4A2A-ADAA-82407176FEAA}"/>
                </c:ext>
              </c:extLst>
            </c:dLbl>
            <c:dLbl>
              <c:idx val="18"/>
              <c:delete val="1"/>
              <c:extLst>
                <c:ext xmlns:c15="http://schemas.microsoft.com/office/drawing/2012/chart" uri="{CE6537A1-D6FC-4f65-9D91-7224C49458BB}"/>
                <c:ext xmlns:c16="http://schemas.microsoft.com/office/drawing/2014/chart" uri="{C3380CC4-5D6E-409C-BE32-E72D297353CC}">
                  <c16:uniqueId val="{00000003-AFCE-4A2A-ADAA-82407176FEA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8</c:v>
                </c:pt>
                <c:pt idx="1">
                  <c:v>4</c:v>
                </c:pt>
                <c:pt idx="2">
                  <c:v>21</c:v>
                </c:pt>
                <c:pt idx="3">
                  <c:v>27</c:v>
                </c:pt>
                <c:pt idx="4">
                  <c:v>29</c:v>
                </c:pt>
                <c:pt idx="5">
                  <c:v>21</c:v>
                </c:pt>
                <c:pt idx="6">
                  <c:v>21</c:v>
                </c:pt>
                <c:pt idx="7">
                  <c:v>18</c:v>
                </c:pt>
                <c:pt idx="8">
                  <c:v>15</c:v>
                </c:pt>
                <c:pt idx="9">
                  <c:v>13</c:v>
                </c:pt>
                <c:pt idx="10">
                  <c:v>27</c:v>
                </c:pt>
                <c:pt idx="11">
                  <c:v>24</c:v>
                </c:pt>
                <c:pt idx="12">
                  <c:v>25</c:v>
                </c:pt>
                <c:pt idx="13">
                  <c:v>26</c:v>
                </c:pt>
                <c:pt idx="14">
                  <c:v>16</c:v>
                </c:pt>
                <c:pt idx="15">
                  <c:v>19</c:v>
                </c:pt>
                <c:pt idx="16">
                  <c:v>38</c:v>
                </c:pt>
                <c:pt idx="17">
                  <c:v>25</c:v>
                </c:pt>
                <c:pt idx="18">
                  <c:v>14</c:v>
                </c:pt>
              </c:numCache>
            </c:numRef>
          </c:val>
          <c:extLst>
            <c:ext xmlns:c16="http://schemas.microsoft.com/office/drawing/2014/chart" uri="{C3380CC4-5D6E-409C-BE32-E72D297353CC}">
              <c16:uniqueId val="{00000004-AFCE-4A2A-ADAA-82407176FEAA}"/>
            </c:ext>
          </c:extLst>
        </c:ser>
        <c:ser>
          <c:idx val="3"/>
          <c:order val="3"/>
          <c:tx>
            <c:strRef>
              <c:f>Sheet1!$A$5</c:f>
              <c:strCache>
                <c:ptCount val="1"/>
                <c:pt idx="0">
                  <c:v>Very difficult</c:v>
                </c:pt>
              </c:strCache>
            </c:strRef>
          </c:tx>
          <c:spPr>
            <a:solidFill>
              <a:schemeClr val="accent4"/>
            </a:solidFill>
            <a:ln>
              <a:noFill/>
            </a:ln>
            <a:effectLst/>
          </c:spPr>
          <c:invertIfNegative val="0"/>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0">
                  <c:v>1</c:v>
                </c:pt>
                <c:pt idx="1">
                  <c:v>0</c:v>
                </c:pt>
                <c:pt idx="2">
                  <c:v>4</c:v>
                </c:pt>
                <c:pt idx="3">
                  <c:v>7</c:v>
                </c:pt>
                <c:pt idx="4">
                  <c:v>1</c:v>
                </c:pt>
                <c:pt idx="5">
                  <c:v>7</c:v>
                </c:pt>
                <c:pt idx="6">
                  <c:v>0</c:v>
                </c:pt>
                <c:pt idx="7">
                  <c:v>0</c:v>
                </c:pt>
                <c:pt idx="8">
                  <c:v>2</c:v>
                </c:pt>
                <c:pt idx="9">
                  <c:v>2</c:v>
                </c:pt>
                <c:pt idx="10">
                  <c:v>6</c:v>
                </c:pt>
                <c:pt idx="11">
                  <c:v>2</c:v>
                </c:pt>
                <c:pt idx="12">
                  <c:v>5</c:v>
                </c:pt>
                <c:pt idx="13">
                  <c:v>5</c:v>
                </c:pt>
                <c:pt idx="14">
                  <c:v>0</c:v>
                </c:pt>
                <c:pt idx="15">
                  <c:v>3</c:v>
                </c:pt>
                <c:pt idx="16">
                  <c:v>4</c:v>
                </c:pt>
                <c:pt idx="17">
                  <c:v>0</c:v>
                </c:pt>
                <c:pt idx="18">
                  <c:v>11</c:v>
                </c:pt>
              </c:numCache>
            </c:numRef>
          </c:val>
          <c:extLst>
            <c:ext xmlns:c16="http://schemas.microsoft.com/office/drawing/2014/chart" uri="{C3380CC4-5D6E-409C-BE32-E72D297353CC}">
              <c16:uniqueId val="{00000005-AFCE-4A2A-ADAA-82407176FEAA}"/>
            </c:ext>
          </c:extLst>
        </c:ser>
        <c:dLbls>
          <c:showLegendKey val="0"/>
          <c:showVal val="0"/>
          <c:showCatName val="0"/>
          <c:showSerName val="0"/>
          <c:showPercent val="0"/>
          <c:showBubbleSize val="0"/>
        </c:dLbls>
        <c:gapWidth val="150"/>
        <c:overlap val="100"/>
        <c:axId val="1161832456"/>
        <c:axId val="1161791456"/>
      </c:barChart>
      <c:catAx>
        <c:axId val="116183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791456"/>
        <c:crosses val="autoZero"/>
        <c:auto val="1"/>
        <c:lblAlgn val="ctr"/>
        <c:lblOffset val="100"/>
        <c:noMultiLvlLbl val="0"/>
      </c:catAx>
      <c:valAx>
        <c:axId val="1161791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832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Heroin</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2A-4E07-AD80-384F6DABCE8E}"/>
                </c:ext>
              </c:extLst>
            </c:dLbl>
            <c:dLbl>
              <c:idx val="17"/>
              <c:layout>
                <c:manualLayout>
                  <c:x val="-2.40831964969896E-2"/>
                  <c:y val="-4.8565121412803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2A-4E07-AD80-384F6DABCE8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2A-4E07-AD80-384F6DABCE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79</c:v>
                </c:pt>
                <c:pt idx="1">
                  <c:v>58</c:v>
                </c:pt>
                <c:pt idx="2">
                  <c:v>73</c:v>
                </c:pt>
                <c:pt idx="3">
                  <c:v>83</c:v>
                </c:pt>
                <c:pt idx="4">
                  <c:v>80</c:v>
                </c:pt>
                <c:pt idx="5">
                  <c:v>65</c:v>
                </c:pt>
                <c:pt idx="6">
                  <c:v>38</c:v>
                </c:pt>
                <c:pt idx="7">
                  <c:v>57</c:v>
                </c:pt>
                <c:pt idx="8">
                  <c:v>46</c:v>
                </c:pt>
                <c:pt idx="9">
                  <c:v>70</c:v>
                </c:pt>
                <c:pt idx="10">
                  <c:v>65</c:v>
                </c:pt>
                <c:pt idx="11">
                  <c:v>62</c:v>
                </c:pt>
                <c:pt idx="12">
                  <c:v>62</c:v>
                </c:pt>
                <c:pt idx="13">
                  <c:v>50</c:v>
                </c:pt>
                <c:pt idx="14">
                  <c:v>60</c:v>
                </c:pt>
                <c:pt idx="15">
                  <c:v>66</c:v>
                </c:pt>
                <c:pt idx="16">
                  <c:v>55</c:v>
                </c:pt>
                <c:pt idx="17">
                  <c:v>55</c:v>
                </c:pt>
                <c:pt idx="18">
                  <c:v>57</c:v>
                </c:pt>
              </c:numCache>
            </c:numRef>
          </c:val>
          <c:smooth val="0"/>
          <c:extLst>
            <c:ext xmlns:c16="http://schemas.microsoft.com/office/drawing/2014/chart" uri="{C3380CC4-5D6E-409C-BE32-E72D297353CC}">
              <c16:uniqueId val="{00000003-1B2A-4E07-AD80-384F6DABCE8E}"/>
            </c:ext>
          </c:extLst>
        </c:ser>
        <c:ser>
          <c:idx val="1"/>
          <c:order val="1"/>
          <c:tx>
            <c:strRef>
              <c:f>Sheet1!$C$1</c:f>
              <c:strCache>
                <c:ptCount val="1"/>
                <c:pt idx="0">
                  <c:v>Any Methamphetamine</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7"/>
              <c:layout>
                <c:manualLayout>
                  <c:x val="-6.5681444991789817E-3"/>
                  <c:y val="-2.6490066225165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2A-4E07-AD80-384F6DABCE8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2A-4E07-AD80-384F6DABCE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5</c:v>
                </c:pt>
                <c:pt idx="1">
                  <c:v>4</c:v>
                </c:pt>
                <c:pt idx="2">
                  <c:v>6</c:v>
                </c:pt>
                <c:pt idx="3">
                  <c:v>8</c:v>
                </c:pt>
                <c:pt idx="4">
                  <c:v>11</c:v>
                </c:pt>
                <c:pt idx="5">
                  <c:v>14</c:v>
                </c:pt>
                <c:pt idx="6">
                  <c:v>28</c:v>
                </c:pt>
                <c:pt idx="7">
                  <c:v>19</c:v>
                </c:pt>
                <c:pt idx="8">
                  <c:v>33</c:v>
                </c:pt>
                <c:pt idx="9">
                  <c:v>15</c:v>
                </c:pt>
                <c:pt idx="10">
                  <c:v>11</c:v>
                </c:pt>
                <c:pt idx="11">
                  <c:v>20</c:v>
                </c:pt>
                <c:pt idx="12">
                  <c:v>19</c:v>
                </c:pt>
                <c:pt idx="13">
                  <c:v>23</c:v>
                </c:pt>
                <c:pt idx="14">
                  <c:v>28</c:v>
                </c:pt>
                <c:pt idx="15">
                  <c:v>22</c:v>
                </c:pt>
                <c:pt idx="16">
                  <c:v>37</c:v>
                </c:pt>
                <c:pt idx="17">
                  <c:v>36</c:v>
                </c:pt>
                <c:pt idx="18">
                  <c:v>32</c:v>
                </c:pt>
              </c:numCache>
            </c:numRef>
          </c:val>
          <c:smooth val="0"/>
          <c:extLst>
            <c:ext xmlns:c16="http://schemas.microsoft.com/office/drawing/2014/chart" uri="{C3380CC4-5D6E-409C-BE32-E72D297353CC}">
              <c16:uniqueId val="{00000006-1B2A-4E07-AD80-384F6DABCE8E}"/>
            </c:ext>
          </c:extLst>
        </c:ser>
        <c:ser>
          <c:idx val="2"/>
          <c:order val="2"/>
          <c:tx>
            <c:strRef>
              <c:f>Sheet1!$D$1</c:f>
              <c:strCache>
                <c:ptCount val="1"/>
                <c:pt idx="0">
                  <c:v>Morphine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0</c:v>
                </c:pt>
                <c:pt idx="1">
                  <c:v>0</c:v>
                </c:pt>
                <c:pt idx="2">
                  <c:v>0</c:v>
                </c:pt>
                <c:pt idx="3">
                  <c:v>0</c:v>
                </c:pt>
                <c:pt idx="4">
                  <c:v>1</c:v>
                </c:pt>
                <c:pt idx="5">
                  <c:v>2</c:v>
                </c:pt>
                <c:pt idx="6">
                  <c:v>5</c:v>
                </c:pt>
                <c:pt idx="7">
                  <c:v>4</c:v>
                </c:pt>
                <c:pt idx="8">
                  <c:v>3</c:v>
                </c:pt>
                <c:pt idx="9">
                  <c:v>3</c:v>
                </c:pt>
                <c:pt idx="10">
                  <c:v>5</c:v>
                </c:pt>
                <c:pt idx="11">
                  <c:v>1</c:v>
                </c:pt>
                <c:pt idx="12">
                  <c:v>4</c:v>
                </c:pt>
                <c:pt idx="13">
                  <c:v>2</c:v>
                </c:pt>
                <c:pt idx="14">
                  <c:v>5</c:v>
                </c:pt>
                <c:pt idx="15">
                  <c:v>1</c:v>
                </c:pt>
                <c:pt idx="17">
                  <c:v>1</c:v>
                </c:pt>
                <c:pt idx="18">
                  <c:v>1</c:v>
                </c:pt>
              </c:numCache>
            </c:numRef>
          </c:val>
          <c:smooth val="0"/>
          <c:extLst>
            <c:ext xmlns:c16="http://schemas.microsoft.com/office/drawing/2014/chart" uri="{C3380CC4-5D6E-409C-BE32-E72D297353CC}">
              <c16:uniqueId val="{00000007-1B2A-4E07-AD80-384F6DABCE8E}"/>
            </c:ext>
          </c:extLst>
        </c:ser>
        <c:ser>
          <c:idx val="3"/>
          <c:order val="3"/>
          <c:tx>
            <c:strRef>
              <c:f>Sheet1!$E$1</c:f>
              <c:strCache>
                <c:ptCount val="1"/>
                <c:pt idx="0">
                  <c:v>Cocaine</c:v>
                </c:pt>
              </c:strCache>
            </c:strRef>
          </c:tx>
          <c:spPr>
            <a:ln w="28575" cap="rnd">
              <a:solidFill>
                <a:schemeClr val="accent4"/>
              </a:solidFill>
              <a:round/>
            </a:ln>
            <a:effectLst/>
          </c:spPr>
          <c:marker>
            <c:symbol val="plus"/>
            <c:size val="5"/>
            <c:spPr>
              <a:solidFill>
                <a:schemeClr val="accent4"/>
              </a:solidFill>
              <a:ln w="9525">
                <a:solidFill>
                  <a:schemeClr val="accent4"/>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2A-4E07-AD80-384F6DABCE8E}"/>
                </c:ext>
              </c:extLst>
            </c:dLbl>
            <c:dLbl>
              <c:idx val="18"/>
              <c:layout>
                <c:manualLayout>
                  <c:x val="0"/>
                  <c:y val="-3.0905077262693238E-2"/>
                </c:manualLayout>
              </c:layout>
              <c:tx>
                <c:rich>
                  <a:bodyPr/>
                  <a:lstStyle/>
                  <a:p>
                    <a:fld id="{9B42E114-2A07-4E55-9693-F725C9EAACA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B2A-4E07-AD80-384F6DABCE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9</c:v>
                </c:pt>
                <c:pt idx="1">
                  <c:v>34</c:v>
                </c:pt>
                <c:pt idx="2">
                  <c:v>17</c:v>
                </c:pt>
                <c:pt idx="3">
                  <c:v>2</c:v>
                </c:pt>
                <c:pt idx="4">
                  <c:v>4</c:v>
                </c:pt>
                <c:pt idx="5">
                  <c:v>15</c:v>
                </c:pt>
                <c:pt idx="6">
                  <c:v>21</c:v>
                </c:pt>
                <c:pt idx="7">
                  <c:v>16</c:v>
                </c:pt>
                <c:pt idx="8">
                  <c:v>11</c:v>
                </c:pt>
                <c:pt idx="9">
                  <c:v>11</c:v>
                </c:pt>
                <c:pt idx="10">
                  <c:v>12</c:v>
                </c:pt>
                <c:pt idx="11">
                  <c:v>7</c:v>
                </c:pt>
                <c:pt idx="12">
                  <c:v>3</c:v>
                </c:pt>
                <c:pt idx="13">
                  <c:v>7</c:v>
                </c:pt>
                <c:pt idx="14">
                  <c:v>1</c:v>
                </c:pt>
                <c:pt idx="15">
                  <c:v>4</c:v>
                </c:pt>
                <c:pt idx="16">
                  <c:v>2</c:v>
                </c:pt>
                <c:pt idx="17">
                  <c:v>1</c:v>
                </c:pt>
                <c:pt idx="18">
                  <c:v>5</c:v>
                </c:pt>
              </c:numCache>
            </c:numRef>
          </c:val>
          <c:smooth val="0"/>
          <c:extLst>
            <c:ext xmlns:c16="http://schemas.microsoft.com/office/drawing/2014/chart" uri="{C3380CC4-5D6E-409C-BE32-E72D297353CC}">
              <c16:uniqueId val="{0000000A-1B2A-4E07-AD80-384F6DABCE8E}"/>
            </c:ext>
          </c:extLst>
        </c:ser>
        <c:ser>
          <c:idx val="4"/>
          <c:order val="4"/>
          <c:tx>
            <c:strRef>
              <c:f>Sheet1!$F$1</c:f>
              <c:strCache>
                <c:ptCount val="1"/>
                <c:pt idx="0">
                  <c:v>Methadone</c:v>
                </c:pt>
              </c:strCache>
            </c:strRef>
          </c:tx>
          <c:spPr>
            <a:ln w="28575" cap="rnd">
              <a:solidFill>
                <a:schemeClr val="accent5"/>
              </a:solidFill>
              <a:round/>
            </a:ln>
            <a:effectLst/>
          </c:spPr>
          <c:marker>
            <c:symbol val="triangle"/>
            <c:size val="5"/>
            <c:spPr>
              <a:solidFill>
                <a:schemeClr val="accent5"/>
              </a:solidFill>
              <a:ln w="9525">
                <a:solidFill>
                  <a:schemeClr val="accent5"/>
                </a:solidFill>
              </a:ln>
              <a:effectLst/>
            </c:spPr>
          </c:marker>
          <c:dLbls>
            <c:dLbl>
              <c:idx val="0"/>
              <c:layout>
                <c:manualLayout>
                  <c:x val="-4.3787629994526546E-2"/>
                  <c:y val="-4.41501103752767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2A-4E07-AD80-384F6DABCE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4</c:v>
                </c:pt>
                <c:pt idx="1">
                  <c:v>1</c:v>
                </c:pt>
                <c:pt idx="2">
                  <c:v>1</c:v>
                </c:pt>
                <c:pt idx="3">
                  <c:v>0</c:v>
                </c:pt>
                <c:pt idx="4">
                  <c:v>3</c:v>
                </c:pt>
                <c:pt idx="5">
                  <c:v>1</c:v>
                </c:pt>
                <c:pt idx="6">
                  <c:v>1</c:v>
                </c:pt>
                <c:pt idx="7">
                  <c:v>1</c:v>
                </c:pt>
                <c:pt idx="8">
                  <c:v>1</c:v>
                </c:pt>
                <c:pt idx="10">
                  <c:v>3</c:v>
                </c:pt>
                <c:pt idx="11">
                  <c:v>3</c:v>
                </c:pt>
                <c:pt idx="12">
                  <c:v>1</c:v>
                </c:pt>
                <c:pt idx="13">
                  <c:v>2</c:v>
                </c:pt>
                <c:pt idx="14">
                  <c:v>2</c:v>
                </c:pt>
                <c:pt idx="15">
                  <c:v>1</c:v>
                </c:pt>
                <c:pt idx="16">
                  <c:v>2</c:v>
                </c:pt>
                <c:pt idx="17">
                  <c:v>1</c:v>
                </c:pt>
                <c:pt idx="18">
                  <c:v>2</c:v>
                </c:pt>
              </c:numCache>
            </c:numRef>
          </c:val>
          <c:smooth val="0"/>
          <c:extLst>
            <c:ext xmlns:c16="http://schemas.microsoft.com/office/drawing/2014/chart" uri="{C3380CC4-5D6E-409C-BE32-E72D297353CC}">
              <c16:uniqueId val="{0000000C-1B2A-4E07-AD80-384F6DABCE8E}"/>
            </c:ext>
          </c:extLst>
        </c:ser>
        <c:dLbls>
          <c:showLegendKey val="0"/>
          <c:showVal val="0"/>
          <c:showCatName val="0"/>
          <c:showSerName val="0"/>
          <c:showPercent val="0"/>
          <c:showBubbleSize val="0"/>
        </c:dLbls>
        <c:marker val="1"/>
        <c:smooth val="0"/>
        <c:axId val="733276616"/>
        <c:axId val="733277272"/>
      </c:lineChart>
      <c:catAx>
        <c:axId val="73327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3277272"/>
        <c:crosses val="autoZero"/>
        <c:auto val="1"/>
        <c:lblAlgn val="ctr"/>
        <c:lblOffset val="100"/>
        <c:noMultiLvlLbl val="0"/>
      </c:catAx>
      <c:valAx>
        <c:axId val="7332772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46907498631636E-2"/>
              <c:y val="0.2115513375397611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3276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93821264145257E-2"/>
          <c:y val="4.9382716049382713E-2"/>
          <c:w val="0.82018949270685426"/>
          <c:h val="0.71827814452486372"/>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57-4974-AC46-0ABE3A9B904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57-4974-AC46-0ABE3A9B904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57-4974-AC46-0ABE3A9B904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72</c:v>
                </c:pt>
                <c:pt idx="1">
                  <c:v>83</c:v>
                </c:pt>
                <c:pt idx="2">
                  <c:v>80</c:v>
                </c:pt>
                <c:pt idx="3">
                  <c:v>79</c:v>
                </c:pt>
                <c:pt idx="4">
                  <c:v>80</c:v>
                </c:pt>
                <c:pt idx="5">
                  <c:v>80</c:v>
                </c:pt>
                <c:pt idx="6">
                  <c:v>80</c:v>
                </c:pt>
                <c:pt idx="7">
                  <c:v>79</c:v>
                </c:pt>
                <c:pt idx="8">
                  <c:v>80</c:v>
                </c:pt>
                <c:pt idx="9">
                  <c:v>79</c:v>
                </c:pt>
                <c:pt idx="10">
                  <c:v>72</c:v>
                </c:pt>
                <c:pt idx="11">
                  <c:v>81</c:v>
                </c:pt>
                <c:pt idx="12">
                  <c:v>72</c:v>
                </c:pt>
                <c:pt idx="13">
                  <c:v>80</c:v>
                </c:pt>
                <c:pt idx="14">
                  <c:v>77</c:v>
                </c:pt>
                <c:pt idx="15">
                  <c:v>79</c:v>
                </c:pt>
                <c:pt idx="16">
                  <c:v>76</c:v>
                </c:pt>
                <c:pt idx="17">
                  <c:v>79</c:v>
                </c:pt>
                <c:pt idx="18">
                  <c:v>76</c:v>
                </c:pt>
              </c:numCache>
            </c:numRef>
          </c:val>
          <c:extLst>
            <c:ext xmlns:c16="http://schemas.microsoft.com/office/drawing/2014/chart" uri="{C3380CC4-5D6E-409C-BE32-E72D297353CC}">
              <c16:uniqueId val="{00000003-5857-4974-AC46-0ABE3A9B9043}"/>
            </c:ext>
          </c:extLst>
        </c:ser>
        <c:dLbls>
          <c:showLegendKey val="0"/>
          <c:showVal val="0"/>
          <c:showCatName val="0"/>
          <c:showSerName val="0"/>
          <c:showPercent val="0"/>
          <c:showBubbleSize val="0"/>
        </c:dLbls>
        <c:gapWidth val="219"/>
        <c:axId val="1184396280"/>
        <c:axId val="1184381192"/>
      </c:barChart>
      <c:lineChart>
        <c:grouping val="standar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5573770491803279E-3"/>
                  <c:y val="-4.4893378226711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57-4974-AC46-0ABE3A9B9043}"/>
                </c:ext>
              </c:extLst>
            </c:dLbl>
            <c:dLbl>
              <c:idx val="17"/>
              <c:layout>
                <c:manualLayout>
                  <c:x val="-1.3114754098360815E-2"/>
                  <c:y val="-5.387205387205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57-4974-AC46-0ABE3A9B9043}"/>
                </c:ext>
              </c:extLst>
            </c:dLbl>
            <c:dLbl>
              <c:idx val="18"/>
              <c:layout>
                <c:manualLayout>
                  <c:x val="-1.3114754098360815E-2"/>
                  <c:y val="-4.4893378226711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57-4974-AC46-0ABE3A9B904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120</c:v>
                </c:pt>
                <c:pt idx="1">
                  <c:v>90</c:v>
                </c:pt>
                <c:pt idx="2">
                  <c:v>81</c:v>
                </c:pt>
                <c:pt idx="3">
                  <c:v>180</c:v>
                </c:pt>
                <c:pt idx="4">
                  <c:v>180</c:v>
                </c:pt>
                <c:pt idx="5">
                  <c:v>180</c:v>
                </c:pt>
                <c:pt idx="6">
                  <c:v>180</c:v>
                </c:pt>
                <c:pt idx="7">
                  <c:v>180</c:v>
                </c:pt>
                <c:pt idx="8">
                  <c:v>180</c:v>
                </c:pt>
                <c:pt idx="9">
                  <c:v>180</c:v>
                </c:pt>
                <c:pt idx="10">
                  <c:v>180</c:v>
                </c:pt>
                <c:pt idx="11">
                  <c:v>180</c:v>
                </c:pt>
                <c:pt idx="12">
                  <c:v>180</c:v>
                </c:pt>
                <c:pt idx="13">
                  <c:v>100</c:v>
                </c:pt>
                <c:pt idx="14">
                  <c:v>96</c:v>
                </c:pt>
                <c:pt idx="15">
                  <c:v>120</c:v>
                </c:pt>
                <c:pt idx="16">
                  <c:v>155</c:v>
                </c:pt>
                <c:pt idx="17">
                  <c:v>98</c:v>
                </c:pt>
                <c:pt idx="18">
                  <c:v>98</c:v>
                </c:pt>
              </c:numCache>
            </c:numRef>
          </c:val>
          <c:smooth val="0"/>
          <c:extLst>
            <c:ext xmlns:c16="http://schemas.microsoft.com/office/drawing/2014/chart" uri="{C3380CC4-5D6E-409C-BE32-E72D297353CC}">
              <c16:uniqueId val="{00000007-5857-4974-AC46-0ABE3A9B9043}"/>
            </c:ext>
          </c:extLst>
        </c:ser>
        <c:dLbls>
          <c:showLegendKey val="0"/>
          <c:showVal val="0"/>
          <c:showCatName val="0"/>
          <c:showSerName val="0"/>
          <c:showPercent val="0"/>
          <c:showBubbleSize val="0"/>
        </c:dLbls>
        <c:marker val="1"/>
        <c:smooth val="0"/>
        <c:axId val="1184404152"/>
        <c:axId val="1184398248"/>
      </c:lineChart>
      <c:catAx>
        <c:axId val="118439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81192"/>
        <c:crosses val="autoZero"/>
        <c:auto val="1"/>
        <c:lblAlgn val="ctr"/>
        <c:lblOffset val="100"/>
        <c:noMultiLvlLbl val="0"/>
      </c:catAx>
      <c:valAx>
        <c:axId val="11843811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3407684695150811E-2"/>
              <c:y val="0.1514511696138992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96280"/>
        <c:crosses val="autoZero"/>
        <c:crossBetween val="between"/>
      </c:valAx>
      <c:valAx>
        <c:axId val="1184398248"/>
        <c:scaling>
          <c:orientation val="minMax"/>
          <c:max val="18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404152"/>
        <c:crosses val="max"/>
        <c:crossBetween val="between"/>
      </c:valAx>
      <c:catAx>
        <c:axId val="1184404152"/>
        <c:scaling>
          <c:orientation val="minMax"/>
        </c:scaling>
        <c:delete val="1"/>
        <c:axPos val="b"/>
        <c:numFmt formatCode="General" sourceLinked="1"/>
        <c:majorTickMark val="out"/>
        <c:minorTickMark val="none"/>
        <c:tickLblPos val="nextTo"/>
        <c:crossAx val="1184398248"/>
        <c:crosses val="autoZero"/>
        <c:auto val="1"/>
        <c:lblAlgn val="ctr"/>
        <c:lblOffset val="100"/>
        <c:noMultiLvlLbl val="0"/>
      </c:catAx>
      <c:spPr>
        <a:noFill/>
        <a:ln>
          <a:noFill/>
        </a:ln>
        <a:effectLst/>
      </c:spPr>
    </c:plotArea>
    <c:legend>
      <c:legendPos val="b"/>
      <c:layout>
        <c:manualLayout>
          <c:xMode val="edge"/>
          <c:yMode val="edge"/>
          <c:x val="0.34482371670754269"/>
          <c:y val="0.90179520489231779"/>
          <c:w val="0.31909573598382174"/>
          <c:h val="7.57581059943264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Ounce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B5-434F-AA48-AD822382500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B5-434F-AA48-AD822382500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B5-434F-AA48-AD822382500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310</c:v>
                </c:pt>
                <c:pt idx="1">
                  <c:v>300</c:v>
                </c:pt>
                <c:pt idx="2">
                  <c:v>300</c:v>
                </c:pt>
                <c:pt idx="3">
                  <c:v>285</c:v>
                </c:pt>
                <c:pt idx="4">
                  <c:v>290</c:v>
                </c:pt>
                <c:pt idx="5">
                  <c:v>300</c:v>
                </c:pt>
                <c:pt idx="6">
                  <c:v>320</c:v>
                </c:pt>
                <c:pt idx="7">
                  <c:v>290</c:v>
                </c:pt>
                <c:pt idx="8">
                  <c:v>300</c:v>
                </c:pt>
                <c:pt idx="9">
                  <c:v>320</c:v>
                </c:pt>
                <c:pt idx="10">
                  <c:v>300</c:v>
                </c:pt>
                <c:pt idx="11">
                  <c:v>300</c:v>
                </c:pt>
                <c:pt idx="12">
                  <c:v>300</c:v>
                </c:pt>
                <c:pt idx="13">
                  <c:v>300</c:v>
                </c:pt>
                <c:pt idx="14">
                  <c:v>300</c:v>
                </c:pt>
                <c:pt idx="15">
                  <c:v>300</c:v>
                </c:pt>
              </c:numCache>
            </c:numRef>
          </c:val>
          <c:extLst>
            <c:ext xmlns:c16="http://schemas.microsoft.com/office/drawing/2014/chart" uri="{C3380CC4-5D6E-409C-BE32-E72D297353CC}">
              <c16:uniqueId val="{00000003-B8B5-434F-AA48-AD822382500C}"/>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B5-434F-AA48-AD822382500C}"/>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B5-434F-AA48-AD822382500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B5-434F-AA48-AD822382500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numCache>
            </c:numRef>
          </c:val>
          <c:extLst>
            <c:ext xmlns:c16="http://schemas.microsoft.com/office/drawing/2014/chart" uri="{C3380CC4-5D6E-409C-BE32-E72D297353CC}">
              <c16:uniqueId val="{00000007-B8B5-434F-AA48-AD822382500C}"/>
            </c:ext>
          </c:extLst>
        </c:ser>
        <c:dLbls>
          <c:showLegendKey val="0"/>
          <c:showVal val="0"/>
          <c:showCatName val="0"/>
          <c:showSerName val="0"/>
          <c:showPercent val="0"/>
          <c:showBubbleSize val="0"/>
        </c:dLbls>
        <c:gapWidth val="219"/>
        <c:overlap val="-27"/>
        <c:axId val="1006011408"/>
        <c:axId val="1006012064"/>
      </c:barChart>
      <c:catAx>
        <c:axId val="100601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6012064"/>
        <c:crosses val="autoZero"/>
        <c:auto val="1"/>
        <c:lblAlgn val="ctr"/>
        <c:lblOffset val="100"/>
        <c:noMultiLvlLbl val="0"/>
      </c:catAx>
      <c:valAx>
        <c:axId val="1006012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601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Ounce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0-4BC9-B1DB-997AEE656BC6}"/>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30-4BC9-B1DB-997AEE656BC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30-4BC9-B1DB-997AEE656BC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200</c:v>
                </c:pt>
                <c:pt idx="1">
                  <c:v>175</c:v>
                </c:pt>
                <c:pt idx="2">
                  <c:v>200</c:v>
                </c:pt>
                <c:pt idx="3">
                  <c:v>200</c:v>
                </c:pt>
                <c:pt idx="4">
                  <c:v>200</c:v>
                </c:pt>
                <c:pt idx="5">
                  <c:v>200</c:v>
                </c:pt>
                <c:pt idx="6">
                  <c:v>229</c:v>
                </c:pt>
                <c:pt idx="7">
                  <c:v>250</c:v>
                </c:pt>
                <c:pt idx="8">
                  <c:v>260</c:v>
                </c:pt>
                <c:pt idx="9">
                  <c:v>280</c:v>
                </c:pt>
                <c:pt idx="10">
                  <c:v>240</c:v>
                </c:pt>
                <c:pt idx="11">
                  <c:v>220</c:v>
                </c:pt>
                <c:pt idx="12">
                  <c:v>250</c:v>
                </c:pt>
                <c:pt idx="13">
                  <c:v>280</c:v>
                </c:pt>
                <c:pt idx="14">
                  <c:v>245</c:v>
                </c:pt>
                <c:pt idx="15">
                  <c:v>225</c:v>
                </c:pt>
              </c:numCache>
            </c:numRef>
          </c:val>
          <c:extLst>
            <c:ext xmlns:c16="http://schemas.microsoft.com/office/drawing/2014/chart" uri="{C3380CC4-5D6E-409C-BE32-E72D297353CC}">
              <c16:uniqueId val="{00000003-2A30-4BC9-B1DB-997AEE656BC6}"/>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30-4BC9-B1DB-997AEE656BC6}"/>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30-4BC9-B1DB-997AEE656BC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30-4BC9-B1DB-997AEE656BC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numCache>
            </c:numRef>
          </c:val>
          <c:extLst>
            <c:ext xmlns:c16="http://schemas.microsoft.com/office/drawing/2014/chart" uri="{C3380CC4-5D6E-409C-BE32-E72D297353CC}">
              <c16:uniqueId val="{00000007-2A30-4BC9-B1DB-997AEE656BC6}"/>
            </c:ext>
          </c:extLst>
        </c:ser>
        <c:dLbls>
          <c:showLegendKey val="0"/>
          <c:showVal val="0"/>
          <c:showCatName val="0"/>
          <c:showSerName val="0"/>
          <c:showPercent val="0"/>
          <c:showBubbleSize val="0"/>
        </c:dLbls>
        <c:gapWidth val="219"/>
        <c:overlap val="-27"/>
        <c:axId val="1184334944"/>
        <c:axId val="1184310672"/>
      </c:barChart>
      <c:catAx>
        <c:axId val="118433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10672"/>
        <c:crosses val="autoZero"/>
        <c:auto val="1"/>
        <c:lblAlgn val="ctr"/>
        <c:lblOffset val="100"/>
        <c:noMultiLvlLbl val="0"/>
      </c:catAx>
      <c:valAx>
        <c:axId val="118431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3293452974410104E-2"/>
              <c:y val="0.262373765779277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3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Sheet1!$B$2:$P$2</c:f>
              <c:numCache>
                <c:formatCode>General</c:formatCode>
                <c:ptCount val="15"/>
                <c:pt idx="0">
                  <c:v>64</c:v>
                </c:pt>
                <c:pt idx="1">
                  <c:v>61</c:v>
                </c:pt>
                <c:pt idx="2">
                  <c:v>76</c:v>
                </c:pt>
                <c:pt idx="3">
                  <c:v>60</c:v>
                </c:pt>
                <c:pt idx="4">
                  <c:v>58</c:v>
                </c:pt>
                <c:pt idx="5">
                  <c:v>61</c:v>
                </c:pt>
                <c:pt idx="6">
                  <c:v>54</c:v>
                </c:pt>
                <c:pt idx="7">
                  <c:v>60</c:v>
                </c:pt>
                <c:pt idx="8">
                  <c:v>70</c:v>
                </c:pt>
                <c:pt idx="9">
                  <c:v>58</c:v>
                </c:pt>
                <c:pt idx="10">
                  <c:v>59</c:v>
                </c:pt>
                <c:pt idx="11">
                  <c:v>55</c:v>
                </c:pt>
                <c:pt idx="12">
                  <c:v>56</c:v>
                </c:pt>
                <c:pt idx="13">
                  <c:v>54</c:v>
                </c:pt>
                <c:pt idx="14">
                  <c:v>57</c:v>
                </c:pt>
              </c:numCache>
            </c:numRef>
          </c:val>
          <c:extLst>
            <c:ext xmlns:c16="http://schemas.microsoft.com/office/drawing/2014/chart" uri="{C3380CC4-5D6E-409C-BE32-E72D297353CC}">
              <c16:uniqueId val="{00000000-B913-4A43-88F6-93FE47B453A4}"/>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Sheet1!$B$3:$P$3</c:f>
              <c:numCache>
                <c:formatCode>General</c:formatCode>
                <c:ptCount val="15"/>
                <c:pt idx="0">
                  <c:v>27</c:v>
                </c:pt>
                <c:pt idx="1">
                  <c:v>31</c:v>
                </c:pt>
                <c:pt idx="2">
                  <c:v>20</c:v>
                </c:pt>
                <c:pt idx="3">
                  <c:v>30</c:v>
                </c:pt>
                <c:pt idx="4">
                  <c:v>25</c:v>
                </c:pt>
                <c:pt idx="5">
                  <c:v>31</c:v>
                </c:pt>
                <c:pt idx="6">
                  <c:v>39</c:v>
                </c:pt>
                <c:pt idx="7">
                  <c:v>30</c:v>
                </c:pt>
                <c:pt idx="8">
                  <c:v>18</c:v>
                </c:pt>
                <c:pt idx="9">
                  <c:v>30</c:v>
                </c:pt>
                <c:pt idx="10">
                  <c:v>27</c:v>
                </c:pt>
                <c:pt idx="11">
                  <c:v>27</c:v>
                </c:pt>
                <c:pt idx="12">
                  <c:v>28</c:v>
                </c:pt>
                <c:pt idx="13">
                  <c:v>32</c:v>
                </c:pt>
                <c:pt idx="14">
                  <c:v>29</c:v>
                </c:pt>
              </c:numCache>
            </c:numRef>
          </c:val>
          <c:extLst>
            <c:ext xmlns:c16="http://schemas.microsoft.com/office/drawing/2014/chart" uri="{C3380CC4-5D6E-409C-BE32-E72D297353CC}">
              <c16:uniqueId val="{00000001-B913-4A43-88F6-93FE47B453A4}"/>
            </c:ext>
          </c:extLst>
        </c:ser>
        <c:ser>
          <c:idx val="2"/>
          <c:order val="2"/>
          <c:tx>
            <c:strRef>
              <c:f>Sheet1!$A$4</c:f>
              <c:strCache>
                <c:ptCount val="1"/>
                <c:pt idx="0">
                  <c:v>Low</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B913-4A43-88F6-93FE47B453A4}"/>
                </c:ext>
              </c:extLst>
            </c:dLbl>
            <c:dLbl>
              <c:idx val="1"/>
              <c:delete val="1"/>
              <c:extLst>
                <c:ext xmlns:c15="http://schemas.microsoft.com/office/drawing/2012/chart" uri="{CE6537A1-D6FC-4f65-9D91-7224C49458BB}"/>
                <c:ext xmlns:c16="http://schemas.microsoft.com/office/drawing/2014/chart" uri="{C3380CC4-5D6E-409C-BE32-E72D297353CC}">
                  <c16:uniqueId val="{00000003-B913-4A43-88F6-93FE47B453A4}"/>
                </c:ext>
              </c:extLst>
            </c:dLbl>
            <c:dLbl>
              <c:idx val="2"/>
              <c:delete val="1"/>
              <c:extLst>
                <c:ext xmlns:c15="http://schemas.microsoft.com/office/drawing/2012/chart" uri="{CE6537A1-D6FC-4f65-9D91-7224C49458BB}"/>
                <c:ext xmlns:c16="http://schemas.microsoft.com/office/drawing/2014/chart" uri="{C3380CC4-5D6E-409C-BE32-E72D297353CC}">
                  <c16:uniqueId val="{00000004-B913-4A43-88F6-93FE47B453A4}"/>
                </c:ext>
              </c:extLst>
            </c:dLbl>
            <c:dLbl>
              <c:idx val="3"/>
              <c:delete val="1"/>
              <c:extLst>
                <c:ext xmlns:c15="http://schemas.microsoft.com/office/drawing/2012/chart" uri="{CE6537A1-D6FC-4f65-9D91-7224C49458BB}"/>
                <c:ext xmlns:c16="http://schemas.microsoft.com/office/drawing/2014/chart" uri="{C3380CC4-5D6E-409C-BE32-E72D297353CC}">
                  <c16:uniqueId val="{00000005-B913-4A43-88F6-93FE47B453A4}"/>
                </c:ext>
              </c:extLst>
            </c:dLbl>
            <c:dLbl>
              <c:idx val="4"/>
              <c:delete val="1"/>
              <c:extLst>
                <c:ext xmlns:c15="http://schemas.microsoft.com/office/drawing/2012/chart" uri="{CE6537A1-D6FC-4f65-9D91-7224C49458BB}"/>
                <c:ext xmlns:c16="http://schemas.microsoft.com/office/drawing/2014/chart" uri="{C3380CC4-5D6E-409C-BE32-E72D297353CC}">
                  <c16:uniqueId val="{00000006-B913-4A43-88F6-93FE47B453A4}"/>
                </c:ext>
              </c:extLst>
            </c:dLbl>
            <c:dLbl>
              <c:idx val="5"/>
              <c:delete val="1"/>
              <c:extLst>
                <c:ext xmlns:c15="http://schemas.microsoft.com/office/drawing/2012/chart" uri="{CE6537A1-D6FC-4f65-9D91-7224C49458BB}"/>
                <c:ext xmlns:c16="http://schemas.microsoft.com/office/drawing/2014/chart" uri="{C3380CC4-5D6E-409C-BE32-E72D297353CC}">
                  <c16:uniqueId val="{00000007-B913-4A43-88F6-93FE47B453A4}"/>
                </c:ext>
              </c:extLst>
            </c:dLbl>
            <c:dLbl>
              <c:idx val="6"/>
              <c:delete val="1"/>
              <c:extLst>
                <c:ext xmlns:c15="http://schemas.microsoft.com/office/drawing/2012/chart" uri="{CE6537A1-D6FC-4f65-9D91-7224C49458BB}"/>
                <c:ext xmlns:c16="http://schemas.microsoft.com/office/drawing/2014/chart" uri="{C3380CC4-5D6E-409C-BE32-E72D297353CC}">
                  <c16:uniqueId val="{00000008-B913-4A43-88F6-93FE47B453A4}"/>
                </c:ext>
              </c:extLst>
            </c:dLbl>
            <c:dLbl>
              <c:idx val="7"/>
              <c:delete val="1"/>
              <c:extLst>
                <c:ext xmlns:c15="http://schemas.microsoft.com/office/drawing/2012/chart" uri="{CE6537A1-D6FC-4f65-9D91-7224C49458BB}"/>
                <c:ext xmlns:c16="http://schemas.microsoft.com/office/drawing/2014/chart" uri="{C3380CC4-5D6E-409C-BE32-E72D297353CC}">
                  <c16:uniqueId val="{00000009-B913-4A43-88F6-93FE47B453A4}"/>
                </c:ext>
              </c:extLst>
            </c:dLbl>
            <c:dLbl>
              <c:idx val="9"/>
              <c:delete val="1"/>
              <c:extLst>
                <c:ext xmlns:c15="http://schemas.microsoft.com/office/drawing/2012/chart" uri="{CE6537A1-D6FC-4f65-9D91-7224C49458BB}"/>
                <c:ext xmlns:c16="http://schemas.microsoft.com/office/drawing/2014/chart" uri="{C3380CC4-5D6E-409C-BE32-E72D297353CC}">
                  <c16:uniqueId val="{0000000A-B913-4A43-88F6-93FE47B453A4}"/>
                </c:ext>
              </c:extLst>
            </c:dLbl>
            <c:dLbl>
              <c:idx val="10"/>
              <c:delete val="1"/>
              <c:extLst>
                <c:ext xmlns:c15="http://schemas.microsoft.com/office/drawing/2012/chart" uri="{CE6537A1-D6FC-4f65-9D91-7224C49458BB}"/>
                <c:ext xmlns:c16="http://schemas.microsoft.com/office/drawing/2014/chart" uri="{C3380CC4-5D6E-409C-BE32-E72D297353CC}">
                  <c16:uniqueId val="{0000000B-B913-4A43-88F6-93FE47B453A4}"/>
                </c:ext>
              </c:extLst>
            </c:dLbl>
            <c:dLbl>
              <c:idx val="11"/>
              <c:delete val="1"/>
              <c:extLst>
                <c:ext xmlns:c15="http://schemas.microsoft.com/office/drawing/2012/chart" uri="{CE6537A1-D6FC-4f65-9D91-7224C49458BB}"/>
                <c:ext xmlns:c16="http://schemas.microsoft.com/office/drawing/2014/chart" uri="{C3380CC4-5D6E-409C-BE32-E72D297353CC}">
                  <c16:uniqueId val="{0000000C-B913-4A43-88F6-93FE47B453A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Sheet1!$B$4:$P$4</c:f>
              <c:numCache>
                <c:formatCode>General</c:formatCode>
                <c:ptCount val="15"/>
                <c:pt idx="0">
                  <c:v>3</c:v>
                </c:pt>
                <c:pt idx="1">
                  <c:v>2</c:v>
                </c:pt>
                <c:pt idx="2">
                  <c:v>2</c:v>
                </c:pt>
                <c:pt idx="3">
                  <c:v>3</c:v>
                </c:pt>
                <c:pt idx="4">
                  <c:v>4</c:v>
                </c:pt>
                <c:pt idx="5">
                  <c:v>3</c:v>
                </c:pt>
                <c:pt idx="6">
                  <c:v>6</c:v>
                </c:pt>
                <c:pt idx="7">
                  <c:v>3</c:v>
                </c:pt>
                <c:pt idx="8">
                  <c:v>7</c:v>
                </c:pt>
                <c:pt idx="9">
                  <c:v>3</c:v>
                </c:pt>
                <c:pt idx="10">
                  <c:v>1</c:v>
                </c:pt>
                <c:pt idx="11">
                  <c:v>5</c:v>
                </c:pt>
                <c:pt idx="12">
                  <c:v>8</c:v>
                </c:pt>
                <c:pt idx="13">
                  <c:v>7</c:v>
                </c:pt>
                <c:pt idx="14">
                  <c:v>7</c:v>
                </c:pt>
              </c:numCache>
            </c:numRef>
          </c:val>
          <c:extLst>
            <c:ext xmlns:c16="http://schemas.microsoft.com/office/drawing/2014/chart" uri="{C3380CC4-5D6E-409C-BE32-E72D297353CC}">
              <c16:uniqueId val="{0000000D-B913-4A43-88F6-93FE47B453A4}"/>
            </c:ext>
          </c:extLst>
        </c:ser>
        <c:ser>
          <c:idx val="3"/>
          <c:order val="3"/>
          <c:tx>
            <c:strRef>
              <c:f>Sheet1!$A$5</c:f>
              <c:strCache>
                <c:ptCount val="1"/>
                <c:pt idx="0">
                  <c:v>Fluctuates</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E-B913-4A43-88F6-93FE47B453A4}"/>
                </c:ext>
              </c:extLst>
            </c:dLbl>
            <c:dLbl>
              <c:idx val="6"/>
              <c:delete val="1"/>
              <c:extLst>
                <c:ext xmlns:c15="http://schemas.microsoft.com/office/drawing/2012/chart" uri="{CE6537A1-D6FC-4f65-9D91-7224C49458BB}"/>
                <c:ext xmlns:c16="http://schemas.microsoft.com/office/drawing/2014/chart" uri="{C3380CC4-5D6E-409C-BE32-E72D297353CC}">
                  <c16:uniqueId val="{0000000F-B913-4A43-88F6-93FE47B453A4}"/>
                </c:ext>
              </c:extLst>
            </c:dLbl>
            <c:dLbl>
              <c:idx val="8"/>
              <c:delete val="1"/>
              <c:extLst>
                <c:ext xmlns:c15="http://schemas.microsoft.com/office/drawing/2012/chart" uri="{CE6537A1-D6FC-4f65-9D91-7224C49458BB}"/>
                <c:ext xmlns:c16="http://schemas.microsoft.com/office/drawing/2014/chart" uri="{C3380CC4-5D6E-409C-BE32-E72D297353CC}">
                  <c16:uniqueId val="{00000010-B913-4A43-88F6-93FE47B453A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Sheet1!$B$5:$P$5</c:f>
              <c:numCache>
                <c:formatCode>General</c:formatCode>
                <c:ptCount val="15"/>
                <c:pt idx="0">
                  <c:v>6</c:v>
                </c:pt>
                <c:pt idx="1">
                  <c:v>6</c:v>
                </c:pt>
                <c:pt idx="2">
                  <c:v>2</c:v>
                </c:pt>
                <c:pt idx="3">
                  <c:v>7</c:v>
                </c:pt>
                <c:pt idx="4">
                  <c:v>11</c:v>
                </c:pt>
                <c:pt idx="5">
                  <c:v>5</c:v>
                </c:pt>
                <c:pt idx="6">
                  <c:v>1</c:v>
                </c:pt>
                <c:pt idx="7">
                  <c:v>7</c:v>
                </c:pt>
                <c:pt idx="8">
                  <c:v>6</c:v>
                </c:pt>
                <c:pt idx="9">
                  <c:v>9</c:v>
                </c:pt>
                <c:pt idx="10">
                  <c:v>13</c:v>
                </c:pt>
                <c:pt idx="11">
                  <c:v>12</c:v>
                </c:pt>
                <c:pt idx="12">
                  <c:v>8</c:v>
                </c:pt>
                <c:pt idx="13">
                  <c:v>7</c:v>
                </c:pt>
                <c:pt idx="14">
                  <c:v>8</c:v>
                </c:pt>
              </c:numCache>
            </c:numRef>
          </c:val>
          <c:extLst>
            <c:ext xmlns:c16="http://schemas.microsoft.com/office/drawing/2014/chart" uri="{C3380CC4-5D6E-409C-BE32-E72D297353CC}">
              <c16:uniqueId val="{00000011-B913-4A43-88F6-93FE47B453A4}"/>
            </c:ext>
          </c:extLst>
        </c:ser>
        <c:dLbls>
          <c:showLegendKey val="0"/>
          <c:showVal val="0"/>
          <c:showCatName val="0"/>
          <c:showSerName val="0"/>
          <c:showPercent val="0"/>
          <c:showBubbleSize val="0"/>
        </c:dLbls>
        <c:gapWidth val="150"/>
        <c:overlap val="100"/>
        <c:axId val="1184378568"/>
        <c:axId val="1184327072"/>
      </c:barChart>
      <c:catAx>
        <c:axId val="118437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27072"/>
        <c:crosses val="autoZero"/>
        <c:auto val="1"/>
        <c:lblAlgn val="ctr"/>
        <c:lblOffset val="100"/>
        <c:noMultiLvlLbl val="0"/>
      </c:catAx>
      <c:valAx>
        <c:axId val="1184327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78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E5B5-4F14-9DC5-7A2984466A6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Sheet1!$B$2:$P$2</c:f>
              <c:numCache>
                <c:formatCode>General</c:formatCode>
                <c:ptCount val="15"/>
                <c:pt idx="0">
                  <c:v>25</c:v>
                </c:pt>
                <c:pt idx="1">
                  <c:v>23</c:v>
                </c:pt>
                <c:pt idx="2">
                  <c:v>21</c:v>
                </c:pt>
                <c:pt idx="3">
                  <c:v>15</c:v>
                </c:pt>
                <c:pt idx="4">
                  <c:v>40</c:v>
                </c:pt>
                <c:pt idx="5">
                  <c:v>14</c:v>
                </c:pt>
                <c:pt idx="6">
                  <c:v>22</c:v>
                </c:pt>
                <c:pt idx="7">
                  <c:v>24</c:v>
                </c:pt>
                <c:pt idx="8">
                  <c:v>10</c:v>
                </c:pt>
                <c:pt idx="9">
                  <c:v>32</c:v>
                </c:pt>
                <c:pt idx="10">
                  <c:v>21</c:v>
                </c:pt>
                <c:pt idx="11">
                  <c:v>35</c:v>
                </c:pt>
                <c:pt idx="12">
                  <c:v>46</c:v>
                </c:pt>
                <c:pt idx="13">
                  <c:v>30</c:v>
                </c:pt>
                <c:pt idx="14">
                  <c:v>28</c:v>
                </c:pt>
              </c:numCache>
            </c:numRef>
          </c:val>
          <c:extLst>
            <c:ext xmlns:c16="http://schemas.microsoft.com/office/drawing/2014/chart" uri="{C3380CC4-5D6E-409C-BE32-E72D297353CC}">
              <c16:uniqueId val="{00000001-E5B5-4F14-9DC5-7A2984466A61}"/>
            </c:ext>
          </c:extLst>
        </c:ser>
        <c:ser>
          <c:idx val="1"/>
          <c:order val="1"/>
          <c:tx>
            <c:strRef>
              <c:f>Sheet1!$A$3</c:f>
              <c:strCache>
                <c:ptCount val="1"/>
                <c:pt idx="0">
                  <c:v>Medium</c:v>
                </c:pt>
              </c:strCache>
            </c:strRef>
          </c:tx>
          <c:spPr>
            <a:solidFill>
              <a:schemeClr val="accent2"/>
            </a:solidFill>
            <a:ln>
              <a:noFill/>
            </a:ln>
            <a:effectLst/>
          </c:spPr>
          <c:invertIfNegative val="0"/>
          <c:dLbls>
            <c:dLbl>
              <c:idx val="14"/>
              <c:tx>
                <c:rich>
                  <a:bodyPr/>
                  <a:lstStyle/>
                  <a:p>
                    <a:fld id="{C23896EE-E9A4-4DCD-BAE7-1A85E0E487A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B5-4F14-9DC5-7A2984466A6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Sheet1!$B$3:$P$3</c:f>
              <c:numCache>
                <c:formatCode>General</c:formatCode>
                <c:ptCount val="15"/>
                <c:pt idx="0">
                  <c:v>52</c:v>
                </c:pt>
                <c:pt idx="1">
                  <c:v>48</c:v>
                </c:pt>
                <c:pt idx="2">
                  <c:v>59</c:v>
                </c:pt>
                <c:pt idx="3">
                  <c:v>8</c:v>
                </c:pt>
                <c:pt idx="4">
                  <c:v>30</c:v>
                </c:pt>
                <c:pt idx="5">
                  <c:v>59</c:v>
                </c:pt>
                <c:pt idx="6">
                  <c:v>61</c:v>
                </c:pt>
                <c:pt idx="7">
                  <c:v>60</c:v>
                </c:pt>
                <c:pt idx="8">
                  <c:v>62</c:v>
                </c:pt>
                <c:pt idx="9">
                  <c:v>55</c:v>
                </c:pt>
                <c:pt idx="10">
                  <c:v>46</c:v>
                </c:pt>
                <c:pt idx="11">
                  <c:v>47</c:v>
                </c:pt>
                <c:pt idx="12">
                  <c:v>38</c:v>
                </c:pt>
                <c:pt idx="13">
                  <c:v>56</c:v>
                </c:pt>
                <c:pt idx="14">
                  <c:v>34</c:v>
                </c:pt>
              </c:numCache>
            </c:numRef>
          </c:val>
          <c:extLst>
            <c:ext xmlns:c16="http://schemas.microsoft.com/office/drawing/2014/chart" uri="{C3380CC4-5D6E-409C-BE32-E72D297353CC}">
              <c16:uniqueId val="{00000003-E5B5-4F14-9DC5-7A2984466A61}"/>
            </c:ext>
          </c:extLst>
        </c:ser>
        <c:ser>
          <c:idx val="2"/>
          <c:order val="2"/>
          <c:tx>
            <c:strRef>
              <c:f>Sheet1!$A$4</c:f>
              <c:strCache>
                <c:ptCount val="1"/>
                <c:pt idx="0">
                  <c:v>Low</c:v>
                </c:pt>
              </c:strCache>
            </c:strRef>
          </c:tx>
          <c:spPr>
            <a:solidFill>
              <a:schemeClr val="accent3"/>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4-E5B5-4F14-9DC5-7A2984466A61}"/>
                </c:ext>
              </c:extLst>
            </c:dLbl>
            <c:dLbl>
              <c:idx val="9"/>
              <c:delete val="1"/>
              <c:extLst>
                <c:ext xmlns:c15="http://schemas.microsoft.com/office/drawing/2012/chart" uri="{CE6537A1-D6FC-4f65-9D91-7224C49458BB}"/>
                <c:ext xmlns:c16="http://schemas.microsoft.com/office/drawing/2014/chart" uri="{C3380CC4-5D6E-409C-BE32-E72D297353CC}">
                  <c16:uniqueId val="{00000005-E5B5-4F14-9DC5-7A2984466A61}"/>
                </c:ext>
              </c:extLst>
            </c:dLbl>
            <c:dLbl>
              <c:idx val="10"/>
              <c:delete val="1"/>
              <c:extLst>
                <c:ext xmlns:c15="http://schemas.microsoft.com/office/drawing/2012/chart" uri="{CE6537A1-D6FC-4f65-9D91-7224C49458BB}"/>
                <c:ext xmlns:c16="http://schemas.microsoft.com/office/drawing/2014/chart" uri="{C3380CC4-5D6E-409C-BE32-E72D297353CC}">
                  <c16:uniqueId val="{00000006-E5B5-4F14-9DC5-7A2984466A61}"/>
                </c:ext>
              </c:extLst>
            </c:dLbl>
            <c:dLbl>
              <c:idx val="11"/>
              <c:delete val="1"/>
              <c:extLst>
                <c:ext xmlns:c15="http://schemas.microsoft.com/office/drawing/2012/chart" uri="{CE6537A1-D6FC-4f65-9D91-7224C49458BB}"/>
                <c:ext xmlns:c16="http://schemas.microsoft.com/office/drawing/2014/chart" uri="{C3380CC4-5D6E-409C-BE32-E72D297353CC}">
                  <c16:uniqueId val="{00000007-E5B5-4F14-9DC5-7A2984466A61}"/>
                </c:ext>
              </c:extLst>
            </c:dLbl>
            <c:dLbl>
              <c:idx val="12"/>
              <c:delete val="1"/>
              <c:extLst>
                <c:ext xmlns:c15="http://schemas.microsoft.com/office/drawing/2012/chart" uri="{CE6537A1-D6FC-4f65-9D91-7224C49458BB}"/>
                <c:ext xmlns:c16="http://schemas.microsoft.com/office/drawing/2014/chart" uri="{C3380CC4-5D6E-409C-BE32-E72D297353CC}">
                  <c16:uniqueId val="{00000008-E5B5-4F14-9DC5-7A2984466A61}"/>
                </c:ext>
              </c:extLst>
            </c:dLbl>
            <c:dLbl>
              <c:idx val="13"/>
              <c:delete val="1"/>
              <c:extLst>
                <c:ext xmlns:c15="http://schemas.microsoft.com/office/drawing/2012/chart" uri="{CE6537A1-D6FC-4f65-9D91-7224C49458BB}"/>
                <c:ext xmlns:c16="http://schemas.microsoft.com/office/drawing/2014/chart" uri="{C3380CC4-5D6E-409C-BE32-E72D297353CC}">
                  <c16:uniqueId val="{00000009-E5B5-4F14-9DC5-7A2984466A6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Sheet1!$B$4:$P$4</c:f>
              <c:numCache>
                <c:formatCode>General</c:formatCode>
                <c:ptCount val="15"/>
                <c:pt idx="0">
                  <c:v>21</c:v>
                </c:pt>
                <c:pt idx="1">
                  <c:v>20</c:v>
                </c:pt>
                <c:pt idx="2">
                  <c:v>15</c:v>
                </c:pt>
                <c:pt idx="3">
                  <c:v>27</c:v>
                </c:pt>
                <c:pt idx="4">
                  <c:v>21</c:v>
                </c:pt>
                <c:pt idx="5">
                  <c:v>26</c:v>
                </c:pt>
                <c:pt idx="6">
                  <c:v>15</c:v>
                </c:pt>
                <c:pt idx="7">
                  <c:v>14</c:v>
                </c:pt>
                <c:pt idx="8">
                  <c:v>17</c:v>
                </c:pt>
                <c:pt idx="9">
                  <c:v>15</c:v>
                </c:pt>
                <c:pt idx="10">
                  <c:v>11</c:v>
                </c:pt>
                <c:pt idx="11">
                  <c:v>15</c:v>
                </c:pt>
                <c:pt idx="12">
                  <c:v>8</c:v>
                </c:pt>
                <c:pt idx="13">
                  <c:v>11</c:v>
                </c:pt>
                <c:pt idx="14">
                  <c:v>22</c:v>
                </c:pt>
              </c:numCache>
            </c:numRef>
          </c:val>
          <c:extLst>
            <c:ext xmlns:c16="http://schemas.microsoft.com/office/drawing/2014/chart" uri="{C3380CC4-5D6E-409C-BE32-E72D297353CC}">
              <c16:uniqueId val="{0000000A-E5B5-4F14-9DC5-7A2984466A61}"/>
            </c:ext>
          </c:extLst>
        </c:ser>
        <c:ser>
          <c:idx val="3"/>
          <c:order val="3"/>
          <c:tx>
            <c:strRef>
              <c:f>Sheet1!$A$5</c:f>
              <c:strCache>
                <c:ptCount val="1"/>
                <c:pt idx="0">
                  <c:v>Fluctuates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E5B5-4F14-9DC5-7A2984466A61}"/>
                </c:ext>
              </c:extLst>
            </c:dLbl>
            <c:dLbl>
              <c:idx val="2"/>
              <c:delete val="1"/>
              <c:extLst>
                <c:ext xmlns:c15="http://schemas.microsoft.com/office/drawing/2012/chart" uri="{CE6537A1-D6FC-4f65-9D91-7224C49458BB}"/>
                <c:ext xmlns:c16="http://schemas.microsoft.com/office/drawing/2014/chart" uri="{C3380CC4-5D6E-409C-BE32-E72D297353CC}">
                  <c16:uniqueId val="{0000000C-E5B5-4F14-9DC5-7A2984466A61}"/>
                </c:ext>
              </c:extLst>
            </c:dLbl>
            <c:dLbl>
              <c:idx val="4"/>
              <c:delete val="1"/>
              <c:extLst>
                <c:ext xmlns:c15="http://schemas.microsoft.com/office/drawing/2012/chart" uri="{CE6537A1-D6FC-4f65-9D91-7224C49458BB}"/>
                <c:ext xmlns:c16="http://schemas.microsoft.com/office/drawing/2014/chart" uri="{C3380CC4-5D6E-409C-BE32-E72D297353CC}">
                  <c16:uniqueId val="{0000000D-E5B5-4F14-9DC5-7A2984466A61}"/>
                </c:ext>
              </c:extLst>
            </c:dLbl>
            <c:dLbl>
              <c:idx val="5"/>
              <c:delete val="1"/>
              <c:extLst>
                <c:ext xmlns:c15="http://schemas.microsoft.com/office/drawing/2012/chart" uri="{CE6537A1-D6FC-4f65-9D91-7224C49458BB}"/>
                <c:ext xmlns:c16="http://schemas.microsoft.com/office/drawing/2014/chart" uri="{C3380CC4-5D6E-409C-BE32-E72D297353CC}">
                  <c16:uniqueId val="{0000000E-E5B5-4F14-9DC5-7A2984466A61}"/>
                </c:ext>
              </c:extLst>
            </c:dLbl>
            <c:dLbl>
              <c:idx val="6"/>
              <c:delete val="1"/>
              <c:extLst>
                <c:ext xmlns:c15="http://schemas.microsoft.com/office/drawing/2012/chart" uri="{CE6537A1-D6FC-4f65-9D91-7224C49458BB}"/>
                <c:ext xmlns:c16="http://schemas.microsoft.com/office/drawing/2014/chart" uri="{C3380CC4-5D6E-409C-BE32-E72D297353CC}">
                  <c16:uniqueId val="{0000000F-E5B5-4F14-9DC5-7A2984466A61}"/>
                </c:ext>
              </c:extLst>
            </c:dLbl>
            <c:dLbl>
              <c:idx val="7"/>
              <c:delete val="1"/>
              <c:extLst>
                <c:ext xmlns:c15="http://schemas.microsoft.com/office/drawing/2012/chart" uri="{CE6537A1-D6FC-4f65-9D91-7224C49458BB}"/>
                <c:ext xmlns:c16="http://schemas.microsoft.com/office/drawing/2014/chart" uri="{C3380CC4-5D6E-409C-BE32-E72D297353CC}">
                  <c16:uniqueId val="{00000010-E5B5-4F14-9DC5-7A2984466A61}"/>
                </c:ext>
              </c:extLst>
            </c:dLbl>
            <c:dLbl>
              <c:idx val="8"/>
              <c:delete val="1"/>
              <c:extLst>
                <c:ext xmlns:c15="http://schemas.microsoft.com/office/drawing/2012/chart" uri="{CE6537A1-D6FC-4f65-9D91-7224C49458BB}"/>
                <c:ext xmlns:c16="http://schemas.microsoft.com/office/drawing/2014/chart" uri="{C3380CC4-5D6E-409C-BE32-E72D297353CC}">
                  <c16:uniqueId val="{00000011-E5B5-4F14-9DC5-7A2984466A61}"/>
                </c:ext>
              </c:extLst>
            </c:dLbl>
            <c:dLbl>
              <c:idx val="9"/>
              <c:delete val="1"/>
              <c:extLst>
                <c:ext xmlns:c15="http://schemas.microsoft.com/office/drawing/2012/chart" uri="{CE6537A1-D6FC-4f65-9D91-7224C49458BB}"/>
                <c:ext xmlns:c16="http://schemas.microsoft.com/office/drawing/2014/chart" uri="{C3380CC4-5D6E-409C-BE32-E72D297353CC}">
                  <c16:uniqueId val="{00000012-E5B5-4F14-9DC5-7A2984466A61}"/>
                </c:ext>
              </c:extLst>
            </c:dLbl>
            <c:dLbl>
              <c:idx val="11"/>
              <c:delete val="1"/>
              <c:extLst>
                <c:ext xmlns:c15="http://schemas.microsoft.com/office/drawing/2012/chart" uri="{CE6537A1-D6FC-4f65-9D91-7224C49458BB}"/>
                <c:ext xmlns:c16="http://schemas.microsoft.com/office/drawing/2014/chart" uri="{C3380CC4-5D6E-409C-BE32-E72D297353CC}">
                  <c16:uniqueId val="{00000013-E5B5-4F14-9DC5-7A2984466A61}"/>
                </c:ext>
              </c:extLst>
            </c:dLbl>
            <c:dLbl>
              <c:idx val="12"/>
              <c:delete val="1"/>
              <c:extLst>
                <c:ext xmlns:c15="http://schemas.microsoft.com/office/drawing/2012/chart" uri="{CE6537A1-D6FC-4f65-9D91-7224C49458BB}"/>
                <c:ext xmlns:c16="http://schemas.microsoft.com/office/drawing/2014/chart" uri="{C3380CC4-5D6E-409C-BE32-E72D297353CC}">
                  <c16:uniqueId val="{00000014-E5B5-4F14-9DC5-7A2984466A61}"/>
                </c:ext>
              </c:extLst>
            </c:dLbl>
            <c:dLbl>
              <c:idx val="13"/>
              <c:delete val="1"/>
              <c:extLst>
                <c:ext xmlns:c15="http://schemas.microsoft.com/office/drawing/2012/chart" uri="{CE6537A1-D6FC-4f65-9D91-7224C49458BB}"/>
                <c:ext xmlns:c16="http://schemas.microsoft.com/office/drawing/2014/chart" uri="{C3380CC4-5D6E-409C-BE32-E72D297353CC}">
                  <c16:uniqueId val="{00000015-E5B5-4F14-9DC5-7A2984466A61}"/>
                </c:ext>
              </c:extLst>
            </c:dLbl>
            <c:dLbl>
              <c:idx val="14"/>
              <c:delete val="1"/>
              <c:extLst>
                <c:ext xmlns:c15="http://schemas.microsoft.com/office/drawing/2012/chart" uri="{CE6537A1-D6FC-4f65-9D91-7224C49458BB}"/>
                <c:ext xmlns:c16="http://schemas.microsoft.com/office/drawing/2014/chart" uri="{C3380CC4-5D6E-409C-BE32-E72D297353CC}">
                  <c16:uniqueId val="{00000016-E5B5-4F14-9DC5-7A2984466A6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Sheet1!$B$5:$P$5</c:f>
              <c:numCache>
                <c:formatCode>General</c:formatCode>
                <c:ptCount val="15"/>
                <c:pt idx="0">
                  <c:v>3</c:v>
                </c:pt>
                <c:pt idx="1">
                  <c:v>9</c:v>
                </c:pt>
                <c:pt idx="2">
                  <c:v>5</c:v>
                </c:pt>
                <c:pt idx="3">
                  <c:v>10</c:v>
                </c:pt>
                <c:pt idx="4">
                  <c:v>9</c:v>
                </c:pt>
                <c:pt idx="5">
                  <c:v>2</c:v>
                </c:pt>
                <c:pt idx="6">
                  <c:v>2</c:v>
                </c:pt>
                <c:pt idx="7">
                  <c:v>2</c:v>
                </c:pt>
                <c:pt idx="8">
                  <c:v>10</c:v>
                </c:pt>
                <c:pt idx="9">
                  <c:v>9</c:v>
                </c:pt>
                <c:pt idx="10">
                  <c:v>21</c:v>
                </c:pt>
                <c:pt idx="11">
                  <c:v>3</c:v>
                </c:pt>
                <c:pt idx="12">
                  <c:v>8</c:v>
                </c:pt>
                <c:pt idx="13">
                  <c:v>4</c:v>
                </c:pt>
                <c:pt idx="14">
                  <c:v>16</c:v>
                </c:pt>
              </c:numCache>
            </c:numRef>
          </c:val>
          <c:extLst>
            <c:ext xmlns:c16="http://schemas.microsoft.com/office/drawing/2014/chart" uri="{C3380CC4-5D6E-409C-BE32-E72D297353CC}">
              <c16:uniqueId val="{00000017-E5B5-4F14-9DC5-7A2984466A61}"/>
            </c:ext>
          </c:extLst>
        </c:ser>
        <c:dLbls>
          <c:showLegendKey val="0"/>
          <c:showVal val="0"/>
          <c:showCatName val="0"/>
          <c:showSerName val="0"/>
          <c:showPercent val="0"/>
          <c:showBubbleSize val="0"/>
        </c:dLbls>
        <c:gapWidth val="150"/>
        <c:overlap val="100"/>
        <c:axId val="1184312640"/>
        <c:axId val="1184312968"/>
      </c:barChart>
      <c:catAx>
        <c:axId val="118431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12968"/>
        <c:crosses val="autoZero"/>
        <c:auto val="1"/>
        <c:lblAlgn val="ctr"/>
        <c:lblOffset val="100"/>
        <c:noMultiLvlLbl val="0"/>
      </c:catAx>
      <c:valAx>
        <c:axId val="1184312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1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Sheet1!$B$2:$P$2</c:f>
              <c:numCache>
                <c:formatCode>General</c:formatCode>
                <c:ptCount val="15"/>
                <c:pt idx="0">
                  <c:v>69</c:v>
                </c:pt>
                <c:pt idx="1">
                  <c:v>74</c:v>
                </c:pt>
                <c:pt idx="2">
                  <c:v>68</c:v>
                </c:pt>
                <c:pt idx="3">
                  <c:v>65</c:v>
                </c:pt>
                <c:pt idx="4">
                  <c:v>49</c:v>
                </c:pt>
                <c:pt idx="5">
                  <c:v>58</c:v>
                </c:pt>
                <c:pt idx="6">
                  <c:v>66</c:v>
                </c:pt>
                <c:pt idx="7">
                  <c:v>64</c:v>
                </c:pt>
                <c:pt idx="8">
                  <c:v>44</c:v>
                </c:pt>
                <c:pt idx="9">
                  <c:v>60</c:v>
                </c:pt>
                <c:pt idx="10">
                  <c:v>55</c:v>
                </c:pt>
                <c:pt idx="11">
                  <c:v>65</c:v>
                </c:pt>
                <c:pt idx="12">
                  <c:v>57</c:v>
                </c:pt>
                <c:pt idx="13">
                  <c:v>58</c:v>
                </c:pt>
                <c:pt idx="14">
                  <c:v>58</c:v>
                </c:pt>
              </c:numCache>
            </c:numRef>
          </c:val>
          <c:extLst>
            <c:ext xmlns:c16="http://schemas.microsoft.com/office/drawing/2014/chart" uri="{C3380CC4-5D6E-409C-BE32-E72D297353CC}">
              <c16:uniqueId val="{00000000-868B-4A89-8384-2B844D22DEDB}"/>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Sheet1!$B$3:$P$3</c:f>
              <c:numCache>
                <c:formatCode>General</c:formatCode>
                <c:ptCount val="15"/>
                <c:pt idx="0">
                  <c:v>29</c:v>
                </c:pt>
                <c:pt idx="1">
                  <c:v>23</c:v>
                </c:pt>
                <c:pt idx="2">
                  <c:v>32</c:v>
                </c:pt>
                <c:pt idx="3">
                  <c:v>31</c:v>
                </c:pt>
                <c:pt idx="4">
                  <c:v>45</c:v>
                </c:pt>
                <c:pt idx="5">
                  <c:v>37</c:v>
                </c:pt>
                <c:pt idx="6">
                  <c:v>27</c:v>
                </c:pt>
                <c:pt idx="7">
                  <c:v>32</c:v>
                </c:pt>
                <c:pt idx="8">
                  <c:v>43</c:v>
                </c:pt>
                <c:pt idx="9">
                  <c:v>37</c:v>
                </c:pt>
                <c:pt idx="10">
                  <c:v>35</c:v>
                </c:pt>
                <c:pt idx="11">
                  <c:v>29</c:v>
                </c:pt>
                <c:pt idx="12">
                  <c:v>36</c:v>
                </c:pt>
                <c:pt idx="13">
                  <c:v>38</c:v>
                </c:pt>
                <c:pt idx="14">
                  <c:v>31</c:v>
                </c:pt>
              </c:numCache>
            </c:numRef>
          </c:val>
          <c:extLst>
            <c:ext xmlns:c16="http://schemas.microsoft.com/office/drawing/2014/chart" uri="{C3380CC4-5D6E-409C-BE32-E72D297353CC}">
              <c16:uniqueId val="{00000001-868B-4A89-8384-2B844D22DEDB}"/>
            </c:ext>
          </c:extLst>
        </c:ser>
        <c:ser>
          <c:idx val="2"/>
          <c:order val="2"/>
          <c:tx>
            <c:strRef>
              <c:f>Sheet1!$A$4</c:f>
              <c:strCache>
                <c:ptCount val="1"/>
                <c:pt idx="0">
                  <c:v>Difficult</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868B-4A89-8384-2B844D22DEDB}"/>
                </c:ext>
              </c:extLst>
            </c:dLbl>
            <c:dLbl>
              <c:idx val="1"/>
              <c:delete val="1"/>
              <c:extLst>
                <c:ext xmlns:c15="http://schemas.microsoft.com/office/drawing/2012/chart" uri="{CE6537A1-D6FC-4f65-9D91-7224C49458BB}"/>
                <c:ext xmlns:c16="http://schemas.microsoft.com/office/drawing/2014/chart" uri="{C3380CC4-5D6E-409C-BE32-E72D297353CC}">
                  <c16:uniqueId val="{00000003-868B-4A89-8384-2B844D22DEDB}"/>
                </c:ext>
              </c:extLst>
            </c:dLbl>
            <c:dLbl>
              <c:idx val="2"/>
              <c:delete val="1"/>
              <c:extLst>
                <c:ext xmlns:c15="http://schemas.microsoft.com/office/drawing/2012/chart" uri="{CE6537A1-D6FC-4f65-9D91-7224C49458BB}"/>
                <c:ext xmlns:c16="http://schemas.microsoft.com/office/drawing/2014/chart" uri="{C3380CC4-5D6E-409C-BE32-E72D297353CC}">
                  <c16:uniqueId val="{00000004-868B-4A89-8384-2B844D22DEDB}"/>
                </c:ext>
              </c:extLst>
            </c:dLbl>
            <c:dLbl>
              <c:idx val="3"/>
              <c:delete val="1"/>
              <c:extLst>
                <c:ext xmlns:c15="http://schemas.microsoft.com/office/drawing/2012/chart" uri="{CE6537A1-D6FC-4f65-9D91-7224C49458BB}"/>
                <c:ext xmlns:c16="http://schemas.microsoft.com/office/drawing/2014/chart" uri="{C3380CC4-5D6E-409C-BE32-E72D297353CC}">
                  <c16:uniqueId val="{00000005-868B-4A89-8384-2B844D22DEDB}"/>
                </c:ext>
              </c:extLst>
            </c:dLbl>
            <c:dLbl>
              <c:idx val="5"/>
              <c:delete val="1"/>
              <c:extLst>
                <c:ext xmlns:c15="http://schemas.microsoft.com/office/drawing/2012/chart" uri="{CE6537A1-D6FC-4f65-9D91-7224C49458BB}"/>
                <c:ext xmlns:c16="http://schemas.microsoft.com/office/drawing/2014/chart" uri="{C3380CC4-5D6E-409C-BE32-E72D297353CC}">
                  <c16:uniqueId val="{00000006-868B-4A89-8384-2B844D22DEDB}"/>
                </c:ext>
              </c:extLst>
            </c:dLbl>
            <c:dLbl>
              <c:idx val="7"/>
              <c:delete val="1"/>
              <c:extLst>
                <c:ext xmlns:c15="http://schemas.microsoft.com/office/drawing/2012/chart" uri="{CE6537A1-D6FC-4f65-9D91-7224C49458BB}"/>
                <c:ext xmlns:c16="http://schemas.microsoft.com/office/drawing/2014/chart" uri="{C3380CC4-5D6E-409C-BE32-E72D297353CC}">
                  <c16:uniqueId val="{00000007-868B-4A89-8384-2B844D22DEDB}"/>
                </c:ext>
              </c:extLst>
            </c:dLbl>
            <c:dLbl>
              <c:idx val="9"/>
              <c:delete val="1"/>
              <c:extLst>
                <c:ext xmlns:c15="http://schemas.microsoft.com/office/drawing/2012/chart" uri="{CE6537A1-D6FC-4f65-9D91-7224C49458BB}"/>
                <c:ext xmlns:c16="http://schemas.microsoft.com/office/drawing/2014/chart" uri="{C3380CC4-5D6E-409C-BE32-E72D297353CC}">
                  <c16:uniqueId val="{00000008-868B-4A89-8384-2B844D22DEDB}"/>
                </c:ext>
              </c:extLst>
            </c:dLbl>
            <c:dLbl>
              <c:idx val="11"/>
              <c:delete val="1"/>
              <c:extLst>
                <c:ext xmlns:c15="http://schemas.microsoft.com/office/drawing/2012/chart" uri="{CE6537A1-D6FC-4f65-9D91-7224C49458BB}"/>
                <c:ext xmlns:c16="http://schemas.microsoft.com/office/drawing/2014/chart" uri="{C3380CC4-5D6E-409C-BE32-E72D297353CC}">
                  <c16:uniqueId val="{00000009-868B-4A89-8384-2B844D22DEDB}"/>
                </c:ext>
              </c:extLst>
            </c:dLbl>
            <c:dLbl>
              <c:idx val="12"/>
              <c:delete val="1"/>
              <c:extLst>
                <c:ext xmlns:c15="http://schemas.microsoft.com/office/drawing/2012/chart" uri="{CE6537A1-D6FC-4f65-9D91-7224C49458BB}"/>
                <c:ext xmlns:c16="http://schemas.microsoft.com/office/drawing/2014/chart" uri="{C3380CC4-5D6E-409C-BE32-E72D297353CC}">
                  <c16:uniqueId val="{0000000A-868B-4A89-8384-2B844D22DEDB}"/>
                </c:ext>
              </c:extLst>
            </c:dLbl>
            <c:dLbl>
              <c:idx val="13"/>
              <c:delete val="1"/>
              <c:extLst>
                <c:ext xmlns:c15="http://schemas.microsoft.com/office/drawing/2012/chart" uri="{CE6537A1-D6FC-4f65-9D91-7224C49458BB}"/>
                <c:ext xmlns:c16="http://schemas.microsoft.com/office/drawing/2014/chart" uri="{C3380CC4-5D6E-409C-BE32-E72D297353CC}">
                  <c16:uniqueId val="{0000000B-868B-4A89-8384-2B844D22DEDB}"/>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Sheet1!$B$4:$P$4</c:f>
              <c:numCache>
                <c:formatCode>General</c:formatCode>
                <c:ptCount val="15"/>
                <c:pt idx="0">
                  <c:v>3</c:v>
                </c:pt>
                <c:pt idx="1">
                  <c:v>3</c:v>
                </c:pt>
                <c:pt idx="2">
                  <c:v>0</c:v>
                </c:pt>
                <c:pt idx="3">
                  <c:v>4</c:v>
                </c:pt>
                <c:pt idx="4">
                  <c:v>5</c:v>
                </c:pt>
                <c:pt idx="5">
                  <c:v>5</c:v>
                </c:pt>
                <c:pt idx="6">
                  <c:v>8</c:v>
                </c:pt>
                <c:pt idx="7">
                  <c:v>3</c:v>
                </c:pt>
                <c:pt idx="8">
                  <c:v>13</c:v>
                </c:pt>
                <c:pt idx="9">
                  <c:v>3</c:v>
                </c:pt>
                <c:pt idx="10">
                  <c:v>9</c:v>
                </c:pt>
                <c:pt idx="11">
                  <c:v>5</c:v>
                </c:pt>
                <c:pt idx="12">
                  <c:v>7</c:v>
                </c:pt>
                <c:pt idx="13">
                  <c:v>3</c:v>
                </c:pt>
                <c:pt idx="14">
                  <c:v>11</c:v>
                </c:pt>
              </c:numCache>
            </c:numRef>
          </c:val>
          <c:extLst>
            <c:ext xmlns:c16="http://schemas.microsoft.com/office/drawing/2014/chart" uri="{C3380CC4-5D6E-409C-BE32-E72D297353CC}">
              <c16:uniqueId val="{0000000C-868B-4A89-8384-2B844D22DEDB}"/>
            </c:ext>
          </c:extLst>
        </c:ser>
        <c:ser>
          <c:idx val="3"/>
          <c:order val="3"/>
          <c:tx>
            <c:strRef>
              <c:f>Sheet1!$A$5</c:f>
              <c:strCache>
                <c:ptCount val="1"/>
                <c:pt idx="0">
                  <c:v>Very difficult</c:v>
                </c:pt>
              </c:strCache>
            </c:strRef>
          </c:tx>
          <c:spPr>
            <a:solidFill>
              <a:schemeClr val="accent4"/>
            </a:solidFill>
            <a:ln>
              <a:noFill/>
            </a:ln>
            <a:effectLst/>
          </c:spPr>
          <c:invertIfNegative val="0"/>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Sheet1!$B$5:$P$5</c:f>
              <c:numCache>
                <c:formatCode>General</c:formatCode>
                <c:ptCount val="15"/>
                <c:pt idx="0">
                  <c:v>0</c:v>
                </c:pt>
                <c:pt idx="1">
                  <c:v>0</c:v>
                </c:pt>
                <c:pt idx="2">
                  <c:v>1</c:v>
                </c:pt>
                <c:pt idx="3">
                  <c:v>0</c:v>
                </c:pt>
                <c:pt idx="4">
                  <c:v>1</c:v>
                </c:pt>
                <c:pt idx="5">
                  <c:v>0</c:v>
                </c:pt>
                <c:pt idx="6">
                  <c:v>1</c:v>
                </c:pt>
                <c:pt idx="7">
                  <c:v>1</c:v>
                </c:pt>
                <c:pt idx="8">
                  <c:v>0</c:v>
                </c:pt>
                <c:pt idx="9">
                  <c:v>0</c:v>
                </c:pt>
                <c:pt idx="10">
                  <c:v>1</c:v>
                </c:pt>
                <c:pt idx="11">
                  <c:v>1</c:v>
                </c:pt>
                <c:pt idx="12">
                  <c:v>0</c:v>
                </c:pt>
                <c:pt idx="13">
                  <c:v>1</c:v>
                </c:pt>
                <c:pt idx="14">
                  <c:v>0</c:v>
                </c:pt>
              </c:numCache>
            </c:numRef>
          </c:val>
          <c:extLst>
            <c:ext xmlns:c16="http://schemas.microsoft.com/office/drawing/2014/chart" uri="{C3380CC4-5D6E-409C-BE32-E72D297353CC}">
              <c16:uniqueId val="{0000000D-868B-4A89-8384-2B844D22DEDB}"/>
            </c:ext>
          </c:extLst>
        </c:ser>
        <c:dLbls>
          <c:showLegendKey val="0"/>
          <c:showVal val="0"/>
          <c:showCatName val="0"/>
          <c:showSerName val="0"/>
          <c:showPercent val="0"/>
          <c:showBubbleSize val="0"/>
        </c:dLbls>
        <c:gapWidth val="150"/>
        <c:overlap val="100"/>
        <c:axId val="1097921096"/>
        <c:axId val="1097915520"/>
      </c:barChart>
      <c:catAx>
        <c:axId val="109792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97915520"/>
        <c:crosses val="autoZero"/>
        <c:auto val="1"/>
        <c:lblAlgn val="ctr"/>
        <c:lblOffset val="100"/>
        <c:noMultiLvlLbl val="0"/>
      </c:catAx>
      <c:valAx>
        <c:axId val="1097915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9792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4B4A-4D28-9185-1555638366D4}"/>
                </c:ext>
              </c:extLst>
            </c:dLbl>
            <c:dLbl>
              <c:idx val="8"/>
              <c:delete val="1"/>
              <c:extLst>
                <c:ext xmlns:c15="http://schemas.microsoft.com/office/drawing/2012/chart" uri="{CE6537A1-D6FC-4f65-9D91-7224C49458BB}"/>
                <c:ext xmlns:c16="http://schemas.microsoft.com/office/drawing/2014/chart" uri="{C3380CC4-5D6E-409C-BE32-E72D297353CC}">
                  <c16:uniqueId val="{00000001-4B4A-4D28-9185-1555638366D4}"/>
                </c:ext>
              </c:extLst>
            </c:dLbl>
            <c:dLbl>
              <c:idx val="9"/>
              <c:delete val="1"/>
              <c:extLst>
                <c:ext xmlns:c15="http://schemas.microsoft.com/office/drawing/2012/chart" uri="{CE6537A1-D6FC-4f65-9D91-7224C49458BB}"/>
                <c:ext xmlns:c16="http://schemas.microsoft.com/office/drawing/2014/chart" uri="{C3380CC4-5D6E-409C-BE32-E72D297353CC}">
                  <c16:uniqueId val="{00000002-4B4A-4D28-9185-1555638366D4}"/>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Sheet1!$B$2:$P$2</c:f>
              <c:numCache>
                <c:formatCode>General</c:formatCode>
                <c:ptCount val="15"/>
                <c:pt idx="0">
                  <c:v>38</c:v>
                </c:pt>
                <c:pt idx="1">
                  <c:v>41</c:v>
                </c:pt>
                <c:pt idx="2">
                  <c:v>28</c:v>
                </c:pt>
                <c:pt idx="3">
                  <c:v>18</c:v>
                </c:pt>
                <c:pt idx="4">
                  <c:v>9</c:v>
                </c:pt>
                <c:pt idx="5">
                  <c:v>43</c:v>
                </c:pt>
                <c:pt idx="6">
                  <c:v>39</c:v>
                </c:pt>
                <c:pt idx="7">
                  <c:v>35</c:v>
                </c:pt>
                <c:pt idx="8">
                  <c:v>10</c:v>
                </c:pt>
                <c:pt idx="9">
                  <c:v>9</c:v>
                </c:pt>
                <c:pt idx="10">
                  <c:v>20</c:v>
                </c:pt>
                <c:pt idx="11">
                  <c:v>33</c:v>
                </c:pt>
                <c:pt idx="12">
                  <c:v>33</c:v>
                </c:pt>
                <c:pt idx="13">
                  <c:v>32</c:v>
                </c:pt>
                <c:pt idx="14">
                  <c:v>38</c:v>
                </c:pt>
              </c:numCache>
            </c:numRef>
          </c:val>
          <c:extLst>
            <c:ext xmlns:c16="http://schemas.microsoft.com/office/drawing/2014/chart" uri="{C3380CC4-5D6E-409C-BE32-E72D297353CC}">
              <c16:uniqueId val="{00000003-4B4A-4D28-9185-1555638366D4}"/>
            </c:ext>
          </c:extLst>
        </c:ser>
        <c:ser>
          <c:idx val="1"/>
          <c:order val="1"/>
          <c:tx>
            <c:strRef>
              <c:f>Sheet1!$A$3</c:f>
              <c:strCache>
                <c:ptCount val="1"/>
                <c:pt idx="0">
                  <c:v>Easy</c:v>
                </c:pt>
              </c:strCache>
            </c:strRef>
          </c:tx>
          <c:spPr>
            <a:solidFill>
              <a:schemeClr val="accent2"/>
            </a:solidFill>
            <a:ln>
              <a:no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4-4B4A-4D28-9185-1555638366D4}"/>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Sheet1!$B$3:$P$3</c:f>
              <c:numCache>
                <c:formatCode>General</c:formatCode>
                <c:ptCount val="15"/>
                <c:pt idx="0">
                  <c:v>30</c:v>
                </c:pt>
                <c:pt idx="1">
                  <c:v>28</c:v>
                </c:pt>
                <c:pt idx="2">
                  <c:v>30</c:v>
                </c:pt>
                <c:pt idx="3">
                  <c:v>38</c:v>
                </c:pt>
                <c:pt idx="4">
                  <c:v>37</c:v>
                </c:pt>
                <c:pt idx="5">
                  <c:v>32</c:v>
                </c:pt>
                <c:pt idx="6">
                  <c:v>32</c:v>
                </c:pt>
                <c:pt idx="7">
                  <c:v>37</c:v>
                </c:pt>
                <c:pt idx="8">
                  <c:v>55</c:v>
                </c:pt>
                <c:pt idx="9">
                  <c:v>63</c:v>
                </c:pt>
                <c:pt idx="10">
                  <c:v>63</c:v>
                </c:pt>
                <c:pt idx="11">
                  <c:v>31</c:v>
                </c:pt>
                <c:pt idx="12">
                  <c:v>46</c:v>
                </c:pt>
                <c:pt idx="13">
                  <c:v>16</c:v>
                </c:pt>
                <c:pt idx="14">
                  <c:v>25</c:v>
                </c:pt>
              </c:numCache>
            </c:numRef>
          </c:val>
          <c:extLst>
            <c:ext xmlns:c16="http://schemas.microsoft.com/office/drawing/2014/chart" uri="{C3380CC4-5D6E-409C-BE32-E72D297353CC}">
              <c16:uniqueId val="{00000005-4B4A-4D28-9185-1555638366D4}"/>
            </c:ext>
          </c:extLst>
        </c:ser>
        <c:ser>
          <c:idx val="2"/>
          <c:order val="2"/>
          <c:tx>
            <c:strRef>
              <c:f>Sheet1!$A$4</c:f>
              <c:strCache>
                <c:ptCount val="1"/>
                <c:pt idx="0">
                  <c:v>Difficult</c:v>
                </c:pt>
              </c:strCache>
            </c:strRef>
          </c:tx>
          <c:spPr>
            <a:solidFill>
              <a:schemeClr val="accent3"/>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6-4B4A-4D28-9185-1555638366D4}"/>
                </c:ext>
              </c:extLst>
            </c:dLbl>
            <c:dLbl>
              <c:idx val="12"/>
              <c:delete val="1"/>
              <c:extLst>
                <c:ext xmlns:c15="http://schemas.microsoft.com/office/drawing/2012/chart" uri="{CE6537A1-D6FC-4f65-9D91-7224C49458BB}"/>
                <c:ext xmlns:c16="http://schemas.microsoft.com/office/drawing/2014/chart" uri="{C3380CC4-5D6E-409C-BE32-E72D297353CC}">
                  <c16:uniqueId val="{00000007-4B4A-4D28-9185-1555638366D4}"/>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Sheet1!$B$4:$P$4</c:f>
              <c:numCache>
                <c:formatCode>General</c:formatCode>
                <c:ptCount val="15"/>
                <c:pt idx="0">
                  <c:v>31</c:v>
                </c:pt>
                <c:pt idx="1">
                  <c:v>25</c:v>
                </c:pt>
                <c:pt idx="2">
                  <c:v>35</c:v>
                </c:pt>
                <c:pt idx="3">
                  <c:v>43</c:v>
                </c:pt>
                <c:pt idx="4">
                  <c:v>44</c:v>
                </c:pt>
                <c:pt idx="5">
                  <c:v>20</c:v>
                </c:pt>
                <c:pt idx="6">
                  <c:v>27</c:v>
                </c:pt>
                <c:pt idx="7">
                  <c:v>26</c:v>
                </c:pt>
                <c:pt idx="8">
                  <c:v>19</c:v>
                </c:pt>
                <c:pt idx="9">
                  <c:v>28</c:v>
                </c:pt>
                <c:pt idx="10">
                  <c:v>13</c:v>
                </c:pt>
                <c:pt idx="11">
                  <c:v>31</c:v>
                </c:pt>
                <c:pt idx="12">
                  <c:v>21</c:v>
                </c:pt>
                <c:pt idx="13">
                  <c:v>44</c:v>
                </c:pt>
                <c:pt idx="14">
                  <c:v>38</c:v>
                </c:pt>
              </c:numCache>
            </c:numRef>
          </c:val>
          <c:extLst>
            <c:ext xmlns:c16="http://schemas.microsoft.com/office/drawing/2014/chart" uri="{C3380CC4-5D6E-409C-BE32-E72D297353CC}">
              <c16:uniqueId val="{00000008-4B4A-4D28-9185-1555638366D4}"/>
            </c:ext>
          </c:extLst>
        </c:ser>
        <c:ser>
          <c:idx val="3"/>
          <c:order val="3"/>
          <c:tx>
            <c:strRef>
              <c:f>Sheet1!$A$5</c:f>
              <c:strCache>
                <c:ptCount val="1"/>
                <c:pt idx="0">
                  <c:v>Very difficult</c:v>
                </c:pt>
              </c:strCache>
            </c:strRef>
          </c:tx>
          <c:spPr>
            <a:solidFill>
              <a:schemeClr val="accent4"/>
            </a:solidFill>
            <a:ln>
              <a:noFill/>
            </a:ln>
            <a:effectLst/>
          </c:spPr>
          <c:invertIfNegative val="0"/>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Sheet1!$B$5:$P$5</c:f>
              <c:numCache>
                <c:formatCode>General</c:formatCode>
                <c:ptCount val="15"/>
                <c:pt idx="0">
                  <c:v>1</c:v>
                </c:pt>
                <c:pt idx="1">
                  <c:v>6</c:v>
                </c:pt>
                <c:pt idx="2">
                  <c:v>8</c:v>
                </c:pt>
                <c:pt idx="3">
                  <c:v>2</c:v>
                </c:pt>
                <c:pt idx="4">
                  <c:v>9</c:v>
                </c:pt>
                <c:pt idx="5">
                  <c:v>5</c:v>
                </c:pt>
                <c:pt idx="6">
                  <c:v>2</c:v>
                </c:pt>
                <c:pt idx="7">
                  <c:v>2</c:v>
                </c:pt>
                <c:pt idx="8">
                  <c:v>16</c:v>
                </c:pt>
                <c:pt idx="9">
                  <c:v>0</c:v>
                </c:pt>
                <c:pt idx="10">
                  <c:v>3</c:v>
                </c:pt>
                <c:pt idx="11">
                  <c:v>6</c:v>
                </c:pt>
                <c:pt idx="12">
                  <c:v>0</c:v>
                </c:pt>
                <c:pt idx="13">
                  <c:v>8</c:v>
                </c:pt>
                <c:pt idx="14">
                  <c:v>0</c:v>
                </c:pt>
              </c:numCache>
            </c:numRef>
          </c:val>
          <c:extLst>
            <c:ext xmlns:c16="http://schemas.microsoft.com/office/drawing/2014/chart" uri="{C3380CC4-5D6E-409C-BE32-E72D297353CC}">
              <c16:uniqueId val="{00000009-4B4A-4D28-9185-1555638366D4}"/>
            </c:ext>
          </c:extLst>
        </c:ser>
        <c:dLbls>
          <c:showLegendKey val="0"/>
          <c:showVal val="0"/>
          <c:showCatName val="0"/>
          <c:showSerName val="0"/>
          <c:showPercent val="0"/>
          <c:showBubbleSize val="0"/>
        </c:dLbls>
        <c:gapWidth val="150"/>
        <c:overlap val="100"/>
        <c:axId val="1184306736"/>
        <c:axId val="1184311656"/>
      </c:barChart>
      <c:catAx>
        <c:axId val="118430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84311656"/>
        <c:crosses val="autoZero"/>
        <c:auto val="1"/>
        <c:lblAlgn val="ctr"/>
        <c:lblOffset val="100"/>
        <c:noMultiLvlLbl val="0"/>
      </c:catAx>
      <c:valAx>
        <c:axId val="1184311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8430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0428567118765"/>
          <c:y val="7.0640176600441501E-2"/>
          <c:w val="0.7871914286576247"/>
          <c:h val="0.68590603326902022"/>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9E-4341-AAE7-D28141190DFD}"/>
                </c:ext>
              </c:extLst>
            </c:dLbl>
            <c:dLbl>
              <c:idx val="17"/>
              <c:layout>
                <c:manualLayout>
                  <c:x val="-2.1893814997263113E-2"/>
                  <c:y val="3.9735099337748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E-4341-AAE7-D28141190DFD}"/>
                </c:ext>
              </c:extLst>
            </c:dLbl>
            <c:dLbl>
              <c:idx val="18"/>
              <c:tx>
                <c:rich>
                  <a:bodyPr/>
                  <a:lstStyle/>
                  <a:p>
                    <a:fld id="{3AA16046-21DB-4C89-B63C-D9CA03D5B605}"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9E-4341-AAE7-D28141190DF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55</c:v>
                </c:pt>
                <c:pt idx="1">
                  <c:v>52</c:v>
                </c:pt>
                <c:pt idx="2">
                  <c:v>43</c:v>
                </c:pt>
                <c:pt idx="3">
                  <c:v>53</c:v>
                </c:pt>
                <c:pt idx="4">
                  <c:v>69</c:v>
                </c:pt>
                <c:pt idx="5">
                  <c:v>64</c:v>
                </c:pt>
                <c:pt idx="6">
                  <c:v>61</c:v>
                </c:pt>
                <c:pt idx="7">
                  <c:v>54</c:v>
                </c:pt>
                <c:pt idx="8">
                  <c:v>57</c:v>
                </c:pt>
                <c:pt idx="9">
                  <c:v>59</c:v>
                </c:pt>
                <c:pt idx="10">
                  <c:v>70</c:v>
                </c:pt>
                <c:pt idx="11">
                  <c:v>68</c:v>
                </c:pt>
                <c:pt idx="12">
                  <c:v>62</c:v>
                </c:pt>
                <c:pt idx="13">
                  <c:v>68</c:v>
                </c:pt>
                <c:pt idx="14">
                  <c:v>57</c:v>
                </c:pt>
                <c:pt idx="15">
                  <c:v>56</c:v>
                </c:pt>
                <c:pt idx="16">
                  <c:v>82</c:v>
                </c:pt>
                <c:pt idx="17">
                  <c:v>47</c:v>
                </c:pt>
                <c:pt idx="18">
                  <c:v>64</c:v>
                </c:pt>
              </c:numCache>
            </c:numRef>
          </c:val>
          <c:extLst>
            <c:ext xmlns:c16="http://schemas.microsoft.com/office/drawing/2014/chart" uri="{C3380CC4-5D6E-409C-BE32-E72D297353CC}">
              <c16:uniqueId val="{00000003-0E9E-4341-AAE7-D28141190DFD}"/>
            </c:ext>
          </c:extLst>
        </c:ser>
        <c:ser>
          <c:idx val="1"/>
          <c:order val="1"/>
          <c:tx>
            <c:strRef>
              <c:f>Sheet1!$A$3</c:f>
              <c:strCache>
                <c:ptCount val="1"/>
                <c:pt idx="0">
                  <c:v>% Non-prescribed use</c:v>
                </c:pt>
              </c:strCache>
            </c:strRef>
          </c:tx>
          <c:spPr>
            <a:solidFill>
              <a:schemeClr val="accent2"/>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9E-4341-AAE7-D28141190DFD}"/>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9E-4341-AAE7-D28141190DFD}"/>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9E-4341-AAE7-D28141190DF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3">
                  <c:v>20</c:v>
                </c:pt>
                <c:pt idx="4">
                  <c:v>29</c:v>
                </c:pt>
                <c:pt idx="5">
                  <c:v>19</c:v>
                </c:pt>
                <c:pt idx="6">
                  <c:v>28</c:v>
                </c:pt>
                <c:pt idx="7">
                  <c:v>24</c:v>
                </c:pt>
                <c:pt idx="8">
                  <c:v>27</c:v>
                </c:pt>
                <c:pt idx="9">
                  <c:v>36</c:v>
                </c:pt>
                <c:pt idx="10">
                  <c:v>27</c:v>
                </c:pt>
                <c:pt idx="11">
                  <c:v>25</c:v>
                </c:pt>
                <c:pt idx="12">
                  <c:v>26</c:v>
                </c:pt>
                <c:pt idx="13">
                  <c:v>29</c:v>
                </c:pt>
                <c:pt idx="14">
                  <c:v>29</c:v>
                </c:pt>
                <c:pt idx="15">
                  <c:v>25</c:v>
                </c:pt>
                <c:pt idx="16">
                  <c:v>21</c:v>
                </c:pt>
                <c:pt idx="17">
                  <c:v>19</c:v>
                </c:pt>
                <c:pt idx="18">
                  <c:v>20</c:v>
                </c:pt>
              </c:numCache>
            </c:numRef>
          </c:val>
          <c:extLst>
            <c:ext xmlns:c16="http://schemas.microsoft.com/office/drawing/2014/chart" uri="{C3380CC4-5D6E-409C-BE32-E72D297353CC}">
              <c16:uniqueId val="{00000007-0E9E-4341-AAE7-D28141190DFD}"/>
            </c:ext>
          </c:extLst>
        </c:ser>
        <c:dLbls>
          <c:showLegendKey val="0"/>
          <c:showVal val="0"/>
          <c:showCatName val="0"/>
          <c:showSerName val="0"/>
          <c:showPercent val="0"/>
          <c:showBubbleSize val="0"/>
        </c:dLbls>
        <c:gapWidth val="219"/>
        <c:overlap val="-27"/>
        <c:axId val="1161777024"/>
        <c:axId val="1161816384"/>
      </c:barChart>
      <c:lineChart>
        <c:grouping val="standard"/>
        <c:varyColors val="0"/>
        <c:ser>
          <c:idx val="2"/>
          <c:order val="2"/>
          <c:tx>
            <c:strRef>
              <c:f>Sheet1!$A$4</c:f>
              <c:strCache>
                <c:ptCount val="1"/>
                <c:pt idx="0">
                  <c:v>Median days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0946907498631657E-2"/>
                  <c:y val="-4.04704669923814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9E-4341-AAE7-D28141190DFD}"/>
                </c:ext>
              </c:extLst>
            </c:dLbl>
            <c:dLbl>
              <c:idx val="17"/>
              <c:layout>
                <c:manualLayout>
                  <c:x val="-5.9113300492610835E-2"/>
                  <c:y val="-6.1810154525386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9E-4341-AAE7-D28141190DFD}"/>
                </c:ext>
              </c:extLst>
            </c:dLbl>
            <c:dLbl>
              <c:idx val="18"/>
              <c:layout>
                <c:manualLayout>
                  <c:x val="-3.9408866995073892E-2"/>
                  <c:y val="-3.5320088300220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9E-4341-AAE7-D28141190DF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96</c:v>
                </c:pt>
                <c:pt idx="1">
                  <c:v>123</c:v>
                </c:pt>
                <c:pt idx="2">
                  <c:v>128</c:v>
                </c:pt>
                <c:pt idx="3">
                  <c:v>140</c:v>
                </c:pt>
                <c:pt idx="4">
                  <c:v>180</c:v>
                </c:pt>
                <c:pt idx="5">
                  <c:v>180</c:v>
                </c:pt>
                <c:pt idx="6">
                  <c:v>180</c:v>
                </c:pt>
                <c:pt idx="7">
                  <c:v>180</c:v>
                </c:pt>
                <c:pt idx="8">
                  <c:v>180</c:v>
                </c:pt>
                <c:pt idx="9">
                  <c:v>174</c:v>
                </c:pt>
                <c:pt idx="10">
                  <c:v>180</c:v>
                </c:pt>
                <c:pt idx="11">
                  <c:v>180</c:v>
                </c:pt>
                <c:pt idx="12">
                  <c:v>180</c:v>
                </c:pt>
                <c:pt idx="13">
                  <c:v>180</c:v>
                </c:pt>
                <c:pt idx="14">
                  <c:v>177</c:v>
                </c:pt>
                <c:pt idx="15">
                  <c:v>180</c:v>
                </c:pt>
                <c:pt idx="16">
                  <c:v>180</c:v>
                </c:pt>
                <c:pt idx="17">
                  <c:v>90</c:v>
                </c:pt>
                <c:pt idx="18">
                  <c:v>180</c:v>
                </c:pt>
              </c:numCache>
            </c:numRef>
          </c:val>
          <c:smooth val="0"/>
          <c:extLst>
            <c:ext xmlns:c16="http://schemas.microsoft.com/office/drawing/2014/chart" uri="{C3380CC4-5D6E-409C-BE32-E72D297353CC}">
              <c16:uniqueId val="{0000000B-0E9E-4341-AAE7-D28141190DFD}"/>
            </c:ext>
          </c:extLst>
        </c:ser>
        <c:dLbls>
          <c:showLegendKey val="0"/>
          <c:showVal val="0"/>
          <c:showCatName val="0"/>
          <c:showSerName val="0"/>
          <c:showPercent val="0"/>
          <c:showBubbleSize val="0"/>
        </c:dLbls>
        <c:marker val="1"/>
        <c:smooth val="0"/>
        <c:axId val="1161774400"/>
        <c:axId val="1161821304"/>
      </c:lineChart>
      <c:catAx>
        <c:axId val="116177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816384"/>
        <c:crosses val="autoZero"/>
        <c:auto val="1"/>
        <c:lblAlgn val="ctr"/>
        <c:lblOffset val="100"/>
        <c:noMultiLvlLbl val="0"/>
      </c:catAx>
      <c:valAx>
        <c:axId val="11618163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7515051997810619E-2"/>
              <c:y val="0.2115513375397611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777024"/>
        <c:crosses val="autoZero"/>
        <c:crossBetween val="between"/>
      </c:valAx>
      <c:valAx>
        <c:axId val="1161821304"/>
        <c:scaling>
          <c:orientation val="minMax"/>
          <c:max val="18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5764632869167221"/>
              <c:y val="0.2766727503432931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774400"/>
        <c:crosses val="max"/>
        <c:crossBetween val="between"/>
      </c:valAx>
      <c:catAx>
        <c:axId val="1161774400"/>
        <c:scaling>
          <c:orientation val="minMax"/>
        </c:scaling>
        <c:delete val="1"/>
        <c:axPos val="b"/>
        <c:numFmt formatCode="General" sourceLinked="1"/>
        <c:majorTickMark val="out"/>
        <c:minorTickMark val="none"/>
        <c:tickLblPos val="nextTo"/>
        <c:crossAx val="11618213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8658178563596E-2"/>
          <c:y val="4.3650793650793648E-2"/>
          <c:w val="0.80564257054075139"/>
          <c:h val="0.73130581831633468"/>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4F-41A8-BA0A-337A5BD1113D}"/>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4F-41A8-BA0A-337A5BD1113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Sheet1!$B$2:$N$2</c:f>
              <c:numCache>
                <c:formatCode>General</c:formatCode>
                <c:ptCount val="13"/>
                <c:pt idx="0">
                  <c:v>1</c:v>
                </c:pt>
                <c:pt idx="1">
                  <c:v>1</c:v>
                </c:pt>
                <c:pt idx="2">
                  <c:v>6</c:v>
                </c:pt>
                <c:pt idx="3">
                  <c:v>12</c:v>
                </c:pt>
                <c:pt idx="4">
                  <c:v>8</c:v>
                </c:pt>
                <c:pt idx="5">
                  <c:v>18</c:v>
                </c:pt>
                <c:pt idx="6">
                  <c:v>22</c:v>
                </c:pt>
                <c:pt idx="7">
                  <c:v>18</c:v>
                </c:pt>
                <c:pt idx="8">
                  <c:v>23</c:v>
                </c:pt>
                <c:pt idx="9">
                  <c:v>18</c:v>
                </c:pt>
                <c:pt idx="10">
                  <c:v>16</c:v>
                </c:pt>
                <c:pt idx="11">
                  <c:v>16</c:v>
                </c:pt>
                <c:pt idx="12">
                  <c:v>23</c:v>
                </c:pt>
              </c:numCache>
            </c:numRef>
          </c:val>
          <c:extLst>
            <c:ext xmlns:c16="http://schemas.microsoft.com/office/drawing/2014/chart" uri="{C3380CC4-5D6E-409C-BE32-E72D297353CC}">
              <c16:uniqueId val="{00000002-E14F-41A8-BA0A-337A5BD1113D}"/>
            </c:ext>
          </c:extLst>
        </c:ser>
        <c:ser>
          <c:idx val="1"/>
          <c:order val="1"/>
          <c:tx>
            <c:strRef>
              <c:f>Sheet1!$A$3</c:f>
              <c:strCache>
                <c:ptCount val="1"/>
                <c:pt idx="0">
                  <c:v>% Non-prescribed use</c:v>
                </c:pt>
              </c:strCache>
            </c:strRef>
          </c:tx>
          <c:spPr>
            <a:solidFill>
              <a:schemeClr val="accent2"/>
            </a:solidFill>
            <a:ln>
              <a:noFill/>
            </a:ln>
            <a:effectLst/>
          </c:spPr>
          <c:invertIfNegative val="0"/>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4F-41A8-BA0A-337A5BD1113D}"/>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4F-41A8-BA0A-337A5BD1113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Sheet1!$B$3:$N$3</c:f>
              <c:numCache>
                <c:formatCode>General</c:formatCode>
                <c:ptCount val="13"/>
                <c:pt idx="0">
                  <c:v>0</c:v>
                </c:pt>
                <c:pt idx="1">
                  <c:v>1</c:v>
                </c:pt>
                <c:pt idx="2">
                  <c:v>1</c:v>
                </c:pt>
                <c:pt idx="3">
                  <c:v>6</c:v>
                </c:pt>
                <c:pt idx="4">
                  <c:v>3</c:v>
                </c:pt>
                <c:pt idx="5">
                  <c:v>8</c:v>
                </c:pt>
                <c:pt idx="6">
                  <c:v>9</c:v>
                </c:pt>
                <c:pt idx="7">
                  <c:v>9</c:v>
                </c:pt>
                <c:pt idx="8">
                  <c:v>15</c:v>
                </c:pt>
                <c:pt idx="9">
                  <c:v>11</c:v>
                </c:pt>
                <c:pt idx="10">
                  <c:v>11</c:v>
                </c:pt>
                <c:pt idx="11">
                  <c:v>9</c:v>
                </c:pt>
                <c:pt idx="12">
                  <c:v>14</c:v>
                </c:pt>
              </c:numCache>
            </c:numRef>
          </c:val>
          <c:extLst>
            <c:ext xmlns:c16="http://schemas.microsoft.com/office/drawing/2014/chart" uri="{C3380CC4-5D6E-409C-BE32-E72D297353CC}">
              <c16:uniqueId val="{00000005-E14F-41A8-BA0A-337A5BD1113D}"/>
            </c:ext>
          </c:extLst>
        </c:ser>
        <c:dLbls>
          <c:showLegendKey val="0"/>
          <c:showVal val="0"/>
          <c:showCatName val="0"/>
          <c:showSerName val="0"/>
          <c:showPercent val="0"/>
          <c:showBubbleSize val="0"/>
        </c:dLbls>
        <c:gapWidth val="219"/>
        <c:overlap val="-27"/>
        <c:axId val="920429288"/>
        <c:axId val="920411576"/>
      </c:barChart>
      <c:lineChart>
        <c:grouping val="standard"/>
        <c:varyColors val="0"/>
        <c:ser>
          <c:idx val="2"/>
          <c:order val="2"/>
          <c:tx>
            <c:strRef>
              <c:f>Sheet1!$A$4</c:f>
              <c:strCache>
                <c:ptCount val="1"/>
                <c:pt idx="0">
                  <c:v>Median days</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4F-41A8-BA0A-337A5BD1113D}"/>
                </c:ext>
              </c:extLst>
            </c:dLbl>
            <c:dLbl>
              <c:idx val="12"/>
              <c:layout>
                <c:manualLayout>
                  <c:x val="-1.3136288998358125E-2"/>
                  <c:y val="-5.3691275167785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4F-41A8-BA0A-337A5BD1113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Sheet1!$B$4:$N$4</c:f>
              <c:numCache>
                <c:formatCode>General</c:formatCode>
                <c:ptCount val="13"/>
                <c:pt idx="0">
                  <c:v>14</c:v>
                </c:pt>
                <c:pt idx="1">
                  <c:v>24</c:v>
                </c:pt>
                <c:pt idx="2">
                  <c:v>8</c:v>
                </c:pt>
                <c:pt idx="3">
                  <c:v>42</c:v>
                </c:pt>
                <c:pt idx="4">
                  <c:v>14</c:v>
                </c:pt>
                <c:pt idx="5">
                  <c:v>93</c:v>
                </c:pt>
                <c:pt idx="6">
                  <c:v>10</c:v>
                </c:pt>
                <c:pt idx="7">
                  <c:v>4</c:v>
                </c:pt>
                <c:pt idx="8">
                  <c:v>25</c:v>
                </c:pt>
                <c:pt idx="9">
                  <c:v>4</c:v>
                </c:pt>
                <c:pt idx="10">
                  <c:v>36</c:v>
                </c:pt>
                <c:pt idx="11">
                  <c:v>7</c:v>
                </c:pt>
                <c:pt idx="12">
                  <c:v>30</c:v>
                </c:pt>
              </c:numCache>
            </c:numRef>
          </c:val>
          <c:smooth val="0"/>
          <c:extLst>
            <c:ext xmlns:c16="http://schemas.microsoft.com/office/drawing/2014/chart" uri="{C3380CC4-5D6E-409C-BE32-E72D297353CC}">
              <c16:uniqueId val="{00000008-E14F-41A8-BA0A-337A5BD1113D}"/>
            </c:ext>
          </c:extLst>
        </c:ser>
        <c:dLbls>
          <c:showLegendKey val="0"/>
          <c:showVal val="0"/>
          <c:showCatName val="0"/>
          <c:showSerName val="0"/>
          <c:showPercent val="0"/>
          <c:showBubbleSize val="0"/>
        </c:dLbls>
        <c:marker val="1"/>
        <c:smooth val="0"/>
        <c:axId val="1045949856"/>
        <c:axId val="1045949528"/>
      </c:lineChart>
      <c:catAx>
        <c:axId val="920429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11576"/>
        <c:crosses val="autoZero"/>
        <c:auto val="1"/>
        <c:lblAlgn val="ctr"/>
        <c:lblOffset val="100"/>
        <c:noMultiLvlLbl val="0"/>
      </c:catAx>
      <c:valAx>
        <c:axId val="920411576"/>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1574070482568989E-2"/>
              <c:y val="0.177491941024150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29288"/>
        <c:crosses val="autoZero"/>
        <c:crossBetween val="between"/>
      </c:valAx>
      <c:valAx>
        <c:axId val="1045949528"/>
        <c:scaling>
          <c:orientation val="minMax"/>
          <c:max val="10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5752976698346148"/>
              <c:y val="0.315608361454818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5949856"/>
        <c:crosses val="max"/>
        <c:crossBetween val="between"/>
      </c:valAx>
      <c:catAx>
        <c:axId val="1045949856"/>
        <c:scaling>
          <c:orientation val="minMax"/>
        </c:scaling>
        <c:delete val="1"/>
        <c:axPos val="b"/>
        <c:numFmt formatCode="General" sourceLinked="1"/>
        <c:majorTickMark val="out"/>
        <c:minorTickMark val="none"/>
        <c:tickLblPos val="nextTo"/>
        <c:crossAx val="10459495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33406479927733E-2"/>
          <c:y val="4.9382716049382713E-2"/>
          <c:w val="0.82846710554623315"/>
          <c:h val="0.73031027687195671"/>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60-4BF8-A4D8-E0E4B74A3817}"/>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60-4BF8-A4D8-E0E4B74A3817}"/>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60-4BF8-A4D8-E0E4B74A381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Sheet1!$B$2:$S$2</c:f>
              <c:numCache>
                <c:formatCode>General</c:formatCode>
                <c:ptCount val="18"/>
                <c:pt idx="0">
                  <c:v>13</c:v>
                </c:pt>
                <c:pt idx="1">
                  <c:v>22</c:v>
                </c:pt>
                <c:pt idx="2">
                  <c:v>23</c:v>
                </c:pt>
                <c:pt idx="3">
                  <c:v>29</c:v>
                </c:pt>
                <c:pt idx="4">
                  <c:v>28</c:v>
                </c:pt>
                <c:pt idx="5">
                  <c:v>36</c:v>
                </c:pt>
                <c:pt idx="6">
                  <c:v>38</c:v>
                </c:pt>
                <c:pt idx="7">
                  <c:v>37</c:v>
                </c:pt>
                <c:pt idx="8">
                  <c:v>31</c:v>
                </c:pt>
                <c:pt idx="9">
                  <c:v>35</c:v>
                </c:pt>
                <c:pt idx="10">
                  <c:v>28</c:v>
                </c:pt>
                <c:pt idx="11">
                  <c:v>23</c:v>
                </c:pt>
                <c:pt idx="12">
                  <c:v>21</c:v>
                </c:pt>
                <c:pt idx="13">
                  <c:v>29</c:v>
                </c:pt>
                <c:pt idx="14">
                  <c:v>21</c:v>
                </c:pt>
                <c:pt idx="15">
                  <c:v>18</c:v>
                </c:pt>
                <c:pt idx="16">
                  <c:v>21</c:v>
                </c:pt>
                <c:pt idx="17">
                  <c:v>22</c:v>
                </c:pt>
              </c:numCache>
            </c:numRef>
          </c:val>
          <c:extLst>
            <c:ext xmlns:c16="http://schemas.microsoft.com/office/drawing/2014/chart" uri="{C3380CC4-5D6E-409C-BE32-E72D297353CC}">
              <c16:uniqueId val="{00000003-8B60-4BF8-A4D8-E0E4B74A3817}"/>
            </c:ext>
          </c:extLst>
        </c:ser>
        <c:ser>
          <c:idx val="2"/>
          <c:order val="2"/>
          <c:tx>
            <c:strRef>
              <c:f>Sheet1!$A$4</c:f>
              <c:strCache>
                <c:ptCount val="1"/>
                <c:pt idx="0">
                  <c:v>% Non-prescribed use</c:v>
                </c:pt>
              </c:strCache>
            </c:strRef>
          </c:tx>
          <c:spPr>
            <a:solidFill>
              <a:schemeClr val="accent3"/>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60-4BF8-A4D8-E0E4B74A3817}"/>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60-4BF8-A4D8-E0E4B74A381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Sheet1!$B$4:$S$4</c:f>
              <c:numCache>
                <c:formatCode>General</c:formatCode>
                <c:ptCount val="18"/>
                <c:pt idx="5">
                  <c:v>31</c:v>
                </c:pt>
                <c:pt idx="6">
                  <c:v>34</c:v>
                </c:pt>
                <c:pt idx="7">
                  <c:v>31</c:v>
                </c:pt>
                <c:pt idx="8">
                  <c:v>28</c:v>
                </c:pt>
                <c:pt idx="9">
                  <c:v>31</c:v>
                </c:pt>
                <c:pt idx="10">
                  <c:v>21</c:v>
                </c:pt>
                <c:pt idx="11">
                  <c:v>21</c:v>
                </c:pt>
                <c:pt idx="12">
                  <c:v>19</c:v>
                </c:pt>
                <c:pt idx="13">
                  <c:v>25</c:v>
                </c:pt>
                <c:pt idx="14">
                  <c:v>19</c:v>
                </c:pt>
                <c:pt idx="15">
                  <c:v>16</c:v>
                </c:pt>
                <c:pt idx="16">
                  <c:v>16</c:v>
                </c:pt>
                <c:pt idx="17">
                  <c:v>17</c:v>
                </c:pt>
              </c:numCache>
            </c:numRef>
          </c:val>
          <c:extLst>
            <c:ext xmlns:c16="http://schemas.microsoft.com/office/drawing/2014/chart" uri="{C3380CC4-5D6E-409C-BE32-E72D297353CC}">
              <c16:uniqueId val="{00000006-8B60-4BF8-A4D8-E0E4B74A3817}"/>
            </c:ext>
          </c:extLst>
        </c:ser>
        <c:dLbls>
          <c:showLegendKey val="0"/>
          <c:showVal val="0"/>
          <c:showCatName val="0"/>
          <c:showSerName val="0"/>
          <c:showPercent val="0"/>
          <c:showBubbleSize val="0"/>
        </c:dLbls>
        <c:gapWidth val="219"/>
        <c:overlap val="-27"/>
        <c:axId val="1158097704"/>
        <c:axId val="1158107544"/>
      </c:barChart>
      <c:lineChart>
        <c:grouping val="standar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114754098360656E-2"/>
                  <c:y val="-3.5914702581369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60-4BF8-A4D8-E0E4B74A3817}"/>
                </c:ext>
              </c:extLst>
            </c:dLbl>
            <c:dLbl>
              <c:idx val="16"/>
              <c:layout>
                <c:manualLayout>
                  <c:x val="-8.7431693989072634E-3"/>
                  <c:y val="-8.9786756453423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60-4BF8-A4D8-E0E4B74A3817}"/>
                </c:ext>
              </c:extLst>
            </c:dLbl>
            <c:dLbl>
              <c:idx val="17"/>
              <c:layout>
                <c:manualLayout>
                  <c:x val="-6.5573770491803279E-3"/>
                  <c:y val="-4.9382716049382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60-4BF8-A4D8-E0E4B74A381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strCache>
            </c:strRef>
          </c:cat>
          <c:val>
            <c:numRef>
              <c:f>Sheet1!$B$3:$S$3</c:f>
              <c:numCache>
                <c:formatCode>General</c:formatCode>
                <c:ptCount val="18"/>
                <c:pt idx="0">
                  <c:v>4</c:v>
                </c:pt>
                <c:pt idx="1">
                  <c:v>4</c:v>
                </c:pt>
                <c:pt idx="2">
                  <c:v>3</c:v>
                </c:pt>
                <c:pt idx="3">
                  <c:v>5</c:v>
                </c:pt>
                <c:pt idx="4">
                  <c:v>4</c:v>
                </c:pt>
                <c:pt idx="5">
                  <c:v>7</c:v>
                </c:pt>
                <c:pt idx="6">
                  <c:v>5</c:v>
                </c:pt>
                <c:pt idx="7">
                  <c:v>12</c:v>
                </c:pt>
                <c:pt idx="8">
                  <c:v>9</c:v>
                </c:pt>
                <c:pt idx="9">
                  <c:v>5</c:v>
                </c:pt>
                <c:pt idx="10">
                  <c:v>12</c:v>
                </c:pt>
                <c:pt idx="11">
                  <c:v>10</c:v>
                </c:pt>
                <c:pt idx="12">
                  <c:v>6</c:v>
                </c:pt>
                <c:pt idx="13">
                  <c:v>19</c:v>
                </c:pt>
                <c:pt idx="14">
                  <c:v>6</c:v>
                </c:pt>
                <c:pt idx="15">
                  <c:v>15</c:v>
                </c:pt>
                <c:pt idx="16">
                  <c:v>20</c:v>
                </c:pt>
                <c:pt idx="17">
                  <c:v>6</c:v>
                </c:pt>
              </c:numCache>
            </c:numRef>
          </c:val>
          <c:smooth val="0"/>
          <c:extLst>
            <c:ext xmlns:c16="http://schemas.microsoft.com/office/drawing/2014/chart" uri="{C3380CC4-5D6E-409C-BE32-E72D297353CC}">
              <c16:uniqueId val="{0000000A-8B60-4BF8-A4D8-E0E4B74A3817}"/>
            </c:ext>
          </c:extLst>
        </c:ser>
        <c:dLbls>
          <c:showLegendKey val="0"/>
          <c:showVal val="0"/>
          <c:showCatName val="0"/>
          <c:showSerName val="0"/>
          <c:showPercent val="0"/>
          <c:showBubbleSize val="0"/>
        </c:dLbls>
        <c:marker val="1"/>
        <c:smooth val="0"/>
        <c:axId val="1175795832"/>
        <c:axId val="1175795176"/>
      </c:lineChart>
      <c:catAx>
        <c:axId val="115809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8107544"/>
        <c:crosses val="autoZero"/>
        <c:auto val="1"/>
        <c:lblAlgn val="ctr"/>
        <c:lblOffset val="100"/>
        <c:noMultiLvlLbl val="0"/>
      </c:catAx>
      <c:valAx>
        <c:axId val="115810754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6.378383029990102E-3"/>
              <c:y val="0.224582836236379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8097704"/>
        <c:crosses val="autoZero"/>
        <c:crossBetween val="between"/>
      </c:valAx>
      <c:valAx>
        <c:axId val="1175795176"/>
        <c:scaling>
          <c:orientation val="minMax"/>
          <c:max val="9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473456391721524"/>
              <c:y val="0.286535698189241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5795832"/>
        <c:crosses val="max"/>
        <c:crossBetween val="between"/>
      </c:valAx>
      <c:catAx>
        <c:axId val="1175795832"/>
        <c:scaling>
          <c:orientation val="minMax"/>
        </c:scaling>
        <c:delete val="1"/>
        <c:axPos val="b"/>
        <c:numFmt formatCode="General" sourceLinked="1"/>
        <c:majorTickMark val="out"/>
        <c:minorTickMark val="none"/>
        <c:tickLblPos val="nextTo"/>
        <c:crossAx val="1175795176"/>
        <c:crosses val="autoZero"/>
        <c:auto val="1"/>
        <c:lblAlgn val="ctr"/>
        <c:lblOffset val="100"/>
        <c:noMultiLvlLbl val="0"/>
      </c:catAx>
      <c:spPr>
        <a:noFill/>
        <a:ln>
          <a:noFill/>
        </a:ln>
        <a:effectLst/>
      </c:spPr>
    </c:plotArea>
    <c:legend>
      <c:legendPos val="b"/>
      <c:layout>
        <c:manualLayout>
          <c:xMode val="edge"/>
          <c:yMode val="edge"/>
          <c:x val="0.16547429112344564"/>
          <c:y val="0.92839718267539773"/>
          <c:w val="0.66905141775310883"/>
          <c:h val="7.1602817324602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40275106209266E-2"/>
          <c:y val="4.3650793650793648E-2"/>
          <c:w val="0.86561034000802628"/>
          <c:h val="0.62423840156831178"/>
        </c:manualLayout>
      </c:layout>
      <c:lineChart>
        <c:grouping val="standard"/>
        <c:varyColors val="0"/>
        <c:ser>
          <c:idx val="0"/>
          <c:order val="0"/>
          <c:tx>
            <c:strRef>
              <c:f>Sheet1!$B$1</c:f>
              <c:strCache>
                <c:ptCount val="1"/>
                <c:pt idx="0">
                  <c:v>Heroin (daily)</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dLbl>
              <c:idx val="0"/>
              <c:layout>
                <c:manualLayout>
                  <c:x val="-2.1968365553602813E-2"/>
                  <c:y val="-3.7098103874690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79-4E30-8D11-A4C0155B036A}"/>
                </c:ext>
              </c:extLst>
            </c:dLbl>
            <c:dLbl>
              <c:idx val="17"/>
              <c:layout>
                <c:manualLayout>
                  <c:x val="-2.6362038664323375E-2"/>
                  <c:y val="4.9464138499587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9-4E30-8D11-A4C0155B036A}"/>
                </c:ext>
              </c:extLst>
            </c:dLbl>
            <c:dLbl>
              <c:idx val="18"/>
              <c:layout>
                <c:manualLayout>
                  <c:x val="-1.6109948635807371E-16"/>
                  <c:y val="1.355932203389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79-4E30-8D11-A4C0155B036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0</c:formatCode>
                <c:ptCount val="19"/>
                <c:pt idx="0">
                  <c:v>49.3</c:v>
                </c:pt>
                <c:pt idx="1">
                  <c:v>40.5</c:v>
                </c:pt>
                <c:pt idx="2">
                  <c:v>53.2</c:v>
                </c:pt>
                <c:pt idx="3">
                  <c:v>47.4</c:v>
                </c:pt>
                <c:pt idx="4">
                  <c:v>38.200000000000003</c:v>
                </c:pt>
                <c:pt idx="5">
                  <c:v>36.4</c:v>
                </c:pt>
                <c:pt idx="6">
                  <c:v>25</c:v>
                </c:pt>
                <c:pt idx="7">
                  <c:v>23.5</c:v>
                </c:pt>
                <c:pt idx="8">
                  <c:v>19.899999999999999</c:v>
                </c:pt>
                <c:pt idx="9">
                  <c:v>34.200000000000003</c:v>
                </c:pt>
                <c:pt idx="10">
                  <c:v>32.5</c:v>
                </c:pt>
                <c:pt idx="11">
                  <c:v>27.3</c:v>
                </c:pt>
                <c:pt idx="12">
                  <c:v>34.4</c:v>
                </c:pt>
                <c:pt idx="13">
                  <c:v>21.2</c:v>
                </c:pt>
                <c:pt idx="14">
                  <c:v>35.299999999999997</c:v>
                </c:pt>
                <c:pt idx="15">
                  <c:v>39.299999999999997</c:v>
                </c:pt>
                <c:pt idx="16">
                  <c:v>30</c:v>
                </c:pt>
                <c:pt idx="17">
                  <c:v>33.799999999999997</c:v>
                </c:pt>
                <c:pt idx="18">
                  <c:v>29.1</c:v>
                </c:pt>
              </c:numCache>
            </c:numRef>
          </c:val>
          <c:smooth val="0"/>
          <c:extLst>
            <c:ext xmlns:c16="http://schemas.microsoft.com/office/drawing/2014/chart" uri="{C3380CC4-5D6E-409C-BE32-E72D297353CC}">
              <c16:uniqueId val="{00000003-1379-4E30-8D11-A4C0155B036A}"/>
            </c:ext>
          </c:extLst>
        </c:ser>
        <c:ser>
          <c:idx val="2"/>
          <c:order val="2"/>
          <c:tx>
            <c:strRef>
              <c:f>Sheet1!$D$1</c:f>
              <c:strCache>
                <c:ptCount val="1"/>
                <c:pt idx="0">
                  <c:v>Non-prescribed morphine (weekly)</c:v>
                </c:pt>
              </c:strCache>
            </c:strRef>
          </c:tx>
          <c:spPr>
            <a:ln w="28575" cap="rnd">
              <a:solidFill>
                <a:schemeClr val="accent3"/>
              </a:solidFill>
              <a:round/>
            </a:ln>
            <a:effectLst/>
          </c:spPr>
          <c:marker>
            <c:symbol val="plus"/>
            <c:size val="5"/>
            <c:spPr>
              <a:solidFill>
                <a:schemeClr val="accent3"/>
              </a:solidFill>
              <a:ln w="9525">
                <a:solidFill>
                  <a:schemeClr val="accent3"/>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79-4E30-8D11-A4C0155B036A}"/>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79-4E30-8D11-A4C0155B036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6">
                  <c:v>11</c:v>
                </c:pt>
                <c:pt idx="7">
                  <c:v>9</c:v>
                </c:pt>
                <c:pt idx="8">
                  <c:v>9</c:v>
                </c:pt>
                <c:pt idx="9">
                  <c:v>8</c:v>
                </c:pt>
                <c:pt idx="10">
                  <c:v>5</c:v>
                </c:pt>
                <c:pt idx="11">
                  <c:v>6</c:v>
                </c:pt>
                <c:pt idx="12">
                  <c:v>9</c:v>
                </c:pt>
                <c:pt idx="13">
                  <c:v>4</c:v>
                </c:pt>
                <c:pt idx="14">
                  <c:v>13</c:v>
                </c:pt>
                <c:pt idx="15">
                  <c:v>5</c:v>
                </c:pt>
                <c:pt idx="16">
                  <c:v>5</c:v>
                </c:pt>
                <c:pt idx="17">
                  <c:v>7</c:v>
                </c:pt>
                <c:pt idx="18">
                  <c:v>5</c:v>
                </c:pt>
              </c:numCache>
            </c:numRef>
          </c:val>
          <c:smooth val="0"/>
          <c:extLst>
            <c:ext xmlns:c16="http://schemas.microsoft.com/office/drawing/2014/chart" uri="{C3380CC4-5D6E-409C-BE32-E72D297353CC}">
              <c16:uniqueId val="{00000006-1379-4E30-8D11-A4C0155B036A}"/>
            </c:ext>
          </c:extLst>
        </c:ser>
        <c:ser>
          <c:idx val="3"/>
          <c:order val="3"/>
          <c:tx>
            <c:strRef>
              <c:f>Sheet1!$E$1</c:f>
              <c:strCache>
                <c:ptCount val="1"/>
                <c:pt idx="0">
                  <c:v>Cannabis (daily)</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0"/>
              <c:layout>
                <c:manualLayout>
                  <c:x val="-1.977152899824253E-2"/>
                  <c:y val="-3.7098103874690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79-4E30-8D11-A4C0155B036A}"/>
                </c:ext>
              </c:extLst>
            </c:dLbl>
            <c:dLbl>
              <c:idx val="17"/>
              <c:layout>
                <c:manualLayout>
                  <c:x val="0"/>
                  <c:y val="-2.4732069249793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79-4E30-8D11-A4C0155B036A}"/>
                </c:ext>
              </c:extLst>
            </c:dLbl>
            <c:dLbl>
              <c:idx val="18"/>
              <c:layout>
                <c:manualLayout>
                  <c:x val="-2.1968365553602814E-3"/>
                  <c:y val="-1.3559322033898346E-2"/>
                </c:manualLayout>
              </c:layout>
              <c:tx>
                <c:rich>
                  <a:bodyPr/>
                  <a:lstStyle/>
                  <a:p>
                    <a:fld id="{CDB63435-0446-455C-B137-10091A8F97D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379-4E30-8D11-A4C0155B036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33</c:v>
                </c:pt>
                <c:pt idx="1">
                  <c:v>33</c:v>
                </c:pt>
                <c:pt idx="2">
                  <c:v>33</c:v>
                </c:pt>
                <c:pt idx="3">
                  <c:v>40</c:v>
                </c:pt>
                <c:pt idx="4">
                  <c:v>47</c:v>
                </c:pt>
                <c:pt idx="5">
                  <c:v>46</c:v>
                </c:pt>
                <c:pt idx="6">
                  <c:v>44</c:v>
                </c:pt>
                <c:pt idx="7">
                  <c:v>43</c:v>
                </c:pt>
                <c:pt idx="8">
                  <c:v>41</c:v>
                </c:pt>
                <c:pt idx="9">
                  <c:v>45</c:v>
                </c:pt>
                <c:pt idx="10">
                  <c:v>41</c:v>
                </c:pt>
                <c:pt idx="11">
                  <c:v>43</c:v>
                </c:pt>
                <c:pt idx="12">
                  <c:v>38</c:v>
                </c:pt>
                <c:pt idx="13">
                  <c:v>34</c:v>
                </c:pt>
                <c:pt idx="14">
                  <c:v>31</c:v>
                </c:pt>
                <c:pt idx="15">
                  <c:v>34</c:v>
                </c:pt>
                <c:pt idx="16">
                  <c:v>36</c:v>
                </c:pt>
                <c:pt idx="17">
                  <c:v>35</c:v>
                </c:pt>
                <c:pt idx="18">
                  <c:v>32</c:v>
                </c:pt>
              </c:numCache>
            </c:numRef>
          </c:val>
          <c:smooth val="0"/>
          <c:extLst>
            <c:ext xmlns:c16="http://schemas.microsoft.com/office/drawing/2014/chart" uri="{C3380CC4-5D6E-409C-BE32-E72D297353CC}">
              <c16:uniqueId val="{0000000A-1379-4E30-8D11-A4C0155B036A}"/>
            </c:ext>
          </c:extLst>
        </c:ser>
        <c:ser>
          <c:idx val="4"/>
          <c:order val="4"/>
          <c:tx>
            <c:strRef>
              <c:f>Sheet1!$F$1</c:f>
              <c:strCache>
                <c:ptCount val="1"/>
                <c:pt idx="0">
                  <c:v>Crystal methamphetamine (weekly)</c:v>
                </c:pt>
              </c:strCache>
            </c:strRef>
          </c:tx>
          <c:spPr>
            <a:ln w="28575" cap="rnd">
              <a:solidFill>
                <a:schemeClr val="accent5"/>
              </a:solidFill>
              <a:round/>
            </a:ln>
            <a:effectLst/>
          </c:spPr>
          <c:marker>
            <c:symbol val="triangle"/>
            <c:size val="5"/>
            <c:spPr>
              <a:solidFill>
                <a:schemeClr val="accent5"/>
              </a:solidFill>
              <a:ln w="9525">
                <a:solidFill>
                  <a:schemeClr val="accent5"/>
                </a:solidFill>
              </a:ln>
              <a:effectLst/>
            </c:spPr>
          </c:marker>
          <c:dLbls>
            <c:dLbl>
              <c:idx val="17"/>
              <c:layout>
                <c:manualLayout>
                  <c:x val="-1.7574692442882251E-2"/>
                  <c:y val="-5.3586150041220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379-4E30-8D11-A4C0155B036A}"/>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379-4E30-8D11-A4C0155B036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2" formatCode="0">
                  <c:v>3.2</c:v>
                </c:pt>
                <c:pt idx="3" formatCode="0">
                  <c:v>11</c:v>
                </c:pt>
                <c:pt idx="4" formatCode="0">
                  <c:v>14.1</c:v>
                </c:pt>
                <c:pt idx="5" formatCode="0">
                  <c:v>10.4</c:v>
                </c:pt>
                <c:pt idx="6" formatCode="0">
                  <c:v>23.2</c:v>
                </c:pt>
                <c:pt idx="7" formatCode="0">
                  <c:v>21.6</c:v>
                </c:pt>
                <c:pt idx="8" formatCode="0">
                  <c:v>36.9</c:v>
                </c:pt>
                <c:pt idx="9" formatCode="0">
                  <c:v>17.100000000000001</c:v>
                </c:pt>
                <c:pt idx="10" formatCode="0">
                  <c:v>18.2</c:v>
                </c:pt>
                <c:pt idx="11" formatCode="0">
                  <c:v>22.3</c:v>
                </c:pt>
                <c:pt idx="12" formatCode="0">
                  <c:v>35.799999999999997</c:v>
                </c:pt>
                <c:pt idx="13" formatCode="0">
                  <c:v>33.799999999999997</c:v>
                </c:pt>
                <c:pt idx="14" formatCode="0">
                  <c:v>44</c:v>
                </c:pt>
                <c:pt idx="15" formatCode="0">
                  <c:v>33.299999999999997</c:v>
                </c:pt>
                <c:pt idx="16" formatCode="0">
                  <c:v>49.3</c:v>
                </c:pt>
                <c:pt idx="17" formatCode="0">
                  <c:v>43.2</c:v>
                </c:pt>
                <c:pt idx="18" formatCode="0">
                  <c:v>47.4</c:v>
                </c:pt>
              </c:numCache>
            </c:numRef>
          </c:val>
          <c:smooth val="0"/>
          <c:extLst>
            <c:ext xmlns:c16="http://schemas.microsoft.com/office/drawing/2014/chart" uri="{C3380CC4-5D6E-409C-BE32-E72D297353CC}">
              <c16:uniqueId val="{0000000D-1379-4E30-8D11-A4C0155B036A}"/>
            </c:ext>
          </c:extLst>
        </c:ser>
        <c:ser>
          <c:idx val="6"/>
          <c:order val="6"/>
          <c:tx>
            <c:strRef>
              <c:f>Sheet1!$H$1</c:f>
              <c:strCache>
                <c:ptCount val="1"/>
                <c:pt idx="0">
                  <c:v>Powder methamphetamine (weekly)</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2.1968365553602813E-2"/>
                  <c:y val="-3.7098103874690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379-4E30-8D11-A4C0155B036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Sheet1!$H$2:$H$20</c:f>
              <c:numCache>
                <c:formatCode>General</c:formatCode>
                <c:ptCount val="19"/>
                <c:pt idx="0">
                  <c:v>11</c:v>
                </c:pt>
                <c:pt idx="1">
                  <c:v>14</c:v>
                </c:pt>
                <c:pt idx="2">
                  <c:v>13</c:v>
                </c:pt>
                <c:pt idx="3">
                  <c:v>5</c:v>
                </c:pt>
                <c:pt idx="4">
                  <c:v>9</c:v>
                </c:pt>
                <c:pt idx="5">
                  <c:v>12</c:v>
                </c:pt>
                <c:pt idx="6">
                  <c:v>24</c:v>
                </c:pt>
                <c:pt idx="7">
                  <c:v>12</c:v>
                </c:pt>
                <c:pt idx="8">
                  <c:v>11</c:v>
                </c:pt>
                <c:pt idx="9">
                  <c:v>13</c:v>
                </c:pt>
                <c:pt idx="10">
                  <c:v>7</c:v>
                </c:pt>
                <c:pt idx="11">
                  <c:v>9</c:v>
                </c:pt>
                <c:pt idx="12">
                  <c:v>4</c:v>
                </c:pt>
                <c:pt idx="13">
                  <c:v>4</c:v>
                </c:pt>
                <c:pt idx="14">
                  <c:v>6</c:v>
                </c:pt>
                <c:pt idx="15">
                  <c:v>4</c:v>
                </c:pt>
                <c:pt idx="16">
                  <c:v>5</c:v>
                </c:pt>
                <c:pt idx="17">
                  <c:v>5</c:v>
                </c:pt>
                <c:pt idx="18">
                  <c:v>2</c:v>
                </c:pt>
              </c:numCache>
            </c:numRef>
          </c:val>
          <c:smooth val="0"/>
          <c:extLst>
            <c:ext xmlns:c16="http://schemas.microsoft.com/office/drawing/2014/chart" uri="{C3380CC4-5D6E-409C-BE32-E72D297353CC}">
              <c16:uniqueId val="{0000000F-1379-4E30-8D11-A4C0155B036A}"/>
            </c:ext>
          </c:extLst>
        </c:ser>
        <c:dLbls>
          <c:showLegendKey val="0"/>
          <c:showVal val="0"/>
          <c:showCatName val="0"/>
          <c:showSerName val="0"/>
          <c:showPercent val="0"/>
          <c:showBubbleSize val="0"/>
        </c:dLbls>
        <c:marker val="1"/>
        <c:smooth val="0"/>
        <c:axId val="886428184"/>
        <c:axId val="88643080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Any methamphetamine (weekly)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Sheet1!$A$2:$A$20</c15:sqref>
                        </c15:formulaRef>
                      </c:ext>
                    </c:extLst>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extLst>
                      <c:ext uri="{02D57815-91ED-43cb-92C2-25804820EDAC}">
                        <c15:formulaRef>
                          <c15:sqref>Sheet1!$C$2:$C$20</c15:sqref>
                        </c15:formulaRef>
                      </c:ext>
                    </c:extLst>
                    <c:numCache>
                      <c:formatCode>General</c:formatCode>
                      <c:ptCount val="19"/>
                      <c:pt idx="4">
                        <c:v>27</c:v>
                      </c:pt>
                      <c:pt idx="5">
                        <c:v>25</c:v>
                      </c:pt>
                      <c:pt idx="6">
                        <c:v>41</c:v>
                      </c:pt>
                      <c:pt idx="7">
                        <c:v>37</c:v>
                      </c:pt>
                      <c:pt idx="8">
                        <c:v>45</c:v>
                      </c:pt>
                      <c:pt idx="9">
                        <c:v>30</c:v>
                      </c:pt>
                      <c:pt idx="10">
                        <c:v>24</c:v>
                      </c:pt>
                      <c:pt idx="11">
                        <c:v>28</c:v>
                      </c:pt>
                      <c:pt idx="12">
                        <c:v>56</c:v>
                      </c:pt>
                      <c:pt idx="13">
                        <c:v>47</c:v>
                      </c:pt>
                      <c:pt idx="14">
                        <c:v>61</c:v>
                      </c:pt>
                      <c:pt idx="15">
                        <c:v>50</c:v>
                      </c:pt>
                      <c:pt idx="16">
                        <c:v>53</c:v>
                      </c:pt>
                      <c:pt idx="17">
                        <c:v>46</c:v>
                      </c:pt>
                      <c:pt idx="18">
                        <c:v>48</c:v>
                      </c:pt>
                    </c:numCache>
                  </c:numRef>
                </c:val>
                <c:smooth val="0"/>
                <c:extLst>
                  <c:ext xmlns:c16="http://schemas.microsoft.com/office/drawing/2014/chart" uri="{C3380CC4-5D6E-409C-BE32-E72D297353CC}">
                    <c16:uniqueId val="{00000010-1379-4E30-8D11-A4C0155B036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Benzodiazepines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Sheet1!$A$2:$A$20</c15:sqref>
                        </c15:formulaRef>
                      </c:ext>
                    </c:extLst>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extLst xmlns:c15="http://schemas.microsoft.com/office/drawing/2012/chart">
                      <c:ext xmlns:c15="http://schemas.microsoft.com/office/drawing/2012/chart" uri="{02D57815-91ED-43cb-92C2-25804820EDAC}">
                        <c15:formulaRef>
                          <c15:sqref>Sheet1!$G$2:$G$20</c15:sqref>
                        </c15:formulaRef>
                      </c:ext>
                    </c:extLst>
                    <c:numCache>
                      <c:formatCode>General</c:formatCode>
                      <c:ptCount val="19"/>
                      <c:pt idx="0">
                        <c:v>26</c:v>
                      </c:pt>
                      <c:pt idx="1">
                        <c:v>42</c:v>
                      </c:pt>
                      <c:pt idx="2">
                        <c:v>21</c:v>
                      </c:pt>
                      <c:pt idx="3">
                        <c:v>18</c:v>
                      </c:pt>
                      <c:pt idx="4">
                        <c:v>17</c:v>
                      </c:pt>
                      <c:pt idx="5">
                        <c:v>21</c:v>
                      </c:pt>
                      <c:pt idx="6">
                        <c:v>21</c:v>
                      </c:pt>
                      <c:pt idx="7">
                        <c:v>21</c:v>
                      </c:pt>
                      <c:pt idx="8">
                        <c:v>16</c:v>
                      </c:pt>
                      <c:pt idx="9">
                        <c:v>19</c:v>
                      </c:pt>
                      <c:pt idx="10">
                        <c:v>13</c:v>
                      </c:pt>
                      <c:pt idx="11">
                        <c:v>14</c:v>
                      </c:pt>
                      <c:pt idx="12">
                        <c:v>13</c:v>
                      </c:pt>
                      <c:pt idx="13">
                        <c:v>12</c:v>
                      </c:pt>
                      <c:pt idx="14">
                        <c:v>9</c:v>
                      </c:pt>
                      <c:pt idx="15">
                        <c:v>9</c:v>
                      </c:pt>
                      <c:pt idx="16">
                        <c:v>5</c:v>
                      </c:pt>
                      <c:pt idx="17">
                        <c:v>6</c:v>
                      </c:pt>
                      <c:pt idx="18">
                        <c:v>6</c:v>
                      </c:pt>
                    </c:numCache>
                  </c:numRef>
                </c:val>
                <c:smooth val="0"/>
                <c:extLst xmlns:c15="http://schemas.microsoft.com/office/drawing/2012/chart">
                  <c:ext xmlns:c16="http://schemas.microsoft.com/office/drawing/2014/chart" uri="{C3380CC4-5D6E-409C-BE32-E72D297353CC}">
                    <c16:uniqueId val="{00000011-1379-4E30-8D11-A4C0155B036A}"/>
                  </c:ext>
                </c:extLst>
              </c15:ser>
            </c15:filteredLineSeries>
          </c:ext>
        </c:extLst>
      </c:lineChart>
      <c:catAx>
        <c:axId val="88642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6430808"/>
        <c:crosses val="autoZero"/>
        <c:auto val="1"/>
        <c:lblAlgn val="ctr"/>
        <c:lblOffset val="100"/>
        <c:noMultiLvlLbl val="0"/>
      </c:catAx>
      <c:valAx>
        <c:axId val="8864308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84182776801407E-2"/>
              <c:y val="0.1635740761176493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6428184"/>
        <c:crosses val="autoZero"/>
        <c:crossBetween val="between"/>
      </c:valAx>
      <c:spPr>
        <a:noFill/>
        <a:ln>
          <a:noFill/>
        </a:ln>
        <a:effectLst/>
      </c:spPr>
    </c:plotArea>
    <c:legend>
      <c:legendPos val="b"/>
      <c:layout>
        <c:manualLayout>
          <c:xMode val="edge"/>
          <c:yMode val="edge"/>
          <c:x val="0.1221871843128572"/>
          <c:y val="0.82886764154480685"/>
          <c:w val="0.76001930448500621"/>
          <c:h val="0.171132358455193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46345068935345E-2"/>
          <c:y val="4.8888888888888891E-2"/>
          <c:w val="0.81567545436130828"/>
          <c:h val="0.70603429571303589"/>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2F-49AF-9956-4BD54E101634}"/>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2F-49AF-9956-4BD54E10163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2F-49AF-9956-4BD54E1016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Sheet1!$B$2:$O$2</c:f>
              <c:numCache>
                <c:formatCode>General</c:formatCode>
                <c:ptCount val="14"/>
                <c:pt idx="0">
                  <c:v>16</c:v>
                </c:pt>
                <c:pt idx="1">
                  <c:v>20</c:v>
                </c:pt>
                <c:pt idx="2">
                  <c:v>28</c:v>
                </c:pt>
                <c:pt idx="3">
                  <c:v>31</c:v>
                </c:pt>
                <c:pt idx="4">
                  <c:v>28</c:v>
                </c:pt>
                <c:pt idx="5">
                  <c:v>36</c:v>
                </c:pt>
                <c:pt idx="6">
                  <c:v>38</c:v>
                </c:pt>
                <c:pt idx="7">
                  <c:v>50</c:v>
                </c:pt>
                <c:pt idx="8">
                  <c:v>43</c:v>
                </c:pt>
                <c:pt idx="9">
                  <c:v>44</c:v>
                </c:pt>
                <c:pt idx="10">
                  <c:v>25</c:v>
                </c:pt>
                <c:pt idx="11">
                  <c:v>25</c:v>
                </c:pt>
                <c:pt idx="12">
                  <c:v>29</c:v>
                </c:pt>
                <c:pt idx="13">
                  <c:v>17</c:v>
                </c:pt>
              </c:numCache>
            </c:numRef>
          </c:val>
          <c:extLst>
            <c:ext xmlns:c16="http://schemas.microsoft.com/office/drawing/2014/chart" uri="{C3380CC4-5D6E-409C-BE32-E72D297353CC}">
              <c16:uniqueId val="{00000003-E02F-49AF-9956-4BD54E101634}"/>
            </c:ext>
          </c:extLst>
        </c:ser>
        <c:ser>
          <c:idx val="1"/>
          <c:order val="1"/>
          <c:tx>
            <c:strRef>
              <c:f>Sheet1!$A$3</c:f>
              <c:strCache>
                <c:ptCount val="1"/>
                <c:pt idx="0">
                  <c:v>% Non-prescribed use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2F-49AF-9956-4BD54E101634}"/>
                </c:ext>
              </c:extLst>
            </c:dLbl>
            <c:dLbl>
              <c:idx val="12"/>
              <c:layout>
                <c:manualLayout>
                  <c:x val="0"/>
                  <c:y val="1.33333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2F-49AF-9956-4BD54E10163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2F-49AF-9956-4BD54E1016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Sheet1!$B$3:$O$3</c:f>
              <c:numCache>
                <c:formatCode>General</c:formatCode>
                <c:ptCount val="14"/>
                <c:pt idx="0">
                  <c:v>14</c:v>
                </c:pt>
                <c:pt idx="1">
                  <c:v>18</c:v>
                </c:pt>
                <c:pt idx="2">
                  <c:v>26</c:v>
                </c:pt>
                <c:pt idx="3">
                  <c:v>27</c:v>
                </c:pt>
                <c:pt idx="4">
                  <c:v>27</c:v>
                </c:pt>
                <c:pt idx="5">
                  <c:v>33</c:v>
                </c:pt>
                <c:pt idx="6">
                  <c:v>34</c:v>
                </c:pt>
                <c:pt idx="7">
                  <c:v>46</c:v>
                </c:pt>
                <c:pt idx="8">
                  <c:v>40</c:v>
                </c:pt>
                <c:pt idx="9">
                  <c:v>40</c:v>
                </c:pt>
                <c:pt idx="10">
                  <c:v>21</c:v>
                </c:pt>
                <c:pt idx="11">
                  <c:v>23</c:v>
                </c:pt>
                <c:pt idx="12">
                  <c:v>27</c:v>
                </c:pt>
                <c:pt idx="13">
                  <c:v>16</c:v>
                </c:pt>
              </c:numCache>
            </c:numRef>
          </c:val>
          <c:extLst>
            <c:ext xmlns:c16="http://schemas.microsoft.com/office/drawing/2014/chart" uri="{C3380CC4-5D6E-409C-BE32-E72D297353CC}">
              <c16:uniqueId val="{00000007-E02F-49AF-9956-4BD54E101634}"/>
            </c:ext>
          </c:extLst>
        </c:ser>
        <c:dLbls>
          <c:showLegendKey val="0"/>
          <c:showVal val="0"/>
          <c:showCatName val="0"/>
          <c:showSerName val="0"/>
          <c:showPercent val="0"/>
          <c:showBubbleSize val="0"/>
        </c:dLbls>
        <c:gapWidth val="219"/>
        <c:overlap val="-27"/>
        <c:axId val="900755872"/>
        <c:axId val="900755544"/>
      </c:barChart>
      <c:lineChart>
        <c:grouping val="standard"/>
        <c:varyColors val="0"/>
        <c:ser>
          <c:idx val="2"/>
          <c:order val="2"/>
          <c:tx>
            <c:strRef>
              <c:f>Sheet1!$A$4</c:f>
              <c:strCache>
                <c:ptCount val="1"/>
                <c:pt idx="0">
                  <c:v>Median days (any)</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2F-49AF-9956-4BD54E101634}"/>
                </c:ext>
              </c:extLst>
            </c:dLbl>
            <c:dLbl>
              <c:idx val="12"/>
              <c:layout>
                <c:manualLayout>
                  <c:x val="-6.5681444991789817E-3"/>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2F-49AF-9956-4BD54E10163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2F-49AF-9956-4BD54E1016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strCache>
            </c:strRef>
          </c:cat>
          <c:val>
            <c:numRef>
              <c:f>Sheet1!$B$4:$O$4</c:f>
              <c:numCache>
                <c:formatCode>General</c:formatCode>
                <c:ptCount val="14"/>
                <c:pt idx="0">
                  <c:v>1</c:v>
                </c:pt>
                <c:pt idx="1">
                  <c:v>13</c:v>
                </c:pt>
                <c:pt idx="2">
                  <c:v>5</c:v>
                </c:pt>
                <c:pt idx="3">
                  <c:v>12</c:v>
                </c:pt>
                <c:pt idx="4">
                  <c:v>6</c:v>
                </c:pt>
                <c:pt idx="5">
                  <c:v>6</c:v>
                </c:pt>
                <c:pt idx="6">
                  <c:v>6</c:v>
                </c:pt>
                <c:pt idx="7">
                  <c:v>20</c:v>
                </c:pt>
                <c:pt idx="8">
                  <c:v>23</c:v>
                </c:pt>
                <c:pt idx="9">
                  <c:v>20</c:v>
                </c:pt>
                <c:pt idx="10">
                  <c:v>14</c:v>
                </c:pt>
                <c:pt idx="11">
                  <c:v>19</c:v>
                </c:pt>
                <c:pt idx="12">
                  <c:v>10</c:v>
                </c:pt>
                <c:pt idx="13">
                  <c:v>8</c:v>
                </c:pt>
              </c:numCache>
            </c:numRef>
          </c:val>
          <c:smooth val="0"/>
          <c:extLst>
            <c:ext xmlns:c16="http://schemas.microsoft.com/office/drawing/2014/chart" uri="{C3380CC4-5D6E-409C-BE32-E72D297353CC}">
              <c16:uniqueId val="{0000000B-E02F-49AF-9956-4BD54E101634}"/>
            </c:ext>
          </c:extLst>
        </c:ser>
        <c:dLbls>
          <c:showLegendKey val="0"/>
          <c:showVal val="0"/>
          <c:showCatName val="0"/>
          <c:showSerName val="0"/>
          <c:showPercent val="0"/>
          <c:showBubbleSize val="0"/>
        </c:dLbls>
        <c:marker val="1"/>
        <c:smooth val="0"/>
        <c:axId val="945821832"/>
        <c:axId val="732508416"/>
      </c:lineChart>
      <c:catAx>
        <c:axId val="90075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0755544"/>
        <c:crosses val="autoZero"/>
        <c:auto val="1"/>
        <c:lblAlgn val="ctr"/>
        <c:lblOffset val="100"/>
        <c:noMultiLvlLbl val="0"/>
      </c:catAx>
      <c:valAx>
        <c:axId val="90075554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46907498631636E-2"/>
              <c:y val="0.240739595050618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0755872"/>
        <c:crosses val="autoZero"/>
        <c:crossBetween val="between"/>
        <c:majorUnit val="10"/>
      </c:valAx>
      <c:valAx>
        <c:axId val="732508416"/>
        <c:scaling>
          <c:orientation val="minMax"/>
          <c:max val="3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5983571019139846"/>
              <c:y val="0.2992713410823646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5821832"/>
        <c:crosses val="max"/>
        <c:crossBetween val="between"/>
      </c:valAx>
      <c:catAx>
        <c:axId val="945821832"/>
        <c:scaling>
          <c:orientation val="minMax"/>
        </c:scaling>
        <c:delete val="1"/>
        <c:axPos val="b"/>
        <c:numFmt formatCode="General" sourceLinked="1"/>
        <c:majorTickMark val="out"/>
        <c:minorTickMark val="none"/>
        <c:tickLblPos val="nextTo"/>
        <c:crossAx val="732508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7B-494F-A9B1-CF20E9DFA5BE}"/>
                </c:ext>
              </c:extLst>
            </c:dLbl>
            <c:dLbl>
              <c:idx val="5"/>
              <c:tx>
                <c:rich>
                  <a:bodyPr/>
                  <a:lstStyle/>
                  <a:p>
                    <a:fld id="{76951D33-6117-4D34-B277-15A542FD6338}"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7B-494F-A9B1-CF20E9DFA5B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2013</c:v>
                </c:pt>
                <c:pt idx="1">
                  <c:v>2014</c:v>
                </c:pt>
                <c:pt idx="2">
                  <c:v>2015</c:v>
                </c:pt>
                <c:pt idx="3">
                  <c:v>2016</c:v>
                </c:pt>
                <c:pt idx="4">
                  <c:v>2017</c:v>
                </c:pt>
                <c:pt idx="5">
                  <c:v>2018</c:v>
                </c:pt>
              </c:strCache>
            </c:strRef>
          </c:cat>
          <c:val>
            <c:numRef>
              <c:f>Sheet1!$B$2:$G$2</c:f>
              <c:numCache>
                <c:formatCode>General</c:formatCode>
                <c:ptCount val="6"/>
                <c:pt idx="0">
                  <c:v>9</c:v>
                </c:pt>
                <c:pt idx="1">
                  <c:v>15</c:v>
                </c:pt>
                <c:pt idx="2">
                  <c:v>15</c:v>
                </c:pt>
                <c:pt idx="3">
                  <c:v>17</c:v>
                </c:pt>
                <c:pt idx="4">
                  <c:v>21</c:v>
                </c:pt>
                <c:pt idx="5">
                  <c:v>7</c:v>
                </c:pt>
              </c:numCache>
            </c:numRef>
          </c:val>
          <c:extLst>
            <c:ext xmlns:c16="http://schemas.microsoft.com/office/drawing/2014/chart" uri="{C3380CC4-5D6E-409C-BE32-E72D297353CC}">
              <c16:uniqueId val="{00000002-F97B-494F-A9B1-CF20E9DFA5BE}"/>
            </c:ext>
          </c:extLst>
        </c:ser>
        <c:ser>
          <c:idx val="1"/>
          <c:order val="1"/>
          <c:tx>
            <c:strRef>
              <c:f>Sheet1!$A$3</c:f>
              <c:strCache>
                <c:ptCount val="1"/>
                <c:pt idx="0">
                  <c:v>% Non-prescribed use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2013</c:v>
                </c:pt>
                <c:pt idx="1">
                  <c:v>2014</c:v>
                </c:pt>
                <c:pt idx="2">
                  <c:v>2015</c:v>
                </c:pt>
                <c:pt idx="3">
                  <c:v>2016</c:v>
                </c:pt>
                <c:pt idx="4">
                  <c:v>2017</c:v>
                </c:pt>
                <c:pt idx="5">
                  <c:v>2018</c:v>
                </c:pt>
              </c:strCache>
            </c:strRef>
          </c:cat>
          <c:val>
            <c:numRef>
              <c:f>Sheet1!$B$3:$G$3</c:f>
              <c:numCache>
                <c:formatCode>General</c:formatCode>
                <c:ptCount val="6"/>
                <c:pt idx="5">
                  <c:v>6</c:v>
                </c:pt>
              </c:numCache>
            </c:numRef>
          </c:val>
          <c:extLst>
            <c:ext xmlns:c16="http://schemas.microsoft.com/office/drawing/2014/chart" uri="{C3380CC4-5D6E-409C-BE32-E72D297353CC}">
              <c16:uniqueId val="{00000003-F97B-494F-A9B1-CF20E9DFA5BE}"/>
            </c:ext>
          </c:extLst>
        </c:ser>
        <c:dLbls>
          <c:showLegendKey val="0"/>
          <c:showVal val="0"/>
          <c:showCatName val="0"/>
          <c:showSerName val="0"/>
          <c:showPercent val="0"/>
          <c:showBubbleSize val="0"/>
        </c:dLbls>
        <c:gapWidth val="219"/>
        <c:overlap val="-27"/>
        <c:axId val="920438144"/>
        <c:axId val="920436832"/>
      </c:barChart>
      <c:lineChart>
        <c:grouping val="standard"/>
        <c:varyColors val="0"/>
        <c:ser>
          <c:idx val="2"/>
          <c:order val="2"/>
          <c:tx>
            <c:strRef>
              <c:f>Sheet1!$A$4</c:f>
              <c:strCache>
                <c:ptCount val="1"/>
                <c:pt idx="0">
                  <c:v>Median days</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layout>
                <c:manualLayout>
                  <c:x val="-2.1929824561403508E-3"/>
                  <c:y val="-2.66666666666668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7B-494F-A9B1-CF20E9DFA5B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7B-494F-A9B1-CF20E9DFA5B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2013</c:v>
                </c:pt>
                <c:pt idx="1">
                  <c:v>2014</c:v>
                </c:pt>
                <c:pt idx="2">
                  <c:v>2015</c:v>
                </c:pt>
                <c:pt idx="3">
                  <c:v>2016</c:v>
                </c:pt>
                <c:pt idx="4">
                  <c:v>2017</c:v>
                </c:pt>
                <c:pt idx="5">
                  <c:v>2018</c:v>
                </c:pt>
              </c:strCache>
            </c:strRef>
          </c:cat>
          <c:val>
            <c:numRef>
              <c:f>Sheet1!$B$4:$G$4</c:f>
              <c:numCache>
                <c:formatCode>General</c:formatCode>
                <c:ptCount val="6"/>
                <c:pt idx="0">
                  <c:v>6</c:v>
                </c:pt>
                <c:pt idx="1">
                  <c:v>2</c:v>
                </c:pt>
                <c:pt idx="2">
                  <c:v>7</c:v>
                </c:pt>
                <c:pt idx="3">
                  <c:v>6</c:v>
                </c:pt>
                <c:pt idx="4">
                  <c:v>5</c:v>
                </c:pt>
                <c:pt idx="5">
                  <c:v>5</c:v>
                </c:pt>
              </c:numCache>
            </c:numRef>
          </c:val>
          <c:smooth val="0"/>
          <c:extLst>
            <c:ext xmlns:c16="http://schemas.microsoft.com/office/drawing/2014/chart" uri="{C3380CC4-5D6E-409C-BE32-E72D297353CC}">
              <c16:uniqueId val="{00000006-F97B-494F-A9B1-CF20E9DFA5BE}"/>
            </c:ext>
          </c:extLst>
        </c:ser>
        <c:dLbls>
          <c:showLegendKey val="0"/>
          <c:showVal val="0"/>
          <c:showCatName val="0"/>
          <c:showSerName val="0"/>
          <c:showPercent val="0"/>
          <c:showBubbleSize val="0"/>
        </c:dLbls>
        <c:marker val="1"/>
        <c:smooth val="0"/>
        <c:axId val="920421744"/>
        <c:axId val="920414528"/>
      </c:lineChart>
      <c:catAx>
        <c:axId val="92043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36832"/>
        <c:crosses val="autoZero"/>
        <c:auto val="1"/>
        <c:lblAlgn val="ctr"/>
        <c:lblOffset val="100"/>
        <c:noMultiLvlLbl val="0"/>
      </c:catAx>
      <c:valAx>
        <c:axId val="92043683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64912280701754E-2"/>
              <c:y val="0.2345455818022746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38144"/>
        <c:crosses val="autoZero"/>
        <c:crossBetween val="between"/>
      </c:valAx>
      <c:valAx>
        <c:axId val="920414528"/>
        <c:scaling>
          <c:orientation val="minMax"/>
          <c:max val="9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196263296035367"/>
              <c:y val="0.3001011373578303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21744"/>
        <c:crosses val="max"/>
        <c:crossBetween val="between"/>
      </c:valAx>
      <c:catAx>
        <c:axId val="920421744"/>
        <c:scaling>
          <c:orientation val="minMax"/>
        </c:scaling>
        <c:delete val="1"/>
        <c:axPos val="b"/>
        <c:numFmt formatCode="General" sourceLinked="1"/>
        <c:majorTickMark val="out"/>
        <c:minorTickMark val="none"/>
        <c:tickLblPos val="nextTo"/>
        <c:crossAx val="9204145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0EDC-4B1F-BAC5-5AD4BAC6EDC1}"/>
                </c:ext>
              </c:extLst>
            </c:dLbl>
            <c:dLbl>
              <c:idx val="2"/>
              <c:delete val="1"/>
              <c:extLst>
                <c:ext xmlns:c15="http://schemas.microsoft.com/office/drawing/2012/chart" uri="{CE6537A1-D6FC-4f65-9D91-7224C49458BB}"/>
                <c:ext xmlns:c16="http://schemas.microsoft.com/office/drawing/2014/chart" uri="{C3380CC4-5D6E-409C-BE32-E72D297353CC}">
                  <c16:uniqueId val="{00000001-0EDC-4B1F-BAC5-5AD4BAC6EDC1}"/>
                </c:ext>
              </c:extLst>
            </c:dLbl>
            <c:dLbl>
              <c:idx val="3"/>
              <c:delete val="1"/>
              <c:extLst>
                <c:ext xmlns:c15="http://schemas.microsoft.com/office/drawing/2012/chart" uri="{CE6537A1-D6FC-4f65-9D91-7224C49458BB}"/>
                <c:ext xmlns:c16="http://schemas.microsoft.com/office/drawing/2014/chart" uri="{C3380CC4-5D6E-409C-BE32-E72D297353CC}">
                  <c16:uniqueId val="{00000002-0EDC-4B1F-BAC5-5AD4BAC6EDC1}"/>
                </c:ext>
              </c:extLst>
            </c:dLbl>
            <c:dLbl>
              <c:idx val="5"/>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DC-4B1F-BAC5-5AD4BAC6EDC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2013</c:v>
                </c:pt>
                <c:pt idx="1">
                  <c:v>2014</c:v>
                </c:pt>
                <c:pt idx="2">
                  <c:v>2015</c:v>
                </c:pt>
                <c:pt idx="3">
                  <c:v>2016</c:v>
                </c:pt>
                <c:pt idx="4">
                  <c:v>2017</c:v>
                </c:pt>
                <c:pt idx="5">
                  <c:v>2018</c:v>
                </c:pt>
              </c:strCache>
            </c:strRef>
          </c:cat>
          <c:val>
            <c:numRef>
              <c:f>Sheet1!$B$2:$H$2</c:f>
              <c:numCache>
                <c:formatCode>General</c:formatCode>
                <c:ptCount val="6"/>
                <c:pt idx="0">
                  <c:v>12</c:v>
                </c:pt>
                <c:pt idx="1">
                  <c:v>22</c:v>
                </c:pt>
                <c:pt idx="2">
                  <c:v>9</c:v>
                </c:pt>
                <c:pt idx="3">
                  <c:v>15</c:v>
                </c:pt>
                <c:pt idx="4">
                  <c:v>11</c:v>
                </c:pt>
                <c:pt idx="5">
                  <c:v>1</c:v>
                </c:pt>
              </c:numCache>
            </c:numRef>
          </c:val>
          <c:extLst>
            <c:ext xmlns:c16="http://schemas.microsoft.com/office/drawing/2014/chart" uri="{C3380CC4-5D6E-409C-BE32-E72D297353CC}">
              <c16:uniqueId val="{00000004-0EDC-4B1F-BAC5-5AD4BAC6EDC1}"/>
            </c:ext>
          </c:extLst>
        </c:ser>
        <c:dLbls>
          <c:showLegendKey val="0"/>
          <c:showVal val="0"/>
          <c:showCatName val="0"/>
          <c:showSerName val="0"/>
          <c:showPercent val="0"/>
          <c:showBubbleSize val="0"/>
        </c:dLbls>
        <c:gapWidth val="219"/>
        <c:axId val="925485120"/>
        <c:axId val="925474624"/>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 Non-prescribed use</c:v>
                      </c:pt>
                    </c:strCache>
                  </c:strRef>
                </c:tx>
                <c:spPr>
                  <a:solidFill>
                    <a:schemeClr val="accent2"/>
                  </a:solidFill>
                  <a:ln>
                    <a:noFill/>
                  </a:ln>
                  <a:effectLst/>
                </c:spPr>
                <c:invertIfNegative val="0"/>
                <c:cat>
                  <c:strRef>
                    <c:extLst>
                      <c:ext uri="{02D57815-91ED-43cb-92C2-25804820EDAC}">
                        <c15:formulaRef>
                          <c15:sqref>Sheet1!$B$1:$H$1</c15:sqref>
                        </c15:formulaRef>
                      </c:ext>
                    </c:extLst>
                    <c:strCache>
                      <c:ptCount val="6"/>
                      <c:pt idx="0">
                        <c:v>2013</c:v>
                      </c:pt>
                      <c:pt idx="1">
                        <c:v>2014</c:v>
                      </c:pt>
                      <c:pt idx="2">
                        <c:v>2015</c:v>
                      </c:pt>
                      <c:pt idx="3">
                        <c:v>2016</c:v>
                      </c:pt>
                      <c:pt idx="4">
                        <c:v>2017</c:v>
                      </c:pt>
                      <c:pt idx="5">
                        <c:v>2018</c:v>
                      </c:pt>
                    </c:strCache>
                  </c:strRef>
                </c:cat>
                <c:val>
                  <c:numRef>
                    <c:extLst>
                      <c:ext uri="{02D57815-91ED-43cb-92C2-25804820EDAC}">
                        <c15:formulaRef>
                          <c15:sqref>Sheet1!$B$3:$H$3</c15:sqref>
                        </c15:formulaRef>
                      </c:ext>
                    </c:extLst>
                    <c:numCache>
                      <c:formatCode>General</c:formatCode>
                      <c:ptCount val="6"/>
                      <c:pt idx="0">
                        <c:v>24</c:v>
                      </c:pt>
                      <c:pt idx="1">
                        <c:v>12</c:v>
                      </c:pt>
                      <c:pt idx="2">
                        <c:v>8</c:v>
                      </c:pt>
                      <c:pt idx="3">
                        <c:v>4</c:v>
                      </c:pt>
                      <c:pt idx="4">
                        <c:v>11</c:v>
                      </c:pt>
                      <c:pt idx="5">
                        <c:v>1</c:v>
                      </c:pt>
                    </c:numCache>
                  </c:numRef>
                </c:val>
                <c:extLst>
                  <c:ext xmlns:c16="http://schemas.microsoft.com/office/drawing/2014/chart" uri="{C3380CC4-5D6E-409C-BE32-E72D297353CC}">
                    <c16:uniqueId val="{00000007-0EDC-4B1F-BAC5-5AD4BAC6EDC1}"/>
                  </c:ext>
                </c:extLst>
              </c15:ser>
            </c15:filteredBarSeries>
          </c:ext>
        </c:extLst>
      </c:barChart>
      <c:lineChart>
        <c:grouping val="standard"/>
        <c:varyColors val="0"/>
        <c:ser>
          <c:idx val="2"/>
          <c:order val="2"/>
          <c:tx>
            <c:strRef>
              <c:f>Sheet1!$A$4</c:f>
              <c:strCache>
                <c:ptCount val="1"/>
                <c:pt idx="0">
                  <c:v>Median day</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4"/>
              <c:layout>
                <c:manualLayout>
                  <c:x val="4.3994720633523171E-3"/>
                  <c:y val="-1.8018018018018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DC-4B1F-BAC5-5AD4BAC6EDC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2013</c:v>
                </c:pt>
                <c:pt idx="1">
                  <c:v>2014</c:v>
                </c:pt>
                <c:pt idx="2">
                  <c:v>2015</c:v>
                </c:pt>
                <c:pt idx="3">
                  <c:v>2016</c:v>
                </c:pt>
                <c:pt idx="4">
                  <c:v>2017</c:v>
                </c:pt>
                <c:pt idx="5">
                  <c:v>2018</c:v>
                </c:pt>
              </c:strCache>
            </c:strRef>
          </c:cat>
          <c:val>
            <c:numRef>
              <c:f>Sheet1!$B$4:$H$4</c:f>
              <c:numCache>
                <c:formatCode>General</c:formatCode>
                <c:ptCount val="6"/>
                <c:pt idx="0">
                  <c:v>24</c:v>
                </c:pt>
                <c:pt idx="1">
                  <c:v>12</c:v>
                </c:pt>
                <c:pt idx="2">
                  <c:v>8</c:v>
                </c:pt>
                <c:pt idx="3">
                  <c:v>4</c:v>
                </c:pt>
                <c:pt idx="4">
                  <c:v>11</c:v>
                </c:pt>
                <c:pt idx="5">
                  <c:v>1</c:v>
                </c:pt>
              </c:numCache>
            </c:numRef>
          </c:val>
          <c:smooth val="0"/>
          <c:extLst>
            <c:ext xmlns:c16="http://schemas.microsoft.com/office/drawing/2014/chart" uri="{C3380CC4-5D6E-409C-BE32-E72D297353CC}">
              <c16:uniqueId val="{00000006-0EDC-4B1F-BAC5-5AD4BAC6EDC1}"/>
            </c:ext>
          </c:extLst>
        </c:ser>
        <c:dLbls>
          <c:showLegendKey val="0"/>
          <c:showVal val="0"/>
          <c:showCatName val="0"/>
          <c:showSerName val="0"/>
          <c:showPercent val="0"/>
          <c:showBubbleSize val="0"/>
        </c:dLbls>
        <c:marker val="1"/>
        <c:smooth val="0"/>
        <c:axId val="925476592"/>
        <c:axId val="925476920"/>
      </c:lineChart>
      <c:catAx>
        <c:axId val="92548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5474624"/>
        <c:crosses val="autoZero"/>
        <c:auto val="1"/>
        <c:lblAlgn val="ctr"/>
        <c:lblOffset val="100"/>
        <c:noMultiLvlLbl val="0"/>
      </c:catAx>
      <c:valAx>
        <c:axId val="92547462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1057054400707651E-2"/>
              <c:y val="0.230958359934737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5485120"/>
        <c:crosses val="autoZero"/>
        <c:crossBetween val="between"/>
      </c:valAx>
      <c:valAx>
        <c:axId val="925476920"/>
        <c:scaling>
          <c:orientation val="minMax"/>
          <c:max val="9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7030116876841732"/>
              <c:y val="0.287575165028480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5476592"/>
        <c:crosses val="max"/>
        <c:crossBetween val="between"/>
      </c:valAx>
      <c:catAx>
        <c:axId val="925476592"/>
        <c:scaling>
          <c:orientation val="minMax"/>
        </c:scaling>
        <c:delete val="1"/>
        <c:axPos val="b"/>
        <c:numFmt formatCode="General" sourceLinked="1"/>
        <c:majorTickMark val="out"/>
        <c:minorTickMark val="none"/>
        <c:tickLblPos val="nextTo"/>
        <c:crossAx val="9254769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01635571415638E-2"/>
          <c:y val="4.3650793650793648E-2"/>
          <c:w val="0.86908843291140336"/>
          <c:h val="0.64057146755424377"/>
        </c:manualLayout>
      </c:layout>
      <c:lineChart>
        <c:grouping val="standard"/>
        <c:varyColors val="0"/>
        <c:ser>
          <c:idx val="0"/>
          <c:order val="0"/>
          <c:tx>
            <c:strRef>
              <c:f>Sheet1!$B$1</c:f>
              <c:strCache>
                <c:ptCount val="1"/>
                <c:pt idx="0">
                  <c:v>Benzodiazepines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7"/>
              <c:layout>
                <c:manualLayout>
                  <c:x val="-6.5681444991789817E-3"/>
                  <c:y val="2.666666666666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0B-44E1-9C83-DFA03A4B2AAF}"/>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0B-44E1-9C83-DFA03A4B2AA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7">
                  <c:v>48</c:v>
                </c:pt>
                <c:pt idx="8">
                  <c:v>51</c:v>
                </c:pt>
                <c:pt idx="9">
                  <c:v>51</c:v>
                </c:pt>
                <c:pt idx="10">
                  <c:v>49</c:v>
                </c:pt>
                <c:pt idx="11">
                  <c:v>51</c:v>
                </c:pt>
                <c:pt idx="12">
                  <c:v>52</c:v>
                </c:pt>
                <c:pt idx="13">
                  <c:v>52</c:v>
                </c:pt>
                <c:pt idx="14">
                  <c:v>50</c:v>
                </c:pt>
                <c:pt idx="15">
                  <c:v>44</c:v>
                </c:pt>
                <c:pt idx="16">
                  <c:v>45</c:v>
                </c:pt>
                <c:pt idx="17">
                  <c:v>36</c:v>
                </c:pt>
                <c:pt idx="18">
                  <c:v>37</c:v>
                </c:pt>
              </c:numCache>
            </c:numRef>
          </c:val>
          <c:smooth val="0"/>
          <c:extLst>
            <c:ext xmlns:c16="http://schemas.microsoft.com/office/drawing/2014/chart" uri="{C3380CC4-5D6E-409C-BE32-E72D297353CC}">
              <c16:uniqueId val="{00000002-9F0B-44E1-9C83-DFA03A4B2AAF}"/>
            </c:ext>
          </c:extLst>
        </c:ser>
        <c:ser>
          <c:idx val="1"/>
          <c:order val="1"/>
          <c:tx>
            <c:strRef>
              <c:f>Sheet1!$C$1</c:f>
              <c:strCache>
                <c:ptCount val="1"/>
                <c:pt idx="0">
                  <c:v>Pharmaceutical stimulants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6">
                  <c:v>5</c:v>
                </c:pt>
                <c:pt idx="7">
                  <c:v>5</c:v>
                </c:pt>
                <c:pt idx="8">
                  <c:v>7</c:v>
                </c:pt>
                <c:pt idx="9">
                  <c:v>2</c:v>
                </c:pt>
                <c:pt idx="10">
                  <c:v>1</c:v>
                </c:pt>
                <c:pt idx="11">
                  <c:v>2</c:v>
                </c:pt>
                <c:pt idx="12">
                  <c:v>4</c:v>
                </c:pt>
                <c:pt idx="13">
                  <c:v>4</c:v>
                </c:pt>
                <c:pt idx="14">
                  <c:v>2</c:v>
                </c:pt>
                <c:pt idx="15">
                  <c:v>1</c:v>
                </c:pt>
                <c:pt idx="16">
                  <c:v>3</c:v>
                </c:pt>
                <c:pt idx="17">
                  <c:v>3</c:v>
                </c:pt>
                <c:pt idx="18">
                  <c:v>3</c:v>
                </c:pt>
              </c:numCache>
            </c:numRef>
          </c:val>
          <c:smooth val="0"/>
          <c:extLst>
            <c:ext xmlns:c16="http://schemas.microsoft.com/office/drawing/2014/chart" uri="{C3380CC4-5D6E-409C-BE32-E72D297353CC}">
              <c16:uniqueId val="{00000003-9F0B-44E1-9C83-DFA03A4B2AAF}"/>
            </c:ext>
          </c:extLst>
        </c:ser>
        <c:ser>
          <c:idx val="2"/>
          <c:order val="2"/>
          <c:tx>
            <c:strRef>
              <c:f>Sheet1!$D$1</c:f>
              <c:strCache>
                <c:ptCount val="1"/>
                <c:pt idx="0">
                  <c:v>Quetiapine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7"/>
              <c:layout>
                <c:manualLayout>
                  <c:x val="-1.532567049808429E-2"/>
                  <c:y val="-1.7777777777777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0B-44E1-9C83-DFA03A4B2AAF}"/>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0B-44E1-9C83-DFA03A4B2AA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11">
                  <c:v>13</c:v>
                </c:pt>
                <c:pt idx="12">
                  <c:v>19</c:v>
                </c:pt>
                <c:pt idx="13">
                  <c:v>10</c:v>
                </c:pt>
                <c:pt idx="14">
                  <c:v>13</c:v>
                </c:pt>
                <c:pt idx="15">
                  <c:v>10</c:v>
                </c:pt>
                <c:pt idx="16">
                  <c:v>11</c:v>
                </c:pt>
                <c:pt idx="17">
                  <c:v>11</c:v>
                </c:pt>
                <c:pt idx="18">
                  <c:v>10</c:v>
                </c:pt>
              </c:numCache>
            </c:numRef>
          </c:val>
          <c:smooth val="0"/>
          <c:extLst>
            <c:ext xmlns:c16="http://schemas.microsoft.com/office/drawing/2014/chart" uri="{C3380CC4-5D6E-409C-BE32-E72D297353CC}">
              <c16:uniqueId val="{00000006-9F0B-44E1-9C83-DFA03A4B2AAF}"/>
            </c:ext>
          </c:extLst>
        </c:ser>
        <c:ser>
          <c:idx val="3"/>
          <c:order val="3"/>
          <c:tx>
            <c:strRef>
              <c:f>Sheet1!$E$1</c:f>
              <c:strCache>
                <c:ptCount val="1"/>
                <c:pt idx="0">
                  <c:v>Steroids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10">
                  <c:v>0</c:v>
                </c:pt>
                <c:pt idx="11">
                  <c:v>4</c:v>
                </c:pt>
                <c:pt idx="12">
                  <c:v>1</c:v>
                </c:pt>
                <c:pt idx="13">
                  <c:v>3</c:v>
                </c:pt>
                <c:pt idx="14">
                  <c:v>1</c:v>
                </c:pt>
                <c:pt idx="15">
                  <c:v>1</c:v>
                </c:pt>
                <c:pt idx="16">
                  <c:v>0</c:v>
                </c:pt>
                <c:pt idx="17">
                  <c:v>2</c:v>
                </c:pt>
                <c:pt idx="18">
                  <c:v>3</c:v>
                </c:pt>
              </c:numCache>
            </c:numRef>
          </c:val>
          <c:smooth val="0"/>
          <c:extLst>
            <c:ext xmlns:c16="http://schemas.microsoft.com/office/drawing/2014/chart" uri="{C3380CC4-5D6E-409C-BE32-E72D297353CC}">
              <c16:uniqueId val="{00000007-9F0B-44E1-9C83-DFA03A4B2AAF}"/>
            </c:ext>
          </c:extLst>
        </c:ser>
        <c:ser>
          <c:idx val="4"/>
          <c:order val="4"/>
          <c:tx>
            <c:strRef>
              <c:f>Sheet1!$F$1</c:f>
              <c:strCache>
                <c:ptCount val="1"/>
                <c:pt idx="0">
                  <c:v>Alcohol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0B-44E1-9C83-DFA03A4B2AAF}"/>
                </c:ext>
              </c:extLst>
            </c:dLbl>
            <c:dLbl>
              <c:idx val="18"/>
              <c:tx>
                <c:rich>
                  <a:bodyPr/>
                  <a:lstStyle/>
                  <a:p>
                    <a:fld id="{5F1648F1-23F8-4587-83EC-163D8227F3D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0B-44E1-9C83-DFA03A4B2AA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Sheet1!$F$2:$F$20</c:f>
              <c:numCache>
                <c:formatCode>General</c:formatCode>
                <c:ptCount val="19"/>
                <c:pt idx="0">
                  <c:v>54</c:v>
                </c:pt>
                <c:pt idx="1">
                  <c:v>58</c:v>
                </c:pt>
                <c:pt idx="2">
                  <c:v>65</c:v>
                </c:pt>
                <c:pt idx="3">
                  <c:v>68</c:v>
                </c:pt>
                <c:pt idx="4">
                  <c:v>60</c:v>
                </c:pt>
                <c:pt idx="5">
                  <c:v>53</c:v>
                </c:pt>
                <c:pt idx="6">
                  <c:v>65</c:v>
                </c:pt>
                <c:pt idx="7">
                  <c:v>65</c:v>
                </c:pt>
                <c:pt idx="8">
                  <c:v>54</c:v>
                </c:pt>
                <c:pt idx="9">
                  <c:v>65</c:v>
                </c:pt>
                <c:pt idx="10">
                  <c:v>58</c:v>
                </c:pt>
                <c:pt idx="11">
                  <c:v>60</c:v>
                </c:pt>
                <c:pt idx="12">
                  <c:v>61</c:v>
                </c:pt>
                <c:pt idx="13">
                  <c:v>66</c:v>
                </c:pt>
                <c:pt idx="14">
                  <c:v>51</c:v>
                </c:pt>
                <c:pt idx="15">
                  <c:v>51</c:v>
                </c:pt>
                <c:pt idx="16">
                  <c:v>57</c:v>
                </c:pt>
                <c:pt idx="17">
                  <c:v>54</c:v>
                </c:pt>
                <c:pt idx="18">
                  <c:v>65</c:v>
                </c:pt>
              </c:numCache>
            </c:numRef>
          </c:val>
          <c:smooth val="0"/>
          <c:extLst>
            <c:ext xmlns:c16="http://schemas.microsoft.com/office/drawing/2014/chart" uri="{C3380CC4-5D6E-409C-BE32-E72D297353CC}">
              <c16:uniqueId val="{0000000A-9F0B-44E1-9C83-DFA03A4B2AAF}"/>
            </c:ext>
          </c:extLst>
        </c:ser>
        <c:ser>
          <c:idx val="5"/>
          <c:order val="5"/>
          <c:tx>
            <c:strRef>
              <c:f>Sheet1!$G$1</c:f>
              <c:strCache>
                <c:ptCount val="1"/>
                <c:pt idx="0">
                  <c:v>Tobacco</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0B-44E1-9C83-DFA03A4B2AAF}"/>
                </c:ext>
              </c:extLst>
            </c:dLbl>
            <c:dLbl>
              <c:idx val="18"/>
              <c:tx>
                <c:rich>
                  <a:bodyPr/>
                  <a:lstStyle/>
                  <a:p>
                    <a:fld id="{9E82A4F6-3817-4B40-87F3-BD20DB88745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F0B-44E1-9C83-DFA03A4B2AA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Sheet1!$G$2:$G$20</c:f>
              <c:numCache>
                <c:formatCode>General</c:formatCode>
                <c:ptCount val="19"/>
                <c:pt idx="0">
                  <c:v>97</c:v>
                </c:pt>
                <c:pt idx="1">
                  <c:v>98</c:v>
                </c:pt>
                <c:pt idx="2">
                  <c:v>98</c:v>
                </c:pt>
                <c:pt idx="3">
                  <c:v>98</c:v>
                </c:pt>
                <c:pt idx="4">
                  <c:v>96</c:v>
                </c:pt>
                <c:pt idx="5">
                  <c:v>97</c:v>
                </c:pt>
                <c:pt idx="6">
                  <c:v>93</c:v>
                </c:pt>
                <c:pt idx="7">
                  <c:v>94</c:v>
                </c:pt>
                <c:pt idx="8">
                  <c:v>97</c:v>
                </c:pt>
                <c:pt idx="9">
                  <c:v>95</c:v>
                </c:pt>
                <c:pt idx="10">
                  <c:v>96</c:v>
                </c:pt>
                <c:pt idx="11">
                  <c:v>97</c:v>
                </c:pt>
                <c:pt idx="12">
                  <c:v>95</c:v>
                </c:pt>
                <c:pt idx="13">
                  <c:v>95</c:v>
                </c:pt>
                <c:pt idx="14">
                  <c:v>94</c:v>
                </c:pt>
                <c:pt idx="15">
                  <c:v>91</c:v>
                </c:pt>
                <c:pt idx="16">
                  <c:v>91</c:v>
                </c:pt>
                <c:pt idx="17">
                  <c:v>89</c:v>
                </c:pt>
                <c:pt idx="18">
                  <c:v>95</c:v>
                </c:pt>
              </c:numCache>
            </c:numRef>
          </c:val>
          <c:smooth val="0"/>
          <c:extLst>
            <c:ext xmlns:c16="http://schemas.microsoft.com/office/drawing/2014/chart" uri="{C3380CC4-5D6E-409C-BE32-E72D297353CC}">
              <c16:uniqueId val="{0000000D-9F0B-44E1-9C83-DFA03A4B2AAF}"/>
            </c:ext>
          </c:extLst>
        </c:ser>
        <c:dLbls>
          <c:showLegendKey val="0"/>
          <c:showVal val="0"/>
          <c:showCatName val="0"/>
          <c:showSerName val="0"/>
          <c:showPercent val="0"/>
          <c:showBubbleSize val="0"/>
        </c:dLbls>
        <c:marker val="1"/>
        <c:smooth val="0"/>
        <c:axId val="1017290216"/>
        <c:axId val="1017315144"/>
      </c:lineChart>
      <c:catAx>
        <c:axId val="101729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7315144"/>
        <c:crosses val="autoZero"/>
        <c:auto val="1"/>
        <c:lblAlgn val="ctr"/>
        <c:lblOffset val="100"/>
        <c:noMultiLvlLbl val="0"/>
      </c:catAx>
      <c:valAx>
        <c:axId val="10173151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IDRS participants</a:t>
                </a:r>
              </a:p>
            </c:rich>
          </c:tx>
          <c:layout>
            <c:manualLayout>
              <c:xMode val="edge"/>
              <c:yMode val="edge"/>
              <c:x val="1.2180546397217589E-2"/>
              <c:y val="0.1666609218307355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7290216"/>
        <c:crosses val="autoZero"/>
        <c:crossBetween val="between"/>
      </c:valAx>
      <c:spPr>
        <a:noFill/>
        <a:ln>
          <a:noFill/>
        </a:ln>
        <a:effectLst/>
      </c:spPr>
    </c:plotArea>
    <c:legend>
      <c:legendPos val="b"/>
      <c:layout>
        <c:manualLayout>
          <c:xMode val="edge"/>
          <c:yMode val="edge"/>
          <c:x val="8.0554097404491098E-2"/>
          <c:y val="0.83234033245844286"/>
          <c:w val="0.83194717847769029"/>
          <c:h val="0.1676596675415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92843750489629E-2"/>
          <c:y val="4.9217002237136466E-2"/>
          <c:w val="0.87898701475050534"/>
          <c:h val="0.70132642815621205"/>
        </c:manualLayout>
      </c:layout>
      <c:lineChart>
        <c:grouping val="standard"/>
        <c:varyColors val="0"/>
        <c:ser>
          <c:idx val="0"/>
          <c:order val="0"/>
          <c:tx>
            <c:strRef>
              <c:f>Sheet1!$B$1</c:f>
              <c:strCache>
                <c:ptCount val="1"/>
                <c:pt idx="0">
                  <c:v>Lifetime</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1E-4F4C-A99B-411D63D90281}"/>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1E-4F4C-A99B-411D63D90281}"/>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1E-4F4C-A99B-411D63D9028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51</c:v>
                </c:pt>
                <c:pt idx="1">
                  <c:v>51</c:v>
                </c:pt>
                <c:pt idx="2">
                  <c:v>54</c:v>
                </c:pt>
                <c:pt idx="3">
                  <c:v>50</c:v>
                </c:pt>
                <c:pt idx="4">
                  <c:v>63</c:v>
                </c:pt>
                <c:pt idx="5">
                  <c:v>60</c:v>
                </c:pt>
                <c:pt idx="6">
                  <c:v>68</c:v>
                </c:pt>
                <c:pt idx="7">
                  <c:v>70</c:v>
                </c:pt>
                <c:pt idx="8">
                  <c:v>64</c:v>
                </c:pt>
                <c:pt idx="9">
                  <c:v>69</c:v>
                </c:pt>
                <c:pt idx="10">
                  <c:v>68</c:v>
                </c:pt>
                <c:pt idx="11">
                  <c:v>65</c:v>
                </c:pt>
                <c:pt idx="12">
                  <c:v>59</c:v>
                </c:pt>
                <c:pt idx="13">
                  <c:v>71</c:v>
                </c:pt>
                <c:pt idx="14">
                  <c:v>65</c:v>
                </c:pt>
                <c:pt idx="15">
                  <c:v>61</c:v>
                </c:pt>
                <c:pt idx="16">
                  <c:v>62</c:v>
                </c:pt>
                <c:pt idx="17">
                  <c:v>61</c:v>
                </c:pt>
                <c:pt idx="18">
                  <c:v>63</c:v>
                </c:pt>
              </c:numCache>
            </c:numRef>
          </c:val>
          <c:smooth val="0"/>
          <c:extLst>
            <c:ext xmlns:c16="http://schemas.microsoft.com/office/drawing/2014/chart" uri="{C3380CC4-5D6E-409C-BE32-E72D297353CC}">
              <c16:uniqueId val="{00000003-3A1E-4F4C-A99B-411D63D90281}"/>
            </c:ext>
          </c:extLst>
        </c:ser>
        <c:ser>
          <c:idx val="1"/>
          <c:order val="1"/>
          <c:tx>
            <c:strRef>
              <c:f>Sheet1!$C$1</c:f>
              <c:strCache>
                <c:ptCount val="1"/>
                <c:pt idx="0">
                  <c:v>Past year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1E-4F4C-A99B-411D63D90281}"/>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1E-4F4C-A99B-411D63D90281}"/>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1E-4F4C-A99B-411D63D9028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19</c:v>
                </c:pt>
                <c:pt idx="1">
                  <c:v>23</c:v>
                </c:pt>
                <c:pt idx="2">
                  <c:v>18</c:v>
                </c:pt>
                <c:pt idx="3">
                  <c:v>14</c:v>
                </c:pt>
                <c:pt idx="4">
                  <c:v>18</c:v>
                </c:pt>
                <c:pt idx="5">
                  <c:v>12</c:v>
                </c:pt>
                <c:pt idx="6">
                  <c:v>23</c:v>
                </c:pt>
                <c:pt idx="7">
                  <c:v>23</c:v>
                </c:pt>
                <c:pt idx="8">
                  <c:v>20</c:v>
                </c:pt>
                <c:pt idx="9">
                  <c:v>18</c:v>
                </c:pt>
                <c:pt idx="10">
                  <c:v>16</c:v>
                </c:pt>
                <c:pt idx="11">
                  <c:v>20</c:v>
                </c:pt>
                <c:pt idx="12">
                  <c:v>13</c:v>
                </c:pt>
                <c:pt idx="13">
                  <c:v>17</c:v>
                </c:pt>
                <c:pt idx="14">
                  <c:v>21</c:v>
                </c:pt>
                <c:pt idx="15">
                  <c:v>24</c:v>
                </c:pt>
                <c:pt idx="16">
                  <c:v>20</c:v>
                </c:pt>
                <c:pt idx="17">
                  <c:v>19</c:v>
                </c:pt>
                <c:pt idx="18">
                  <c:v>25</c:v>
                </c:pt>
              </c:numCache>
            </c:numRef>
          </c:val>
          <c:smooth val="0"/>
          <c:extLst>
            <c:ext xmlns:c16="http://schemas.microsoft.com/office/drawing/2014/chart" uri="{C3380CC4-5D6E-409C-BE32-E72D297353CC}">
              <c16:uniqueId val="{00000007-3A1E-4F4C-A99B-411D63D90281}"/>
            </c:ext>
          </c:extLst>
        </c:ser>
        <c:dLbls>
          <c:showLegendKey val="0"/>
          <c:showVal val="0"/>
          <c:showCatName val="0"/>
          <c:showSerName val="0"/>
          <c:showPercent val="0"/>
          <c:showBubbleSize val="0"/>
        </c:dLbls>
        <c:marker val="1"/>
        <c:smooth val="0"/>
        <c:axId val="1032527624"/>
        <c:axId val="1032518112"/>
      </c:lineChart>
      <c:catAx>
        <c:axId val="103252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32518112"/>
        <c:crosses val="autoZero"/>
        <c:auto val="1"/>
        <c:lblAlgn val="ctr"/>
        <c:lblOffset val="100"/>
        <c:noMultiLvlLbl val="0"/>
      </c:catAx>
      <c:valAx>
        <c:axId val="10325181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3265531726730046E-2"/>
              <c:y val="0.1581814773153356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32527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70999841579604E-2"/>
          <c:y val="4.3650793650793648E-2"/>
          <c:w val="0.90772900015842028"/>
          <c:h val="0.7125059367579053"/>
        </c:manualLayout>
      </c:layout>
      <c:lineChart>
        <c:grouping val="standard"/>
        <c:varyColors val="0"/>
        <c:ser>
          <c:idx val="0"/>
          <c:order val="0"/>
          <c:tx>
            <c:strRef>
              <c:f>Sheet1!$B$1</c:f>
              <c:strCache>
                <c:ptCount val="1"/>
                <c:pt idx="0">
                  <c:v>Heard of naloxone</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5.3062126906920207E-2"/>
                  <c:y val="-4.9410094727115111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3B-4DB9-8E6B-C4283C511C16}"/>
                </c:ext>
              </c:extLst>
            </c:dLbl>
            <c:dLbl>
              <c:idx val="4"/>
              <c:layout>
                <c:manualLayout>
                  <c:x val="-1.620370370370379E-2"/>
                  <c:y val="-3.9682539682539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3B-4DB9-8E6B-C4283C511C1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3B-4DB9-8E6B-C4283C511C1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96</c:v>
                </c:pt>
                <c:pt idx="1">
                  <c:v>92</c:v>
                </c:pt>
                <c:pt idx="2">
                  <c:v>92</c:v>
                </c:pt>
                <c:pt idx="3">
                  <c:v>88</c:v>
                </c:pt>
                <c:pt idx="4">
                  <c:v>93</c:v>
                </c:pt>
                <c:pt idx="5">
                  <c:v>92</c:v>
                </c:pt>
              </c:numCache>
            </c:numRef>
          </c:val>
          <c:smooth val="0"/>
          <c:extLst>
            <c:ext xmlns:c16="http://schemas.microsoft.com/office/drawing/2014/chart" uri="{C3380CC4-5D6E-409C-BE32-E72D297353CC}">
              <c16:uniqueId val="{00000003-273B-4DB9-8E6B-C4283C511C16}"/>
            </c:ext>
          </c:extLst>
        </c:ser>
        <c:ser>
          <c:idx val="1"/>
          <c:order val="1"/>
          <c:tx>
            <c:strRef>
              <c:f>Sheet1!$C$1</c:f>
              <c:strCache>
                <c:ptCount val="1"/>
                <c:pt idx="0">
                  <c:v>Heard of take-home programs</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0"/>
              <c:layout>
                <c:manualLayout>
                  <c:x val="-5.3062126906920207E-2"/>
                  <c:y val="-7.90561515633841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3B-4DB9-8E6B-C4283C511C16}"/>
                </c:ext>
              </c:extLst>
            </c:dLbl>
            <c:dLbl>
              <c:idx val="4"/>
              <c:layout>
                <c:manualLayout>
                  <c:x val="-9.2592592592592587E-3"/>
                  <c:y val="-5.158730158730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3B-4DB9-8E6B-C4283C511C1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3B-4DB9-8E6B-C4283C511C1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0">
                  <c:v>40</c:v>
                </c:pt>
                <c:pt idx="1">
                  <c:v>40</c:v>
                </c:pt>
                <c:pt idx="2">
                  <c:v>56</c:v>
                </c:pt>
                <c:pt idx="3">
                  <c:v>52</c:v>
                </c:pt>
                <c:pt idx="4">
                  <c:v>63</c:v>
                </c:pt>
                <c:pt idx="5">
                  <c:v>61</c:v>
                </c:pt>
              </c:numCache>
            </c:numRef>
          </c:val>
          <c:smooth val="0"/>
          <c:extLst>
            <c:ext xmlns:c16="http://schemas.microsoft.com/office/drawing/2014/chart" uri="{C3380CC4-5D6E-409C-BE32-E72D297353CC}">
              <c16:uniqueId val="{00000007-273B-4DB9-8E6B-C4283C511C16}"/>
            </c:ext>
          </c:extLst>
        </c:ser>
        <c:ser>
          <c:idx val="2"/>
          <c:order val="2"/>
          <c:tx>
            <c:strRef>
              <c:f>Sheet1!$D$1</c:f>
              <c:strCache>
                <c:ptCount val="1"/>
                <c:pt idx="0">
                  <c:v>Trained in naloxone administration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5.08512049524652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3B-4DB9-8E6B-C4283C511C16}"/>
                </c:ext>
              </c:extLst>
            </c:dLbl>
            <c:dLbl>
              <c:idx val="3"/>
              <c:delete val="1"/>
              <c:extLst>
                <c:ext xmlns:c15="http://schemas.microsoft.com/office/drawing/2012/chart" uri="{CE6537A1-D6FC-4f65-9D91-7224C49458BB}"/>
                <c:ext xmlns:c16="http://schemas.microsoft.com/office/drawing/2014/chart" uri="{C3380CC4-5D6E-409C-BE32-E72D297353CC}">
                  <c16:uniqueId val="{00000009-273B-4DB9-8E6B-C4283C511C16}"/>
                </c:ext>
              </c:extLst>
            </c:dLbl>
            <c:dLbl>
              <c:idx val="4"/>
              <c:layout>
                <c:manualLayout>
                  <c:x val="-9.3981481481481485E-3"/>
                  <c:y val="2.9791588551431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3B-4DB9-8E6B-C4283C511C16}"/>
                </c:ext>
              </c:extLst>
            </c:dLbl>
            <c:dLbl>
              <c:idx val="5"/>
              <c:layout>
                <c:manualLayout>
                  <c:x val="-2.4537037037038736E-3"/>
                  <c:y val="-4.9573490813648369E-2"/>
                </c:manualLayout>
              </c:layout>
              <c:tx>
                <c:rich>
                  <a:bodyPr/>
                  <a:lstStyle/>
                  <a:p>
                    <a:fld id="{8F41EB74-B0A4-44AB-AD9B-8AE489C8043A}"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73B-4DB9-8E6B-C4283C511C1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Sheet1!$D$2:$D$7</c:f>
              <c:numCache>
                <c:formatCode>General</c:formatCode>
                <c:ptCount val="6"/>
                <c:pt idx="2">
                  <c:v>15</c:v>
                </c:pt>
                <c:pt idx="3">
                  <c:v>18</c:v>
                </c:pt>
                <c:pt idx="4">
                  <c:v>20</c:v>
                </c:pt>
                <c:pt idx="5">
                  <c:v>29</c:v>
                </c:pt>
              </c:numCache>
            </c:numRef>
          </c:val>
          <c:smooth val="0"/>
          <c:extLst>
            <c:ext xmlns:c16="http://schemas.microsoft.com/office/drawing/2014/chart" uri="{C3380CC4-5D6E-409C-BE32-E72D297353CC}">
              <c16:uniqueId val="{0000000C-273B-4DB9-8E6B-C4283C511C16}"/>
            </c:ext>
          </c:extLst>
        </c:ser>
        <c:ser>
          <c:idx val="3"/>
          <c:order val="3"/>
          <c:tx>
            <c:strRef>
              <c:f>Sheet1!$E$1</c:f>
              <c:strCache>
                <c:ptCount val="1"/>
                <c:pt idx="0">
                  <c:v>Heard of naloxone rescheduling</c:v>
                </c:pt>
              </c:strCache>
            </c:strRef>
          </c:tx>
          <c:spPr>
            <a:ln w="28575" cap="rnd">
              <a:solidFill>
                <a:schemeClr val="accent4"/>
              </a:solidFill>
              <a:round/>
            </a:ln>
            <a:effectLst/>
          </c:spPr>
          <c:marker>
            <c:symbol val="triangle"/>
            <c:size val="5"/>
            <c:spPr>
              <a:solidFill>
                <a:schemeClr val="accent4"/>
              </a:solidFill>
              <a:ln w="9525">
                <a:solidFill>
                  <a:schemeClr val="accent4"/>
                </a:solidFill>
              </a:ln>
              <a:effectLst/>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3B-4DB9-8E6B-C4283C511C16}"/>
                </c:ext>
              </c:extLst>
            </c:dLbl>
            <c:dLbl>
              <c:idx val="4"/>
              <c:layout>
                <c:manualLayout>
                  <c:x val="-1.1574074074074158E-2"/>
                  <c:y val="-3.968253968253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3B-4DB9-8E6B-C4283C511C1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73B-4DB9-8E6B-C4283C511C1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Sheet1!$E$2:$E$7</c:f>
              <c:numCache>
                <c:formatCode>General</c:formatCode>
                <c:ptCount val="6"/>
                <c:pt idx="3">
                  <c:v>14</c:v>
                </c:pt>
                <c:pt idx="4">
                  <c:v>29</c:v>
                </c:pt>
                <c:pt idx="5">
                  <c:v>28</c:v>
                </c:pt>
              </c:numCache>
            </c:numRef>
          </c:val>
          <c:smooth val="0"/>
          <c:extLst>
            <c:ext xmlns:c16="http://schemas.microsoft.com/office/drawing/2014/chart" uri="{C3380CC4-5D6E-409C-BE32-E72D297353CC}">
              <c16:uniqueId val="{00000010-273B-4DB9-8E6B-C4283C511C16}"/>
            </c:ext>
          </c:extLst>
        </c:ser>
        <c:dLbls>
          <c:showLegendKey val="0"/>
          <c:showVal val="0"/>
          <c:showCatName val="0"/>
          <c:showSerName val="0"/>
          <c:showPercent val="0"/>
          <c:showBubbleSize val="0"/>
        </c:dLbls>
        <c:marker val="1"/>
        <c:smooth val="0"/>
        <c:axId val="1087112576"/>
        <c:axId val="1087163416"/>
      </c:lineChart>
      <c:catAx>
        <c:axId val="108711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163416"/>
        <c:crosses val="autoZero"/>
        <c:auto val="1"/>
        <c:lblAlgn val="ctr"/>
        <c:lblOffset val="100"/>
        <c:noMultiLvlLbl val="0"/>
      </c:catAx>
      <c:valAx>
        <c:axId val="10871634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5772752040750598E-2"/>
              <c:y val="0.213347118802905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112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4728072783996E-2"/>
          <c:y val="5.0925925925925923E-2"/>
          <c:w val="0.8936798417439199"/>
          <c:h val="0.70799358413531654"/>
        </c:manualLayout>
      </c:layout>
      <c:lineChart>
        <c:grouping val="standard"/>
        <c:varyColors val="0"/>
        <c:ser>
          <c:idx val="0"/>
          <c:order val="0"/>
          <c:tx>
            <c:strRef>
              <c:f>Sheet1!$A$2</c:f>
              <c:strCache>
                <c:ptCount val="1"/>
                <c:pt idx="0">
                  <c:v>Borrowed needles</c:v>
                </c:pt>
              </c:strCache>
            </c:strRef>
          </c:tx>
          <c:spPr>
            <a:ln w="28575" cap="rnd">
              <a:solidFill>
                <a:schemeClr val="accent1"/>
              </a:solidFill>
              <a:round/>
            </a:ln>
            <a:effectLst/>
          </c:spPr>
          <c:marker>
            <c:symbol val="x"/>
            <c:size val="5"/>
            <c:spPr>
              <a:solidFill>
                <a:schemeClr val="accent1"/>
              </a:solidFill>
              <a:ln w="9525">
                <a:solidFill>
                  <a:schemeClr val="accent1"/>
                </a:solidFill>
              </a:ln>
              <a:effectLst/>
            </c:spPr>
          </c:marker>
          <c:dLbls>
            <c:dLbl>
              <c:idx val="0"/>
              <c:layout>
                <c:manualLayout>
                  <c:x val="-4.3787629994526553E-2"/>
                  <c:y val="-1.69751125440266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F-4786-838B-BD8E5DE8F8E5}"/>
                </c:ext>
              </c:extLst>
            </c:dLbl>
            <c:dLbl>
              <c:idx val="17"/>
              <c:layout>
                <c:manualLayout>
                  <c:x val="-4.3787629994526548E-3"/>
                  <c:y val="3.7037037037037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EF-4786-838B-BD8E5DE8F8E5}"/>
                </c:ext>
              </c:extLst>
            </c:dLbl>
            <c:dLbl>
              <c:idx val="18"/>
              <c:layout>
                <c:manualLayout>
                  <c:x val="-1.6055278859374966E-16"/>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EF-4786-838B-BD8E5DE8F8E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10</c:v>
                </c:pt>
                <c:pt idx="1">
                  <c:v>11</c:v>
                </c:pt>
                <c:pt idx="2">
                  <c:v>6</c:v>
                </c:pt>
                <c:pt idx="3">
                  <c:v>7</c:v>
                </c:pt>
                <c:pt idx="4">
                  <c:v>13</c:v>
                </c:pt>
                <c:pt idx="5">
                  <c:v>14</c:v>
                </c:pt>
                <c:pt idx="6">
                  <c:v>11</c:v>
                </c:pt>
                <c:pt idx="7">
                  <c:v>8</c:v>
                </c:pt>
                <c:pt idx="8">
                  <c:v>7</c:v>
                </c:pt>
                <c:pt idx="9">
                  <c:v>13</c:v>
                </c:pt>
                <c:pt idx="10">
                  <c:v>13</c:v>
                </c:pt>
                <c:pt idx="11">
                  <c:v>13</c:v>
                </c:pt>
                <c:pt idx="12">
                  <c:v>11</c:v>
                </c:pt>
                <c:pt idx="13">
                  <c:v>7</c:v>
                </c:pt>
                <c:pt idx="14">
                  <c:v>9</c:v>
                </c:pt>
                <c:pt idx="15">
                  <c:v>7</c:v>
                </c:pt>
                <c:pt idx="16">
                  <c:v>10</c:v>
                </c:pt>
                <c:pt idx="17">
                  <c:v>11</c:v>
                </c:pt>
                <c:pt idx="18">
                  <c:v>12</c:v>
                </c:pt>
              </c:numCache>
            </c:numRef>
          </c:val>
          <c:smooth val="0"/>
          <c:extLst>
            <c:ext xmlns:c16="http://schemas.microsoft.com/office/drawing/2014/chart" uri="{C3380CC4-5D6E-409C-BE32-E72D297353CC}">
              <c16:uniqueId val="{00000003-19EF-4786-838B-BD8E5DE8F8E5}"/>
            </c:ext>
          </c:extLst>
        </c:ser>
        <c:ser>
          <c:idx val="1"/>
          <c:order val="1"/>
          <c:tx>
            <c:strRef>
              <c:f>Sheet1!$A$3</c:f>
              <c:strCache>
                <c:ptCount val="1"/>
                <c:pt idx="0">
                  <c:v>Lent needles</c:v>
                </c:pt>
              </c:strCache>
            </c:strRef>
          </c:tx>
          <c:spPr>
            <a:ln w="28575" cap="rnd">
              <a:solidFill>
                <a:schemeClr val="accent2"/>
              </a:solidFill>
              <a:round/>
            </a:ln>
            <a:effectLst/>
          </c:spPr>
          <c:marker>
            <c:symbol val="triangle"/>
            <c:size val="5"/>
            <c:spPr>
              <a:solidFill>
                <a:schemeClr val="accent2"/>
              </a:solidFill>
              <a:ln w="9525">
                <a:solidFill>
                  <a:schemeClr val="accent2"/>
                </a:solidFill>
              </a:ln>
              <a:effectLst/>
            </c:spPr>
          </c:marker>
          <c:dLbls>
            <c:dLbl>
              <c:idx val="0"/>
              <c:layout>
                <c:manualLayout>
                  <c:x val="-4.1598248494800226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EF-4786-838B-BD8E5DE8F8E5}"/>
                </c:ext>
              </c:extLst>
            </c:dLbl>
            <c:dLbl>
              <c:idx val="17"/>
              <c:layout>
                <c:manualLayout>
                  <c:x val="-2.1893814997263274E-3"/>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EF-4786-838B-BD8E5DE8F8E5}"/>
                </c:ext>
              </c:extLst>
            </c:dLbl>
            <c:dLbl>
              <c:idx val="18"/>
              <c:layout>
                <c:manualLayout>
                  <c:x val="-1.6055278859374966E-16"/>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EF-4786-838B-BD8E5DE8F8E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17</c:v>
                </c:pt>
                <c:pt idx="1">
                  <c:v>17</c:v>
                </c:pt>
                <c:pt idx="2">
                  <c:v>12</c:v>
                </c:pt>
                <c:pt idx="3">
                  <c:v>21</c:v>
                </c:pt>
                <c:pt idx="4">
                  <c:v>16</c:v>
                </c:pt>
                <c:pt idx="5">
                  <c:v>15</c:v>
                </c:pt>
                <c:pt idx="6">
                  <c:v>21</c:v>
                </c:pt>
                <c:pt idx="7">
                  <c:v>11</c:v>
                </c:pt>
                <c:pt idx="8">
                  <c:v>11</c:v>
                </c:pt>
                <c:pt idx="9">
                  <c:v>20</c:v>
                </c:pt>
                <c:pt idx="10">
                  <c:v>19</c:v>
                </c:pt>
                <c:pt idx="11">
                  <c:v>15</c:v>
                </c:pt>
                <c:pt idx="12">
                  <c:v>16</c:v>
                </c:pt>
                <c:pt idx="13">
                  <c:v>12</c:v>
                </c:pt>
                <c:pt idx="14">
                  <c:v>15</c:v>
                </c:pt>
                <c:pt idx="15">
                  <c:v>14</c:v>
                </c:pt>
                <c:pt idx="16">
                  <c:v>12</c:v>
                </c:pt>
                <c:pt idx="17">
                  <c:v>16</c:v>
                </c:pt>
                <c:pt idx="18">
                  <c:v>14</c:v>
                </c:pt>
              </c:numCache>
            </c:numRef>
          </c:val>
          <c:smooth val="0"/>
          <c:extLst>
            <c:ext xmlns:c16="http://schemas.microsoft.com/office/drawing/2014/chart" uri="{C3380CC4-5D6E-409C-BE32-E72D297353CC}">
              <c16:uniqueId val="{00000007-19EF-4786-838B-BD8E5DE8F8E5}"/>
            </c:ext>
          </c:extLst>
        </c:ser>
        <c:ser>
          <c:idx val="2"/>
          <c:order val="2"/>
          <c:tx>
            <c:strRef>
              <c:f>Sheet1!$A$4</c:f>
              <c:strCache>
                <c:ptCount val="1"/>
                <c:pt idx="0">
                  <c:v>Shared other equipment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dLbl>
              <c:idx val="0"/>
              <c:layout>
                <c:manualLayout>
                  <c:x val="-4.1598248494800226E-2"/>
                  <c:y val="-1.3888888888888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EF-4786-838B-BD8E5DE8F8E5}"/>
                </c:ext>
              </c:extLst>
            </c:dLbl>
            <c:dLbl>
              <c:idx val="17"/>
              <c:layout>
                <c:manualLayout>
                  <c:x val="-3.2840722495894911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EF-4786-838B-BD8E5DE8F8E5}"/>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EF-4786-838B-BD8E5DE8F8E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52</c:v>
                </c:pt>
                <c:pt idx="1">
                  <c:v>38</c:v>
                </c:pt>
                <c:pt idx="2">
                  <c:v>44</c:v>
                </c:pt>
                <c:pt idx="3">
                  <c:v>49</c:v>
                </c:pt>
                <c:pt idx="4">
                  <c:v>44</c:v>
                </c:pt>
                <c:pt idx="5">
                  <c:v>36</c:v>
                </c:pt>
                <c:pt idx="6">
                  <c:v>39</c:v>
                </c:pt>
                <c:pt idx="7">
                  <c:v>52</c:v>
                </c:pt>
                <c:pt idx="8">
                  <c:v>52</c:v>
                </c:pt>
                <c:pt idx="9">
                  <c:v>48</c:v>
                </c:pt>
                <c:pt idx="10">
                  <c:v>42</c:v>
                </c:pt>
                <c:pt idx="11">
                  <c:v>30</c:v>
                </c:pt>
                <c:pt idx="12">
                  <c:v>24</c:v>
                </c:pt>
                <c:pt idx="13">
                  <c:v>29</c:v>
                </c:pt>
                <c:pt idx="14">
                  <c:v>35</c:v>
                </c:pt>
                <c:pt idx="15">
                  <c:v>29</c:v>
                </c:pt>
                <c:pt idx="16">
                  <c:v>26</c:v>
                </c:pt>
                <c:pt idx="17">
                  <c:v>24</c:v>
                </c:pt>
                <c:pt idx="18">
                  <c:v>27</c:v>
                </c:pt>
              </c:numCache>
            </c:numRef>
          </c:val>
          <c:smooth val="0"/>
          <c:extLst>
            <c:ext xmlns:c16="http://schemas.microsoft.com/office/drawing/2014/chart" uri="{C3380CC4-5D6E-409C-BE32-E72D297353CC}">
              <c16:uniqueId val="{0000000B-19EF-4786-838B-BD8E5DE8F8E5}"/>
            </c:ext>
          </c:extLst>
        </c:ser>
        <c:ser>
          <c:idx val="3"/>
          <c:order val="3"/>
          <c:tx>
            <c:strRef>
              <c:f>Sheet1!$A$5</c:f>
              <c:strCache>
                <c:ptCount val="1"/>
                <c:pt idx="0">
                  <c:v>Re-used own needle</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7"/>
              <c:layout>
                <c:manualLayout>
                  <c:x val="-4.5977011494252873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EF-4786-838B-BD8E5DE8F8E5}"/>
                </c:ext>
              </c:extLst>
            </c:dLbl>
            <c:dLbl>
              <c:idx val="8"/>
              <c:layout>
                <c:manualLayout>
                  <c:x val="-4.3787629994526546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9EF-4786-838B-BD8E5DE8F8E5}"/>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9EF-4786-838B-BD8E5DE8F8E5}"/>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9EF-4786-838B-BD8E5DE8F8E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8">
                  <c:v>57</c:v>
                </c:pt>
                <c:pt idx="9">
                  <c:v>67</c:v>
                </c:pt>
                <c:pt idx="10">
                  <c:v>58</c:v>
                </c:pt>
                <c:pt idx="11">
                  <c:v>53</c:v>
                </c:pt>
                <c:pt idx="12">
                  <c:v>46</c:v>
                </c:pt>
                <c:pt idx="13">
                  <c:v>49</c:v>
                </c:pt>
                <c:pt idx="14">
                  <c:v>52</c:v>
                </c:pt>
                <c:pt idx="15">
                  <c:v>40</c:v>
                </c:pt>
                <c:pt idx="16">
                  <c:v>54</c:v>
                </c:pt>
                <c:pt idx="17">
                  <c:v>47</c:v>
                </c:pt>
                <c:pt idx="18">
                  <c:v>41</c:v>
                </c:pt>
              </c:numCache>
            </c:numRef>
          </c:val>
          <c:smooth val="0"/>
          <c:extLst>
            <c:ext xmlns:c16="http://schemas.microsoft.com/office/drawing/2014/chart" uri="{C3380CC4-5D6E-409C-BE32-E72D297353CC}">
              <c16:uniqueId val="{00000010-19EF-4786-838B-BD8E5DE8F8E5}"/>
            </c:ext>
          </c:extLst>
        </c:ser>
        <c:dLbls>
          <c:showLegendKey val="0"/>
          <c:showVal val="0"/>
          <c:showCatName val="0"/>
          <c:showSerName val="0"/>
          <c:showPercent val="0"/>
          <c:showBubbleSize val="0"/>
        </c:dLbls>
        <c:marker val="1"/>
        <c:smooth val="0"/>
        <c:axId val="864099384"/>
        <c:axId val="864099712"/>
      </c:lineChart>
      <c:catAx>
        <c:axId val="86409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4099712"/>
        <c:crosses val="autoZero"/>
        <c:auto val="1"/>
        <c:lblAlgn val="ctr"/>
        <c:lblOffset val="100"/>
        <c:noMultiLvlLbl val="0"/>
      </c:catAx>
      <c:valAx>
        <c:axId val="8640997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IDRS participants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4099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53769819868427E-2"/>
          <c:y val="4.3650793650793648E-2"/>
          <c:w val="0.87813664113903556"/>
          <c:h val="0.7282386814277706"/>
        </c:manualLayout>
      </c:layout>
      <c:barChart>
        <c:barDir val="col"/>
        <c:grouping val="stacked"/>
        <c:varyColors val="0"/>
        <c:ser>
          <c:idx val="0"/>
          <c:order val="0"/>
          <c:tx>
            <c:strRef>
              <c:f>Sheet1!$A$2</c:f>
              <c:strCache>
                <c:ptCount val="1"/>
                <c:pt idx="0">
                  <c:v>Attendance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Sheet1!$B$2:$P$2</c:f>
              <c:numCache>
                <c:formatCode>General</c:formatCode>
                <c:ptCount val="15"/>
                <c:pt idx="0">
                  <c:v>30</c:v>
                </c:pt>
                <c:pt idx="1">
                  <c:v>34</c:v>
                </c:pt>
                <c:pt idx="2">
                  <c:v>23</c:v>
                </c:pt>
                <c:pt idx="3">
                  <c:v>29</c:v>
                </c:pt>
                <c:pt idx="4">
                  <c:v>29</c:v>
                </c:pt>
                <c:pt idx="5">
                  <c:v>25</c:v>
                </c:pt>
                <c:pt idx="6">
                  <c:v>32</c:v>
                </c:pt>
                <c:pt idx="7">
                  <c:v>30</c:v>
                </c:pt>
                <c:pt idx="8">
                  <c:v>33</c:v>
                </c:pt>
                <c:pt idx="9">
                  <c:v>29</c:v>
                </c:pt>
                <c:pt idx="10">
                  <c:v>22</c:v>
                </c:pt>
                <c:pt idx="11">
                  <c:v>30</c:v>
                </c:pt>
                <c:pt idx="12">
                  <c:v>23</c:v>
                </c:pt>
                <c:pt idx="13">
                  <c:v>30</c:v>
                </c:pt>
                <c:pt idx="14">
                  <c:v>27</c:v>
                </c:pt>
              </c:numCache>
            </c:numRef>
          </c:val>
          <c:extLst>
            <c:ext xmlns:c16="http://schemas.microsoft.com/office/drawing/2014/chart" uri="{C3380CC4-5D6E-409C-BE32-E72D297353CC}">
              <c16:uniqueId val="{00000000-D217-4D8E-B298-56A4EC30FF92}"/>
            </c:ext>
          </c:extLst>
        </c:ser>
        <c:ser>
          <c:idx val="1"/>
          <c:order val="1"/>
          <c:tx>
            <c:strRef>
              <c:f>Sheet1!$A$3</c:f>
              <c:strCache>
                <c:ptCount val="1"/>
                <c:pt idx="0">
                  <c:v>No attendance</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D217-4D8E-B298-56A4EC30FF9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strCache>
            </c:strRef>
          </c:cat>
          <c:val>
            <c:numRef>
              <c:f>Sheet1!$B$3:$P$3</c:f>
              <c:numCache>
                <c:formatCode>General</c:formatCode>
                <c:ptCount val="15"/>
                <c:pt idx="0">
                  <c:v>20</c:v>
                </c:pt>
                <c:pt idx="1">
                  <c:v>6</c:v>
                </c:pt>
                <c:pt idx="2">
                  <c:v>6</c:v>
                </c:pt>
                <c:pt idx="3">
                  <c:v>4</c:v>
                </c:pt>
                <c:pt idx="4">
                  <c:v>12</c:v>
                </c:pt>
                <c:pt idx="5">
                  <c:v>15</c:v>
                </c:pt>
                <c:pt idx="6">
                  <c:v>12</c:v>
                </c:pt>
                <c:pt idx="7">
                  <c:v>18</c:v>
                </c:pt>
                <c:pt idx="8">
                  <c:v>13</c:v>
                </c:pt>
                <c:pt idx="9">
                  <c:v>17</c:v>
                </c:pt>
                <c:pt idx="10">
                  <c:v>7</c:v>
                </c:pt>
                <c:pt idx="11">
                  <c:v>9</c:v>
                </c:pt>
                <c:pt idx="12">
                  <c:v>11</c:v>
                </c:pt>
                <c:pt idx="13">
                  <c:v>12</c:v>
                </c:pt>
                <c:pt idx="14">
                  <c:v>13</c:v>
                </c:pt>
              </c:numCache>
            </c:numRef>
          </c:val>
          <c:extLst>
            <c:ext xmlns:c16="http://schemas.microsoft.com/office/drawing/2014/chart" uri="{C3380CC4-5D6E-409C-BE32-E72D297353CC}">
              <c16:uniqueId val="{00000002-D217-4D8E-B298-56A4EC30FF92}"/>
            </c:ext>
          </c:extLst>
        </c:ser>
        <c:dLbls>
          <c:showLegendKey val="0"/>
          <c:showVal val="0"/>
          <c:showCatName val="0"/>
          <c:showSerName val="0"/>
          <c:showPercent val="0"/>
          <c:showBubbleSize val="0"/>
        </c:dLbls>
        <c:gapWidth val="150"/>
        <c:overlap val="100"/>
        <c:axId val="716031592"/>
        <c:axId val="716037496"/>
      </c:barChart>
      <c:catAx>
        <c:axId val="716031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6037496"/>
        <c:crosses val="autoZero"/>
        <c:auto val="1"/>
        <c:lblAlgn val="ctr"/>
        <c:lblOffset val="100"/>
        <c:noMultiLvlLbl val="0"/>
      </c:catAx>
      <c:valAx>
        <c:axId val="7160374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58904109589041E-2"/>
              <c:y val="0.1880478792917030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6031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7092150182536E-2"/>
          <c:y val="4.6928327645051192E-2"/>
          <c:w val="0.90310886962698089"/>
          <c:h val="0.72664937787213457"/>
        </c:manualLayout>
      </c:layout>
      <c:lineChart>
        <c:grouping val="standard"/>
        <c:varyColors val="0"/>
        <c:ser>
          <c:idx val="0"/>
          <c:order val="0"/>
          <c:tx>
            <c:strRef>
              <c:f>Sheet1!$A$2</c:f>
              <c:strCache>
                <c:ptCount val="1"/>
                <c:pt idx="0">
                  <c:v>Property crime</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dLbl>
              <c:idx val="0"/>
              <c:layout>
                <c:manualLayout>
                  <c:x val="-5.085120495246518E-2"/>
                  <c:y val="8.53242320819104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CD-4BD7-986D-E3A4A384323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CD-4BD7-986D-E3A4A384323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26</c:v>
                </c:pt>
                <c:pt idx="1">
                  <c:v>27</c:v>
                </c:pt>
                <c:pt idx="2">
                  <c:v>31</c:v>
                </c:pt>
                <c:pt idx="3">
                  <c:v>31</c:v>
                </c:pt>
                <c:pt idx="4">
                  <c:v>33</c:v>
                </c:pt>
                <c:pt idx="5">
                  <c:v>27</c:v>
                </c:pt>
                <c:pt idx="6">
                  <c:v>27</c:v>
                </c:pt>
                <c:pt idx="7">
                  <c:v>23</c:v>
                </c:pt>
                <c:pt idx="8">
                  <c:v>23</c:v>
                </c:pt>
                <c:pt idx="9">
                  <c:v>30</c:v>
                </c:pt>
                <c:pt idx="10">
                  <c:v>25</c:v>
                </c:pt>
                <c:pt idx="11">
                  <c:v>22</c:v>
                </c:pt>
                <c:pt idx="12">
                  <c:v>20</c:v>
                </c:pt>
                <c:pt idx="13">
                  <c:v>19</c:v>
                </c:pt>
                <c:pt idx="14">
                  <c:v>25</c:v>
                </c:pt>
                <c:pt idx="15">
                  <c:v>20</c:v>
                </c:pt>
                <c:pt idx="16">
                  <c:v>22</c:v>
                </c:pt>
                <c:pt idx="17">
                  <c:v>23</c:v>
                </c:pt>
                <c:pt idx="18">
                  <c:v>23</c:v>
                </c:pt>
              </c:numCache>
            </c:numRef>
          </c:val>
          <c:smooth val="0"/>
          <c:extLst>
            <c:ext xmlns:c16="http://schemas.microsoft.com/office/drawing/2014/chart" uri="{C3380CC4-5D6E-409C-BE32-E72D297353CC}">
              <c16:uniqueId val="{00000002-EACD-4BD7-986D-E3A4A3843238}"/>
            </c:ext>
          </c:extLst>
        </c:ser>
        <c:ser>
          <c:idx val="1"/>
          <c:order val="1"/>
          <c:tx>
            <c:strRef>
              <c:f>Sheet1!$A$3</c:f>
              <c:strCache>
                <c:ptCount val="1"/>
                <c:pt idx="0">
                  <c:v>Drug dealing</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0"/>
              <c:layout>
                <c:manualLayout>
                  <c:x val="-5.085120495246518E-2"/>
                  <c:y val="4.2662116040954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CD-4BD7-986D-E3A4A3843238}"/>
                </c:ext>
              </c:extLst>
            </c:dLbl>
            <c:dLbl>
              <c:idx val="17"/>
              <c:layout>
                <c:manualLayout>
                  <c:x val="-2.2109219544550078E-2"/>
                  <c:y val="-3.8395904436860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CD-4BD7-986D-E3A4A384323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CD-4BD7-986D-E3A4A384323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37</c:v>
                </c:pt>
                <c:pt idx="1">
                  <c:v>39</c:v>
                </c:pt>
                <c:pt idx="2">
                  <c:v>32</c:v>
                </c:pt>
                <c:pt idx="3">
                  <c:v>36</c:v>
                </c:pt>
                <c:pt idx="4">
                  <c:v>28</c:v>
                </c:pt>
                <c:pt idx="5">
                  <c:v>27</c:v>
                </c:pt>
                <c:pt idx="6">
                  <c:v>34</c:v>
                </c:pt>
                <c:pt idx="7">
                  <c:v>31</c:v>
                </c:pt>
                <c:pt idx="8">
                  <c:v>33</c:v>
                </c:pt>
                <c:pt idx="9">
                  <c:v>35</c:v>
                </c:pt>
                <c:pt idx="10">
                  <c:v>25</c:v>
                </c:pt>
                <c:pt idx="11">
                  <c:v>29</c:v>
                </c:pt>
                <c:pt idx="12">
                  <c:v>22</c:v>
                </c:pt>
                <c:pt idx="13">
                  <c:v>30</c:v>
                </c:pt>
                <c:pt idx="14">
                  <c:v>27</c:v>
                </c:pt>
                <c:pt idx="15">
                  <c:v>3</c:v>
                </c:pt>
                <c:pt idx="16">
                  <c:v>30</c:v>
                </c:pt>
                <c:pt idx="17">
                  <c:v>23</c:v>
                </c:pt>
                <c:pt idx="18">
                  <c:v>31</c:v>
                </c:pt>
              </c:numCache>
            </c:numRef>
          </c:val>
          <c:smooth val="0"/>
          <c:extLst>
            <c:ext xmlns:c16="http://schemas.microsoft.com/office/drawing/2014/chart" uri="{C3380CC4-5D6E-409C-BE32-E72D297353CC}">
              <c16:uniqueId val="{00000006-EACD-4BD7-986D-E3A4A3843238}"/>
            </c:ext>
          </c:extLst>
        </c:ser>
        <c:ser>
          <c:idx val="2"/>
          <c:order val="2"/>
          <c:tx>
            <c:strRef>
              <c:f>Sheet1!$A$4</c:f>
              <c:strCache>
                <c:ptCount val="1"/>
                <c:pt idx="0">
                  <c:v>Fraud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4.4218439089100156E-2"/>
                  <c:y val="8.53242320819104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CD-4BD7-986D-E3A4A3843238}"/>
                </c:ext>
              </c:extLst>
            </c:dLbl>
            <c:dLbl>
              <c:idx val="1"/>
              <c:delete val="1"/>
              <c:extLst>
                <c:ext xmlns:c15="http://schemas.microsoft.com/office/drawing/2012/chart" uri="{CE6537A1-D6FC-4f65-9D91-7224C49458BB}"/>
                <c:ext xmlns:c16="http://schemas.microsoft.com/office/drawing/2014/chart" uri="{C3380CC4-5D6E-409C-BE32-E72D297353CC}">
                  <c16:uniqueId val="{00000008-EACD-4BD7-986D-E3A4A3843238}"/>
                </c:ext>
              </c:extLst>
            </c:dLbl>
            <c:dLbl>
              <c:idx val="2"/>
              <c:delete val="1"/>
              <c:extLst>
                <c:ext xmlns:c15="http://schemas.microsoft.com/office/drawing/2012/chart" uri="{CE6537A1-D6FC-4f65-9D91-7224C49458BB}"/>
                <c:ext xmlns:c16="http://schemas.microsoft.com/office/drawing/2014/chart" uri="{C3380CC4-5D6E-409C-BE32-E72D297353CC}">
                  <c16:uniqueId val="{00000009-EACD-4BD7-986D-E3A4A3843238}"/>
                </c:ext>
              </c:extLst>
            </c:dLbl>
            <c:dLbl>
              <c:idx val="3"/>
              <c:delete val="1"/>
              <c:extLst>
                <c:ext xmlns:c15="http://schemas.microsoft.com/office/drawing/2012/chart" uri="{CE6537A1-D6FC-4f65-9D91-7224C49458BB}"/>
                <c:ext xmlns:c16="http://schemas.microsoft.com/office/drawing/2014/chart" uri="{C3380CC4-5D6E-409C-BE32-E72D297353CC}">
                  <c16:uniqueId val="{0000000A-EACD-4BD7-986D-E3A4A3843238}"/>
                </c:ext>
              </c:extLst>
            </c:dLbl>
            <c:dLbl>
              <c:idx val="4"/>
              <c:delete val="1"/>
              <c:extLst>
                <c:ext xmlns:c15="http://schemas.microsoft.com/office/drawing/2012/chart" uri="{CE6537A1-D6FC-4f65-9D91-7224C49458BB}"/>
                <c:ext xmlns:c16="http://schemas.microsoft.com/office/drawing/2014/chart" uri="{C3380CC4-5D6E-409C-BE32-E72D297353CC}">
                  <c16:uniqueId val="{0000000B-EACD-4BD7-986D-E3A4A3843238}"/>
                </c:ext>
              </c:extLst>
            </c:dLbl>
            <c:dLbl>
              <c:idx val="5"/>
              <c:delete val="1"/>
              <c:extLst>
                <c:ext xmlns:c15="http://schemas.microsoft.com/office/drawing/2012/chart" uri="{CE6537A1-D6FC-4f65-9D91-7224C49458BB}"/>
                <c:ext xmlns:c16="http://schemas.microsoft.com/office/drawing/2014/chart" uri="{C3380CC4-5D6E-409C-BE32-E72D297353CC}">
                  <c16:uniqueId val="{0000000C-EACD-4BD7-986D-E3A4A3843238}"/>
                </c:ext>
              </c:extLst>
            </c:dLbl>
            <c:dLbl>
              <c:idx val="6"/>
              <c:delete val="1"/>
              <c:extLst>
                <c:ext xmlns:c15="http://schemas.microsoft.com/office/drawing/2012/chart" uri="{CE6537A1-D6FC-4f65-9D91-7224C49458BB}"/>
                <c:ext xmlns:c16="http://schemas.microsoft.com/office/drawing/2014/chart" uri="{C3380CC4-5D6E-409C-BE32-E72D297353CC}">
                  <c16:uniqueId val="{0000000D-EACD-4BD7-986D-E3A4A3843238}"/>
                </c:ext>
              </c:extLst>
            </c:dLbl>
            <c:dLbl>
              <c:idx val="7"/>
              <c:delete val="1"/>
              <c:extLst>
                <c:ext xmlns:c15="http://schemas.microsoft.com/office/drawing/2012/chart" uri="{CE6537A1-D6FC-4f65-9D91-7224C49458BB}"/>
                <c:ext xmlns:c16="http://schemas.microsoft.com/office/drawing/2014/chart" uri="{C3380CC4-5D6E-409C-BE32-E72D297353CC}">
                  <c16:uniqueId val="{0000000E-EACD-4BD7-986D-E3A4A3843238}"/>
                </c:ext>
              </c:extLst>
            </c:dLbl>
            <c:dLbl>
              <c:idx val="8"/>
              <c:delete val="1"/>
              <c:extLst>
                <c:ext xmlns:c15="http://schemas.microsoft.com/office/drawing/2012/chart" uri="{CE6537A1-D6FC-4f65-9D91-7224C49458BB}"/>
                <c:ext xmlns:c16="http://schemas.microsoft.com/office/drawing/2014/chart" uri="{C3380CC4-5D6E-409C-BE32-E72D297353CC}">
                  <c16:uniqueId val="{0000000F-EACD-4BD7-986D-E3A4A3843238}"/>
                </c:ext>
              </c:extLst>
            </c:dLbl>
            <c:dLbl>
              <c:idx val="9"/>
              <c:delete val="1"/>
              <c:extLst>
                <c:ext xmlns:c15="http://schemas.microsoft.com/office/drawing/2012/chart" uri="{CE6537A1-D6FC-4f65-9D91-7224C49458BB}"/>
                <c:ext xmlns:c16="http://schemas.microsoft.com/office/drawing/2014/chart" uri="{C3380CC4-5D6E-409C-BE32-E72D297353CC}">
                  <c16:uniqueId val="{00000010-EACD-4BD7-986D-E3A4A3843238}"/>
                </c:ext>
              </c:extLst>
            </c:dLbl>
            <c:dLbl>
              <c:idx val="10"/>
              <c:delete val="1"/>
              <c:extLst>
                <c:ext xmlns:c15="http://schemas.microsoft.com/office/drawing/2012/chart" uri="{CE6537A1-D6FC-4f65-9D91-7224C49458BB}"/>
                <c:ext xmlns:c16="http://schemas.microsoft.com/office/drawing/2014/chart" uri="{C3380CC4-5D6E-409C-BE32-E72D297353CC}">
                  <c16:uniqueId val="{00000011-EACD-4BD7-986D-E3A4A3843238}"/>
                </c:ext>
              </c:extLst>
            </c:dLbl>
            <c:dLbl>
              <c:idx val="11"/>
              <c:delete val="1"/>
              <c:extLst>
                <c:ext xmlns:c15="http://schemas.microsoft.com/office/drawing/2012/chart" uri="{CE6537A1-D6FC-4f65-9D91-7224C49458BB}"/>
                <c:ext xmlns:c16="http://schemas.microsoft.com/office/drawing/2014/chart" uri="{C3380CC4-5D6E-409C-BE32-E72D297353CC}">
                  <c16:uniqueId val="{00000012-EACD-4BD7-986D-E3A4A3843238}"/>
                </c:ext>
              </c:extLst>
            </c:dLbl>
            <c:dLbl>
              <c:idx val="12"/>
              <c:delete val="1"/>
              <c:extLst>
                <c:ext xmlns:c15="http://schemas.microsoft.com/office/drawing/2012/chart" uri="{CE6537A1-D6FC-4f65-9D91-7224C49458BB}"/>
                <c:ext xmlns:c16="http://schemas.microsoft.com/office/drawing/2014/chart" uri="{C3380CC4-5D6E-409C-BE32-E72D297353CC}">
                  <c16:uniqueId val="{00000013-EACD-4BD7-986D-E3A4A3843238}"/>
                </c:ext>
              </c:extLst>
            </c:dLbl>
            <c:dLbl>
              <c:idx val="13"/>
              <c:delete val="1"/>
              <c:extLst>
                <c:ext xmlns:c15="http://schemas.microsoft.com/office/drawing/2012/chart" uri="{CE6537A1-D6FC-4f65-9D91-7224C49458BB}"/>
                <c:ext xmlns:c16="http://schemas.microsoft.com/office/drawing/2014/chart" uri="{C3380CC4-5D6E-409C-BE32-E72D297353CC}">
                  <c16:uniqueId val="{00000014-EACD-4BD7-986D-E3A4A3843238}"/>
                </c:ext>
              </c:extLst>
            </c:dLbl>
            <c:dLbl>
              <c:idx val="14"/>
              <c:delete val="1"/>
              <c:extLst>
                <c:ext xmlns:c15="http://schemas.microsoft.com/office/drawing/2012/chart" uri="{CE6537A1-D6FC-4f65-9D91-7224C49458BB}"/>
                <c:ext xmlns:c16="http://schemas.microsoft.com/office/drawing/2014/chart" uri="{C3380CC4-5D6E-409C-BE32-E72D297353CC}">
                  <c16:uniqueId val="{00000015-EACD-4BD7-986D-E3A4A3843238}"/>
                </c:ext>
              </c:extLst>
            </c:dLbl>
            <c:dLbl>
              <c:idx val="15"/>
              <c:delete val="1"/>
              <c:extLst>
                <c:ext xmlns:c15="http://schemas.microsoft.com/office/drawing/2012/chart" uri="{CE6537A1-D6FC-4f65-9D91-7224C49458BB}"/>
                <c:ext xmlns:c16="http://schemas.microsoft.com/office/drawing/2014/chart" uri="{C3380CC4-5D6E-409C-BE32-E72D297353CC}">
                  <c16:uniqueId val="{00000016-EACD-4BD7-986D-E3A4A3843238}"/>
                </c:ext>
              </c:extLst>
            </c:dLbl>
            <c:dLbl>
              <c:idx val="16"/>
              <c:delete val="1"/>
              <c:extLst>
                <c:ext xmlns:c15="http://schemas.microsoft.com/office/drawing/2012/chart" uri="{CE6537A1-D6FC-4f65-9D91-7224C49458BB}"/>
                <c:ext xmlns:c16="http://schemas.microsoft.com/office/drawing/2014/chart" uri="{C3380CC4-5D6E-409C-BE32-E72D297353CC}">
                  <c16:uniqueId val="{00000017-EACD-4BD7-986D-E3A4A3843238}"/>
                </c:ext>
              </c:extLst>
            </c:dLbl>
            <c:dLbl>
              <c:idx val="17"/>
              <c:layout>
                <c:manualLayout>
                  <c:x val="-4.4218439089100158E-3"/>
                  <c:y val="1.2798634812286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ACD-4BD7-986D-E3A4A3843238}"/>
                </c:ext>
              </c:extLst>
            </c:dLbl>
            <c:dLbl>
              <c:idx val="18"/>
              <c:layout>
                <c:manualLayout>
                  <c:x val="0"/>
                  <c:y val="-2.5597269624573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ACD-4BD7-986D-E3A4A384323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9</c:v>
                </c:pt>
                <c:pt idx="1">
                  <c:v>9</c:v>
                </c:pt>
                <c:pt idx="2">
                  <c:v>11</c:v>
                </c:pt>
                <c:pt idx="3">
                  <c:v>7</c:v>
                </c:pt>
                <c:pt idx="4">
                  <c:v>6</c:v>
                </c:pt>
                <c:pt idx="5">
                  <c:v>5</c:v>
                </c:pt>
                <c:pt idx="6">
                  <c:v>9</c:v>
                </c:pt>
                <c:pt idx="7">
                  <c:v>5</c:v>
                </c:pt>
                <c:pt idx="8">
                  <c:v>4</c:v>
                </c:pt>
                <c:pt idx="9">
                  <c:v>6</c:v>
                </c:pt>
                <c:pt idx="10">
                  <c:v>6</c:v>
                </c:pt>
                <c:pt idx="11">
                  <c:v>3</c:v>
                </c:pt>
                <c:pt idx="12">
                  <c:v>1</c:v>
                </c:pt>
                <c:pt idx="13">
                  <c:v>3</c:v>
                </c:pt>
                <c:pt idx="14">
                  <c:v>6</c:v>
                </c:pt>
                <c:pt idx="15">
                  <c:v>2</c:v>
                </c:pt>
                <c:pt idx="16">
                  <c:v>6</c:v>
                </c:pt>
                <c:pt idx="17">
                  <c:v>4</c:v>
                </c:pt>
                <c:pt idx="18">
                  <c:v>5</c:v>
                </c:pt>
              </c:numCache>
            </c:numRef>
          </c:val>
          <c:smooth val="0"/>
          <c:extLst>
            <c:ext xmlns:c16="http://schemas.microsoft.com/office/drawing/2014/chart" uri="{C3380CC4-5D6E-409C-BE32-E72D297353CC}">
              <c16:uniqueId val="{0000001A-EACD-4BD7-986D-E3A4A3843238}"/>
            </c:ext>
          </c:extLst>
        </c:ser>
        <c:ser>
          <c:idx val="3"/>
          <c:order val="3"/>
          <c:tx>
            <c:strRef>
              <c:f>Sheet1!$A$5</c:f>
              <c:strCache>
                <c:ptCount val="1"/>
                <c:pt idx="0">
                  <c:v>Violent crime</c:v>
                </c:pt>
              </c:strCache>
            </c:strRef>
          </c:tx>
          <c:spPr>
            <a:ln w="28575" cap="rnd">
              <a:solidFill>
                <a:schemeClr val="accent4"/>
              </a:solidFill>
              <a:round/>
            </a:ln>
            <a:effectLst/>
          </c:spPr>
          <c:marker>
            <c:symbol val="plus"/>
            <c:size val="5"/>
            <c:spPr>
              <a:solidFill>
                <a:schemeClr val="accent4"/>
              </a:solidFill>
              <a:ln w="9525">
                <a:solidFill>
                  <a:schemeClr val="accent4"/>
                </a:solidFill>
              </a:ln>
              <a:effectLst/>
            </c:spPr>
          </c:marker>
          <c:dLbls>
            <c:dLbl>
              <c:idx val="17"/>
              <c:layout>
                <c:manualLayout>
                  <c:x val="0"/>
                  <c:y val="-3.4129692832764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ACD-4BD7-986D-E3A4A3843238}"/>
                </c:ext>
              </c:extLst>
            </c:dLbl>
            <c:dLbl>
              <c:idx val="18"/>
              <c:layout>
                <c:manualLayout>
                  <c:x val="-2.2109219544550079E-3"/>
                  <c:y val="8.53242320819112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ACD-4BD7-986D-E3A4A384323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0">
                  <c:v>9</c:v>
                </c:pt>
                <c:pt idx="1">
                  <c:v>9</c:v>
                </c:pt>
                <c:pt idx="2">
                  <c:v>9</c:v>
                </c:pt>
                <c:pt idx="3">
                  <c:v>8</c:v>
                </c:pt>
                <c:pt idx="4">
                  <c:v>10</c:v>
                </c:pt>
                <c:pt idx="5">
                  <c:v>10</c:v>
                </c:pt>
                <c:pt idx="6">
                  <c:v>9</c:v>
                </c:pt>
                <c:pt idx="7">
                  <c:v>7</c:v>
                </c:pt>
                <c:pt idx="8">
                  <c:v>3</c:v>
                </c:pt>
                <c:pt idx="9">
                  <c:v>8</c:v>
                </c:pt>
                <c:pt idx="10">
                  <c:v>5</c:v>
                </c:pt>
                <c:pt idx="11">
                  <c:v>10</c:v>
                </c:pt>
                <c:pt idx="12">
                  <c:v>6</c:v>
                </c:pt>
                <c:pt idx="13">
                  <c:v>7</c:v>
                </c:pt>
                <c:pt idx="14">
                  <c:v>7</c:v>
                </c:pt>
                <c:pt idx="15">
                  <c:v>7</c:v>
                </c:pt>
                <c:pt idx="16">
                  <c:v>6</c:v>
                </c:pt>
                <c:pt idx="17">
                  <c:v>7</c:v>
                </c:pt>
                <c:pt idx="18">
                  <c:v>4</c:v>
                </c:pt>
              </c:numCache>
            </c:numRef>
          </c:val>
          <c:smooth val="0"/>
          <c:extLst>
            <c:ext xmlns:c16="http://schemas.microsoft.com/office/drawing/2014/chart" uri="{C3380CC4-5D6E-409C-BE32-E72D297353CC}">
              <c16:uniqueId val="{0000001D-EACD-4BD7-986D-E3A4A3843238}"/>
            </c:ext>
          </c:extLst>
        </c:ser>
        <c:ser>
          <c:idx val="4"/>
          <c:order val="4"/>
          <c:tx>
            <c:strRef>
              <c:f>Sheet1!$A$6</c:f>
              <c:strCache>
                <c:ptCount val="1"/>
                <c:pt idx="0">
                  <c:v>Any crime</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dLbl>
              <c:idx val="0"/>
              <c:layout>
                <c:manualLayout>
                  <c:x val="-5.3062126906920186E-2"/>
                  <c:y val="1.2798634812286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ACD-4BD7-986D-E3A4A384323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ACD-4BD7-986D-E3A4A384323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ACD-4BD7-986D-E3A4A384323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Sheet1!$B$6:$T$6</c:f>
              <c:numCache>
                <c:formatCode>General</c:formatCode>
                <c:ptCount val="19"/>
                <c:pt idx="0">
                  <c:v>58</c:v>
                </c:pt>
                <c:pt idx="1">
                  <c:v>57</c:v>
                </c:pt>
                <c:pt idx="2">
                  <c:v>58</c:v>
                </c:pt>
                <c:pt idx="3">
                  <c:v>55</c:v>
                </c:pt>
                <c:pt idx="4">
                  <c:v>51</c:v>
                </c:pt>
                <c:pt idx="5">
                  <c:v>49</c:v>
                </c:pt>
                <c:pt idx="6">
                  <c:v>55</c:v>
                </c:pt>
                <c:pt idx="7">
                  <c:v>47</c:v>
                </c:pt>
                <c:pt idx="8">
                  <c:v>47</c:v>
                </c:pt>
                <c:pt idx="9">
                  <c:v>55</c:v>
                </c:pt>
                <c:pt idx="10">
                  <c:v>43</c:v>
                </c:pt>
                <c:pt idx="11">
                  <c:v>44</c:v>
                </c:pt>
                <c:pt idx="12">
                  <c:v>37</c:v>
                </c:pt>
                <c:pt idx="13">
                  <c:v>42</c:v>
                </c:pt>
                <c:pt idx="14">
                  <c:v>45</c:v>
                </c:pt>
                <c:pt idx="15">
                  <c:v>46</c:v>
                </c:pt>
                <c:pt idx="16">
                  <c:v>42</c:v>
                </c:pt>
                <c:pt idx="17">
                  <c:v>42</c:v>
                </c:pt>
                <c:pt idx="18">
                  <c:v>46</c:v>
                </c:pt>
              </c:numCache>
            </c:numRef>
          </c:val>
          <c:smooth val="0"/>
          <c:extLst>
            <c:ext xmlns:c16="http://schemas.microsoft.com/office/drawing/2014/chart" uri="{C3380CC4-5D6E-409C-BE32-E72D297353CC}">
              <c16:uniqueId val="{00000021-EACD-4BD7-986D-E3A4A3843238}"/>
            </c:ext>
          </c:extLst>
        </c:ser>
        <c:dLbls>
          <c:showLegendKey val="0"/>
          <c:showVal val="0"/>
          <c:showCatName val="0"/>
          <c:showSerName val="0"/>
          <c:showPercent val="0"/>
          <c:showBubbleSize val="0"/>
        </c:dLbls>
        <c:marker val="1"/>
        <c:smooth val="0"/>
        <c:axId val="921861448"/>
        <c:axId val="921864072"/>
      </c:lineChart>
      <c:catAx>
        <c:axId val="92186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1864072"/>
        <c:crosses val="autoZero"/>
        <c:auto val="1"/>
        <c:lblAlgn val="ctr"/>
        <c:lblOffset val="100"/>
        <c:noMultiLvlLbl val="0"/>
      </c:catAx>
      <c:valAx>
        <c:axId val="9218640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186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22309711286096E-2"/>
          <c:y val="4.3650793650793648E-2"/>
          <c:w val="0.80599046829672605"/>
          <c:h val="0.72396892955948078"/>
        </c:manualLayout>
      </c:layout>
      <c:barChart>
        <c:barDir val="col"/>
        <c:grouping val="clustered"/>
        <c:varyColors val="0"/>
        <c:ser>
          <c:idx val="1"/>
          <c:order val="1"/>
          <c:tx>
            <c:strRef>
              <c:f>Sheet1!$A$3</c:f>
              <c:strCache>
                <c:ptCount val="1"/>
                <c:pt idx="0">
                  <c:v>% used in past 6 months</c:v>
                </c:pt>
              </c:strCache>
            </c:strRef>
          </c:tx>
          <c:spPr>
            <a:solidFill>
              <a:schemeClr val="accent2"/>
            </a:solidFill>
            <a:ln>
              <a:noFill/>
            </a:ln>
            <a:effectLst/>
          </c:spPr>
          <c:invertIfNegative val="0"/>
          <c:dLbls>
            <c:dLbl>
              <c:idx val="0"/>
              <c:layout>
                <c:manualLayout>
                  <c:x val="0"/>
                  <c:y val="6.7567567567567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9-4C0F-92BD-15CF88942BC7}"/>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A9-4C0F-92BD-15CF88942BC7}"/>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A9-4C0F-92BD-15CF88942BC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0</c:formatCode>
                <c:ptCount val="19"/>
                <c:pt idx="0">
                  <c:v>93</c:v>
                </c:pt>
                <c:pt idx="1">
                  <c:v>96</c:v>
                </c:pt>
                <c:pt idx="2">
                  <c:v>96</c:v>
                </c:pt>
                <c:pt idx="3">
                  <c:v>97</c:v>
                </c:pt>
                <c:pt idx="4">
                  <c:v>95</c:v>
                </c:pt>
                <c:pt idx="5">
                  <c:v>88</c:v>
                </c:pt>
                <c:pt idx="6">
                  <c:v>81</c:v>
                </c:pt>
                <c:pt idx="7">
                  <c:v>88</c:v>
                </c:pt>
                <c:pt idx="8">
                  <c:v>83</c:v>
                </c:pt>
                <c:pt idx="9">
                  <c:v>94</c:v>
                </c:pt>
                <c:pt idx="10">
                  <c:v>92</c:v>
                </c:pt>
                <c:pt idx="11">
                  <c:v>87</c:v>
                </c:pt>
                <c:pt idx="12">
                  <c:v>89</c:v>
                </c:pt>
                <c:pt idx="13">
                  <c:v>83</c:v>
                </c:pt>
                <c:pt idx="14">
                  <c:v>87</c:v>
                </c:pt>
                <c:pt idx="15">
                  <c:v>93</c:v>
                </c:pt>
                <c:pt idx="16">
                  <c:v>86</c:v>
                </c:pt>
                <c:pt idx="17">
                  <c:v>80</c:v>
                </c:pt>
                <c:pt idx="18">
                  <c:v>83</c:v>
                </c:pt>
              </c:numCache>
            </c:numRef>
          </c:val>
          <c:extLst>
            <c:ext xmlns:c16="http://schemas.microsoft.com/office/drawing/2014/chart" uri="{C3380CC4-5D6E-409C-BE32-E72D297353CC}">
              <c16:uniqueId val="{00000003-9DA9-4C0F-92BD-15CF88942BC7}"/>
            </c:ext>
          </c:extLst>
        </c:ser>
        <c:dLbls>
          <c:showLegendKey val="0"/>
          <c:showVal val="0"/>
          <c:showCatName val="0"/>
          <c:showSerName val="0"/>
          <c:showPercent val="0"/>
          <c:showBubbleSize val="0"/>
        </c:dLbls>
        <c:gapWidth val="219"/>
        <c:axId val="1157282424"/>
        <c:axId val="1157282096"/>
      </c:barChart>
      <c:lineChart>
        <c:grouping val="standard"/>
        <c:varyColors val="0"/>
        <c:ser>
          <c:idx val="0"/>
          <c:order val="0"/>
          <c:tx>
            <c:strRef>
              <c:f>Sheet1!$A$2</c:f>
              <c:strCache>
                <c:ptCount val="1"/>
                <c:pt idx="0">
                  <c:v>Median days used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A9-4C0F-92BD-15CF88942BC7}"/>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A9-4C0F-92BD-15CF88942BC7}"/>
                </c:ext>
              </c:extLst>
            </c:dLbl>
            <c:dLbl>
              <c:idx val="18"/>
              <c:layout>
                <c:manualLayout>
                  <c:x val="-6.57894736842121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A9-4C0F-92BD-15CF88942BC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180</c:v>
                </c:pt>
                <c:pt idx="1">
                  <c:v>158</c:v>
                </c:pt>
                <c:pt idx="2">
                  <c:v>180</c:v>
                </c:pt>
                <c:pt idx="3">
                  <c:v>170</c:v>
                </c:pt>
                <c:pt idx="4">
                  <c:v>120</c:v>
                </c:pt>
                <c:pt idx="5">
                  <c:v>96</c:v>
                </c:pt>
                <c:pt idx="6">
                  <c:v>72</c:v>
                </c:pt>
                <c:pt idx="7">
                  <c:v>96</c:v>
                </c:pt>
                <c:pt idx="8">
                  <c:v>72</c:v>
                </c:pt>
                <c:pt idx="9">
                  <c:v>96</c:v>
                </c:pt>
                <c:pt idx="10">
                  <c:v>90</c:v>
                </c:pt>
                <c:pt idx="11">
                  <c:v>90</c:v>
                </c:pt>
                <c:pt idx="12">
                  <c:v>96</c:v>
                </c:pt>
                <c:pt idx="13">
                  <c:v>90</c:v>
                </c:pt>
                <c:pt idx="14">
                  <c:v>120</c:v>
                </c:pt>
                <c:pt idx="15">
                  <c:v>120</c:v>
                </c:pt>
                <c:pt idx="16">
                  <c:v>90</c:v>
                </c:pt>
                <c:pt idx="17">
                  <c:v>140</c:v>
                </c:pt>
                <c:pt idx="18">
                  <c:v>96</c:v>
                </c:pt>
              </c:numCache>
            </c:numRef>
          </c:val>
          <c:smooth val="0"/>
          <c:extLst>
            <c:ext xmlns:c16="http://schemas.microsoft.com/office/drawing/2014/chart" uri="{C3380CC4-5D6E-409C-BE32-E72D297353CC}">
              <c16:uniqueId val="{00000007-9DA9-4C0F-92BD-15CF88942BC7}"/>
            </c:ext>
          </c:extLst>
        </c:ser>
        <c:dLbls>
          <c:showLegendKey val="0"/>
          <c:showVal val="0"/>
          <c:showCatName val="0"/>
          <c:showSerName val="0"/>
          <c:showPercent val="0"/>
          <c:showBubbleSize val="0"/>
        </c:dLbls>
        <c:marker val="1"/>
        <c:smooth val="0"/>
        <c:axId val="1225797608"/>
        <c:axId val="1225781864"/>
      </c:lineChart>
      <c:catAx>
        <c:axId val="115728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7282096"/>
        <c:crosses val="autoZero"/>
        <c:auto val="1"/>
        <c:lblAlgn val="ctr"/>
        <c:lblOffset val="100"/>
        <c:noMultiLvlLbl val="0"/>
      </c:catAx>
      <c:valAx>
        <c:axId val="11572820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6.5789473684210523E-3"/>
              <c:y val="0.1679084202312548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7282424"/>
        <c:crosses val="autoZero"/>
        <c:crossBetween val="between"/>
      </c:valAx>
      <c:valAx>
        <c:axId val="1225781864"/>
        <c:scaling>
          <c:orientation val="minMax"/>
          <c:max val="18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00766680480729"/>
              <c:y val="0.315608361454818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797608"/>
        <c:crosses val="max"/>
        <c:crossBetween val="between"/>
      </c:valAx>
      <c:catAx>
        <c:axId val="1225797608"/>
        <c:scaling>
          <c:orientation val="minMax"/>
        </c:scaling>
        <c:delete val="1"/>
        <c:axPos val="b"/>
        <c:numFmt formatCode="General" sourceLinked="1"/>
        <c:majorTickMark val="out"/>
        <c:minorTickMark val="none"/>
        <c:tickLblPos val="nextTo"/>
        <c:crossAx val="1225781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Cap</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73-49C1-A674-6FAF53860AD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73-49C1-A674-6FAF53860AD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73-49C1-A674-6FAF53860AD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numCache>
            </c:numRef>
          </c:val>
          <c:extLst>
            <c:ext xmlns:c16="http://schemas.microsoft.com/office/drawing/2014/chart" uri="{C3380CC4-5D6E-409C-BE32-E72D297353CC}">
              <c16:uniqueId val="{00000003-5773-49C1-A674-6FAF53860AD3}"/>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73-49C1-A674-6FAF53860AD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73-49C1-A674-6FAF53860AD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73-49C1-A674-6FAF53860AD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220</c:v>
                </c:pt>
                <c:pt idx="1">
                  <c:v>320</c:v>
                </c:pt>
                <c:pt idx="2">
                  <c:v>300</c:v>
                </c:pt>
                <c:pt idx="3">
                  <c:v>300</c:v>
                </c:pt>
                <c:pt idx="4">
                  <c:v>300</c:v>
                </c:pt>
                <c:pt idx="5">
                  <c:v>300</c:v>
                </c:pt>
                <c:pt idx="6">
                  <c:v>300</c:v>
                </c:pt>
                <c:pt idx="7">
                  <c:v>300</c:v>
                </c:pt>
                <c:pt idx="8">
                  <c:v>300</c:v>
                </c:pt>
                <c:pt idx="9">
                  <c:v>320</c:v>
                </c:pt>
                <c:pt idx="10">
                  <c:v>345</c:v>
                </c:pt>
                <c:pt idx="11">
                  <c:v>300</c:v>
                </c:pt>
                <c:pt idx="12">
                  <c:v>350</c:v>
                </c:pt>
                <c:pt idx="13">
                  <c:v>350</c:v>
                </c:pt>
                <c:pt idx="14">
                  <c:v>400</c:v>
                </c:pt>
                <c:pt idx="15">
                  <c:v>400</c:v>
                </c:pt>
                <c:pt idx="16">
                  <c:v>350</c:v>
                </c:pt>
                <c:pt idx="17">
                  <c:v>350</c:v>
                </c:pt>
                <c:pt idx="18">
                  <c:v>350</c:v>
                </c:pt>
              </c:numCache>
            </c:numRef>
          </c:val>
          <c:extLst>
            <c:ext xmlns:c16="http://schemas.microsoft.com/office/drawing/2014/chart" uri="{C3380CC4-5D6E-409C-BE32-E72D297353CC}">
              <c16:uniqueId val="{00000007-5773-49C1-A674-6FAF53860AD3}"/>
            </c:ext>
          </c:extLst>
        </c:ser>
        <c:dLbls>
          <c:showLegendKey val="0"/>
          <c:showVal val="0"/>
          <c:showCatName val="0"/>
          <c:showSerName val="0"/>
          <c:showPercent val="0"/>
          <c:showBubbleSize val="0"/>
        </c:dLbls>
        <c:gapWidth val="219"/>
        <c:overlap val="-27"/>
        <c:axId val="1425051720"/>
        <c:axId val="1425056312"/>
      </c:barChart>
      <c:catAx>
        <c:axId val="142505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25056312"/>
        <c:crosses val="autoZero"/>
        <c:auto val="1"/>
        <c:lblAlgn val="ctr"/>
        <c:lblOffset val="100"/>
        <c:noMultiLvlLbl val="0"/>
      </c:catAx>
      <c:valAx>
        <c:axId val="1425056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0946907498631636E-2"/>
              <c:y val="0.247788023207625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25051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0-F348-44A7-B621-63B98EFE357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22</c:v>
                </c:pt>
                <c:pt idx="1">
                  <c:v>9</c:v>
                </c:pt>
                <c:pt idx="2">
                  <c:v>11</c:v>
                </c:pt>
                <c:pt idx="3">
                  <c:v>12</c:v>
                </c:pt>
                <c:pt idx="4">
                  <c:v>15</c:v>
                </c:pt>
                <c:pt idx="5">
                  <c:v>9</c:v>
                </c:pt>
                <c:pt idx="6">
                  <c:v>7</c:v>
                </c:pt>
                <c:pt idx="7">
                  <c:v>10</c:v>
                </c:pt>
                <c:pt idx="8">
                  <c:v>10</c:v>
                </c:pt>
                <c:pt idx="9">
                  <c:v>10</c:v>
                </c:pt>
                <c:pt idx="10">
                  <c:v>13</c:v>
                </c:pt>
                <c:pt idx="11">
                  <c:v>12</c:v>
                </c:pt>
                <c:pt idx="12">
                  <c:v>10</c:v>
                </c:pt>
                <c:pt idx="13">
                  <c:v>12</c:v>
                </c:pt>
                <c:pt idx="14">
                  <c:v>15</c:v>
                </c:pt>
                <c:pt idx="15">
                  <c:v>5</c:v>
                </c:pt>
                <c:pt idx="16">
                  <c:v>9</c:v>
                </c:pt>
                <c:pt idx="17">
                  <c:v>21</c:v>
                </c:pt>
                <c:pt idx="18">
                  <c:v>17</c:v>
                </c:pt>
              </c:numCache>
            </c:numRef>
          </c:val>
          <c:extLst>
            <c:ext xmlns:c16="http://schemas.microsoft.com/office/drawing/2014/chart" uri="{C3380CC4-5D6E-409C-BE32-E72D297353CC}">
              <c16:uniqueId val="{00000001-F348-44A7-B621-63B98EFE357B}"/>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49</c:v>
                </c:pt>
                <c:pt idx="1">
                  <c:v>21</c:v>
                </c:pt>
                <c:pt idx="2">
                  <c:v>37</c:v>
                </c:pt>
                <c:pt idx="3">
                  <c:v>39</c:v>
                </c:pt>
                <c:pt idx="4">
                  <c:v>38</c:v>
                </c:pt>
                <c:pt idx="5">
                  <c:v>37</c:v>
                </c:pt>
                <c:pt idx="6">
                  <c:v>25</c:v>
                </c:pt>
                <c:pt idx="7">
                  <c:v>34</c:v>
                </c:pt>
                <c:pt idx="8">
                  <c:v>40</c:v>
                </c:pt>
                <c:pt idx="9">
                  <c:v>37</c:v>
                </c:pt>
                <c:pt idx="10">
                  <c:v>53</c:v>
                </c:pt>
                <c:pt idx="11">
                  <c:v>33</c:v>
                </c:pt>
                <c:pt idx="12">
                  <c:v>39</c:v>
                </c:pt>
                <c:pt idx="13">
                  <c:v>37</c:v>
                </c:pt>
                <c:pt idx="14">
                  <c:v>35</c:v>
                </c:pt>
                <c:pt idx="15">
                  <c:v>33</c:v>
                </c:pt>
                <c:pt idx="16">
                  <c:v>21</c:v>
                </c:pt>
                <c:pt idx="17">
                  <c:v>36</c:v>
                </c:pt>
                <c:pt idx="18">
                  <c:v>34</c:v>
                </c:pt>
              </c:numCache>
            </c:numRef>
          </c:val>
          <c:extLst>
            <c:ext xmlns:c16="http://schemas.microsoft.com/office/drawing/2014/chart" uri="{C3380CC4-5D6E-409C-BE32-E72D297353CC}">
              <c16:uniqueId val="{00000002-F348-44A7-B621-63B98EFE357B}"/>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29</c:v>
                </c:pt>
                <c:pt idx="1">
                  <c:v>63</c:v>
                </c:pt>
                <c:pt idx="2">
                  <c:v>43</c:v>
                </c:pt>
                <c:pt idx="3">
                  <c:v>40</c:v>
                </c:pt>
                <c:pt idx="4">
                  <c:v>35</c:v>
                </c:pt>
                <c:pt idx="5">
                  <c:v>43</c:v>
                </c:pt>
                <c:pt idx="6">
                  <c:v>60</c:v>
                </c:pt>
                <c:pt idx="7">
                  <c:v>47</c:v>
                </c:pt>
                <c:pt idx="8">
                  <c:v>41</c:v>
                </c:pt>
                <c:pt idx="9">
                  <c:v>39</c:v>
                </c:pt>
                <c:pt idx="10">
                  <c:v>34</c:v>
                </c:pt>
                <c:pt idx="11">
                  <c:v>44</c:v>
                </c:pt>
                <c:pt idx="12">
                  <c:v>47</c:v>
                </c:pt>
                <c:pt idx="13">
                  <c:v>39</c:v>
                </c:pt>
                <c:pt idx="14">
                  <c:v>39</c:v>
                </c:pt>
                <c:pt idx="15">
                  <c:v>47</c:v>
                </c:pt>
                <c:pt idx="16">
                  <c:v>64</c:v>
                </c:pt>
                <c:pt idx="17">
                  <c:v>27</c:v>
                </c:pt>
                <c:pt idx="18">
                  <c:v>36</c:v>
                </c:pt>
              </c:numCache>
            </c:numRef>
          </c:val>
          <c:extLst>
            <c:ext xmlns:c16="http://schemas.microsoft.com/office/drawing/2014/chart" uri="{C3380CC4-5D6E-409C-BE32-E72D297353CC}">
              <c16:uniqueId val="{00000003-F348-44A7-B621-63B98EFE357B}"/>
            </c:ext>
          </c:extLst>
        </c:ser>
        <c:ser>
          <c:idx val="3"/>
          <c:order val="3"/>
          <c:tx>
            <c:strRef>
              <c:f>Sheet1!$A$5</c:f>
              <c:strCache>
                <c:ptCount val="1"/>
                <c:pt idx="0">
                  <c:v>Fluctuates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348-44A7-B621-63B98EFE357B}"/>
                </c:ext>
              </c:extLst>
            </c:dLbl>
            <c:dLbl>
              <c:idx val="12"/>
              <c:delete val="1"/>
              <c:extLst>
                <c:ext xmlns:c15="http://schemas.microsoft.com/office/drawing/2012/chart" uri="{CE6537A1-D6FC-4f65-9D91-7224C49458BB}"/>
                <c:ext xmlns:c16="http://schemas.microsoft.com/office/drawing/2014/chart" uri="{C3380CC4-5D6E-409C-BE32-E72D297353CC}">
                  <c16:uniqueId val="{00000005-F348-44A7-B621-63B98EFE357B}"/>
                </c:ext>
              </c:extLst>
            </c:dLbl>
            <c:dLbl>
              <c:idx val="16"/>
              <c:delete val="1"/>
              <c:extLst>
                <c:ext xmlns:c15="http://schemas.microsoft.com/office/drawing/2012/chart" uri="{CE6537A1-D6FC-4f65-9D91-7224C49458BB}"/>
                <c:ext xmlns:c16="http://schemas.microsoft.com/office/drawing/2014/chart" uri="{C3380CC4-5D6E-409C-BE32-E72D297353CC}">
                  <c16:uniqueId val="{00000006-F348-44A7-B621-63B98EFE357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0">
                  <c:v>1</c:v>
                </c:pt>
                <c:pt idx="1">
                  <c:v>8</c:v>
                </c:pt>
                <c:pt idx="2">
                  <c:v>10</c:v>
                </c:pt>
                <c:pt idx="3">
                  <c:v>9</c:v>
                </c:pt>
                <c:pt idx="4">
                  <c:v>13</c:v>
                </c:pt>
                <c:pt idx="5">
                  <c:v>11</c:v>
                </c:pt>
                <c:pt idx="6">
                  <c:v>8</c:v>
                </c:pt>
                <c:pt idx="7">
                  <c:v>10</c:v>
                </c:pt>
                <c:pt idx="8">
                  <c:v>10</c:v>
                </c:pt>
                <c:pt idx="9">
                  <c:v>14</c:v>
                </c:pt>
                <c:pt idx="11">
                  <c:v>11</c:v>
                </c:pt>
                <c:pt idx="12">
                  <c:v>4</c:v>
                </c:pt>
                <c:pt idx="13">
                  <c:v>8</c:v>
                </c:pt>
                <c:pt idx="14">
                  <c:v>12</c:v>
                </c:pt>
                <c:pt idx="15">
                  <c:v>10</c:v>
                </c:pt>
                <c:pt idx="16">
                  <c:v>4</c:v>
                </c:pt>
                <c:pt idx="17">
                  <c:v>16</c:v>
                </c:pt>
                <c:pt idx="18">
                  <c:v>13</c:v>
                </c:pt>
              </c:numCache>
            </c:numRef>
          </c:val>
          <c:extLst>
            <c:ext xmlns:c16="http://schemas.microsoft.com/office/drawing/2014/chart" uri="{C3380CC4-5D6E-409C-BE32-E72D297353CC}">
              <c16:uniqueId val="{00000007-F348-44A7-B621-63B98EFE357B}"/>
            </c:ext>
          </c:extLst>
        </c:ser>
        <c:dLbls>
          <c:showLegendKey val="0"/>
          <c:showVal val="0"/>
          <c:showCatName val="0"/>
          <c:showSerName val="0"/>
          <c:showPercent val="0"/>
          <c:showBubbleSize val="0"/>
        </c:dLbls>
        <c:gapWidth val="150"/>
        <c:overlap val="100"/>
        <c:axId val="1157271272"/>
        <c:axId val="1157284064"/>
      </c:barChart>
      <c:catAx>
        <c:axId val="115727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7284064"/>
        <c:crosses val="autoZero"/>
        <c:auto val="1"/>
        <c:lblAlgn val="ctr"/>
        <c:lblOffset val="100"/>
        <c:noMultiLvlLbl val="0"/>
      </c:catAx>
      <c:valAx>
        <c:axId val="115728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7271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0143711544254"/>
          <c:y val="5.0056882821387941E-2"/>
          <c:w val="0.86535484703756294"/>
          <c:h val="0.69901122427955886"/>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Sheet1!$B$2:$T$2</c:f>
              <c:numCache>
                <c:formatCode>General</c:formatCode>
                <c:ptCount val="19"/>
                <c:pt idx="0">
                  <c:v>91</c:v>
                </c:pt>
                <c:pt idx="1">
                  <c:v>46</c:v>
                </c:pt>
                <c:pt idx="2">
                  <c:v>56</c:v>
                </c:pt>
                <c:pt idx="3">
                  <c:v>54</c:v>
                </c:pt>
                <c:pt idx="4">
                  <c:v>56</c:v>
                </c:pt>
                <c:pt idx="5">
                  <c:v>64</c:v>
                </c:pt>
                <c:pt idx="6">
                  <c:v>32</c:v>
                </c:pt>
                <c:pt idx="7">
                  <c:v>43</c:v>
                </c:pt>
                <c:pt idx="8">
                  <c:v>39</c:v>
                </c:pt>
                <c:pt idx="9">
                  <c:v>59</c:v>
                </c:pt>
                <c:pt idx="10">
                  <c:v>57</c:v>
                </c:pt>
                <c:pt idx="11">
                  <c:v>50</c:v>
                </c:pt>
                <c:pt idx="12">
                  <c:v>38</c:v>
                </c:pt>
                <c:pt idx="13">
                  <c:v>52</c:v>
                </c:pt>
                <c:pt idx="14">
                  <c:v>50</c:v>
                </c:pt>
                <c:pt idx="15">
                  <c:v>52</c:v>
                </c:pt>
                <c:pt idx="16">
                  <c:v>52</c:v>
                </c:pt>
                <c:pt idx="17">
                  <c:v>51</c:v>
                </c:pt>
                <c:pt idx="18">
                  <c:v>52</c:v>
                </c:pt>
              </c:numCache>
            </c:numRef>
          </c:val>
          <c:extLst>
            <c:ext xmlns:c16="http://schemas.microsoft.com/office/drawing/2014/chart" uri="{C3380CC4-5D6E-409C-BE32-E72D297353CC}">
              <c16:uniqueId val="{00000000-FA04-4E71-A723-560D4ED93608}"/>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Sheet1!$B$3:$T$3</c:f>
              <c:numCache>
                <c:formatCode>General</c:formatCode>
                <c:ptCount val="19"/>
                <c:pt idx="0">
                  <c:v>8</c:v>
                </c:pt>
                <c:pt idx="1">
                  <c:v>38</c:v>
                </c:pt>
                <c:pt idx="2">
                  <c:v>33</c:v>
                </c:pt>
                <c:pt idx="3">
                  <c:v>37</c:v>
                </c:pt>
                <c:pt idx="4">
                  <c:v>37</c:v>
                </c:pt>
                <c:pt idx="5">
                  <c:v>26</c:v>
                </c:pt>
                <c:pt idx="6">
                  <c:v>39</c:v>
                </c:pt>
                <c:pt idx="7">
                  <c:v>42</c:v>
                </c:pt>
                <c:pt idx="8">
                  <c:v>46</c:v>
                </c:pt>
                <c:pt idx="9">
                  <c:v>33</c:v>
                </c:pt>
                <c:pt idx="10">
                  <c:v>26</c:v>
                </c:pt>
                <c:pt idx="11">
                  <c:v>32</c:v>
                </c:pt>
                <c:pt idx="12">
                  <c:v>46</c:v>
                </c:pt>
                <c:pt idx="13">
                  <c:v>34</c:v>
                </c:pt>
                <c:pt idx="14">
                  <c:v>37</c:v>
                </c:pt>
                <c:pt idx="15">
                  <c:v>37</c:v>
                </c:pt>
                <c:pt idx="16">
                  <c:v>40</c:v>
                </c:pt>
                <c:pt idx="17">
                  <c:v>38</c:v>
                </c:pt>
                <c:pt idx="18">
                  <c:v>32</c:v>
                </c:pt>
              </c:numCache>
            </c:numRef>
          </c:val>
          <c:extLst>
            <c:ext xmlns:c16="http://schemas.microsoft.com/office/drawing/2014/chart" uri="{C3380CC4-5D6E-409C-BE32-E72D297353CC}">
              <c16:uniqueId val="{00000001-FA04-4E71-A723-560D4ED93608}"/>
            </c:ext>
          </c:extLst>
        </c:ser>
        <c:ser>
          <c:idx val="2"/>
          <c:order val="2"/>
          <c:tx>
            <c:strRef>
              <c:f>Sheet1!$A$4</c:f>
              <c:strCache>
                <c:ptCount val="1"/>
                <c:pt idx="0">
                  <c:v>Difficult</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A04-4E71-A723-560D4ED9360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Sheet1!$B$4:$T$4</c:f>
              <c:numCache>
                <c:formatCode>General</c:formatCode>
                <c:ptCount val="19"/>
                <c:pt idx="0">
                  <c:v>1</c:v>
                </c:pt>
                <c:pt idx="1">
                  <c:v>13</c:v>
                </c:pt>
                <c:pt idx="2">
                  <c:v>11</c:v>
                </c:pt>
                <c:pt idx="3">
                  <c:v>7</c:v>
                </c:pt>
                <c:pt idx="4">
                  <c:v>7</c:v>
                </c:pt>
                <c:pt idx="5">
                  <c:v>9</c:v>
                </c:pt>
                <c:pt idx="6">
                  <c:v>25</c:v>
                </c:pt>
                <c:pt idx="7">
                  <c:v>13</c:v>
                </c:pt>
                <c:pt idx="8">
                  <c:v>13</c:v>
                </c:pt>
                <c:pt idx="9">
                  <c:v>8</c:v>
                </c:pt>
                <c:pt idx="10">
                  <c:v>14</c:v>
                </c:pt>
                <c:pt idx="11">
                  <c:v>16</c:v>
                </c:pt>
                <c:pt idx="12">
                  <c:v>14</c:v>
                </c:pt>
                <c:pt idx="13">
                  <c:v>13</c:v>
                </c:pt>
                <c:pt idx="14">
                  <c:v>12</c:v>
                </c:pt>
                <c:pt idx="15">
                  <c:v>8</c:v>
                </c:pt>
                <c:pt idx="16">
                  <c:v>8</c:v>
                </c:pt>
                <c:pt idx="17">
                  <c:v>10</c:v>
                </c:pt>
                <c:pt idx="18">
                  <c:v>15</c:v>
                </c:pt>
              </c:numCache>
            </c:numRef>
          </c:val>
          <c:extLst>
            <c:ext xmlns:c16="http://schemas.microsoft.com/office/drawing/2014/chart" uri="{C3380CC4-5D6E-409C-BE32-E72D297353CC}">
              <c16:uniqueId val="{00000003-FA04-4E71-A723-560D4ED93608}"/>
            </c:ext>
          </c:extLst>
        </c:ser>
        <c:ser>
          <c:idx val="3"/>
          <c:order val="3"/>
          <c:tx>
            <c:strRef>
              <c:f>Sheet1!$A$5</c:f>
              <c:strCache>
                <c:ptCount val="1"/>
                <c:pt idx="0">
                  <c:v>Very difficult</c:v>
                </c:pt>
              </c:strCache>
            </c:strRef>
          </c:tx>
          <c:spPr>
            <a:solidFill>
              <a:schemeClr val="accent4"/>
            </a:solidFill>
            <a:ln>
              <a:noFill/>
            </a:ln>
            <a:effectLst/>
          </c:spPr>
          <c:invertIfNegative val="0"/>
          <c:cat>
            <c:strRef>
              <c:f>Sheet1!$B$1:$T$1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Sheet1!$B$5:$T$5</c:f>
              <c:numCache>
                <c:formatCode>General</c:formatCode>
                <c:ptCount val="19"/>
                <c:pt idx="0">
                  <c:v>0</c:v>
                </c:pt>
                <c:pt idx="1">
                  <c:v>3</c:v>
                </c:pt>
                <c:pt idx="2">
                  <c:v>0</c:v>
                </c:pt>
                <c:pt idx="3">
                  <c:v>1</c:v>
                </c:pt>
                <c:pt idx="4">
                  <c:v>0</c:v>
                </c:pt>
                <c:pt idx="5">
                  <c:v>1</c:v>
                </c:pt>
                <c:pt idx="6">
                  <c:v>5</c:v>
                </c:pt>
                <c:pt idx="7">
                  <c:v>0</c:v>
                </c:pt>
                <c:pt idx="8">
                  <c:v>1</c:v>
                </c:pt>
                <c:pt idx="9">
                  <c:v>0</c:v>
                </c:pt>
                <c:pt idx="10">
                  <c:v>4</c:v>
                </c:pt>
                <c:pt idx="11">
                  <c:v>2</c:v>
                </c:pt>
                <c:pt idx="12">
                  <c:v>2</c:v>
                </c:pt>
                <c:pt idx="13">
                  <c:v>1</c:v>
                </c:pt>
                <c:pt idx="14">
                  <c:v>2</c:v>
                </c:pt>
                <c:pt idx="15">
                  <c:v>3</c:v>
                </c:pt>
                <c:pt idx="16">
                  <c:v>0</c:v>
                </c:pt>
                <c:pt idx="17">
                  <c:v>1</c:v>
                </c:pt>
                <c:pt idx="18">
                  <c:v>2</c:v>
                </c:pt>
              </c:numCache>
            </c:numRef>
          </c:val>
          <c:extLst>
            <c:ext xmlns:c16="http://schemas.microsoft.com/office/drawing/2014/chart" uri="{C3380CC4-5D6E-409C-BE32-E72D297353CC}">
              <c16:uniqueId val="{00000004-FA04-4E71-A723-560D4ED93608}"/>
            </c:ext>
          </c:extLst>
        </c:ser>
        <c:dLbls>
          <c:showLegendKey val="0"/>
          <c:showVal val="0"/>
          <c:showCatName val="0"/>
          <c:showSerName val="0"/>
          <c:showPercent val="0"/>
          <c:showBubbleSize val="0"/>
        </c:dLbls>
        <c:gapWidth val="150"/>
        <c:overlap val="100"/>
        <c:axId val="1225788424"/>
        <c:axId val="1225776616"/>
      </c:barChart>
      <c:catAx>
        <c:axId val="122578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776616"/>
        <c:crosses val="autoZero"/>
        <c:auto val="1"/>
        <c:lblAlgn val="ctr"/>
        <c:lblOffset val="100"/>
        <c:noMultiLvlLbl val="0"/>
      </c:catAx>
      <c:valAx>
        <c:axId val="122577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3114754098360656E-2"/>
              <c:y val="0.133248412207859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78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Speed</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dLbl>
              <c:idx val="0"/>
              <c:layout>
                <c:manualLayout>
                  <c:x val="-3.9408866995073892E-2"/>
                  <c:y val="-2.2371364653243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F6-47F0-8242-326183864080}"/>
                </c:ext>
              </c:extLst>
            </c:dLbl>
            <c:dLbl>
              <c:idx val="17"/>
              <c:layout>
                <c:manualLayout>
                  <c:x val="-2.40831964969896E-2"/>
                  <c:y val="-4.0268456375839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F6-47F0-8242-326183864080}"/>
                </c:ext>
              </c:extLst>
            </c:dLbl>
            <c:dLbl>
              <c:idx val="18"/>
              <c:layout>
                <c:manualLayout>
                  <c:x val="0"/>
                  <c:y val="-3.1319910514541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F6-47F0-8242-3261838640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32</c:v>
                </c:pt>
                <c:pt idx="1">
                  <c:v>42</c:v>
                </c:pt>
                <c:pt idx="2">
                  <c:v>39</c:v>
                </c:pt>
                <c:pt idx="3">
                  <c:v>31</c:v>
                </c:pt>
                <c:pt idx="4">
                  <c:v>35</c:v>
                </c:pt>
                <c:pt idx="5">
                  <c:v>38</c:v>
                </c:pt>
                <c:pt idx="6">
                  <c:v>49</c:v>
                </c:pt>
                <c:pt idx="7">
                  <c:v>35</c:v>
                </c:pt>
                <c:pt idx="8">
                  <c:v>38</c:v>
                </c:pt>
                <c:pt idx="9">
                  <c:v>33</c:v>
                </c:pt>
                <c:pt idx="10">
                  <c:v>29</c:v>
                </c:pt>
                <c:pt idx="11">
                  <c:v>30</c:v>
                </c:pt>
                <c:pt idx="12">
                  <c:v>17</c:v>
                </c:pt>
                <c:pt idx="13">
                  <c:v>14</c:v>
                </c:pt>
                <c:pt idx="14">
                  <c:v>17</c:v>
                </c:pt>
                <c:pt idx="15">
                  <c:v>13</c:v>
                </c:pt>
                <c:pt idx="16">
                  <c:v>17</c:v>
                </c:pt>
                <c:pt idx="17">
                  <c:v>10</c:v>
                </c:pt>
                <c:pt idx="18">
                  <c:v>11</c:v>
                </c:pt>
              </c:numCache>
            </c:numRef>
          </c:val>
          <c:smooth val="0"/>
          <c:extLst>
            <c:ext xmlns:c16="http://schemas.microsoft.com/office/drawing/2014/chart" uri="{C3380CC4-5D6E-409C-BE32-E72D297353CC}">
              <c16:uniqueId val="{00000003-D3F6-47F0-8242-326183864080}"/>
            </c:ext>
          </c:extLst>
        </c:ser>
        <c:ser>
          <c:idx val="1"/>
          <c:order val="1"/>
          <c:tx>
            <c:strRef>
              <c:f>Sheet1!$C$1</c:f>
              <c:strCache>
                <c:ptCount val="1"/>
                <c:pt idx="0">
                  <c:v>Base#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3787629994526548E-3"/>
                  <c:y val="1.7897091722595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F6-47F0-8242-326183864080}"/>
                </c:ext>
              </c:extLst>
            </c:dLbl>
            <c:dLbl>
              <c:idx val="17"/>
              <c:layout>
                <c:manualLayout>
                  <c:x val="-1.9704433497536946E-2"/>
                  <c:y val="4.0268456375838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F6-47F0-8242-326183864080}"/>
                </c:ext>
              </c:extLst>
            </c:dLbl>
            <c:dLbl>
              <c:idx val="18"/>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F6-47F0-8242-3261838640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1">
                  <c:v>23</c:v>
                </c:pt>
                <c:pt idx="2">
                  <c:v>23</c:v>
                </c:pt>
                <c:pt idx="3">
                  <c:v>32</c:v>
                </c:pt>
                <c:pt idx="4">
                  <c:v>31</c:v>
                </c:pt>
                <c:pt idx="5">
                  <c:v>38</c:v>
                </c:pt>
                <c:pt idx="6">
                  <c:v>43</c:v>
                </c:pt>
                <c:pt idx="7">
                  <c:v>41</c:v>
                </c:pt>
                <c:pt idx="8">
                  <c:v>33</c:v>
                </c:pt>
                <c:pt idx="9">
                  <c:v>36</c:v>
                </c:pt>
                <c:pt idx="10">
                  <c:v>29</c:v>
                </c:pt>
                <c:pt idx="11">
                  <c:v>17</c:v>
                </c:pt>
                <c:pt idx="12">
                  <c:v>15</c:v>
                </c:pt>
                <c:pt idx="13">
                  <c:v>12</c:v>
                </c:pt>
                <c:pt idx="14">
                  <c:v>12</c:v>
                </c:pt>
                <c:pt idx="15">
                  <c:v>6</c:v>
                </c:pt>
                <c:pt idx="16">
                  <c:v>11</c:v>
                </c:pt>
                <c:pt idx="17">
                  <c:v>8</c:v>
                </c:pt>
                <c:pt idx="18">
                  <c:v>9</c:v>
                </c:pt>
              </c:numCache>
            </c:numRef>
          </c:val>
          <c:smooth val="0"/>
          <c:extLst>
            <c:ext xmlns:c16="http://schemas.microsoft.com/office/drawing/2014/chart" uri="{C3380CC4-5D6E-409C-BE32-E72D297353CC}">
              <c16:uniqueId val="{00000007-D3F6-47F0-8242-326183864080}"/>
            </c:ext>
          </c:extLst>
        </c:ser>
        <c:ser>
          <c:idx val="2"/>
          <c:order val="2"/>
          <c:tx>
            <c:strRef>
              <c:f>Sheet1!$D$1</c:f>
              <c:strCache>
                <c:ptCount val="1"/>
                <c:pt idx="0">
                  <c:v>Crystal</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F6-47F0-8242-3261838640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0">
                  <c:v>14</c:v>
                </c:pt>
                <c:pt idx="1">
                  <c:v>29</c:v>
                </c:pt>
                <c:pt idx="2">
                  <c:v>25</c:v>
                </c:pt>
                <c:pt idx="3">
                  <c:v>38</c:v>
                </c:pt>
                <c:pt idx="4">
                  <c:v>45</c:v>
                </c:pt>
                <c:pt idx="5">
                  <c:v>38</c:v>
                </c:pt>
                <c:pt idx="6">
                  <c:v>57</c:v>
                </c:pt>
                <c:pt idx="7">
                  <c:v>50</c:v>
                </c:pt>
                <c:pt idx="8">
                  <c:v>69</c:v>
                </c:pt>
                <c:pt idx="9">
                  <c:v>46</c:v>
                </c:pt>
                <c:pt idx="10">
                  <c:v>48</c:v>
                </c:pt>
                <c:pt idx="11">
                  <c:v>53</c:v>
                </c:pt>
                <c:pt idx="12">
                  <c:v>68</c:v>
                </c:pt>
                <c:pt idx="13">
                  <c:v>74</c:v>
                </c:pt>
                <c:pt idx="14">
                  <c:v>74</c:v>
                </c:pt>
                <c:pt idx="15">
                  <c:v>65</c:v>
                </c:pt>
                <c:pt idx="16">
                  <c:v>77</c:v>
                </c:pt>
                <c:pt idx="17">
                  <c:v>69</c:v>
                </c:pt>
                <c:pt idx="18">
                  <c:v>76</c:v>
                </c:pt>
              </c:numCache>
            </c:numRef>
          </c:val>
          <c:smooth val="0"/>
          <c:extLst>
            <c:ext xmlns:c16="http://schemas.microsoft.com/office/drawing/2014/chart" uri="{C3380CC4-5D6E-409C-BE32-E72D297353CC}">
              <c16:uniqueId val="{00000009-D3F6-47F0-8242-326183864080}"/>
            </c:ext>
          </c:extLst>
        </c:ser>
        <c:ser>
          <c:idx val="3"/>
          <c:order val="3"/>
          <c:tx>
            <c:strRef>
              <c:f>Sheet1!$E$1</c:f>
              <c:strCache>
                <c:ptCount val="1"/>
                <c:pt idx="0">
                  <c:v>Any Methamphetamine</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0"/>
              <c:layout>
                <c:manualLayout>
                  <c:x val="-2.6272577996715927E-2"/>
                  <c:y val="-4.0268456375838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F6-47F0-8242-326183864080}"/>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F6-47F0-8242-326183864080}"/>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F6-47F0-8242-32618386408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40</c:v>
                </c:pt>
                <c:pt idx="1">
                  <c:v>51</c:v>
                </c:pt>
                <c:pt idx="2">
                  <c:v>48</c:v>
                </c:pt>
                <c:pt idx="3">
                  <c:v>53</c:v>
                </c:pt>
                <c:pt idx="4">
                  <c:v>56</c:v>
                </c:pt>
                <c:pt idx="5">
                  <c:v>58</c:v>
                </c:pt>
                <c:pt idx="6">
                  <c:v>72</c:v>
                </c:pt>
                <c:pt idx="7">
                  <c:v>62</c:v>
                </c:pt>
                <c:pt idx="8">
                  <c:v>74</c:v>
                </c:pt>
                <c:pt idx="9">
                  <c:v>57</c:v>
                </c:pt>
                <c:pt idx="10">
                  <c:v>57</c:v>
                </c:pt>
                <c:pt idx="11">
                  <c:v>60</c:v>
                </c:pt>
                <c:pt idx="12">
                  <c:v>72</c:v>
                </c:pt>
                <c:pt idx="13">
                  <c:v>75</c:v>
                </c:pt>
                <c:pt idx="14">
                  <c:v>75</c:v>
                </c:pt>
                <c:pt idx="15">
                  <c:v>66</c:v>
                </c:pt>
                <c:pt idx="16">
                  <c:v>77</c:v>
                </c:pt>
                <c:pt idx="17">
                  <c:v>69</c:v>
                </c:pt>
                <c:pt idx="18">
                  <c:v>76</c:v>
                </c:pt>
              </c:numCache>
            </c:numRef>
          </c:val>
          <c:smooth val="0"/>
          <c:extLst>
            <c:ext xmlns:c16="http://schemas.microsoft.com/office/drawing/2014/chart" uri="{C3380CC4-5D6E-409C-BE32-E72D297353CC}">
              <c16:uniqueId val="{0000000D-D3F6-47F0-8242-326183864080}"/>
            </c:ext>
          </c:extLst>
        </c:ser>
        <c:dLbls>
          <c:showLegendKey val="0"/>
          <c:showVal val="0"/>
          <c:showCatName val="0"/>
          <c:showSerName val="0"/>
          <c:showPercent val="0"/>
          <c:showBubbleSize val="0"/>
        </c:dLbls>
        <c:marker val="1"/>
        <c:smooth val="0"/>
        <c:axId val="1225808760"/>
        <c:axId val="1225791376"/>
      </c:lineChart>
      <c:catAx>
        <c:axId val="122580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791376"/>
        <c:crosses val="autoZero"/>
        <c:auto val="1"/>
        <c:lblAlgn val="ctr"/>
        <c:lblOffset val="100"/>
        <c:noMultiLvlLbl val="0"/>
      </c:catAx>
      <c:valAx>
        <c:axId val="12257913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532567049808429E-2"/>
              <c:y val="0.1479226338318448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80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Speed</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dLbl>
              <c:idx val="17"/>
              <c:layout>
                <c:manualLayout>
                  <c:x val="-4.5977011494252873E-2"/>
                  <c:y val="-1.9347037484885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1E-4E39-9365-BDC0EC5AD6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7</c:v>
                </c:pt>
                <c:pt idx="1">
                  <c:v>7</c:v>
                </c:pt>
                <c:pt idx="2">
                  <c:v>6</c:v>
                </c:pt>
                <c:pt idx="3">
                  <c:v>3</c:v>
                </c:pt>
                <c:pt idx="4">
                  <c:v>7</c:v>
                </c:pt>
                <c:pt idx="5">
                  <c:v>10</c:v>
                </c:pt>
                <c:pt idx="6">
                  <c:v>20</c:v>
                </c:pt>
                <c:pt idx="7">
                  <c:v>11</c:v>
                </c:pt>
                <c:pt idx="8">
                  <c:v>7</c:v>
                </c:pt>
                <c:pt idx="9">
                  <c:v>13</c:v>
                </c:pt>
                <c:pt idx="10">
                  <c:v>6</c:v>
                </c:pt>
                <c:pt idx="11">
                  <c:v>10</c:v>
                </c:pt>
                <c:pt idx="12">
                  <c:v>5</c:v>
                </c:pt>
                <c:pt idx="13">
                  <c:v>5</c:v>
                </c:pt>
                <c:pt idx="14">
                  <c:v>6</c:v>
                </c:pt>
                <c:pt idx="15">
                  <c:v>9</c:v>
                </c:pt>
                <c:pt idx="16">
                  <c:v>7</c:v>
                </c:pt>
                <c:pt idx="17">
                  <c:v>30</c:v>
                </c:pt>
                <c:pt idx="18">
                  <c:v>3</c:v>
                </c:pt>
              </c:numCache>
            </c:numRef>
          </c:val>
          <c:smooth val="0"/>
          <c:extLst>
            <c:ext xmlns:c16="http://schemas.microsoft.com/office/drawing/2014/chart" uri="{C3380CC4-5D6E-409C-BE32-E72D297353CC}">
              <c16:uniqueId val="{00000001-1D1E-4E39-9365-BDC0EC5AD641}"/>
            </c:ext>
          </c:extLst>
        </c:ser>
        <c:ser>
          <c:idx val="1"/>
          <c:order val="1"/>
          <c:tx>
            <c:strRef>
              <c:f>Sheet1!$C$1</c:f>
              <c:strCache>
                <c:ptCount val="1"/>
                <c:pt idx="0">
                  <c:v>Base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1E-4E39-9365-BDC0EC5AD6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2">
                  <c:v>7</c:v>
                </c:pt>
                <c:pt idx="3">
                  <c:v>2</c:v>
                </c:pt>
                <c:pt idx="4">
                  <c:v>6</c:v>
                </c:pt>
                <c:pt idx="5">
                  <c:v>6</c:v>
                </c:pt>
                <c:pt idx="6">
                  <c:v>5</c:v>
                </c:pt>
                <c:pt idx="7">
                  <c:v>5</c:v>
                </c:pt>
                <c:pt idx="8">
                  <c:v>3</c:v>
                </c:pt>
                <c:pt idx="9">
                  <c:v>12</c:v>
                </c:pt>
                <c:pt idx="10">
                  <c:v>5</c:v>
                </c:pt>
                <c:pt idx="11">
                  <c:v>2</c:v>
                </c:pt>
                <c:pt idx="12">
                  <c:v>4</c:v>
                </c:pt>
                <c:pt idx="13">
                  <c:v>5</c:v>
                </c:pt>
                <c:pt idx="14">
                  <c:v>4</c:v>
                </c:pt>
                <c:pt idx="15">
                  <c:v>4</c:v>
                </c:pt>
                <c:pt idx="16">
                  <c:v>5</c:v>
                </c:pt>
                <c:pt idx="17">
                  <c:v>2</c:v>
                </c:pt>
                <c:pt idx="18">
                  <c:v>4</c:v>
                </c:pt>
              </c:numCache>
            </c:numRef>
          </c:val>
          <c:smooth val="0"/>
          <c:extLst>
            <c:ext xmlns:c16="http://schemas.microsoft.com/office/drawing/2014/chart" uri="{C3380CC4-5D6E-409C-BE32-E72D297353CC}">
              <c16:uniqueId val="{00000003-1D1E-4E39-9365-BDC0EC5AD641}"/>
            </c:ext>
          </c:extLst>
        </c:ser>
        <c:ser>
          <c:idx val="2"/>
          <c:order val="2"/>
          <c:tx>
            <c:strRef>
              <c:f>Sheet1!$D$1</c:f>
              <c:strCache>
                <c:ptCount val="1"/>
                <c:pt idx="0">
                  <c:v>Crystal</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dLbl>
              <c:idx val="17"/>
              <c:layout>
                <c:manualLayout>
                  <c:x val="-4.3787629994526706E-2"/>
                  <c:y val="3.3857315598548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1E-4E39-9365-BDC0EC5AD641}"/>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1E-4E39-9365-BDC0EC5AD6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General</c:formatCode>
                <c:ptCount val="19"/>
                <c:pt idx="2">
                  <c:v>3</c:v>
                </c:pt>
                <c:pt idx="3">
                  <c:v>5</c:v>
                </c:pt>
                <c:pt idx="4">
                  <c:v>5</c:v>
                </c:pt>
                <c:pt idx="5">
                  <c:v>4</c:v>
                </c:pt>
                <c:pt idx="6">
                  <c:v>12</c:v>
                </c:pt>
                <c:pt idx="7">
                  <c:v>14</c:v>
                </c:pt>
                <c:pt idx="8">
                  <c:v>27</c:v>
                </c:pt>
                <c:pt idx="9">
                  <c:v>12</c:v>
                </c:pt>
                <c:pt idx="10">
                  <c:v>11</c:v>
                </c:pt>
                <c:pt idx="11">
                  <c:v>12</c:v>
                </c:pt>
                <c:pt idx="12">
                  <c:v>3.5</c:v>
                </c:pt>
                <c:pt idx="13">
                  <c:v>15</c:v>
                </c:pt>
                <c:pt idx="14">
                  <c:v>28</c:v>
                </c:pt>
                <c:pt idx="15">
                  <c:v>24</c:v>
                </c:pt>
                <c:pt idx="16">
                  <c:v>48</c:v>
                </c:pt>
                <c:pt idx="17">
                  <c:v>48</c:v>
                </c:pt>
                <c:pt idx="18">
                  <c:v>24</c:v>
                </c:pt>
              </c:numCache>
            </c:numRef>
          </c:val>
          <c:smooth val="0"/>
          <c:extLst>
            <c:ext xmlns:c16="http://schemas.microsoft.com/office/drawing/2014/chart" uri="{C3380CC4-5D6E-409C-BE32-E72D297353CC}">
              <c16:uniqueId val="{00000006-1D1E-4E39-9365-BDC0EC5AD641}"/>
            </c:ext>
          </c:extLst>
        </c:ser>
        <c:ser>
          <c:idx val="3"/>
          <c:order val="3"/>
          <c:tx>
            <c:strRef>
              <c:f>Sheet1!$E$1</c:f>
              <c:strCache>
                <c:ptCount val="1"/>
                <c:pt idx="0">
                  <c:v>Any Methamphetamine</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0"/>
              <c:layout>
                <c:manualLayout>
                  <c:x val="-2.6272577996715927E-2"/>
                  <c:y val="-4.3530834340991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1E-4E39-9365-BDC0EC5AD641}"/>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1E-4E39-9365-BDC0EC5AD641}"/>
                </c:ext>
              </c:extLst>
            </c:dLbl>
            <c:dLbl>
              <c:idx val="18"/>
              <c:layout>
                <c:manualLayout>
                  <c:x val="0"/>
                  <c:y val="-2.4183796856106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1E-4E39-9365-BDC0EC5AD6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Sheet1!$E$2:$E$20</c:f>
              <c:numCache>
                <c:formatCode>General</c:formatCode>
                <c:ptCount val="19"/>
                <c:pt idx="0">
                  <c:v>7</c:v>
                </c:pt>
                <c:pt idx="1">
                  <c:v>7</c:v>
                </c:pt>
                <c:pt idx="2">
                  <c:v>9</c:v>
                </c:pt>
                <c:pt idx="3">
                  <c:v>8</c:v>
                </c:pt>
                <c:pt idx="4">
                  <c:v>22</c:v>
                </c:pt>
                <c:pt idx="5">
                  <c:v>16</c:v>
                </c:pt>
                <c:pt idx="6">
                  <c:v>26</c:v>
                </c:pt>
                <c:pt idx="7">
                  <c:v>30</c:v>
                </c:pt>
                <c:pt idx="8">
                  <c:v>10</c:v>
                </c:pt>
                <c:pt idx="9">
                  <c:v>24</c:v>
                </c:pt>
                <c:pt idx="10">
                  <c:v>14</c:v>
                </c:pt>
                <c:pt idx="11">
                  <c:v>19</c:v>
                </c:pt>
                <c:pt idx="12">
                  <c:v>24</c:v>
                </c:pt>
                <c:pt idx="13">
                  <c:v>18</c:v>
                </c:pt>
                <c:pt idx="14">
                  <c:v>39</c:v>
                </c:pt>
                <c:pt idx="15">
                  <c:v>23</c:v>
                </c:pt>
                <c:pt idx="16">
                  <c:v>54</c:v>
                </c:pt>
                <c:pt idx="17">
                  <c:v>50</c:v>
                </c:pt>
                <c:pt idx="18">
                  <c:v>27</c:v>
                </c:pt>
              </c:numCache>
            </c:numRef>
          </c:val>
          <c:smooth val="0"/>
          <c:extLst>
            <c:ext xmlns:c16="http://schemas.microsoft.com/office/drawing/2014/chart" uri="{C3380CC4-5D6E-409C-BE32-E72D297353CC}">
              <c16:uniqueId val="{0000000A-1D1E-4E39-9365-BDC0EC5AD641}"/>
            </c:ext>
          </c:extLst>
        </c:ser>
        <c:dLbls>
          <c:showLegendKey val="0"/>
          <c:showVal val="0"/>
          <c:showCatName val="0"/>
          <c:showSerName val="0"/>
          <c:showPercent val="0"/>
          <c:showBubbleSize val="0"/>
        </c:dLbls>
        <c:marker val="1"/>
        <c:smooth val="0"/>
        <c:axId val="1225814008"/>
        <c:axId val="1225814336"/>
      </c:lineChart>
      <c:catAx>
        <c:axId val="122581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814336"/>
        <c:crosses val="autoZero"/>
        <c:auto val="1"/>
        <c:lblAlgn val="ctr"/>
        <c:lblOffset val="100"/>
        <c:noMultiLvlLbl val="0"/>
      </c:catAx>
      <c:valAx>
        <c:axId val="1225814336"/>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1.0946907498631636E-2"/>
              <c:y val="0.2847315514132162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81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9" name="Picture 8">
            <a:extLst>
              <a:ext uri="{FF2B5EF4-FFF2-40B4-BE49-F238E27FC236}">
                <a16:creationId xmlns:a16="http://schemas.microsoft.com/office/drawing/2014/main" id="{0300DF58-F9EF-4CB0-BDBD-E04756A00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559282"/>
            <a:ext cx="5315712" cy="2509543"/>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52126D-F4F1-473C-848E-325F40908D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29" t="16248" r="65334" b="41965"/>
          <a:stretch/>
        </p:blipFill>
        <p:spPr>
          <a:xfrm>
            <a:off x="-4738624" y="0"/>
            <a:ext cx="9477248" cy="6864355"/>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21/03/2019</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669674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Findings from the 2018 New </a:t>
            </a:r>
            <a:r>
              <a:rPr lang="en-AU" altLang="en-US">
                <a:solidFill>
                  <a:schemeClr val="accent3"/>
                </a:solidFill>
                <a:latin typeface="Sommet" panose="02000505000000020004" pitchFamily="50" charset="0"/>
                <a:ea typeface="Microsoft Sans Serif" charset="0"/>
                <a:cs typeface="Arial" charset="0"/>
              </a:rPr>
              <a:t>South Wales Illicit </a:t>
            </a:r>
            <a:r>
              <a:rPr lang="en-AU" altLang="en-US" dirty="0">
                <a:solidFill>
                  <a:schemeClr val="accent3"/>
                </a:solidFill>
                <a:latin typeface="Sommet" panose="02000505000000020004" pitchFamily="50" charset="0"/>
                <a:ea typeface="Microsoft Sans Serif" charset="0"/>
                <a:cs typeface="Arial" charset="0"/>
              </a:rPr>
              <a:t>Drug Reporting System </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9ED1-0223-4BD8-BF02-3D8689A31C9D}"/>
              </a:ext>
            </a:extLst>
          </p:cNvPr>
          <p:cNvSpPr>
            <a:spLocks noGrp="1"/>
          </p:cNvSpPr>
          <p:nvPr>
            <p:ph type="title"/>
          </p:nvPr>
        </p:nvSpPr>
        <p:spPr/>
        <p:txBody>
          <a:bodyPr>
            <a:noAutofit/>
          </a:bodyPr>
          <a:lstStyle/>
          <a:p>
            <a:r>
              <a:rPr lang="en-AU" sz="3200" dirty="0"/>
              <a:t>Figure 9: Frequency of use of any methamphetamine, powder, base, and crystal, NSW, 2000-2018</a:t>
            </a:r>
          </a:p>
        </p:txBody>
      </p:sp>
      <p:sp>
        <p:nvSpPr>
          <p:cNvPr id="4" name="Text Placeholder 3">
            <a:extLst>
              <a:ext uri="{FF2B5EF4-FFF2-40B4-BE49-F238E27FC236}">
                <a16:creationId xmlns:a16="http://schemas.microsoft.com/office/drawing/2014/main" id="{38BC7AED-DFC3-4E11-8B2E-388958C4D7C3}"/>
              </a:ext>
            </a:extLst>
          </p:cNvPr>
          <p:cNvSpPr>
            <a:spLocks noGrp="1"/>
          </p:cNvSpPr>
          <p:nvPr>
            <p:ph type="body" sz="quarter" idx="14"/>
          </p:nvPr>
        </p:nvSpPr>
        <p:spPr>
          <a:xfrm>
            <a:off x="838200" y="5640501"/>
            <a:ext cx="10515600" cy="565989"/>
          </a:xfrm>
        </p:spPr>
        <p:txBody>
          <a:bodyPr>
            <a:norm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90 days to improve visibility of trends. Median days used base and crystal not collected in 2000-2001.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97C61B07-1C34-4588-BAEF-CEBDDDEF02F3}"/>
              </a:ext>
            </a:extLst>
          </p:cNvPr>
          <p:cNvGraphicFramePr/>
          <p:nvPr>
            <p:extLst>
              <p:ext uri="{D42A27DB-BD31-4B8C-83A1-F6EECF244321}">
                <p14:modId xmlns:p14="http://schemas.microsoft.com/office/powerpoint/2010/main" val="2025924422"/>
              </p:ext>
            </p:extLst>
          </p:nvPr>
        </p:nvGraphicFramePr>
        <p:xfrm>
          <a:off x="838200" y="1580607"/>
          <a:ext cx="10515599" cy="4059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7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37D5-43B4-4B51-BE2D-A9808CC36A99}"/>
              </a:ext>
            </a:extLst>
          </p:cNvPr>
          <p:cNvSpPr>
            <a:spLocks noGrp="1"/>
          </p:cNvSpPr>
          <p:nvPr>
            <p:ph type="title"/>
          </p:nvPr>
        </p:nvSpPr>
        <p:spPr/>
        <p:txBody>
          <a:bodyPr>
            <a:noAutofit/>
          </a:bodyPr>
          <a:lstStyle/>
          <a:p>
            <a:r>
              <a:rPr lang="en-AU" sz="3200" dirty="0"/>
              <a:t>Figure 10: Median price of powder methamphetamine per point and gram, NSW, 2002-2018</a:t>
            </a:r>
          </a:p>
        </p:txBody>
      </p:sp>
      <p:sp>
        <p:nvSpPr>
          <p:cNvPr id="4" name="Text Placeholder 3">
            <a:extLst>
              <a:ext uri="{FF2B5EF4-FFF2-40B4-BE49-F238E27FC236}">
                <a16:creationId xmlns:a16="http://schemas.microsoft.com/office/drawing/2014/main" id="{DEF57D9A-55AC-4AC2-A08A-845C2FAFC2D7}"/>
              </a:ext>
            </a:extLst>
          </p:cNvPr>
          <p:cNvSpPr>
            <a:spLocks noGrp="1"/>
          </p:cNvSpPr>
          <p:nvPr>
            <p:ph type="body" sz="quarter" idx="14"/>
          </p:nvPr>
        </p:nvSpPr>
        <p:spPr>
          <a:xfrm>
            <a:off x="838200" y="5918194"/>
            <a:ext cx="10515600" cy="226696"/>
          </a:xfrm>
        </p:spPr>
        <p:txBody>
          <a:bodyPr>
            <a:noAutofit/>
          </a:bodyPr>
          <a:lstStyle/>
          <a:p>
            <a:pPr marL="0" indent="0">
              <a:buNone/>
            </a:pPr>
            <a:r>
              <a:rPr lang="en-AU" sz="1100" dirty="0">
                <a:solidFill>
                  <a:schemeClr val="tx1">
                    <a:lumMod val="50000"/>
                    <a:lumOff val="50000"/>
                  </a:schemeClr>
                </a:solidFill>
              </a:rPr>
              <a:t>Note. Among those who commented.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6" name="Chart 5">
            <a:extLst>
              <a:ext uri="{FF2B5EF4-FFF2-40B4-BE49-F238E27FC236}">
                <a16:creationId xmlns:a16="http://schemas.microsoft.com/office/drawing/2014/main" id="{8B9D0B6D-3DF8-4267-886F-E537C9DE5CD4}"/>
              </a:ext>
            </a:extLst>
          </p:cNvPr>
          <p:cNvGraphicFramePr/>
          <p:nvPr>
            <p:extLst>
              <p:ext uri="{D42A27DB-BD31-4B8C-83A1-F6EECF244321}">
                <p14:modId xmlns:p14="http://schemas.microsoft.com/office/powerpoint/2010/main" val="2502841521"/>
              </p:ext>
            </p:extLst>
          </p:nvPr>
        </p:nvGraphicFramePr>
        <p:xfrm>
          <a:off x="838200" y="1606732"/>
          <a:ext cx="10515600" cy="4311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359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3D25-E5AC-4A12-B8D8-40E8F22EB076}"/>
              </a:ext>
            </a:extLst>
          </p:cNvPr>
          <p:cNvSpPr>
            <a:spLocks noGrp="1"/>
          </p:cNvSpPr>
          <p:nvPr>
            <p:ph type="title"/>
          </p:nvPr>
        </p:nvSpPr>
        <p:spPr/>
        <p:txBody>
          <a:bodyPr>
            <a:noAutofit/>
          </a:bodyPr>
          <a:lstStyle/>
          <a:p>
            <a:r>
              <a:rPr lang="en-AU" sz="3200" dirty="0"/>
              <a:t>Figure 11: Current perceived purity of powder methamphetamine, NSW, 2002-2018</a:t>
            </a:r>
          </a:p>
        </p:txBody>
      </p:sp>
      <p:sp>
        <p:nvSpPr>
          <p:cNvPr id="4" name="Text Placeholder 3">
            <a:extLst>
              <a:ext uri="{FF2B5EF4-FFF2-40B4-BE49-F238E27FC236}">
                <a16:creationId xmlns:a16="http://schemas.microsoft.com/office/drawing/2014/main" id="{822AD562-E5FA-41F8-B5AE-1761E63AEF37}"/>
              </a:ext>
            </a:extLst>
          </p:cNvPr>
          <p:cNvSpPr>
            <a:spLocks noGrp="1"/>
          </p:cNvSpPr>
          <p:nvPr>
            <p:ph type="body" sz="quarter" idx="14"/>
          </p:nvPr>
        </p:nvSpPr>
        <p:spPr>
          <a:xfrm>
            <a:off x="838200" y="5685610"/>
            <a:ext cx="10515600" cy="418010"/>
          </a:xfrm>
        </p:spPr>
        <p:txBody>
          <a:bodyPr>
            <a:noAutofit/>
          </a:bodyPr>
          <a:lstStyle/>
          <a:p>
            <a:pPr marL="0" indent="0">
              <a:buNone/>
            </a:pPr>
            <a:r>
              <a:rPr lang="en-AU" sz="1100" dirty="0">
                <a:solidFill>
                  <a:schemeClr val="tx1">
                    <a:lumMod val="50000"/>
                    <a:lumOff val="50000"/>
                  </a:schemeClr>
                </a:solidFill>
              </a:rPr>
              <a:t>Note. Methamphetamine asked separately for the three different forms from 2002 onwards. </a:t>
            </a:r>
            <a:r>
              <a:rPr lang="en-GB" sz="1100" b="1" dirty="0">
                <a:solidFill>
                  <a:schemeClr val="tx1">
                    <a:lumMod val="50000"/>
                    <a:lumOff val="50000"/>
                  </a:schemeClr>
                </a:solidFill>
              </a:rPr>
              <a:t>The response ‘Don’t know’ was excluded from analysis. </a:t>
            </a:r>
            <a:r>
              <a:rPr lang="en-AU" sz="1100" dirty="0">
                <a:solidFill>
                  <a:schemeClr val="tx1">
                    <a:lumMod val="50000"/>
                    <a:lumOff val="50000"/>
                  </a:schemeClr>
                </a:solidFill>
              </a:rPr>
              <a:t>Data labels have been removed from figures with small cell size (i.e. n≤5). </a:t>
            </a:r>
            <a:r>
              <a:rPr lang="en-AU" sz="1100" b="1" dirty="0">
                <a:solidFill>
                  <a:schemeClr val="tx1">
                    <a:lumMod val="50000"/>
                    <a:lumOff val="50000"/>
                  </a:schemeClr>
                </a:solidFill>
              </a:rPr>
              <a:t>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2FD864F1-3082-46B1-9F7C-1F654DFF022C}"/>
              </a:ext>
            </a:extLst>
          </p:cNvPr>
          <p:cNvGraphicFramePr/>
          <p:nvPr>
            <p:extLst>
              <p:ext uri="{D42A27DB-BD31-4B8C-83A1-F6EECF244321}">
                <p14:modId xmlns:p14="http://schemas.microsoft.com/office/powerpoint/2010/main" val="2564333454"/>
              </p:ext>
            </p:extLst>
          </p:nvPr>
        </p:nvGraphicFramePr>
        <p:xfrm>
          <a:off x="838200" y="1593669"/>
          <a:ext cx="10515600" cy="40919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32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28C7-78B4-400A-89DE-93CFE94017DE}"/>
              </a:ext>
            </a:extLst>
          </p:cNvPr>
          <p:cNvSpPr>
            <a:spLocks noGrp="1"/>
          </p:cNvSpPr>
          <p:nvPr>
            <p:ph type="title"/>
          </p:nvPr>
        </p:nvSpPr>
        <p:spPr/>
        <p:txBody>
          <a:bodyPr>
            <a:noAutofit/>
          </a:bodyPr>
          <a:lstStyle/>
          <a:p>
            <a:r>
              <a:rPr lang="en-AU" sz="3200" dirty="0"/>
              <a:t>Figure 12: Current perceived availability of powder methamphetamine, NSW, 2002-2018</a:t>
            </a:r>
          </a:p>
        </p:txBody>
      </p:sp>
      <p:sp>
        <p:nvSpPr>
          <p:cNvPr id="4" name="Text Placeholder 3">
            <a:extLst>
              <a:ext uri="{FF2B5EF4-FFF2-40B4-BE49-F238E27FC236}">
                <a16:creationId xmlns:a16="http://schemas.microsoft.com/office/drawing/2014/main" id="{C90608BB-1B69-4C28-8E47-6C330D5B1BEA}"/>
              </a:ext>
            </a:extLst>
          </p:cNvPr>
          <p:cNvSpPr>
            <a:spLocks noGrp="1"/>
          </p:cNvSpPr>
          <p:nvPr>
            <p:ph type="body" sz="quarter" idx="14"/>
          </p:nvPr>
        </p:nvSpPr>
        <p:spPr>
          <a:xfrm>
            <a:off x="832756" y="5742760"/>
            <a:ext cx="10515600" cy="406580"/>
          </a:xfrm>
        </p:spPr>
        <p:txBody>
          <a:bodyPr>
            <a:noAutofit/>
          </a:bodyPr>
          <a:lstStyle/>
          <a:p>
            <a:pPr marL="0" indent="0">
              <a:buNone/>
            </a:pPr>
            <a:r>
              <a:rPr lang="en-AU" sz="1100" dirty="0">
                <a:solidFill>
                  <a:schemeClr val="tx1">
                    <a:lumMod val="50000"/>
                    <a:lumOff val="50000"/>
                  </a:schemeClr>
                </a:solidFill>
              </a:rPr>
              <a:t>Note. Methamphetamine asked separately for the three different forms from 2002 onwards. </a:t>
            </a:r>
            <a:r>
              <a:rPr lang="en-GB" sz="1100" dirty="0">
                <a:solidFill>
                  <a:schemeClr val="tx1">
                    <a:lumMod val="50000"/>
                    <a:lumOff val="50000"/>
                  </a:schemeClr>
                </a:solidFill>
              </a:rPr>
              <a:t>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524CAC06-46FE-42DE-9EED-90058F2C6469}"/>
              </a:ext>
            </a:extLst>
          </p:cNvPr>
          <p:cNvGraphicFramePr/>
          <p:nvPr>
            <p:extLst>
              <p:ext uri="{D42A27DB-BD31-4B8C-83A1-F6EECF244321}">
                <p14:modId xmlns:p14="http://schemas.microsoft.com/office/powerpoint/2010/main" val="1551942885"/>
              </p:ext>
            </p:extLst>
          </p:nvPr>
        </p:nvGraphicFramePr>
        <p:xfrm>
          <a:off x="832756" y="1593670"/>
          <a:ext cx="10515600" cy="4149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8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4699-BD95-4E51-BD80-EBB51734A45D}"/>
              </a:ext>
            </a:extLst>
          </p:cNvPr>
          <p:cNvSpPr>
            <a:spLocks noGrp="1"/>
          </p:cNvSpPr>
          <p:nvPr>
            <p:ph type="title"/>
          </p:nvPr>
        </p:nvSpPr>
        <p:spPr/>
        <p:txBody>
          <a:bodyPr>
            <a:noAutofit/>
          </a:bodyPr>
          <a:lstStyle/>
          <a:p>
            <a:r>
              <a:rPr lang="en-AU" sz="3200" dirty="0"/>
              <a:t>Figure 13: Median price of crystal methamphetamine per point and gram, NSW, 2001-2018 </a:t>
            </a:r>
          </a:p>
        </p:txBody>
      </p:sp>
      <p:sp>
        <p:nvSpPr>
          <p:cNvPr id="4" name="Text Placeholder 3">
            <a:extLst>
              <a:ext uri="{FF2B5EF4-FFF2-40B4-BE49-F238E27FC236}">
                <a16:creationId xmlns:a16="http://schemas.microsoft.com/office/drawing/2014/main" id="{05B2A7AF-F149-40FC-98CE-DC1289632CBA}"/>
              </a:ext>
            </a:extLst>
          </p:cNvPr>
          <p:cNvSpPr>
            <a:spLocks noGrp="1"/>
          </p:cNvSpPr>
          <p:nvPr>
            <p:ph type="body" sz="quarter" idx="14"/>
          </p:nvPr>
        </p:nvSpPr>
        <p:spPr>
          <a:xfrm>
            <a:off x="833438" y="5786846"/>
            <a:ext cx="10515600" cy="365667"/>
          </a:xfrm>
        </p:spPr>
        <p:txBody>
          <a:bodyPr>
            <a:noAutofit/>
          </a:bodyPr>
          <a:lstStyle/>
          <a:p>
            <a:pPr marL="0" indent="0">
              <a:buNone/>
            </a:pPr>
            <a:r>
              <a:rPr lang="en-AU" sz="1100" dirty="0">
                <a:solidFill>
                  <a:schemeClr val="tx1">
                    <a:lumMod val="50000"/>
                    <a:lumOff val="50000"/>
                  </a:schemeClr>
                </a:solidFill>
              </a:rPr>
              <a:t>Note. Among those who commented. No data available for gram in 2001.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6BC17AC2-A1A2-4FBD-8818-3D7F43FB44B1}"/>
              </a:ext>
            </a:extLst>
          </p:cNvPr>
          <p:cNvGraphicFramePr/>
          <p:nvPr>
            <p:extLst>
              <p:ext uri="{D42A27DB-BD31-4B8C-83A1-F6EECF244321}">
                <p14:modId xmlns:p14="http://schemas.microsoft.com/office/powerpoint/2010/main" val="3433073233"/>
              </p:ext>
            </p:extLst>
          </p:nvPr>
        </p:nvGraphicFramePr>
        <p:xfrm>
          <a:off x="833438" y="1580606"/>
          <a:ext cx="10515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711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4630-EEE8-4D28-BA6F-BF99EBD1EEC9}"/>
              </a:ext>
            </a:extLst>
          </p:cNvPr>
          <p:cNvSpPr>
            <a:spLocks noGrp="1"/>
          </p:cNvSpPr>
          <p:nvPr>
            <p:ph type="title"/>
          </p:nvPr>
        </p:nvSpPr>
        <p:spPr/>
        <p:txBody>
          <a:bodyPr>
            <a:noAutofit/>
          </a:bodyPr>
          <a:lstStyle/>
          <a:p>
            <a:r>
              <a:rPr lang="en-AU" sz="3200" dirty="0"/>
              <a:t>Figure 14: Current perceive purity of crystal methamphetamine, NSW, 2002-2018</a:t>
            </a:r>
          </a:p>
        </p:txBody>
      </p:sp>
      <p:sp>
        <p:nvSpPr>
          <p:cNvPr id="4" name="Text Placeholder 3">
            <a:extLst>
              <a:ext uri="{FF2B5EF4-FFF2-40B4-BE49-F238E27FC236}">
                <a16:creationId xmlns:a16="http://schemas.microsoft.com/office/drawing/2014/main" id="{52C8DEA7-CEE0-46EF-9A5D-1FD7860E38DC}"/>
              </a:ext>
            </a:extLst>
          </p:cNvPr>
          <p:cNvSpPr>
            <a:spLocks noGrp="1"/>
          </p:cNvSpPr>
          <p:nvPr>
            <p:ph type="body" sz="quarter" idx="14"/>
          </p:nvPr>
        </p:nvSpPr>
        <p:spPr>
          <a:xfrm>
            <a:off x="838200" y="5731330"/>
            <a:ext cx="10515600" cy="383720"/>
          </a:xfrm>
        </p:spPr>
        <p:txBody>
          <a:bodyPr>
            <a:noAutofit/>
          </a:bodyPr>
          <a:lstStyle/>
          <a:p>
            <a:pPr marL="0" indent="0">
              <a:buNone/>
            </a:pPr>
            <a:r>
              <a:rPr lang="en-AU" sz="1100" dirty="0">
                <a:solidFill>
                  <a:schemeClr val="tx1">
                    <a:lumMod val="50000"/>
                    <a:lumOff val="50000"/>
                  </a:schemeClr>
                </a:solidFill>
              </a:rPr>
              <a:t>Note. Methamphetamine asked separately for the three different forms from 2002 onwards. </a:t>
            </a:r>
            <a:r>
              <a:rPr lang="en-GB" sz="1100" dirty="0">
                <a:solidFill>
                  <a:schemeClr val="tx1">
                    <a:lumMod val="50000"/>
                    <a:lumOff val="50000"/>
                  </a:schemeClr>
                </a:solidFill>
              </a:rPr>
              <a:t>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12336AF3-9339-4ECB-B4D2-F3C83E87036B}"/>
              </a:ext>
            </a:extLst>
          </p:cNvPr>
          <p:cNvGraphicFramePr/>
          <p:nvPr>
            <p:extLst>
              <p:ext uri="{D42A27DB-BD31-4B8C-83A1-F6EECF244321}">
                <p14:modId xmlns:p14="http://schemas.microsoft.com/office/powerpoint/2010/main" val="455352792"/>
              </p:ext>
            </p:extLst>
          </p:nvPr>
        </p:nvGraphicFramePr>
        <p:xfrm>
          <a:off x="838199" y="1606730"/>
          <a:ext cx="10515599" cy="4124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78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694F-B438-4126-AAFC-51E6D05C7B33}"/>
              </a:ext>
            </a:extLst>
          </p:cNvPr>
          <p:cNvSpPr>
            <a:spLocks noGrp="1"/>
          </p:cNvSpPr>
          <p:nvPr>
            <p:ph type="title"/>
          </p:nvPr>
        </p:nvSpPr>
        <p:spPr/>
        <p:txBody>
          <a:bodyPr>
            <a:noAutofit/>
          </a:bodyPr>
          <a:lstStyle/>
          <a:p>
            <a:r>
              <a:rPr lang="en-AU" sz="3200" dirty="0"/>
              <a:t>Figure 15: Current perceived availability of crystal methamphetamine, NSW, 2002-2018</a:t>
            </a:r>
          </a:p>
        </p:txBody>
      </p:sp>
      <p:sp>
        <p:nvSpPr>
          <p:cNvPr id="4" name="Text Placeholder 3">
            <a:extLst>
              <a:ext uri="{FF2B5EF4-FFF2-40B4-BE49-F238E27FC236}">
                <a16:creationId xmlns:a16="http://schemas.microsoft.com/office/drawing/2014/main" id="{D78A6B3A-29C2-49BB-8068-6981A8C99678}"/>
              </a:ext>
            </a:extLst>
          </p:cNvPr>
          <p:cNvSpPr>
            <a:spLocks noGrp="1"/>
          </p:cNvSpPr>
          <p:nvPr>
            <p:ph type="body" sz="quarter" idx="14"/>
          </p:nvPr>
        </p:nvSpPr>
        <p:spPr>
          <a:xfrm>
            <a:off x="833437" y="5754189"/>
            <a:ext cx="10515600" cy="411480"/>
          </a:xfrm>
        </p:spPr>
        <p:txBody>
          <a:bodyPr>
            <a:noAutofit/>
          </a:bodyPr>
          <a:lstStyle/>
          <a:p>
            <a:pPr marL="0" indent="0">
              <a:buNone/>
            </a:pPr>
            <a:r>
              <a:rPr lang="en-AU" sz="1100" dirty="0">
                <a:solidFill>
                  <a:schemeClr val="tx1">
                    <a:lumMod val="50000"/>
                    <a:lumOff val="50000"/>
                  </a:schemeClr>
                </a:solidFill>
              </a:rPr>
              <a:t> Note. Methamphetamine asked separately for the three different forms from 2002 onwards. The response ‘Don’t know’ was excluded from analysis.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BED304DA-521B-4A07-AF80-7F1F03ABDFCE}"/>
              </a:ext>
            </a:extLst>
          </p:cNvPr>
          <p:cNvGraphicFramePr/>
          <p:nvPr>
            <p:extLst>
              <p:ext uri="{D42A27DB-BD31-4B8C-83A1-F6EECF244321}">
                <p14:modId xmlns:p14="http://schemas.microsoft.com/office/powerpoint/2010/main" val="702120706"/>
              </p:ext>
            </p:extLst>
          </p:nvPr>
        </p:nvGraphicFramePr>
        <p:xfrm>
          <a:off x="833437" y="1619794"/>
          <a:ext cx="10515599" cy="4134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94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5F64-3F02-4929-B00C-59A35F81F7F9}"/>
              </a:ext>
            </a:extLst>
          </p:cNvPr>
          <p:cNvSpPr>
            <a:spLocks noGrp="1"/>
          </p:cNvSpPr>
          <p:nvPr>
            <p:ph type="title"/>
          </p:nvPr>
        </p:nvSpPr>
        <p:spPr/>
        <p:txBody>
          <a:bodyPr>
            <a:noAutofit/>
          </a:bodyPr>
          <a:lstStyle/>
          <a:p>
            <a:r>
              <a:rPr lang="en-AU" sz="3200" dirty="0"/>
              <a:t>Figure 16: Past six month use and frequency of use of cocaine, NSW, 2000-2018</a:t>
            </a:r>
          </a:p>
        </p:txBody>
      </p:sp>
      <p:sp>
        <p:nvSpPr>
          <p:cNvPr id="4" name="Text Placeholder 3">
            <a:extLst>
              <a:ext uri="{FF2B5EF4-FFF2-40B4-BE49-F238E27FC236}">
                <a16:creationId xmlns:a16="http://schemas.microsoft.com/office/drawing/2014/main" id="{FD3CFA7E-A0EA-4DAF-BE88-F00D97A0C5B8}"/>
              </a:ext>
            </a:extLst>
          </p:cNvPr>
          <p:cNvSpPr>
            <a:spLocks noGrp="1"/>
          </p:cNvSpPr>
          <p:nvPr>
            <p:ph type="body" sz="quarter" idx="14"/>
          </p:nvPr>
        </p:nvSpPr>
        <p:spPr>
          <a:xfrm>
            <a:off x="827995" y="5742760"/>
            <a:ext cx="10515600" cy="40658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90 days to improve visibility of trends.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2C189BA7-1C0B-41A6-A9BD-9890D7D111BB}"/>
              </a:ext>
            </a:extLst>
          </p:cNvPr>
          <p:cNvGraphicFramePr/>
          <p:nvPr>
            <p:extLst>
              <p:ext uri="{D42A27DB-BD31-4B8C-83A1-F6EECF244321}">
                <p14:modId xmlns:p14="http://schemas.microsoft.com/office/powerpoint/2010/main" val="1283107780"/>
              </p:ext>
            </p:extLst>
          </p:nvPr>
        </p:nvGraphicFramePr>
        <p:xfrm>
          <a:off x="827995" y="1606730"/>
          <a:ext cx="10515600" cy="4136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01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D4D0-7B7E-4FBE-BE6E-755E05F9FB0A}"/>
              </a:ext>
            </a:extLst>
          </p:cNvPr>
          <p:cNvSpPr>
            <a:spLocks noGrp="1"/>
          </p:cNvSpPr>
          <p:nvPr>
            <p:ph type="title"/>
          </p:nvPr>
        </p:nvSpPr>
        <p:spPr/>
        <p:txBody>
          <a:bodyPr>
            <a:noAutofit/>
          </a:bodyPr>
          <a:lstStyle/>
          <a:p>
            <a:r>
              <a:rPr lang="en-AU" sz="3200" dirty="0"/>
              <a:t>Figure 17: Median price of cocaine per cap and gram, NSW, 2000-2018</a:t>
            </a:r>
          </a:p>
        </p:txBody>
      </p:sp>
      <p:sp>
        <p:nvSpPr>
          <p:cNvPr id="4" name="Text Placeholder 3">
            <a:extLst>
              <a:ext uri="{FF2B5EF4-FFF2-40B4-BE49-F238E27FC236}">
                <a16:creationId xmlns:a16="http://schemas.microsoft.com/office/drawing/2014/main" id="{E382AF75-185C-4928-B62C-6023D588BC43}"/>
              </a:ext>
            </a:extLst>
          </p:cNvPr>
          <p:cNvSpPr>
            <a:spLocks noGrp="1"/>
          </p:cNvSpPr>
          <p:nvPr>
            <p:ph type="body" sz="quarter" idx="14"/>
          </p:nvPr>
        </p:nvSpPr>
        <p:spPr>
          <a:xfrm>
            <a:off x="838200" y="5895160"/>
            <a:ext cx="10515600" cy="211633"/>
          </a:xfrm>
        </p:spPr>
        <p:txBody>
          <a:bodyPr>
            <a:noAutofit/>
          </a:bodyPr>
          <a:lstStyle/>
          <a:p>
            <a:pPr marL="0" indent="0">
              <a:buNone/>
            </a:pPr>
            <a:r>
              <a:rPr lang="en-AU" sz="1100" dirty="0">
                <a:solidFill>
                  <a:schemeClr val="tx1">
                    <a:lumMod val="50000"/>
                    <a:lumOff val="50000"/>
                  </a:schemeClr>
                </a:solidFill>
              </a:rPr>
              <a:t>Note. Among those who commented.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11FFC200-7C6B-4C80-8478-6B883E0B8E3A}"/>
              </a:ext>
            </a:extLst>
          </p:cNvPr>
          <p:cNvGraphicFramePr/>
          <p:nvPr>
            <p:extLst>
              <p:ext uri="{D42A27DB-BD31-4B8C-83A1-F6EECF244321}">
                <p14:modId xmlns:p14="http://schemas.microsoft.com/office/powerpoint/2010/main" val="3631391010"/>
              </p:ext>
            </p:extLst>
          </p:nvPr>
        </p:nvGraphicFramePr>
        <p:xfrm>
          <a:off x="838200" y="1606731"/>
          <a:ext cx="10515600" cy="4288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706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360-EE25-4A45-A96A-DA0444B59987}"/>
              </a:ext>
            </a:extLst>
          </p:cNvPr>
          <p:cNvSpPr>
            <a:spLocks noGrp="1"/>
          </p:cNvSpPr>
          <p:nvPr>
            <p:ph type="title"/>
          </p:nvPr>
        </p:nvSpPr>
        <p:spPr/>
        <p:txBody>
          <a:bodyPr>
            <a:noAutofit/>
          </a:bodyPr>
          <a:lstStyle/>
          <a:p>
            <a:r>
              <a:rPr lang="en-AU" sz="3200" dirty="0"/>
              <a:t>Figure 18: Current perceived purity of cocaine, NSW, 2000-2018</a:t>
            </a:r>
          </a:p>
        </p:txBody>
      </p:sp>
      <p:sp>
        <p:nvSpPr>
          <p:cNvPr id="4" name="Text Placeholder 3">
            <a:extLst>
              <a:ext uri="{FF2B5EF4-FFF2-40B4-BE49-F238E27FC236}">
                <a16:creationId xmlns:a16="http://schemas.microsoft.com/office/drawing/2014/main" id="{CDF7A88E-A2B8-424E-8D5F-7A13ABDEF6A8}"/>
              </a:ext>
            </a:extLst>
          </p:cNvPr>
          <p:cNvSpPr>
            <a:spLocks noGrp="1"/>
          </p:cNvSpPr>
          <p:nvPr>
            <p:ph type="body" sz="quarter" idx="14"/>
          </p:nvPr>
        </p:nvSpPr>
        <p:spPr>
          <a:xfrm>
            <a:off x="833437" y="5799910"/>
            <a:ext cx="10515600" cy="373506"/>
          </a:xfrm>
        </p:spPr>
        <p:txBody>
          <a:bodyPr>
            <a:noAutofit/>
          </a:bodyPr>
          <a:lstStyle/>
          <a:p>
            <a:pPr marL="0" indent="0">
              <a:buNone/>
            </a:pPr>
            <a:r>
              <a:rPr lang="en-GB" sz="1100" dirty="0">
                <a:solidFill>
                  <a:schemeClr val="tx1">
                    <a:lumMod val="50000"/>
                    <a:lumOff val="50000"/>
                  </a:schemeClr>
                </a:solidFill>
              </a:rPr>
              <a:t>Note. The response ‘Don’t know’ was excluded from analysis. Figures may not add up to 100% due to rounding.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CE4770CD-D1A0-4DF8-93E8-E562EC580DC7}"/>
              </a:ext>
            </a:extLst>
          </p:cNvPr>
          <p:cNvGraphicFramePr/>
          <p:nvPr>
            <p:extLst>
              <p:ext uri="{D42A27DB-BD31-4B8C-83A1-F6EECF244321}">
                <p14:modId xmlns:p14="http://schemas.microsoft.com/office/powerpoint/2010/main" val="2450051016"/>
              </p:ext>
            </p:extLst>
          </p:nvPr>
        </p:nvGraphicFramePr>
        <p:xfrm>
          <a:off x="833437" y="1593670"/>
          <a:ext cx="10515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14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1A01-083B-4357-AEF1-22CC99759ECC}"/>
              </a:ext>
            </a:extLst>
          </p:cNvPr>
          <p:cNvSpPr>
            <a:spLocks noGrp="1"/>
          </p:cNvSpPr>
          <p:nvPr>
            <p:ph type="title"/>
          </p:nvPr>
        </p:nvSpPr>
        <p:spPr/>
        <p:txBody>
          <a:bodyPr>
            <a:normAutofit/>
          </a:bodyPr>
          <a:lstStyle/>
          <a:p>
            <a:r>
              <a:rPr lang="en-AU" sz="3200" dirty="0"/>
              <a:t>Figure 1: Drug of choice, NSW, 2000-2018</a:t>
            </a:r>
          </a:p>
        </p:txBody>
      </p:sp>
      <p:sp>
        <p:nvSpPr>
          <p:cNvPr id="4" name="Text Placeholder 3">
            <a:extLst>
              <a:ext uri="{FF2B5EF4-FFF2-40B4-BE49-F238E27FC236}">
                <a16:creationId xmlns:a16="http://schemas.microsoft.com/office/drawing/2014/main" id="{83E55F47-DC01-41DF-946E-7C9617A44828}"/>
              </a:ext>
            </a:extLst>
          </p:cNvPr>
          <p:cNvSpPr>
            <a:spLocks noGrp="1"/>
          </p:cNvSpPr>
          <p:nvPr>
            <p:ph type="body" sz="quarter" idx="14"/>
          </p:nvPr>
        </p:nvSpPr>
        <p:spPr>
          <a:xfrm>
            <a:off x="733988" y="5751635"/>
            <a:ext cx="10515600" cy="451223"/>
          </a:xfrm>
        </p:spPr>
        <p:txBody>
          <a:bodyPr>
            <a:normAutofit/>
          </a:bodyPr>
          <a:lstStyle/>
          <a:p>
            <a:pPr marL="0" indent="0">
              <a:buNone/>
            </a:pPr>
            <a:r>
              <a:rPr lang="en-AU" sz="1100" dirty="0">
                <a:solidFill>
                  <a:schemeClr val="tx1">
                    <a:lumMod val="50000"/>
                    <a:lumOff val="50000"/>
                  </a:schemeClr>
                </a:solidFill>
              </a:rPr>
              <a:t>Note. Substances listed in this figure are the primary endorsed; nominal percentages have endorsed other substances.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6" name="Chart 5">
            <a:extLst>
              <a:ext uri="{FF2B5EF4-FFF2-40B4-BE49-F238E27FC236}">
                <a16:creationId xmlns:a16="http://schemas.microsoft.com/office/drawing/2014/main" id="{77D69D80-3470-4C95-8473-396309D92A6F}"/>
              </a:ext>
            </a:extLst>
          </p:cNvPr>
          <p:cNvGraphicFramePr/>
          <p:nvPr>
            <p:extLst>
              <p:ext uri="{D42A27DB-BD31-4B8C-83A1-F6EECF244321}">
                <p14:modId xmlns:p14="http://schemas.microsoft.com/office/powerpoint/2010/main" val="497564958"/>
              </p:ext>
            </p:extLst>
          </p:nvPr>
        </p:nvGraphicFramePr>
        <p:xfrm>
          <a:off x="733988" y="1593669"/>
          <a:ext cx="10619812" cy="4157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784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C246-C404-4912-B9C7-FFBC05F7F48B}"/>
              </a:ext>
            </a:extLst>
          </p:cNvPr>
          <p:cNvSpPr>
            <a:spLocks noGrp="1"/>
          </p:cNvSpPr>
          <p:nvPr>
            <p:ph type="title"/>
          </p:nvPr>
        </p:nvSpPr>
        <p:spPr/>
        <p:txBody>
          <a:bodyPr>
            <a:noAutofit/>
          </a:bodyPr>
          <a:lstStyle/>
          <a:p>
            <a:r>
              <a:rPr lang="en-AU" sz="3200" dirty="0"/>
              <a:t>Figure 19: Current perceived availability of cocaine, NSW, 2000-2018</a:t>
            </a:r>
          </a:p>
        </p:txBody>
      </p:sp>
      <p:sp>
        <p:nvSpPr>
          <p:cNvPr id="4" name="Text Placeholder 3">
            <a:extLst>
              <a:ext uri="{FF2B5EF4-FFF2-40B4-BE49-F238E27FC236}">
                <a16:creationId xmlns:a16="http://schemas.microsoft.com/office/drawing/2014/main" id="{D6D35E17-EF19-4B5D-97A9-FDF14D2FA9DF}"/>
              </a:ext>
            </a:extLst>
          </p:cNvPr>
          <p:cNvSpPr>
            <a:spLocks noGrp="1"/>
          </p:cNvSpPr>
          <p:nvPr>
            <p:ph type="body" sz="quarter" idx="14"/>
          </p:nvPr>
        </p:nvSpPr>
        <p:spPr>
          <a:xfrm>
            <a:off x="838200" y="5868490"/>
            <a:ext cx="10515600" cy="249733"/>
          </a:xfrm>
        </p:spPr>
        <p:txBody>
          <a:bodyPr>
            <a:noAutofit/>
          </a:bodyPr>
          <a:lstStyle/>
          <a:p>
            <a:pPr marL="0" indent="0">
              <a:buNone/>
            </a:pPr>
            <a:r>
              <a:rPr lang="en-GB" sz="1100" dirty="0">
                <a:solidFill>
                  <a:schemeClr val="tx1">
                    <a:lumMod val="50000"/>
                    <a:lumOff val="50000"/>
                  </a:schemeClr>
                </a:solidFill>
              </a:rPr>
              <a:t>Note. 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C77B3789-56DD-4DCF-9F7A-CD3C70F2BC2E}"/>
              </a:ext>
            </a:extLst>
          </p:cNvPr>
          <p:cNvGraphicFramePr/>
          <p:nvPr>
            <p:extLst>
              <p:ext uri="{D42A27DB-BD31-4B8C-83A1-F6EECF244321}">
                <p14:modId xmlns:p14="http://schemas.microsoft.com/office/powerpoint/2010/main" val="3905903729"/>
              </p:ext>
            </p:extLst>
          </p:nvPr>
        </p:nvGraphicFramePr>
        <p:xfrm>
          <a:off x="838200" y="1593669"/>
          <a:ext cx="10515599" cy="4274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88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9FD3-54A3-4AAF-B6AC-8E528B3029C4}"/>
              </a:ext>
            </a:extLst>
          </p:cNvPr>
          <p:cNvSpPr>
            <a:spLocks noGrp="1"/>
          </p:cNvSpPr>
          <p:nvPr>
            <p:ph type="title"/>
          </p:nvPr>
        </p:nvSpPr>
        <p:spPr/>
        <p:txBody>
          <a:bodyPr>
            <a:noAutofit/>
          </a:bodyPr>
          <a:lstStyle/>
          <a:p>
            <a:r>
              <a:rPr lang="en-AU" sz="3200" dirty="0"/>
              <a:t>Figure 20: Past six month use and frequency of use of cannabis, NSW, 2000-2018</a:t>
            </a:r>
          </a:p>
        </p:txBody>
      </p:sp>
      <p:sp>
        <p:nvSpPr>
          <p:cNvPr id="4" name="Text Placeholder 3">
            <a:extLst>
              <a:ext uri="{FF2B5EF4-FFF2-40B4-BE49-F238E27FC236}">
                <a16:creationId xmlns:a16="http://schemas.microsoft.com/office/drawing/2014/main" id="{5BB525D5-4EDA-4C49-8677-F374022C6AD6}"/>
              </a:ext>
            </a:extLst>
          </p:cNvPr>
          <p:cNvSpPr>
            <a:spLocks noGrp="1"/>
          </p:cNvSpPr>
          <p:nvPr>
            <p:ph type="body" sz="quarter" idx="14"/>
          </p:nvPr>
        </p:nvSpPr>
        <p:spPr>
          <a:xfrm>
            <a:off x="838200" y="5719900"/>
            <a:ext cx="10515600" cy="38372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E02B2F01-08B6-42F2-A4C7-F3BE4C137FFB}"/>
              </a:ext>
            </a:extLst>
          </p:cNvPr>
          <p:cNvGraphicFramePr/>
          <p:nvPr>
            <p:extLst>
              <p:ext uri="{D42A27DB-BD31-4B8C-83A1-F6EECF244321}">
                <p14:modId xmlns:p14="http://schemas.microsoft.com/office/powerpoint/2010/main" val="1756015368"/>
              </p:ext>
            </p:extLst>
          </p:nvPr>
        </p:nvGraphicFramePr>
        <p:xfrm>
          <a:off x="838200" y="1621766"/>
          <a:ext cx="10515600" cy="4098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890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21: Median price of hydroponic (a) and bush (b) cannabis per ounce and gram, NSW, 2003-2018</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729606"/>
            <a:ext cx="10515600" cy="361896"/>
          </a:xfrm>
        </p:spPr>
        <p:txBody>
          <a:bodyPr>
            <a:noAutofit/>
          </a:bodyPr>
          <a:lstStyle/>
          <a:p>
            <a:pPr marL="0" indent="0">
              <a:buNone/>
            </a:pPr>
            <a:r>
              <a:rPr lang="en-AU" sz="1100" dirty="0">
                <a:solidFill>
                  <a:schemeClr val="tx1">
                    <a:lumMod val="50000"/>
                    <a:lumOff val="50000"/>
                  </a:schemeClr>
                </a:solidFill>
              </a:rPr>
              <a:t>Note. Among those who commented. From 2003 onwards hydroponic and bush cannabis data collected separately.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 </a:t>
            </a:r>
          </a:p>
        </p:txBody>
      </p:sp>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8" name="Chart 7">
            <a:extLst>
              <a:ext uri="{FF2B5EF4-FFF2-40B4-BE49-F238E27FC236}">
                <a16:creationId xmlns:a16="http://schemas.microsoft.com/office/drawing/2014/main" id="{AE0E7705-AB47-4EBF-9BDB-EEF514D12510}"/>
              </a:ext>
            </a:extLst>
          </p:cNvPr>
          <p:cNvGraphicFramePr/>
          <p:nvPr>
            <p:extLst>
              <p:ext uri="{D42A27DB-BD31-4B8C-83A1-F6EECF244321}">
                <p14:modId xmlns:p14="http://schemas.microsoft.com/office/powerpoint/2010/main" val="3660909418"/>
              </p:ext>
            </p:extLst>
          </p:nvPr>
        </p:nvGraphicFramePr>
        <p:xfrm>
          <a:off x="0" y="2077403"/>
          <a:ext cx="5800725" cy="3652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6EEC6C7-359C-4746-A3D3-616004F73B18}"/>
              </a:ext>
            </a:extLst>
          </p:cNvPr>
          <p:cNvGraphicFramePr/>
          <p:nvPr>
            <p:extLst>
              <p:ext uri="{D42A27DB-BD31-4B8C-83A1-F6EECF244321}">
                <p14:modId xmlns:p14="http://schemas.microsoft.com/office/powerpoint/2010/main" val="912535363"/>
              </p:ext>
            </p:extLst>
          </p:nvPr>
        </p:nvGraphicFramePr>
        <p:xfrm>
          <a:off x="6391277" y="2231831"/>
          <a:ext cx="5732145" cy="3497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134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22: Current perceived potency of hydroponic (a) and bush (b) cannabis, NSW, 2004-2018</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661720"/>
            <a:ext cx="10515600" cy="417229"/>
          </a:xfrm>
        </p:spPr>
        <p:txBody>
          <a:bodyPr>
            <a:noAutofit/>
          </a:bodyPr>
          <a:lstStyle/>
          <a:p>
            <a:pPr marL="0" indent="0">
              <a:buNone/>
            </a:pPr>
            <a:r>
              <a:rPr lang="en-GB" sz="1100" dirty="0">
                <a:solidFill>
                  <a:schemeClr val="tx1">
                    <a:lumMod val="50000"/>
                    <a:lumOff val="50000"/>
                  </a:schemeClr>
                </a:solidFill>
              </a:rPr>
              <a:t>Note. The response ‘Don’t know’ was excluded from analysis. Hydroponic and bush cannabis data collected separately from 2004 onwards.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8" name="Chart 7">
            <a:extLst>
              <a:ext uri="{FF2B5EF4-FFF2-40B4-BE49-F238E27FC236}">
                <a16:creationId xmlns:a16="http://schemas.microsoft.com/office/drawing/2014/main" id="{73938150-EB58-409A-8D4E-4DA3CB0D5537}"/>
              </a:ext>
            </a:extLst>
          </p:cNvPr>
          <p:cNvGraphicFramePr/>
          <p:nvPr>
            <p:extLst>
              <p:ext uri="{D42A27DB-BD31-4B8C-83A1-F6EECF244321}">
                <p14:modId xmlns:p14="http://schemas.microsoft.com/office/powerpoint/2010/main" val="4142460358"/>
              </p:ext>
            </p:extLst>
          </p:nvPr>
        </p:nvGraphicFramePr>
        <p:xfrm>
          <a:off x="0" y="1908664"/>
          <a:ext cx="5905420" cy="3753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A4906C7F-4E53-4D30-881A-CDADE3B06F43}"/>
              </a:ext>
            </a:extLst>
          </p:cNvPr>
          <p:cNvGraphicFramePr/>
          <p:nvPr>
            <p:extLst>
              <p:ext uri="{D42A27DB-BD31-4B8C-83A1-F6EECF244321}">
                <p14:modId xmlns:p14="http://schemas.microsoft.com/office/powerpoint/2010/main" val="640090755"/>
              </p:ext>
            </p:extLst>
          </p:nvPr>
        </p:nvGraphicFramePr>
        <p:xfrm>
          <a:off x="6286579" y="1914579"/>
          <a:ext cx="5905421" cy="3709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90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C317-2DD3-4F21-8D44-48589CD4C97E}"/>
              </a:ext>
            </a:extLst>
          </p:cNvPr>
          <p:cNvSpPr>
            <a:spLocks noGrp="1"/>
          </p:cNvSpPr>
          <p:nvPr>
            <p:ph type="title"/>
          </p:nvPr>
        </p:nvSpPr>
        <p:spPr/>
        <p:txBody>
          <a:bodyPr>
            <a:noAutofit/>
          </a:bodyPr>
          <a:lstStyle/>
          <a:p>
            <a:r>
              <a:rPr lang="en-AU" sz="3200" dirty="0"/>
              <a:t>Figure 23: Current perceived availability of hydroponic (a) and bush (b) cannabis, NSW, 2004-2018</a:t>
            </a:r>
          </a:p>
        </p:txBody>
      </p:sp>
      <p:sp>
        <p:nvSpPr>
          <p:cNvPr id="4" name="Text Placeholder 3">
            <a:extLst>
              <a:ext uri="{FF2B5EF4-FFF2-40B4-BE49-F238E27FC236}">
                <a16:creationId xmlns:a16="http://schemas.microsoft.com/office/drawing/2014/main" id="{4546CFC6-689A-4303-B8B5-B8483821E14C}"/>
              </a:ext>
            </a:extLst>
          </p:cNvPr>
          <p:cNvSpPr>
            <a:spLocks noGrp="1"/>
          </p:cNvSpPr>
          <p:nvPr>
            <p:ph type="body" sz="quarter" idx="14"/>
          </p:nvPr>
        </p:nvSpPr>
        <p:spPr>
          <a:xfrm>
            <a:off x="838200" y="5708416"/>
            <a:ext cx="10515600" cy="439465"/>
          </a:xfrm>
        </p:spPr>
        <p:txBody>
          <a:bodyPr>
            <a:noAutofit/>
          </a:bodyPr>
          <a:lstStyle/>
          <a:p>
            <a:pPr marL="0" indent="0">
              <a:buNone/>
            </a:pPr>
            <a:r>
              <a:rPr lang="en-GB" sz="1100" dirty="0">
                <a:solidFill>
                  <a:schemeClr val="tx1">
                    <a:lumMod val="50000"/>
                    <a:lumOff val="50000"/>
                  </a:schemeClr>
                </a:solidFill>
              </a:rPr>
              <a:t>Note. The response ‘Don’t know’ was excluded from analysis. * Hydroponic and bush cannabis data collected separately from 2004 onwards.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sp>
        <p:nvSpPr>
          <p:cNvPr id="8" name="TextBox 7">
            <a:extLst>
              <a:ext uri="{FF2B5EF4-FFF2-40B4-BE49-F238E27FC236}">
                <a16:creationId xmlns:a16="http://schemas.microsoft.com/office/drawing/2014/main" id="{316082EB-B785-4451-972A-1ADAEC5073BC}"/>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9" name="TextBox 8">
            <a:extLst>
              <a:ext uri="{FF2B5EF4-FFF2-40B4-BE49-F238E27FC236}">
                <a16:creationId xmlns:a16="http://schemas.microsoft.com/office/drawing/2014/main" id="{9F23F887-F2D9-4552-8BD8-7E973ECA8205}"/>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10" name="Chart 9">
            <a:extLst>
              <a:ext uri="{FF2B5EF4-FFF2-40B4-BE49-F238E27FC236}">
                <a16:creationId xmlns:a16="http://schemas.microsoft.com/office/drawing/2014/main" id="{FC166941-58AC-4780-A290-4239DDC69C67}"/>
              </a:ext>
            </a:extLst>
          </p:cNvPr>
          <p:cNvGraphicFramePr/>
          <p:nvPr>
            <p:extLst>
              <p:ext uri="{D42A27DB-BD31-4B8C-83A1-F6EECF244321}">
                <p14:modId xmlns:p14="http://schemas.microsoft.com/office/powerpoint/2010/main" val="41815652"/>
              </p:ext>
            </p:extLst>
          </p:nvPr>
        </p:nvGraphicFramePr>
        <p:xfrm>
          <a:off x="0" y="1939885"/>
          <a:ext cx="5905420" cy="3768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B394EA2C-317D-4C60-B03F-D376EB499120}"/>
              </a:ext>
            </a:extLst>
          </p:cNvPr>
          <p:cNvGraphicFramePr/>
          <p:nvPr>
            <p:extLst>
              <p:ext uri="{D42A27DB-BD31-4B8C-83A1-F6EECF244321}">
                <p14:modId xmlns:p14="http://schemas.microsoft.com/office/powerpoint/2010/main" val="430315103"/>
              </p:ext>
            </p:extLst>
          </p:nvPr>
        </p:nvGraphicFramePr>
        <p:xfrm>
          <a:off x="6286579" y="1939885"/>
          <a:ext cx="5905421" cy="3768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50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CFBE-4821-4132-80F9-5FF14D1E3FC7}"/>
              </a:ext>
            </a:extLst>
          </p:cNvPr>
          <p:cNvSpPr>
            <a:spLocks noGrp="1"/>
          </p:cNvSpPr>
          <p:nvPr>
            <p:ph type="title"/>
          </p:nvPr>
        </p:nvSpPr>
        <p:spPr/>
        <p:txBody>
          <a:bodyPr>
            <a:noAutofit/>
          </a:bodyPr>
          <a:lstStyle/>
          <a:p>
            <a:r>
              <a:rPr lang="en-AU" sz="3200" dirty="0"/>
              <a:t>Figure 24: Past six month use (prescribed and non-prescribed) and frequency of use of methadone, NSW, 2000-2018</a:t>
            </a:r>
          </a:p>
        </p:txBody>
      </p:sp>
      <p:sp>
        <p:nvSpPr>
          <p:cNvPr id="4" name="Text Placeholder 3">
            <a:extLst>
              <a:ext uri="{FF2B5EF4-FFF2-40B4-BE49-F238E27FC236}">
                <a16:creationId xmlns:a16="http://schemas.microsoft.com/office/drawing/2014/main" id="{F42EF618-3D36-4C30-9E6E-14576DFA7E37}"/>
              </a:ext>
            </a:extLst>
          </p:cNvPr>
          <p:cNvSpPr>
            <a:spLocks noGrp="1"/>
          </p:cNvSpPr>
          <p:nvPr>
            <p:ph type="body" sz="quarter" idx="14"/>
          </p:nvPr>
        </p:nvSpPr>
        <p:spPr>
          <a:xfrm>
            <a:off x="833438" y="5754190"/>
            <a:ext cx="10515600" cy="395150"/>
          </a:xfrm>
        </p:spPr>
        <p:txBody>
          <a:bodyPr>
            <a:noAutofit/>
          </a:bodyPr>
          <a:lstStyle/>
          <a:p>
            <a:pPr marL="0" indent="0">
              <a:buNone/>
            </a:pPr>
            <a:r>
              <a:rPr lang="en-AU" sz="1100" dirty="0">
                <a:solidFill>
                  <a:schemeClr val="tx1">
                    <a:lumMod val="50000"/>
                    <a:lumOff val="50000"/>
                  </a:schemeClr>
                </a:solidFill>
              </a:rPr>
              <a:t>Note</a:t>
            </a:r>
            <a:r>
              <a:rPr lang="en-AU" sz="1100" b="1" dirty="0">
                <a:solidFill>
                  <a:schemeClr val="tx1">
                    <a:lumMod val="50000"/>
                    <a:lumOff val="50000"/>
                  </a:schemeClr>
                </a:solidFill>
              </a:rPr>
              <a:t>.</a:t>
            </a:r>
            <a:r>
              <a:rPr lang="en-AU" sz="1100" dirty="0">
                <a:solidFill>
                  <a:schemeClr val="tx1">
                    <a:lumMod val="50000"/>
                    <a:lumOff val="50000"/>
                  </a:schemeClr>
                </a:solidFill>
              </a:rPr>
              <a:t> Includes methadone syrup and tablets. Non-prescribed use not distinguished 2000-2002. Median days computed among those who reported recent use (maximum 180 days). Median days rounded to the nearest whole number.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67057F48-0151-4D4C-9C48-223F4143D010}"/>
              </a:ext>
            </a:extLst>
          </p:cNvPr>
          <p:cNvGraphicFramePr/>
          <p:nvPr>
            <p:extLst>
              <p:ext uri="{D42A27DB-BD31-4B8C-83A1-F6EECF244321}">
                <p14:modId xmlns:p14="http://schemas.microsoft.com/office/powerpoint/2010/main" val="793404279"/>
              </p:ext>
            </p:extLst>
          </p:nvPr>
        </p:nvGraphicFramePr>
        <p:xfrm>
          <a:off x="833438" y="1593668"/>
          <a:ext cx="10515599" cy="4160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1260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5EA2-9E80-45CC-93E1-2A60B0990676}"/>
              </a:ext>
            </a:extLst>
          </p:cNvPr>
          <p:cNvSpPr>
            <a:spLocks noGrp="1"/>
          </p:cNvSpPr>
          <p:nvPr>
            <p:ph type="title"/>
          </p:nvPr>
        </p:nvSpPr>
        <p:spPr/>
        <p:txBody>
          <a:bodyPr>
            <a:noAutofit/>
          </a:bodyPr>
          <a:lstStyle/>
          <a:p>
            <a:r>
              <a:rPr lang="en-AU" sz="3200" dirty="0"/>
              <a:t>Figure 25: Past six month use (prescribed and non-prescribed) and frequency of use of buprenorphine-naloxone, NSW, 2006-2018</a:t>
            </a:r>
          </a:p>
        </p:txBody>
      </p:sp>
      <p:sp>
        <p:nvSpPr>
          <p:cNvPr id="4" name="Text Placeholder 3">
            <a:extLst>
              <a:ext uri="{FF2B5EF4-FFF2-40B4-BE49-F238E27FC236}">
                <a16:creationId xmlns:a16="http://schemas.microsoft.com/office/drawing/2014/main" id="{AC439428-5DF7-4CD7-9F39-F40E4B8669A8}"/>
              </a:ext>
            </a:extLst>
          </p:cNvPr>
          <p:cNvSpPr>
            <a:spLocks noGrp="1"/>
          </p:cNvSpPr>
          <p:nvPr>
            <p:ph type="body" sz="quarter" idx="14"/>
          </p:nvPr>
        </p:nvSpPr>
        <p:spPr>
          <a:xfrm>
            <a:off x="833438" y="5454598"/>
            <a:ext cx="10515600" cy="740462"/>
          </a:xfrm>
        </p:spPr>
        <p:txBody>
          <a:bodyPr>
            <a:noAutofit/>
          </a:bodyPr>
          <a:lstStyle/>
          <a:p>
            <a:pPr marL="0" indent="0">
              <a:buNone/>
            </a:pPr>
            <a:r>
              <a:rPr lang="en-AU" sz="1100" dirty="0">
                <a:solidFill>
                  <a:schemeClr val="tx1">
                    <a:lumMod val="50000"/>
                    <a:lumOff val="50000"/>
                  </a:schemeClr>
                </a:solidFill>
              </a:rPr>
              <a:t>Note. From 2006-2011 participants were asked about the use of buprenorphine-naloxone tablet; from 2012-2015 participants were asked about the use of buprenorphine-naloxone tablet and film; from 2016- 2018 participants were asked about the use of buprenorphine–naloxone film only. Median days computed among those who reported recent use (maximum 180 days). Median days rounded to the nearest whole number. Y axis reduced to 25% and 100 days to improve visibility of trends.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B6252160-B442-4431-AC1E-E12D5CF816CA}"/>
              </a:ext>
            </a:extLst>
          </p:cNvPr>
          <p:cNvGraphicFramePr/>
          <p:nvPr>
            <p:extLst>
              <p:ext uri="{D42A27DB-BD31-4B8C-83A1-F6EECF244321}">
                <p14:modId xmlns:p14="http://schemas.microsoft.com/office/powerpoint/2010/main" val="2027319622"/>
              </p:ext>
            </p:extLst>
          </p:nvPr>
        </p:nvGraphicFramePr>
        <p:xfrm>
          <a:off x="833438" y="1606730"/>
          <a:ext cx="10515599" cy="3847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21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E88E-03D3-43BB-81BB-A3FD0C666311}"/>
              </a:ext>
            </a:extLst>
          </p:cNvPr>
          <p:cNvSpPr>
            <a:spLocks noGrp="1"/>
          </p:cNvSpPr>
          <p:nvPr>
            <p:ph type="title"/>
          </p:nvPr>
        </p:nvSpPr>
        <p:spPr/>
        <p:txBody>
          <a:bodyPr>
            <a:noAutofit/>
          </a:bodyPr>
          <a:lstStyle/>
          <a:p>
            <a:r>
              <a:rPr lang="en-AU" sz="3200" dirty="0"/>
              <a:t>Figure 26: Past six month use (prescribed and non-prescribed) and frequency of use of morphine, NSW, 2001-2018</a:t>
            </a:r>
          </a:p>
        </p:txBody>
      </p:sp>
      <p:sp>
        <p:nvSpPr>
          <p:cNvPr id="4" name="Text Placeholder 3">
            <a:extLst>
              <a:ext uri="{FF2B5EF4-FFF2-40B4-BE49-F238E27FC236}">
                <a16:creationId xmlns:a16="http://schemas.microsoft.com/office/drawing/2014/main" id="{506BF37B-8CCF-41B7-B23F-EF6AECBF0823}"/>
              </a:ext>
            </a:extLst>
          </p:cNvPr>
          <p:cNvSpPr>
            <a:spLocks noGrp="1"/>
          </p:cNvSpPr>
          <p:nvPr>
            <p:ph type="body" sz="quarter" idx="14"/>
          </p:nvPr>
        </p:nvSpPr>
        <p:spPr>
          <a:xfrm>
            <a:off x="838200" y="5731330"/>
            <a:ext cx="10515600" cy="44087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Y axis reduced to 50% and 90 days to improve visibility of trend. Median days rounded to the nearest whole number.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AEB1A413-255F-4AA5-BD45-79E9146AB253}"/>
              </a:ext>
            </a:extLst>
          </p:cNvPr>
          <p:cNvGraphicFramePr/>
          <p:nvPr>
            <p:extLst>
              <p:ext uri="{D42A27DB-BD31-4B8C-83A1-F6EECF244321}">
                <p14:modId xmlns:p14="http://schemas.microsoft.com/office/powerpoint/2010/main" val="292420945"/>
              </p:ext>
            </p:extLst>
          </p:nvPr>
        </p:nvGraphicFramePr>
        <p:xfrm>
          <a:off x="838200" y="1606731"/>
          <a:ext cx="10515600" cy="4124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546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5C44-691A-45F9-B5A0-9BEAE99CB65B}"/>
              </a:ext>
            </a:extLst>
          </p:cNvPr>
          <p:cNvSpPr>
            <a:spLocks noGrp="1"/>
          </p:cNvSpPr>
          <p:nvPr>
            <p:ph type="title"/>
          </p:nvPr>
        </p:nvSpPr>
        <p:spPr/>
        <p:txBody>
          <a:bodyPr>
            <a:noAutofit/>
          </a:bodyPr>
          <a:lstStyle/>
          <a:p>
            <a:r>
              <a:rPr lang="en-AU" sz="3200" dirty="0"/>
              <a:t>Figure 27: Past six month use (prescribed and non-prescribed) and frequency of use of oxycodone, NSW, 2005-2018</a:t>
            </a:r>
          </a:p>
        </p:txBody>
      </p:sp>
      <p:sp>
        <p:nvSpPr>
          <p:cNvPr id="4" name="Text Placeholder 3">
            <a:extLst>
              <a:ext uri="{FF2B5EF4-FFF2-40B4-BE49-F238E27FC236}">
                <a16:creationId xmlns:a16="http://schemas.microsoft.com/office/drawing/2014/main" id="{171751E3-21B9-42FD-9710-B4EA5BE8E379}"/>
              </a:ext>
            </a:extLst>
          </p:cNvPr>
          <p:cNvSpPr>
            <a:spLocks noGrp="1"/>
          </p:cNvSpPr>
          <p:nvPr>
            <p:ph type="body" sz="quarter" idx="14"/>
          </p:nvPr>
        </p:nvSpPr>
        <p:spPr>
          <a:xfrm>
            <a:off x="838200" y="5499464"/>
            <a:ext cx="10515600" cy="684166"/>
          </a:xfrm>
        </p:spPr>
        <p:txBody>
          <a:bodyPr>
            <a:noAutofit/>
          </a:bodyPr>
          <a:lstStyle/>
          <a:p>
            <a:pPr marL="0" indent="0">
              <a:buNone/>
            </a:pPr>
            <a:r>
              <a:rPr lang="en-AU" sz="1100" dirty="0">
                <a:solidFill>
                  <a:schemeClr val="tx1">
                    <a:lumMod val="50000"/>
                    <a:lumOff val="50000"/>
                  </a:schemeClr>
                </a:solidFill>
              </a:rPr>
              <a:t>Note. From 2005-2015 participants were asked about any oxycodone; from 2016-2018, oxycodone was broken down into three types: tamper resistant (‘OP’), non-tamper proof (generic) and ‘other oxycodone’. Median days computed among those who reported recent use (maximum 180 days). Median days rounded to the nearest whole number. Y axis reduced to 50% and 30 days to improve visibility of trends.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 </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4DEB86D3-D0D0-4E41-BFE5-80D7285E1725}"/>
              </a:ext>
            </a:extLst>
          </p:cNvPr>
          <p:cNvGraphicFramePr/>
          <p:nvPr>
            <p:extLst>
              <p:ext uri="{D42A27DB-BD31-4B8C-83A1-F6EECF244321}">
                <p14:modId xmlns:p14="http://schemas.microsoft.com/office/powerpoint/2010/main" val="1287213507"/>
              </p:ext>
            </p:extLst>
          </p:nvPr>
        </p:nvGraphicFramePr>
        <p:xfrm>
          <a:off x="838200" y="1567544"/>
          <a:ext cx="10515599" cy="3931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947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4413-92DB-4BD6-B337-C3A049F35776}"/>
              </a:ext>
            </a:extLst>
          </p:cNvPr>
          <p:cNvSpPr>
            <a:spLocks noGrp="1"/>
          </p:cNvSpPr>
          <p:nvPr>
            <p:ph type="title"/>
          </p:nvPr>
        </p:nvSpPr>
        <p:spPr/>
        <p:txBody>
          <a:bodyPr>
            <a:noAutofit/>
          </a:bodyPr>
          <a:lstStyle/>
          <a:p>
            <a:r>
              <a:rPr lang="en-AU" sz="3200" dirty="0"/>
              <a:t>Figure 28: Past six month use (prescribed and non-prescribed) and frequency of use of fentanyl, NSW, 2013-2018</a:t>
            </a:r>
          </a:p>
        </p:txBody>
      </p:sp>
      <p:sp>
        <p:nvSpPr>
          <p:cNvPr id="4" name="Text Placeholder 3">
            <a:extLst>
              <a:ext uri="{FF2B5EF4-FFF2-40B4-BE49-F238E27FC236}">
                <a16:creationId xmlns:a16="http://schemas.microsoft.com/office/drawing/2014/main" id="{98582876-9064-4C43-883A-012A6E28045D}"/>
              </a:ext>
            </a:extLst>
          </p:cNvPr>
          <p:cNvSpPr>
            <a:spLocks noGrp="1"/>
          </p:cNvSpPr>
          <p:nvPr>
            <p:ph type="body" sz="quarter" idx="14"/>
          </p:nvPr>
        </p:nvSpPr>
        <p:spPr>
          <a:xfrm>
            <a:off x="833438" y="5538652"/>
            <a:ext cx="10515600" cy="644978"/>
          </a:xfrm>
        </p:spPr>
        <p:txBody>
          <a:bodyPr>
            <a:noAutofit/>
          </a:bodyPr>
          <a:lstStyle/>
          <a:p>
            <a:pPr marL="0" indent="0">
              <a:buNone/>
            </a:pPr>
            <a:r>
              <a:rPr lang="en-AU" sz="1100" dirty="0">
                <a:solidFill>
                  <a:schemeClr val="tx1">
                    <a:lumMod val="50000"/>
                    <a:lumOff val="50000"/>
                  </a:schemeClr>
                </a:solidFill>
              </a:rPr>
              <a:t>Note. Data on fentanyl use not collected from 2000-2012, and data on any non-prescribed use not collected 2013-2017. For the first time in 2018, use was captured as prescribed versus non-prescribed. Median days computed among those who reported recent use (maximum 180 days). Median days rounded to the nearest whole number. Y axis reduced to 25% and 90 days to improve visibility of trends.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 </a:t>
            </a:r>
          </a:p>
        </p:txBody>
      </p:sp>
      <p:graphicFrame>
        <p:nvGraphicFramePr>
          <p:cNvPr id="5" name="Chart 4">
            <a:extLst>
              <a:ext uri="{FF2B5EF4-FFF2-40B4-BE49-F238E27FC236}">
                <a16:creationId xmlns:a16="http://schemas.microsoft.com/office/drawing/2014/main" id="{B8F2E0E3-BC1F-491C-91D0-B2A7344DAD2C}"/>
              </a:ext>
            </a:extLst>
          </p:cNvPr>
          <p:cNvGraphicFramePr/>
          <p:nvPr>
            <p:extLst>
              <p:ext uri="{D42A27DB-BD31-4B8C-83A1-F6EECF244321}">
                <p14:modId xmlns:p14="http://schemas.microsoft.com/office/powerpoint/2010/main" val="1717475334"/>
              </p:ext>
            </p:extLst>
          </p:nvPr>
        </p:nvGraphicFramePr>
        <p:xfrm>
          <a:off x="833438" y="1606732"/>
          <a:ext cx="10515600" cy="3931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301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CE9F-EC5C-4BAE-A0B5-C262A9844339}"/>
              </a:ext>
            </a:extLst>
          </p:cNvPr>
          <p:cNvSpPr>
            <a:spLocks noGrp="1"/>
          </p:cNvSpPr>
          <p:nvPr>
            <p:ph type="title"/>
          </p:nvPr>
        </p:nvSpPr>
        <p:spPr/>
        <p:txBody>
          <a:bodyPr>
            <a:noAutofit/>
          </a:bodyPr>
          <a:lstStyle/>
          <a:p>
            <a:r>
              <a:rPr lang="en-AU" sz="3200" dirty="0"/>
              <a:t>Figure 2: Drug injected most often in the past month, NSW, 2000-2018</a:t>
            </a:r>
          </a:p>
        </p:txBody>
      </p:sp>
      <p:sp>
        <p:nvSpPr>
          <p:cNvPr id="4" name="Text Placeholder 3">
            <a:extLst>
              <a:ext uri="{FF2B5EF4-FFF2-40B4-BE49-F238E27FC236}">
                <a16:creationId xmlns:a16="http://schemas.microsoft.com/office/drawing/2014/main" id="{C126340E-3416-42FD-A2B9-E0DC2739FD8A}"/>
              </a:ext>
            </a:extLst>
          </p:cNvPr>
          <p:cNvSpPr>
            <a:spLocks noGrp="1"/>
          </p:cNvSpPr>
          <p:nvPr>
            <p:ph type="body" sz="quarter" idx="14"/>
          </p:nvPr>
        </p:nvSpPr>
        <p:spPr>
          <a:xfrm>
            <a:off x="838200" y="5765138"/>
            <a:ext cx="10515600" cy="361342"/>
          </a:xfrm>
        </p:spPr>
        <p:txBody>
          <a:bodyPr>
            <a:noAutofit/>
          </a:bodyPr>
          <a:lstStyle/>
          <a:p>
            <a:pPr marL="0" indent="0">
              <a:buNone/>
            </a:pPr>
            <a:r>
              <a:rPr lang="en-AU" sz="1100" dirty="0">
                <a:solidFill>
                  <a:schemeClr val="tx1">
                    <a:lumMod val="50000"/>
                    <a:lumOff val="50000"/>
                  </a:schemeClr>
                </a:solidFill>
              </a:rPr>
              <a:t>Note. Substances listed in this figure are the primary endorsed; nominal percentages have endorsed other substances.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3C7AF54F-728E-4895-9354-BD2688E7EAC6}"/>
              </a:ext>
            </a:extLst>
          </p:cNvPr>
          <p:cNvGraphicFramePr/>
          <p:nvPr>
            <p:extLst>
              <p:ext uri="{D42A27DB-BD31-4B8C-83A1-F6EECF244321}">
                <p14:modId xmlns:p14="http://schemas.microsoft.com/office/powerpoint/2010/main" val="3895102136"/>
              </p:ext>
            </p:extLst>
          </p:nvPr>
        </p:nvGraphicFramePr>
        <p:xfrm>
          <a:off x="838200" y="1593668"/>
          <a:ext cx="10515599" cy="4049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3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4D22-99D5-48F0-88E7-856521C93852}"/>
              </a:ext>
            </a:extLst>
          </p:cNvPr>
          <p:cNvSpPr>
            <a:spLocks noGrp="1"/>
          </p:cNvSpPr>
          <p:nvPr>
            <p:ph type="title"/>
          </p:nvPr>
        </p:nvSpPr>
        <p:spPr/>
        <p:txBody>
          <a:bodyPr>
            <a:noAutofit/>
          </a:bodyPr>
          <a:lstStyle/>
          <a:p>
            <a:r>
              <a:rPr lang="en-AU" sz="3200" dirty="0"/>
              <a:t>Figure 29: Past six month use and frequency of low-dose codeine (for non-pain purposes), NSW, 2013-2018</a:t>
            </a:r>
          </a:p>
        </p:txBody>
      </p:sp>
      <p:sp>
        <p:nvSpPr>
          <p:cNvPr id="4" name="Text Placeholder 3">
            <a:extLst>
              <a:ext uri="{FF2B5EF4-FFF2-40B4-BE49-F238E27FC236}">
                <a16:creationId xmlns:a16="http://schemas.microsoft.com/office/drawing/2014/main" id="{7E7F6D0C-CB18-445E-A797-3011D3F610EF}"/>
              </a:ext>
            </a:extLst>
          </p:cNvPr>
          <p:cNvSpPr>
            <a:spLocks noGrp="1"/>
          </p:cNvSpPr>
          <p:nvPr>
            <p:ph type="body" sz="quarter" idx="14"/>
          </p:nvPr>
        </p:nvSpPr>
        <p:spPr>
          <a:xfrm>
            <a:off x="838200" y="5471636"/>
            <a:ext cx="10515600" cy="67109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50% and 90 days to improve visibility of trends. Differences between 2017 and 2018 data should be viewed with caution due to differences in the way questions were asked in 2018 (i.e. participants could only report use occurring in the last six months but prior to rescheduling in February 2018).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ABCEC73E-6587-4F82-B254-DF5E1A7B89E3}"/>
              </a:ext>
            </a:extLst>
          </p:cNvPr>
          <p:cNvGraphicFramePr/>
          <p:nvPr>
            <p:extLst>
              <p:ext uri="{D42A27DB-BD31-4B8C-83A1-F6EECF244321}">
                <p14:modId xmlns:p14="http://schemas.microsoft.com/office/powerpoint/2010/main" val="2306115251"/>
              </p:ext>
            </p:extLst>
          </p:nvPr>
        </p:nvGraphicFramePr>
        <p:xfrm>
          <a:off x="838199" y="1593669"/>
          <a:ext cx="10515599" cy="3877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5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0BA1-BB6D-4D54-8053-8B4839164153}"/>
              </a:ext>
            </a:extLst>
          </p:cNvPr>
          <p:cNvSpPr>
            <a:spLocks noGrp="1"/>
          </p:cNvSpPr>
          <p:nvPr>
            <p:ph type="title"/>
          </p:nvPr>
        </p:nvSpPr>
        <p:spPr/>
        <p:txBody>
          <a:bodyPr>
            <a:noAutofit/>
          </a:bodyPr>
          <a:lstStyle/>
          <a:p>
            <a:r>
              <a:rPr lang="en-AU" sz="3200" dirty="0"/>
              <a:t>Figure 30: Past six month use of other drugs, NSW, 2000-2018 </a:t>
            </a:r>
          </a:p>
        </p:txBody>
      </p:sp>
      <p:sp>
        <p:nvSpPr>
          <p:cNvPr id="4" name="Text Placeholder 3">
            <a:extLst>
              <a:ext uri="{FF2B5EF4-FFF2-40B4-BE49-F238E27FC236}">
                <a16:creationId xmlns:a16="http://schemas.microsoft.com/office/drawing/2014/main" id="{5F571D73-53B1-4FC5-B05E-69B57DFDF887}"/>
              </a:ext>
            </a:extLst>
          </p:cNvPr>
          <p:cNvSpPr>
            <a:spLocks noGrp="1"/>
          </p:cNvSpPr>
          <p:nvPr>
            <p:ph type="body" sz="quarter" idx="14"/>
          </p:nvPr>
        </p:nvSpPr>
        <p:spPr>
          <a:xfrm>
            <a:off x="833438" y="5421087"/>
            <a:ext cx="10515600" cy="761350"/>
          </a:xfrm>
        </p:spPr>
        <p:txBody>
          <a:bodyPr>
            <a:noAutofit/>
          </a:bodyPr>
          <a:lstStyle/>
          <a:p>
            <a:pPr marL="0" indent="0">
              <a:buNone/>
            </a:pPr>
            <a:r>
              <a:rPr lang="en-AU" sz="1100" dirty="0">
                <a:solidFill>
                  <a:schemeClr val="tx1">
                    <a:lumMod val="50000"/>
                    <a:lumOff val="50000"/>
                  </a:schemeClr>
                </a:solidFill>
              </a:rPr>
              <a:t>Note. Data labels have been removed from figures with small cell size (i.e. n≤5 but not =0). Non-prescribed use is reported for prescription medicines (i.e., benzodiazepines, anti-psychotics, and pharmaceutical stimulants). Participants were first asked about steroids in 2010, anti-psychotics in 2011 and e-cigarettes in 2014. Pharmaceutical stimulants were separated into prescribed and non-prescribed from 2006 onwards, and benzodiazepines were separated into prescribed and non-prescribed in 2007;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6" name="Chart 5">
            <a:extLst>
              <a:ext uri="{FF2B5EF4-FFF2-40B4-BE49-F238E27FC236}">
                <a16:creationId xmlns:a16="http://schemas.microsoft.com/office/drawing/2014/main" id="{B71F7FA2-DEF3-4ECF-90E0-A374066C676A}"/>
              </a:ext>
            </a:extLst>
          </p:cNvPr>
          <p:cNvGraphicFramePr/>
          <p:nvPr>
            <p:extLst>
              <p:ext uri="{D42A27DB-BD31-4B8C-83A1-F6EECF244321}">
                <p14:modId xmlns:p14="http://schemas.microsoft.com/office/powerpoint/2010/main" val="2611650870"/>
              </p:ext>
            </p:extLst>
          </p:nvPr>
        </p:nvGraphicFramePr>
        <p:xfrm>
          <a:off x="833438" y="1596789"/>
          <a:ext cx="10515599" cy="3824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7923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4DFB-C0FF-497E-9FCB-DF278B010227}"/>
              </a:ext>
            </a:extLst>
          </p:cNvPr>
          <p:cNvSpPr>
            <a:spLocks noGrp="1"/>
          </p:cNvSpPr>
          <p:nvPr>
            <p:ph type="title"/>
          </p:nvPr>
        </p:nvSpPr>
        <p:spPr/>
        <p:txBody>
          <a:bodyPr>
            <a:noAutofit/>
          </a:bodyPr>
          <a:lstStyle/>
          <a:p>
            <a:r>
              <a:rPr lang="en-AU" sz="3200" dirty="0"/>
              <a:t>Figure 31: Use of opioids, stimulants and benzodiazepines on the day preceding interview, NSW, 2018</a:t>
            </a:r>
          </a:p>
        </p:txBody>
      </p:sp>
      <p:sp>
        <p:nvSpPr>
          <p:cNvPr id="4" name="Text Placeholder 3">
            <a:extLst>
              <a:ext uri="{FF2B5EF4-FFF2-40B4-BE49-F238E27FC236}">
                <a16:creationId xmlns:a16="http://schemas.microsoft.com/office/drawing/2014/main" id="{48B1B617-0859-4826-AC4D-697A87E53DF2}"/>
              </a:ext>
            </a:extLst>
          </p:cNvPr>
          <p:cNvSpPr>
            <a:spLocks noGrp="1"/>
          </p:cNvSpPr>
          <p:nvPr>
            <p:ph type="body" sz="quarter" idx="14"/>
          </p:nvPr>
        </p:nvSpPr>
        <p:spPr>
          <a:xfrm>
            <a:off x="6096000" y="1701908"/>
            <a:ext cx="4691742" cy="946150"/>
          </a:xfrm>
        </p:spPr>
        <p:txBody>
          <a:bodyPr>
            <a:noAutofit/>
          </a:bodyPr>
          <a:lstStyle/>
          <a:p>
            <a:pPr marL="0" indent="0">
              <a:buNone/>
            </a:pPr>
            <a:r>
              <a:rPr lang="en-AU" sz="1700" dirty="0"/>
              <a:t>Note. This figure captures those who had used stimulants, opioids and/or benzodiazepines on the day preceding interview (84%; n=127). </a:t>
            </a:r>
          </a:p>
        </p:txBody>
      </p:sp>
      <p:pic>
        <p:nvPicPr>
          <p:cNvPr id="5" name="Picture 4" descr="C:\Users\z3525293\AppData\Local\Microsoft\Windows\Temporary Internet Files\Content.Outlook\5CZQ11OS\venn_daisy_idrs.jpg">
            <a:extLst>
              <a:ext uri="{FF2B5EF4-FFF2-40B4-BE49-F238E27FC236}">
                <a16:creationId xmlns:a16="http://schemas.microsoft.com/office/drawing/2014/main" id="{A96E8CF6-F16A-4835-93BE-904AAB342E12}"/>
              </a:ext>
            </a:extLst>
          </p:cNvPr>
          <p:cNvPicPr/>
          <p:nvPr/>
        </p:nvPicPr>
        <p:blipFill rotWithShape="1">
          <a:blip r:embed="rId2" cstate="print">
            <a:extLst>
              <a:ext uri="{28A0092B-C50C-407E-A947-70E740481C1C}">
                <a14:useLocalDpi xmlns:a14="http://schemas.microsoft.com/office/drawing/2010/main" val="0"/>
              </a:ext>
            </a:extLst>
          </a:blip>
          <a:srcRect l="18114" t="13627" r="6603" b="12919"/>
          <a:stretch/>
        </p:blipFill>
        <p:spPr bwMode="auto">
          <a:xfrm>
            <a:off x="838200" y="1559399"/>
            <a:ext cx="4782820" cy="46672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5477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63B8-BBC3-4E8A-8DF7-F4B9CCE588EA}"/>
              </a:ext>
            </a:extLst>
          </p:cNvPr>
          <p:cNvSpPr>
            <a:spLocks noGrp="1"/>
          </p:cNvSpPr>
          <p:nvPr>
            <p:ph type="title"/>
          </p:nvPr>
        </p:nvSpPr>
        <p:spPr/>
        <p:txBody>
          <a:bodyPr>
            <a:noAutofit/>
          </a:bodyPr>
          <a:lstStyle/>
          <a:p>
            <a:r>
              <a:rPr lang="en-AU" sz="3200" dirty="0"/>
              <a:t>Figure 32: Lifetime and past 12 month non-fatal overdose, NSW, 2000-2018</a:t>
            </a:r>
          </a:p>
        </p:txBody>
      </p:sp>
      <p:sp>
        <p:nvSpPr>
          <p:cNvPr id="4" name="Text Placeholder 3">
            <a:extLst>
              <a:ext uri="{FF2B5EF4-FFF2-40B4-BE49-F238E27FC236}">
                <a16:creationId xmlns:a16="http://schemas.microsoft.com/office/drawing/2014/main" id="{BC29D115-25D5-4105-AC94-B228103071BF}"/>
              </a:ext>
            </a:extLst>
          </p:cNvPr>
          <p:cNvSpPr>
            <a:spLocks noGrp="1"/>
          </p:cNvSpPr>
          <p:nvPr>
            <p:ph type="body" sz="quarter" idx="14"/>
          </p:nvPr>
        </p:nvSpPr>
        <p:spPr>
          <a:xfrm>
            <a:off x="838200" y="5868490"/>
            <a:ext cx="10515600" cy="257990"/>
          </a:xfrm>
        </p:spPr>
        <p:txBody>
          <a:bodyPr>
            <a:noAutofit/>
          </a:bodyPr>
          <a:lstStyle/>
          <a:p>
            <a:pPr marL="0" indent="0">
              <a:buNone/>
            </a:pPr>
            <a:r>
              <a:rPr lang="en-AU" sz="1100" dirty="0">
                <a:solidFill>
                  <a:schemeClr val="tx1">
                    <a:lumMod val="50000"/>
                    <a:lumOff val="50000"/>
                  </a:schemeClr>
                </a:solidFill>
              </a:rPr>
              <a:t>Note. Estimates from 2000-2005 refer to heroin and morphine non-fatal overdose only.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B112A456-BAF9-46F5-90D5-A64B97A1A2C8}"/>
              </a:ext>
            </a:extLst>
          </p:cNvPr>
          <p:cNvGraphicFramePr/>
          <p:nvPr>
            <p:extLst>
              <p:ext uri="{D42A27DB-BD31-4B8C-83A1-F6EECF244321}">
                <p14:modId xmlns:p14="http://schemas.microsoft.com/office/powerpoint/2010/main" val="1691820888"/>
              </p:ext>
            </p:extLst>
          </p:nvPr>
        </p:nvGraphicFramePr>
        <p:xfrm>
          <a:off x="838200" y="1554480"/>
          <a:ext cx="10515600" cy="43140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63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64FC-4147-44F3-8537-A581A468220E}"/>
              </a:ext>
            </a:extLst>
          </p:cNvPr>
          <p:cNvSpPr>
            <a:spLocks noGrp="1"/>
          </p:cNvSpPr>
          <p:nvPr>
            <p:ph type="title"/>
          </p:nvPr>
        </p:nvSpPr>
        <p:spPr/>
        <p:txBody>
          <a:bodyPr>
            <a:noAutofit/>
          </a:bodyPr>
          <a:lstStyle/>
          <a:p>
            <a:r>
              <a:rPr lang="en-AU" sz="3200" dirty="0"/>
              <a:t>Figure 33: Take-home naloxone program and distribution, NSW, 2013-2018</a:t>
            </a:r>
          </a:p>
        </p:txBody>
      </p:sp>
      <p:sp>
        <p:nvSpPr>
          <p:cNvPr id="4" name="Text Placeholder 3">
            <a:extLst>
              <a:ext uri="{FF2B5EF4-FFF2-40B4-BE49-F238E27FC236}">
                <a16:creationId xmlns:a16="http://schemas.microsoft.com/office/drawing/2014/main" id="{B80DC711-5829-474A-9F94-9EA6FFB00D98}"/>
              </a:ext>
            </a:extLst>
          </p:cNvPr>
          <p:cNvSpPr>
            <a:spLocks noGrp="1"/>
          </p:cNvSpPr>
          <p:nvPr>
            <p:ph type="body" sz="quarter" idx="14"/>
          </p:nvPr>
        </p:nvSpPr>
        <p:spPr>
          <a:xfrm>
            <a:off x="833438" y="5832027"/>
            <a:ext cx="10515600" cy="235838"/>
          </a:xfrm>
        </p:spPr>
        <p:txBody>
          <a:bodyPr>
            <a:noAutofit/>
          </a:bodyPr>
          <a:lstStyle/>
          <a:p>
            <a:pPr marL="0" indent="0">
              <a:buNone/>
            </a:pPr>
            <a:r>
              <a:rPr lang="en-AU" sz="1100" dirty="0">
                <a:solidFill>
                  <a:schemeClr val="tx1">
                    <a:lumMod val="50000"/>
                    <a:lumOff val="50000"/>
                  </a:schemeClr>
                </a:solidFill>
              </a:rPr>
              <a:t>Note.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3A62B9C1-EC3C-4A30-9261-4073B8F05346}"/>
              </a:ext>
            </a:extLst>
          </p:cNvPr>
          <p:cNvGraphicFramePr/>
          <p:nvPr>
            <p:extLst>
              <p:ext uri="{D42A27DB-BD31-4B8C-83A1-F6EECF244321}">
                <p14:modId xmlns:p14="http://schemas.microsoft.com/office/powerpoint/2010/main" val="2265983165"/>
              </p:ext>
            </p:extLst>
          </p:nvPr>
        </p:nvGraphicFramePr>
        <p:xfrm>
          <a:off x="833438" y="1606731"/>
          <a:ext cx="10525124" cy="4225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207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6DFA-5AE9-4FD7-A309-0EC11086725E}"/>
              </a:ext>
            </a:extLst>
          </p:cNvPr>
          <p:cNvSpPr>
            <a:spLocks noGrp="1"/>
          </p:cNvSpPr>
          <p:nvPr>
            <p:ph type="title"/>
          </p:nvPr>
        </p:nvSpPr>
        <p:spPr>
          <a:xfrm>
            <a:off x="838200" y="365126"/>
            <a:ext cx="10515600" cy="946150"/>
          </a:xfrm>
        </p:spPr>
        <p:txBody>
          <a:bodyPr>
            <a:noAutofit/>
          </a:bodyPr>
          <a:lstStyle/>
          <a:p>
            <a:r>
              <a:rPr lang="en-AU" sz="3200" dirty="0"/>
              <a:t>Figure 34: Borrowing and lending of needles and sharing of injecting equipment in the past month, NSW, 2000-2018</a:t>
            </a:r>
          </a:p>
        </p:txBody>
      </p:sp>
      <p:sp>
        <p:nvSpPr>
          <p:cNvPr id="4" name="Text Placeholder 3">
            <a:extLst>
              <a:ext uri="{FF2B5EF4-FFF2-40B4-BE49-F238E27FC236}">
                <a16:creationId xmlns:a16="http://schemas.microsoft.com/office/drawing/2014/main" id="{C20BD1F6-0795-459D-9632-F22F4462BE6A}"/>
              </a:ext>
            </a:extLst>
          </p:cNvPr>
          <p:cNvSpPr>
            <a:spLocks noGrp="1"/>
          </p:cNvSpPr>
          <p:nvPr>
            <p:ph type="body" sz="quarter" idx="14"/>
          </p:nvPr>
        </p:nvSpPr>
        <p:spPr>
          <a:xfrm>
            <a:off x="838199" y="5682344"/>
            <a:ext cx="10363200" cy="478426"/>
          </a:xfrm>
        </p:spPr>
        <p:txBody>
          <a:bodyPr>
            <a:noAutofit/>
          </a:bodyPr>
          <a:lstStyle/>
          <a:p>
            <a:pPr marL="0" indent="0">
              <a:buNone/>
            </a:pPr>
            <a:r>
              <a:rPr lang="en-AU" sz="1100" dirty="0">
                <a:solidFill>
                  <a:schemeClr val="tx1">
                    <a:lumMod val="50000"/>
                    <a:lumOff val="50000"/>
                  </a:schemeClr>
                </a:solidFill>
              </a:rPr>
              <a:t>Note. Data collection for ‘reused own needle’ started in 2008. Borrowed (receptive sharing): used a needle after someone else. Lent (distributive sharing): somebody else used a needle after them.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F25819DE-CED9-4653-970A-3F24A9BB0DA5}"/>
              </a:ext>
            </a:extLst>
          </p:cNvPr>
          <p:cNvGraphicFramePr/>
          <p:nvPr>
            <p:extLst>
              <p:ext uri="{D42A27DB-BD31-4B8C-83A1-F6EECF244321}">
                <p14:modId xmlns:p14="http://schemas.microsoft.com/office/powerpoint/2010/main" val="3408785156"/>
              </p:ext>
            </p:extLst>
          </p:nvPr>
        </p:nvGraphicFramePr>
        <p:xfrm>
          <a:off x="838199" y="1593670"/>
          <a:ext cx="10363200" cy="4088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7600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16C9-001C-4BA5-AB1E-DBBD4D45F214}"/>
              </a:ext>
            </a:extLst>
          </p:cNvPr>
          <p:cNvSpPr>
            <a:spLocks noGrp="1"/>
          </p:cNvSpPr>
          <p:nvPr>
            <p:ph type="title"/>
          </p:nvPr>
        </p:nvSpPr>
        <p:spPr>
          <a:xfrm>
            <a:off x="833438" y="365126"/>
            <a:ext cx="10520362" cy="946150"/>
          </a:xfrm>
        </p:spPr>
        <p:txBody>
          <a:bodyPr>
            <a:noAutofit/>
          </a:bodyPr>
          <a:lstStyle/>
          <a:p>
            <a:r>
              <a:rPr lang="en-AU" sz="3200" dirty="0"/>
              <a:t>Figure 35: Self-reported mental health problems and treatment seeking in the past six months, NSW, 2004-2018</a:t>
            </a:r>
          </a:p>
        </p:txBody>
      </p:sp>
      <p:sp>
        <p:nvSpPr>
          <p:cNvPr id="4" name="Text Placeholder 3">
            <a:extLst>
              <a:ext uri="{FF2B5EF4-FFF2-40B4-BE49-F238E27FC236}">
                <a16:creationId xmlns:a16="http://schemas.microsoft.com/office/drawing/2014/main" id="{03E712E2-D3C5-4998-ACF3-54A43675466B}"/>
              </a:ext>
            </a:extLst>
          </p:cNvPr>
          <p:cNvSpPr>
            <a:spLocks noGrp="1"/>
          </p:cNvSpPr>
          <p:nvPr>
            <p:ph type="body" sz="quarter" idx="14"/>
          </p:nvPr>
        </p:nvSpPr>
        <p:spPr>
          <a:xfrm>
            <a:off x="833438" y="5728790"/>
            <a:ext cx="10515600" cy="386260"/>
          </a:xfrm>
        </p:spPr>
        <p:txBody>
          <a:bodyPr>
            <a:noAutofit/>
          </a:bodyPr>
          <a:lstStyle/>
          <a:p>
            <a:pPr marL="0" indent="0">
              <a:buNone/>
            </a:pPr>
            <a:r>
              <a:rPr lang="en-AU" sz="1100" dirty="0">
                <a:solidFill>
                  <a:schemeClr val="tx1">
                    <a:lumMod val="50000"/>
                    <a:lumOff val="50000"/>
                  </a:schemeClr>
                </a:solidFill>
              </a:rPr>
              <a:t>Note. Stacked bar graph of % who self-reported a mental health problem, disaggregated by the percentage who reported attending a health professional versus the percentage who have not.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 </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FCF74378-9F8A-409C-93F4-78120A4CC0C8}"/>
              </a:ext>
            </a:extLst>
          </p:cNvPr>
          <p:cNvGraphicFramePr/>
          <p:nvPr>
            <p:extLst>
              <p:ext uri="{D42A27DB-BD31-4B8C-83A1-F6EECF244321}">
                <p14:modId xmlns:p14="http://schemas.microsoft.com/office/powerpoint/2010/main" val="2775548416"/>
              </p:ext>
            </p:extLst>
          </p:nvPr>
        </p:nvGraphicFramePr>
        <p:xfrm>
          <a:off x="833438" y="1593670"/>
          <a:ext cx="10525124" cy="4135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560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2BFB-559B-4871-BE63-2A44853C8A9D}"/>
              </a:ext>
            </a:extLst>
          </p:cNvPr>
          <p:cNvSpPr>
            <a:spLocks noGrp="1"/>
          </p:cNvSpPr>
          <p:nvPr>
            <p:ph type="title"/>
          </p:nvPr>
        </p:nvSpPr>
        <p:spPr/>
        <p:txBody>
          <a:bodyPr>
            <a:noAutofit/>
          </a:bodyPr>
          <a:lstStyle/>
          <a:p>
            <a:r>
              <a:rPr lang="en-AU" sz="3200" dirty="0"/>
              <a:t>Figure 36: Self-reported criminal activity in the past month, NSW, 2000-2018</a:t>
            </a:r>
          </a:p>
        </p:txBody>
      </p:sp>
      <p:sp>
        <p:nvSpPr>
          <p:cNvPr id="4" name="Text Placeholder 3">
            <a:extLst>
              <a:ext uri="{FF2B5EF4-FFF2-40B4-BE49-F238E27FC236}">
                <a16:creationId xmlns:a16="http://schemas.microsoft.com/office/drawing/2014/main" id="{0A85C4A8-288E-4A7A-BD31-5720CCC45DFD}"/>
              </a:ext>
            </a:extLst>
          </p:cNvPr>
          <p:cNvSpPr>
            <a:spLocks noGrp="1"/>
          </p:cNvSpPr>
          <p:nvPr>
            <p:ph type="body" sz="quarter" idx="14"/>
          </p:nvPr>
        </p:nvSpPr>
        <p:spPr>
          <a:xfrm>
            <a:off x="833437" y="5710972"/>
            <a:ext cx="10515600" cy="426938"/>
          </a:xfrm>
        </p:spPr>
        <p:txBody>
          <a:bodyPr>
            <a:normAutofit/>
          </a:bodyPr>
          <a:lstStyle/>
          <a:p>
            <a:pPr marL="0" indent="0">
              <a:buNone/>
            </a:pPr>
            <a:r>
              <a:rPr lang="en-AU" sz="1100" dirty="0">
                <a:solidFill>
                  <a:schemeClr val="tx1">
                    <a:lumMod val="50000"/>
                    <a:lumOff val="50000"/>
                  </a:schemeClr>
                </a:solidFill>
              </a:rPr>
              <a:t>Note. ‘Any crime’ comprises the percentage who report any property crime, drug dealing, fraud and/or violent crime in the past month.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D0125A4F-BA13-455A-AD71-0A5C470103FA}"/>
              </a:ext>
            </a:extLst>
          </p:cNvPr>
          <p:cNvGraphicFramePr/>
          <p:nvPr>
            <p:extLst>
              <p:ext uri="{D42A27DB-BD31-4B8C-83A1-F6EECF244321}">
                <p14:modId xmlns:p14="http://schemas.microsoft.com/office/powerpoint/2010/main" val="1346841189"/>
              </p:ext>
            </p:extLst>
          </p:nvPr>
        </p:nvGraphicFramePr>
        <p:xfrm>
          <a:off x="833437" y="1593669"/>
          <a:ext cx="10515600" cy="4117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515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2201-378D-4BE5-B658-49771BDCBCBB}"/>
              </a:ext>
            </a:extLst>
          </p:cNvPr>
          <p:cNvSpPr>
            <a:spLocks noGrp="1"/>
          </p:cNvSpPr>
          <p:nvPr>
            <p:ph type="title"/>
          </p:nvPr>
        </p:nvSpPr>
        <p:spPr/>
        <p:txBody>
          <a:bodyPr>
            <a:noAutofit/>
          </a:bodyPr>
          <a:lstStyle/>
          <a:p>
            <a:r>
              <a:rPr lang="en-AU" sz="3200" dirty="0"/>
              <a:t>Figure 3: High frequency substance use in the past six months, NSW, 2000-2018</a:t>
            </a:r>
          </a:p>
        </p:txBody>
      </p:sp>
      <p:sp>
        <p:nvSpPr>
          <p:cNvPr id="4" name="Text Placeholder 3">
            <a:extLst>
              <a:ext uri="{FF2B5EF4-FFF2-40B4-BE49-F238E27FC236}">
                <a16:creationId xmlns:a16="http://schemas.microsoft.com/office/drawing/2014/main" id="{2DC824F2-94D4-4C54-B718-4756DF585629}"/>
              </a:ext>
            </a:extLst>
          </p:cNvPr>
          <p:cNvSpPr>
            <a:spLocks noGrp="1"/>
          </p:cNvSpPr>
          <p:nvPr>
            <p:ph type="body" sz="quarter" idx="14"/>
          </p:nvPr>
        </p:nvSpPr>
        <p:spPr>
          <a:xfrm>
            <a:off x="832757" y="5781485"/>
            <a:ext cx="10515600" cy="249735"/>
          </a:xfrm>
        </p:spPr>
        <p:txBody>
          <a:bodyPr>
            <a:noAutofit/>
          </a:bodyPr>
          <a:lstStyle/>
          <a:p>
            <a:pPr marL="0" indent="0">
              <a:buNone/>
            </a:pPr>
            <a:r>
              <a:rPr lang="en-AU" sz="1100" dirty="0">
                <a:solidFill>
                  <a:schemeClr val="tx1">
                    <a:lumMod val="65000"/>
                    <a:lumOff val="35000"/>
                  </a:schemeClr>
                </a:solidFill>
              </a:rPr>
              <a:t>Note. These figures are of the entire sample. Data labels have been removed from figures with small cell size (i.e. n≤5 but not =0). *p&lt;0.050; **p&lt;0.010; ***p&lt;0.001 for 2017 versus 2018. </a:t>
            </a:r>
          </a:p>
        </p:txBody>
      </p:sp>
      <p:graphicFrame>
        <p:nvGraphicFramePr>
          <p:cNvPr id="5" name="Chart 4">
            <a:extLst>
              <a:ext uri="{FF2B5EF4-FFF2-40B4-BE49-F238E27FC236}">
                <a16:creationId xmlns:a16="http://schemas.microsoft.com/office/drawing/2014/main" id="{112C2BA3-FB8F-45DE-9BC6-92194255D4B7}"/>
              </a:ext>
            </a:extLst>
          </p:cNvPr>
          <p:cNvGraphicFramePr/>
          <p:nvPr>
            <p:extLst>
              <p:ext uri="{D42A27DB-BD31-4B8C-83A1-F6EECF244321}">
                <p14:modId xmlns:p14="http://schemas.microsoft.com/office/powerpoint/2010/main" val="4182274548"/>
              </p:ext>
            </p:extLst>
          </p:nvPr>
        </p:nvGraphicFramePr>
        <p:xfrm>
          <a:off x="832757" y="1593669"/>
          <a:ext cx="10515600" cy="4187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924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C9F6-FADA-4B2B-83D1-162A02897E83}"/>
              </a:ext>
            </a:extLst>
          </p:cNvPr>
          <p:cNvSpPr>
            <a:spLocks noGrp="1"/>
          </p:cNvSpPr>
          <p:nvPr>
            <p:ph type="title"/>
          </p:nvPr>
        </p:nvSpPr>
        <p:spPr/>
        <p:txBody>
          <a:bodyPr>
            <a:noAutofit/>
          </a:bodyPr>
          <a:lstStyle/>
          <a:p>
            <a:r>
              <a:rPr lang="en-AU" sz="3200" dirty="0"/>
              <a:t>Figure 4: Past six month use and frequency of use of heroin, NSW, 2000-2018</a:t>
            </a:r>
          </a:p>
        </p:txBody>
      </p:sp>
      <p:sp>
        <p:nvSpPr>
          <p:cNvPr id="4" name="Text Placeholder 3">
            <a:extLst>
              <a:ext uri="{FF2B5EF4-FFF2-40B4-BE49-F238E27FC236}">
                <a16:creationId xmlns:a16="http://schemas.microsoft.com/office/drawing/2014/main" id="{5533BAAB-DAB9-4989-B853-D8FFE3FD0257}"/>
              </a:ext>
            </a:extLst>
          </p:cNvPr>
          <p:cNvSpPr>
            <a:spLocks noGrp="1"/>
          </p:cNvSpPr>
          <p:nvPr>
            <p:ph type="body" sz="quarter" idx="14"/>
          </p:nvPr>
        </p:nvSpPr>
        <p:spPr>
          <a:xfrm>
            <a:off x="838200" y="5796935"/>
            <a:ext cx="10515600" cy="400501"/>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6" name="Chart 5">
            <a:extLst>
              <a:ext uri="{FF2B5EF4-FFF2-40B4-BE49-F238E27FC236}">
                <a16:creationId xmlns:a16="http://schemas.microsoft.com/office/drawing/2014/main" id="{98AA2FFD-6109-42EC-8C69-6A9FDF280D7F}"/>
              </a:ext>
            </a:extLst>
          </p:cNvPr>
          <p:cNvGraphicFramePr/>
          <p:nvPr>
            <p:extLst>
              <p:ext uri="{D42A27DB-BD31-4B8C-83A1-F6EECF244321}">
                <p14:modId xmlns:p14="http://schemas.microsoft.com/office/powerpoint/2010/main" val="2167845704"/>
              </p:ext>
            </p:extLst>
          </p:nvPr>
        </p:nvGraphicFramePr>
        <p:xfrm>
          <a:off x="838200" y="1606731"/>
          <a:ext cx="10515600" cy="4190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79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A75-FBA0-424F-999C-A6460FC2FEAB}"/>
              </a:ext>
            </a:extLst>
          </p:cNvPr>
          <p:cNvSpPr>
            <a:spLocks noGrp="1"/>
          </p:cNvSpPr>
          <p:nvPr>
            <p:ph type="title"/>
          </p:nvPr>
        </p:nvSpPr>
        <p:spPr/>
        <p:txBody>
          <a:bodyPr>
            <a:noAutofit/>
          </a:bodyPr>
          <a:lstStyle/>
          <a:p>
            <a:r>
              <a:rPr lang="en-AU" sz="3200" dirty="0"/>
              <a:t>Figure 5: Median price of heroin per cap and gram, NSW, 2000-2018</a:t>
            </a:r>
          </a:p>
        </p:txBody>
      </p:sp>
      <p:sp>
        <p:nvSpPr>
          <p:cNvPr id="4" name="Text Placeholder 3">
            <a:extLst>
              <a:ext uri="{FF2B5EF4-FFF2-40B4-BE49-F238E27FC236}">
                <a16:creationId xmlns:a16="http://schemas.microsoft.com/office/drawing/2014/main" id="{6D33D9E2-D027-4476-B995-142399B0DCF4}"/>
              </a:ext>
            </a:extLst>
          </p:cNvPr>
          <p:cNvSpPr>
            <a:spLocks noGrp="1"/>
          </p:cNvSpPr>
          <p:nvPr>
            <p:ph type="body" sz="quarter" idx="14"/>
          </p:nvPr>
        </p:nvSpPr>
        <p:spPr>
          <a:xfrm>
            <a:off x="838200" y="5786846"/>
            <a:ext cx="10515600" cy="347828"/>
          </a:xfrm>
        </p:spPr>
        <p:txBody>
          <a:bodyPr>
            <a:noAutofit/>
          </a:bodyPr>
          <a:lstStyle/>
          <a:p>
            <a:pPr marL="0" indent="0">
              <a:buNone/>
            </a:pPr>
            <a:r>
              <a:rPr lang="en-AU" sz="1100" dirty="0">
                <a:solidFill>
                  <a:schemeClr val="tx1">
                    <a:lumMod val="50000"/>
                    <a:lumOff val="50000"/>
                  </a:schemeClr>
                </a:solidFill>
              </a:rPr>
              <a:t>Note. Among those who commented. Price for a gram of heroin was not collected in 2000.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B736896A-27D2-43CD-9781-8F15AD30EFF7}"/>
              </a:ext>
            </a:extLst>
          </p:cNvPr>
          <p:cNvGraphicFramePr/>
          <p:nvPr>
            <p:extLst>
              <p:ext uri="{D42A27DB-BD31-4B8C-83A1-F6EECF244321}">
                <p14:modId xmlns:p14="http://schemas.microsoft.com/office/powerpoint/2010/main" val="513712780"/>
              </p:ext>
            </p:extLst>
          </p:nvPr>
        </p:nvGraphicFramePr>
        <p:xfrm>
          <a:off x="838200" y="1567543"/>
          <a:ext cx="10515599" cy="4219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50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BFF8-8FAA-41E5-8D31-0559A2B0415B}"/>
              </a:ext>
            </a:extLst>
          </p:cNvPr>
          <p:cNvSpPr>
            <a:spLocks noGrp="1"/>
          </p:cNvSpPr>
          <p:nvPr>
            <p:ph type="title"/>
          </p:nvPr>
        </p:nvSpPr>
        <p:spPr/>
        <p:txBody>
          <a:bodyPr>
            <a:noAutofit/>
          </a:bodyPr>
          <a:lstStyle/>
          <a:p>
            <a:r>
              <a:rPr lang="en-AU" sz="3200" dirty="0"/>
              <a:t>Figure 6: Current perceived purity of heroin, NSW, 2000-2018</a:t>
            </a:r>
          </a:p>
        </p:txBody>
      </p:sp>
      <p:sp>
        <p:nvSpPr>
          <p:cNvPr id="4" name="Text Placeholder 3">
            <a:extLst>
              <a:ext uri="{FF2B5EF4-FFF2-40B4-BE49-F238E27FC236}">
                <a16:creationId xmlns:a16="http://schemas.microsoft.com/office/drawing/2014/main" id="{71CE6C56-A91B-4C60-AC45-E117FA4A59BC}"/>
              </a:ext>
            </a:extLst>
          </p:cNvPr>
          <p:cNvSpPr>
            <a:spLocks noGrp="1"/>
          </p:cNvSpPr>
          <p:nvPr>
            <p:ph type="body" sz="quarter" idx="14"/>
          </p:nvPr>
        </p:nvSpPr>
        <p:spPr>
          <a:xfrm>
            <a:off x="832757" y="5786846"/>
            <a:ext cx="10515600" cy="373567"/>
          </a:xfrm>
        </p:spPr>
        <p:txBody>
          <a:bodyPr>
            <a:noAutofit/>
          </a:bodyPr>
          <a:lstStyle/>
          <a:p>
            <a:pPr marL="0" indent="0">
              <a:buNone/>
            </a:pPr>
            <a:r>
              <a:rPr lang="en-GB" sz="1100" b="1" dirty="0">
                <a:solidFill>
                  <a:schemeClr val="tx1">
                    <a:lumMod val="50000"/>
                    <a:lumOff val="50000"/>
                  </a:schemeClr>
                </a:solidFill>
              </a:rPr>
              <a:t>Note. The response ‘Don’t know’ was excluded from analysis. </a:t>
            </a:r>
            <a:r>
              <a:rPr lang="en-AU" sz="1100" dirty="0">
                <a:solidFill>
                  <a:schemeClr val="tx1">
                    <a:lumMod val="50000"/>
                    <a:lumOff val="50000"/>
                  </a:schemeClr>
                </a:solidFill>
              </a:rPr>
              <a:t>Data labels have been removed from figures with small cell size (i.e. n≤5). </a:t>
            </a:r>
            <a:r>
              <a:rPr lang="en-AU" sz="1100" b="1" dirty="0">
                <a:solidFill>
                  <a:schemeClr val="tx1">
                    <a:lumMod val="50000"/>
                    <a:lumOff val="50000"/>
                  </a:schemeClr>
                </a:solidFill>
              </a:rPr>
              <a:t>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1CB89CE7-1049-4598-AD9C-0EC93754F1D1}"/>
              </a:ext>
            </a:extLst>
          </p:cNvPr>
          <p:cNvGraphicFramePr/>
          <p:nvPr>
            <p:extLst>
              <p:ext uri="{D42A27DB-BD31-4B8C-83A1-F6EECF244321}">
                <p14:modId xmlns:p14="http://schemas.microsoft.com/office/powerpoint/2010/main" val="4117023505"/>
              </p:ext>
            </p:extLst>
          </p:nvPr>
        </p:nvGraphicFramePr>
        <p:xfrm>
          <a:off x="832757" y="1593669"/>
          <a:ext cx="10515600" cy="4193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05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14B8-A9C9-4545-BCBA-1BA796C594EB}"/>
              </a:ext>
            </a:extLst>
          </p:cNvPr>
          <p:cNvSpPr>
            <a:spLocks noGrp="1"/>
          </p:cNvSpPr>
          <p:nvPr>
            <p:ph type="title"/>
          </p:nvPr>
        </p:nvSpPr>
        <p:spPr/>
        <p:txBody>
          <a:bodyPr>
            <a:noAutofit/>
          </a:bodyPr>
          <a:lstStyle/>
          <a:p>
            <a:r>
              <a:rPr lang="en-AU" sz="3200" dirty="0"/>
              <a:t>Figure 7: Current perceived availability of heroin, NSW, 2000-2018</a:t>
            </a:r>
          </a:p>
        </p:txBody>
      </p:sp>
      <p:sp>
        <p:nvSpPr>
          <p:cNvPr id="4" name="Text Placeholder 3">
            <a:extLst>
              <a:ext uri="{FF2B5EF4-FFF2-40B4-BE49-F238E27FC236}">
                <a16:creationId xmlns:a16="http://schemas.microsoft.com/office/drawing/2014/main" id="{62704AEE-2507-4D37-8234-C53A048969D8}"/>
              </a:ext>
            </a:extLst>
          </p:cNvPr>
          <p:cNvSpPr>
            <a:spLocks noGrp="1"/>
          </p:cNvSpPr>
          <p:nvPr>
            <p:ph type="body" sz="quarter" idx="14"/>
          </p:nvPr>
        </p:nvSpPr>
        <p:spPr>
          <a:xfrm>
            <a:off x="838200" y="5852161"/>
            <a:ext cx="10515600" cy="287287"/>
          </a:xfrm>
        </p:spPr>
        <p:txBody>
          <a:bodyPr>
            <a:noAutofit/>
          </a:bodyPr>
          <a:lstStyle/>
          <a:p>
            <a:pPr marL="0" indent="0">
              <a:buNone/>
            </a:pPr>
            <a:r>
              <a:rPr lang="en-GB" sz="1100" dirty="0">
                <a:solidFill>
                  <a:schemeClr val="tx1">
                    <a:lumMod val="50000"/>
                    <a:lumOff val="50000"/>
                  </a:schemeClr>
                </a:solidFill>
              </a:rPr>
              <a:t>Note. 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a:t>
            </a:r>
          </a:p>
        </p:txBody>
      </p:sp>
      <p:graphicFrame>
        <p:nvGraphicFramePr>
          <p:cNvPr id="5" name="Chart 4">
            <a:extLst>
              <a:ext uri="{FF2B5EF4-FFF2-40B4-BE49-F238E27FC236}">
                <a16:creationId xmlns:a16="http://schemas.microsoft.com/office/drawing/2014/main" id="{A1E736CA-017C-4F3C-9027-A01CB3B1CF84}"/>
              </a:ext>
            </a:extLst>
          </p:cNvPr>
          <p:cNvGraphicFramePr/>
          <p:nvPr>
            <p:extLst>
              <p:ext uri="{D42A27DB-BD31-4B8C-83A1-F6EECF244321}">
                <p14:modId xmlns:p14="http://schemas.microsoft.com/office/powerpoint/2010/main" val="26084720"/>
              </p:ext>
            </p:extLst>
          </p:nvPr>
        </p:nvGraphicFramePr>
        <p:xfrm>
          <a:off x="838200" y="1580607"/>
          <a:ext cx="10515600" cy="4271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43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1D9D-75F8-43D8-B266-4B246CD43AFB}"/>
              </a:ext>
            </a:extLst>
          </p:cNvPr>
          <p:cNvSpPr>
            <a:spLocks noGrp="1"/>
          </p:cNvSpPr>
          <p:nvPr>
            <p:ph type="title"/>
          </p:nvPr>
        </p:nvSpPr>
        <p:spPr/>
        <p:txBody>
          <a:bodyPr>
            <a:noAutofit/>
          </a:bodyPr>
          <a:lstStyle/>
          <a:p>
            <a:r>
              <a:rPr lang="en-AU" sz="3200" dirty="0"/>
              <a:t>Figure 8: Past six month use of any methamphetamine, powder, base, and crystal, NSW, 2000-2018</a:t>
            </a:r>
          </a:p>
        </p:txBody>
      </p:sp>
      <p:sp>
        <p:nvSpPr>
          <p:cNvPr id="4" name="Text Placeholder 3">
            <a:extLst>
              <a:ext uri="{FF2B5EF4-FFF2-40B4-BE49-F238E27FC236}">
                <a16:creationId xmlns:a16="http://schemas.microsoft.com/office/drawing/2014/main" id="{B997CE14-555C-4903-99FD-BF987D90B256}"/>
              </a:ext>
            </a:extLst>
          </p:cNvPr>
          <p:cNvSpPr>
            <a:spLocks noGrp="1"/>
          </p:cNvSpPr>
          <p:nvPr>
            <p:ph type="body" sz="quarter" idx="14"/>
          </p:nvPr>
        </p:nvSpPr>
        <p:spPr>
          <a:xfrm>
            <a:off x="832757" y="5546724"/>
            <a:ext cx="10515600" cy="577224"/>
          </a:xfrm>
        </p:spPr>
        <p:txBody>
          <a:bodyPr>
            <a:noAutofit/>
          </a:bodyPr>
          <a:lstStyle/>
          <a:p>
            <a:pPr marL="0" indent="0">
              <a:buNone/>
            </a:pPr>
            <a:r>
              <a:rPr lang="en-GB" sz="1100" dirty="0">
                <a:solidFill>
                  <a:schemeClr val="tx1">
                    <a:lumMod val="50000"/>
                    <a:lumOff val="50000"/>
                  </a:schemeClr>
                </a:solidFill>
              </a:rPr>
              <a:t>Note.</a:t>
            </a:r>
            <a:r>
              <a:rPr lang="en-GB" sz="1100" baseline="30000" dirty="0">
                <a:solidFill>
                  <a:schemeClr val="tx1">
                    <a:lumMod val="50000"/>
                    <a:lumOff val="50000"/>
                  </a:schemeClr>
                </a:solidFill>
              </a:rPr>
              <a:t> #</a:t>
            </a:r>
            <a:r>
              <a:rPr lang="en-AU" sz="1100" dirty="0">
                <a:solidFill>
                  <a:schemeClr val="tx1">
                    <a:lumMod val="50000"/>
                    <a:lumOff val="50000"/>
                  </a:schemeClr>
                </a:solidFill>
              </a:rPr>
              <a:t> Base asked separately from 2001 onwards. ‘Any methamphetamine’ includes crystal, powder, base and liquid methamphetamine combined. Figures for liquid not reported historically due to small numbers, however in 2018 4% of the NSW sample reported use of liquid amphetamine in the six months preceding interview.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2017 versus 2018. </a:t>
            </a:r>
          </a:p>
        </p:txBody>
      </p:sp>
      <p:graphicFrame>
        <p:nvGraphicFramePr>
          <p:cNvPr id="5" name="Chart 4">
            <a:extLst>
              <a:ext uri="{FF2B5EF4-FFF2-40B4-BE49-F238E27FC236}">
                <a16:creationId xmlns:a16="http://schemas.microsoft.com/office/drawing/2014/main" id="{A6275EC9-BB07-4C14-B0F5-6B51C1DA5A5D}"/>
              </a:ext>
            </a:extLst>
          </p:cNvPr>
          <p:cNvGraphicFramePr/>
          <p:nvPr>
            <p:extLst>
              <p:ext uri="{D42A27DB-BD31-4B8C-83A1-F6EECF244321}">
                <p14:modId xmlns:p14="http://schemas.microsoft.com/office/powerpoint/2010/main" val="3821476938"/>
              </p:ext>
            </p:extLst>
          </p:nvPr>
        </p:nvGraphicFramePr>
        <p:xfrm>
          <a:off x="832757" y="1580606"/>
          <a:ext cx="10515600" cy="3966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53255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3473</Words>
  <Application>Microsoft Office PowerPoint</Application>
  <PresentationFormat>Widescreen</PresentationFormat>
  <Paragraphs>189</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Sommet</vt:lpstr>
      <vt:lpstr>Times</vt:lpstr>
      <vt:lpstr>Office Theme</vt:lpstr>
      <vt:lpstr>PowerPoint Presentation</vt:lpstr>
      <vt:lpstr>Figure 1: Drug of choice, NSW, 2000-2018</vt:lpstr>
      <vt:lpstr>Figure 2: Drug injected most often in the past month, NSW, 2000-2018</vt:lpstr>
      <vt:lpstr>Figure 3: High frequency substance use in the past six months, NSW, 2000-2018</vt:lpstr>
      <vt:lpstr>Figure 4: Past six month use and frequency of use of heroin, NSW, 2000-2018</vt:lpstr>
      <vt:lpstr>Figure 5: Median price of heroin per cap and gram, NSW, 2000-2018</vt:lpstr>
      <vt:lpstr>Figure 6: Current perceived purity of heroin, NSW, 2000-2018</vt:lpstr>
      <vt:lpstr>Figure 7: Current perceived availability of heroin, NSW, 2000-2018</vt:lpstr>
      <vt:lpstr>Figure 8: Past six month use of any methamphetamine, powder, base, and crystal, NSW, 2000-2018</vt:lpstr>
      <vt:lpstr>Figure 9: Frequency of use of any methamphetamine, powder, base, and crystal, NSW, 2000-2018</vt:lpstr>
      <vt:lpstr>Figure 10: Median price of powder methamphetamine per point and gram, NSW, 2002-2018</vt:lpstr>
      <vt:lpstr>Figure 11: Current perceived purity of powder methamphetamine, NSW, 2002-2018</vt:lpstr>
      <vt:lpstr>Figure 12: Current perceived availability of powder methamphetamine, NSW, 2002-2018</vt:lpstr>
      <vt:lpstr>Figure 13: Median price of crystal methamphetamine per point and gram, NSW, 2001-2018 </vt:lpstr>
      <vt:lpstr>Figure 14: Current perceive purity of crystal methamphetamine, NSW, 2002-2018</vt:lpstr>
      <vt:lpstr>Figure 15: Current perceived availability of crystal methamphetamine, NSW, 2002-2018</vt:lpstr>
      <vt:lpstr>Figure 16: Past six month use and frequency of use of cocaine, NSW, 2000-2018</vt:lpstr>
      <vt:lpstr>Figure 17: Median price of cocaine per cap and gram, NSW, 2000-2018</vt:lpstr>
      <vt:lpstr>Figure 18: Current perceived purity of cocaine, NSW, 2000-2018</vt:lpstr>
      <vt:lpstr>Figure 19: Current perceived availability of cocaine, NSW, 2000-2018</vt:lpstr>
      <vt:lpstr>Figure 20: Past six month use and frequency of use of cannabis, NSW, 2000-2018</vt:lpstr>
      <vt:lpstr>Figure 21: Median price of hydroponic (a) and bush (b) cannabis per ounce and gram, NSW, 2003-2018</vt:lpstr>
      <vt:lpstr>Figure 22: Current perceived potency of hydroponic (a) and bush (b) cannabis, NSW, 2004-2018</vt:lpstr>
      <vt:lpstr>Figure 23: Current perceived availability of hydroponic (a) and bush (b) cannabis, NSW, 2004-2018</vt:lpstr>
      <vt:lpstr>Figure 24: Past six month use (prescribed and non-prescribed) and frequency of use of methadone, NSW, 2000-2018</vt:lpstr>
      <vt:lpstr>Figure 25: Past six month use (prescribed and non-prescribed) and frequency of use of buprenorphine-naloxone, NSW, 2006-2018</vt:lpstr>
      <vt:lpstr>Figure 26: Past six month use (prescribed and non-prescribed) and frequency of use of morphine, NSW, 2001-2018</vt:lpstr>
      <vt:lpstr>Figure 27: Past six month use (prescribed and non-prescribed) and frequency of use of oxycodone, NSW, 2005-2018</vt:lpstr>
      <vt:lpstr>Figure 28: Past six month use (prescribed and non-prescribed) and frequency of use of fentanyl, NSW, 2013-2018</vt:lpstr>
      <vt:lpstr>Figure 29: Past six month use and frequency of low-dose codeine (for non-pain purposes), NSW, 2013-2018</vt:lpstr>
      <vt:lpstr>Figure 30: Past six month use of other drugs, NSW, 2000-2018 </vt:lpstr>
      <vt:lpstr>Figure 31: Use of opioids, stimulants and benzodiazepines on the day preceding interview, NSW, 2018</vt:lpstr>
      <vt:lpstr>Figure 32: Lifetime and past 12 month non-fatal overdose, NSW, 2000-2018</vt:lpstr>
      <vt:lpstr>Figure 33: Take-home naloxone program and distribution, NSW, 2013-2018</vt:lpstr>
      <vt:lpstr>Figure 34: Borrowing and lending of needles and sharing of injecting equipment in the past month, NSW, 2000-2018</vt:lpstr>
      <vt:lpstr>Figure 35: Self-reported mental health problems and treatment seeking in the past six months, NSW, 2004-2018</vt:lpstr>
      <vt:lpstr>Figure 36: Self-reported criminal activity in the past month, NSW, 2000-2018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Morgaine Wallace-Steele</cp:lastModifiedBy>
  <cp:revision>75</cp:revision>
  <dcterms:created xsi:type="dcterms:W3CDTF">2018-08-21T07:06:16Z</dcterms:created>
  <dcterms:modified xsi:type="dcterms:W3CDTF">2019-03-21T04:24:49Z</dcterms:modified>
</cp:coreProperties>
</file>