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1.xml" ContentType="application/vnd.openxmlformats-officedocument.drawingml.chartshape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3" r:id="rId2"/>
    <p:sldId id="260"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91" r:id="rId22"/>
    <p:sldId id="288" r:id="rId23"/>
    <p:sldId id="293" r:id="rId24"/>
    <p:sldId id="294" r:id="rId25"/>
    <p:sldId id="295" r:id="rId26"/>
    <p:sldId id="312" r:id="rId27"/>
    <p:sldId id="313" r:id="rId28"/>
    <p:sldId id="314" r:id="rId29"/>
    <p:sldId id="296" r:id="rId30"/>
    <p:sldId id="300" r:id="rId31"/>
    <p:sldId id="301" r:id="rId32"/>
    <p:sldId id="302" r:id="rId33"/>
    <p:sldId id="315" r:id="rId34"/>
    <p:sldId id="303" r:id="rId35"/>
    <p:sldId id="304" r:id="rId36"/>
    <p:sldId id="305" r:id="rId37"/>
    <p:sldId id="306" r:id="rId38"/>
    <p:sldId id="307" r:id="rId39"/>
    <p:sldId id="308" r:id="rId40"/>
    <p:sldId id="310" r:id="rId41"/>
    <p:sldId id="31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sy Gibbs" initials="DG" lastIdx="2" clrIdx="0">
    <p:extLst>
      <p:ext uri="{19B8F6BF-5375-455C-9EA6-DF929625EA0E}">
        <p15:presenceInfo xmlns:p15="http://schemas.microsoft.com/office/powerpoint/2012/main" userId="S-1-5-21-1140405718-358989843-3445714273-3087837" providerId="AD"/>
      </p:ext>
    </p:extLst>
  </p:cmAuthor>
  <p:cmAuthor id="2" name="Toni Karlsson" initials="TK" lastIdx="8" clrIdx="1">
    <p:extLst>
      <p:ext uri="{19B8F6BF-5375-455C-9EA6-DF929625EA0E}">
        <p15:presenceInfo xmlns:p15="http://schemas.microsoft.com/office/powerpoint/2012/main" userId="S-1-5-21-1140405718-358989843-3445714273-3425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83" autoAdjust="0"/>
    <p:restoredTop sz="96301" autoAdjust="0"/>
  </p:normalViewPr>
  <p:slideViewPr>
    <p:cSldViewPr snapToGrid="0" showGuides="1">
      <p:cViewPr varScale="1">
        <p:scale>
          <a:sx n="65" d="100"/>
          <a:sy n="65" d="100"/>
        </p:scale>
        <p:origin x="102" y="810"/>
      </p:cViewPr>
      <p:guideLst>
        <p:guide orient="horz" pos="2160"/>
        <p:guide pos="38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883556576731"/>
          <c:y val="5.3300533005330102E-2"/>
          <c:w val="0.87953920889600989"/>
          <c:h val="0.71403393207070442"/>
        </c:manualLayout>
      </c:layout>
      <c:lineChart>
        <c:grouping val="standard"/>
        <c:varyColors val="0"/>
        <c:ser>
          <c:idx val="0"/>
          <c:order val="0"/>
          <c:tx>
            <c:strRef>
              <c:f>Sheet1!$A$2</c:f>
              <c:strCache>
                <c:ptCount val="1"/>
                <c:pt idx="0">
                  <c:v>Ecstasy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4486193535925855E-2"/>
                  <c:y val="-3.155559997327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52-4DB7-B9A6-2B955228B892}"/>
                </c:ext>
              </c:extLst>
            </c:dLbl>
            <c:dLbl>
              <c:idx val="15"/>
              <c:layout>
                <c:manualLayout>
                  <c:x val="-2.414365589320976E-3"/>
                  <c:y val="-3.1555599973275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52-4DB7-B9A6-2B955228B892}"/>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7C-4A9D-9E82-E75A8272B8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67</c:v>
                </c:pt>
                <c:pt idx="1">
                  <c:v>56</c:v>
                </c:pt>
                <c:pt idx="2">
                  <c:v>49</c:v>
                </c:pt>
                <c:pt idx="3">
                  <c:v>54</c:v>
                </c:pt>
                <c:pt idx="4">
                  <c:v>41</c:v>
                </c:pt>
                <c:pt idx="5">
                  <c:v>49</c:v>
                </c:pt>
                <c:pt idx="6">
                  <c:v>37</c:v>
                </c:pt>
                <c:pt idx="7">
                  <c:v>37</c:v>
                </c:pt>
                <c:pt idx="8">
                  <c:v>22</c:v>
                </c:pt>
                <c:pt idx="9">
                  <c:v>28</c:v>
                </c:pt>
                <c:pt idx="10">
                  <c:v>29</c:v>
                </c:pt>
                <c:pt idx="11">
                  <c:v>29</c:v>
                </c:pt>
                <c:pt idx="12">
                  <c:v>32</c:v>
                </c:pt>
                <c:pt idx="13">
                  <c:v>46</c:v>
                </c:pt>
                <c:pt idx="14">
                  <c:v>43</c:v>
                </c:pt>
                <c:pt idx="15">
                  <c:v>30</c:v>
                </c:pt>
                <c:pt idx="16">
                  <c:v>26</c:v>
                </c:pt>
              </c:numCache>
            </c:numRef>
          </c:val>
          <c:smooth val="0"/>
          <c:extLst>
            <c:ext xmlns:c16="http://schemas.microsoft.com/office/drawing/2014/chart" uri="{C3380CC4-5D6E-409C-BE32-E72D297353CC}">
              <c16:uniqueId val="{00000003-A052-4DB7-B9A6-2B955228B892}"/>
            </c:ext>
          </c:extLst>
        </c:ser>
        <c:ser>
          <c:idx val="1"/>
          <c:order val="1"/>
          <c:tx>
            <c:strRef>
              <c:f>Sheet1!$A$3</c:f>
              <c:strCache>
                <c:ptCount val="1"/>
                <c:pt idx="0">
                  <c:v>Cannabis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0359139733024399E-3"/>
                  <c:y val="-3.6484245439469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FF-4D99-A4EE-0571D8C03C6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52-4DB7-B9A6-2B955228B892}"/>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7C-4A9D-9E82-E75A8272B8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9</c:v>
                </c:pt>
                <c:pt idx="1">
                  <c:v>5</c:v>
                </c:pt>
                <c:pt idx="2">
                  <c:v>12</c:v>
                </c:pt>
                <c:pt idx="3">
                  <c:v>10</c:v>
                </c:pt>
                <c:pt idx="4">
                  <c:v>14</c:v>
                </c:pt>
                <c:pt idx="5">
                  <c:v>9</c:v>
                </c:pt>
                <c:pt idx="6">
                  <c:v>27</c:v>
                </c:pt>
                <c:pt idx="7">
                  <c:v>18</c:v>
                </c:pt>
                <c:pt idx="8">
                  <c:v>27</c:v>
                </c:pt>
                <c:pt idx="9">
                  <c:v>19</c:v>
                </c:pt>
                <c:pt idx="10">
                  <c:v>26</c:v>
                </c:pt>
                <c:pt idx="11">
                  <c:v>33</c:v>
                </c:pt>
                <c:pt idx="12">
                  <c:v>35</c:v>
                </c:pt>
                <c:pt idx="13">
                  <c:v>26</c:v>
                </c:pt>
                <c:pt idx="14">
                  <c:v>24</c:v>
                </c:pt>
                <c:pt idx="15">
                  <c:v>27</c:v>
                </c:pt>
                <c:pt idx="16">
                  <c:v>36</c:v>
                </c:pt>
              </c:numCache>
            </c:numRef>
          </c:val>
          <c:smooth val="0"/>
          <c:extLst>
            <c:ext xmlns:c16="http://schemas.microsoft.com/office/drawing/2014/chart" uri="{C3380CC4-5D6E-409C-BE32-E72D297353CC}">
              <c16:uniqueId val="{00000007-A052-4DB7-B9A6-2B955228B892}"/>
            </c:ext>
          </c:extLst>
        </c:ser>
        <c:ser>
          <c:idx val="2"/>
          <c:order val="2"/>
          <c:tx>
            <c:strRef>
              <c:f>Sheet1!$A$4</c:f>
              <c:strCache>
                <c:ptCount val="1"/>
                <c:pt idx="0">
                  <c:v>Alcohol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8-A052-4DB7-B9A6-2B955228B892}"/>
                </c:ext>
              </c:extLst>
            </c:dLbl>
            <c:dLbl>
              <c:idx val="1"/>
              <c:delete val="1"/>
              <c:extLst>
                <c:ext xmlns:c15="http://schemas.microsoft.com/office/drawing/2012/chart" uri="{CE6537A1-D6FC-4f65-9D91-7224C49458BB}"/>
                <c:ext xmlns:c16="http://schemas.microsoft.com/office/drawing/2014/chart" uri="{C3380CC4-5D6E-409C-BE32-E72D297353CC}">
                  <c16:uniqueId val="{00000005-F87A-4568-B8BC-9E9BAFD024EF}"/>
                </c:ext>
              </c:extLst>
            </c:dLbl>
            <c:dLbl>
              <c:idx val="2"/>
              <c:delete val="1"/>
              <c:extLst>
                <c:ext xmlns:c15="http://schemas.microsoft.com/office/drawing/2012/chart" uri="{CE6537A1-D6FC-4f65-9D91-7224C49458BB}"/>
                <c:ext xmlns:c16="http://schemas.microsoft.com/office/drawing/2014/chart" uri="{C3380CC4-5D6E-409C-BE32-E72D297353CC}">
                  <c16:uniqueId val="{00000004-F87A-4568-B8BC-9E9BAFD024EF}"/>
                </c:ext>
              </c:extLst>
            </c:dLbl>
            <c:dLbl>
              <c:idx val="3"/>
              <c:delete val="1"/>
              <c:extLst>
                <c:ext xmlns:c15="http://schemas.microsoft.com/office/drawing/2012/chart" uri="{CE6537A1-D6FC-4f65-9D91-7224C49458BB}"/>
                <c:ext xmlns:c16="http://schemas.microsoft.com/office/drawing/2014/chart" uri="{C3380CC4-5D6E-409C-BE32-E72D297353CC}">
                  <c16:uniqueId val="{00000003-F87A-4568-B8BC-9E9BAFD024EF}"/>
                </c:ext>
              </c:extLst>
            </c:dLbl>
            <c:dLbl>
              <c:idx val="4"/>
              <c:delete val="1"/>
              <c:extLst>
                <c:ext xmlns:c15="http://schemas.microsoft.com/office/drawing/2012/chart" uri="{CE6537A1-D6FC-4f65-9D91-7224C49458BB}"/>
                <c:ext xmlns:c16="http://schemas.microsoft.com/office/drawing/2014/chart" uri="{C3380CC4-5D6E-409C-BE32-E72D297353CC}">
                  <c16:uniqueId val="{00000007-F87A-4568-B8BC-9E9BAFD024EF}"/>
                </c:ext>
              </c:extLst>
            </c:dLbl>
            <c:dLbl>
              <c:idx val="5"/>
              <c:delete val="1"/>
              <c:extLst>
                <c:ext xmlns:c15="http://schemas.microsoft.com/office/drawing/2012/chart" uri="{CE6537A1-D6FC-4f65-9D91-7224C49458BB}"/>
                <c:ext xmlns:c16="http://schemas.microsoft.com/office/drawing/2014/chart" uri="{C3380CC4-5D6E-409C-BE32-E72D297353CC}">
                  <c16:uniqueId val="{00000008-F87A-4568-B8BC-9E9BAFD024EF}"/>
                </c:ext>
              </c:extLst>
            </c:dLbl>
            <c:dLbl>
              <c:idx val="6"/>
              <c:delete val="1"/>
              <c:extLst>
                <c:ext xmlns:c15="http://schemas.microsoft.com/office/drawing/2012/chart" uri="{CE6537A1-D6FC-4f65-9D91-7224C49458BB}"/>
                <c:ext xmlns:c16="http://schemas.microsoft.com/office/drawing/2014/chart" uri="{C3380CC4-5D6E-409C-BE32-E72D297353CC}">
                  <c16:uniqueId val="{0000000D-F87A-4568-B8BC-9E9BAFD024EF}"/>
                </c:ext>
              </c:extLst>
            </c:dLbl>
            <c:dLbl>
              <c:idx val="7"/>
              <c:delete val="1"/>
              <c:extLst>
                <c:ext xmlns:c15="http://schemas.microsoft.com/office/drawing/2012/chart" uri="{CE6537A1-D6FC-4f65-9D91-7224C49458BB}"/>
                <c:ext xmlns:c16="http://schemas.microsoft.com/office/drawing/2014/chart" uri="{C3380CC4-5D6E-409C-BE32-E72D297353CC}">
                  <c16:uniqueId val="{0000000F-F87A-4568-B8BC-9E9BAFD024EF}"/>
                </c:ext>
              </c:extLst>
            </c:dLbl>
            <c:dLbl>
              <c:idx val="8"/>
              <c:delete val="1"/>
              <c:extLst>
                <c:ext xmlns:c15="http://schemas.microsoft.com/office/drawing/2012/chart" uri="{CE6537A1-D6FC-4f65-9D91-7224C49458BB}"/>
                <c:ext xmlns:c16="http://schemas.microsoft.com/office/drawing/2014/chart" uri="{C3380CC4-5D6E-409C-BE32-E72D297353CC}">
                  <c16:uniqueId val="{00000010-F87A-4568-B8BC-9E9BAFD024EF}"/>
                </c:ext>
              </c:extLst>
            </c:dLbl>
            <c:dLbl>
              <c:idx val="9"/>
              <c:delete val="1"/>
              <c:extLst>
                <c:ext xmlns:c15="http://schemas.microsoft.com/office/drawing/2012/chart" uri="{CE6537A1-D6FC-4f65-9D91-7224C49458BB}"/>
                <c:ext xmlns:c16="http://schemas.microsoft.com/office/drawing/2014/chart" uri="{C3380CC4-5D6E-409C-BE32-E72D297353CC}">
                  <c16:uniqueId val="{00000011-F87A-4568-B8BC-9E9BAFD024EF}"/>
                </c:ext>
              </c:extLst>
            </c:dLbl>
            <c:dLbl>
              <c:idx val="10"/>
              <c:delete val="1"/>
              <c:extLst>
                <c:ext xmlns:c15="http://schemas.microsoft.com/office/drawing/2012/chart" uri="{CE6537A1-D6FC-4f65-9D91-7224C49458BB}"/>
                <c:ext xmlns:c16="http://schemas.microsoft.com/office/drawing/2014/chart" uri="{C3380CC4-5D6E-409C-BE32-E72D297353CC}">
                  <c16:uniqueId val="{00000012-F87A-4568-B8BC-9E9BAFD024EF}"/>
                </c:ext>
              </c:extLst>
            </c:dLbl>
            <c:dLbl>
              <c:idx val="11"/>
              <c:delete val="1"/>
              <c:extLst>
                <c:ext xmlns:c15="http://schemas.microsoft.com/office/drawing/2012/chart" uri="{CE6537A1-D6FC-4f65-9D91-7224C49458BB}"/>
                <c:ext xmlns:c16="http://schemas.microsoft.com/office/drawing/2014/chart" uri="{C3380CC4-5D6E-409C-BE32-E72D297353CC}">
                  <c16:uniqueId val="{00000013-F87A-4568-B8BC-9E9BAFD024EF}"/>
                </c:ext>
              </c:extLst>
            </c:dLbl>
            <c:dLbl>
              <c:idx val="12"/>
              <c:delete val="1"/>
              <c:extLst>
                <c:ext xmlns:c15="http://schemas.microsoft.com/office/drawing/2012/chart" uri="{CE6537A1-D6FC-4f65-9D91-7224C49458BB}"/>
                <c:ext xmlns:c16="http://schemas.microsoft.com/office/drawing/2014/chart" uri="{C3380CC4-5D6E-409C-BE32-E72D297353CC}">
                  <c16:uniqueId val="{00000014-F87A-4568-B8BC-9E9BAFD024EF}"/>
                </c:ext>
              </c:extLst>
            </c:dLbl>
            <c:dLbl>
              <c:idx val="13"/>
              <c:delete val="1"/>
              <c:extLst>
                <c:ext xmlns:c15="http://schemas.microsoft.com/office/drawing/2012/chart" uri="{CE6537A1-D6FC-4f65-9D91-7224C49458BB}"/>
                <c:ext xmlns:c16="http://schemas.microsoft.com/office/drawing/2014/chart" uri="{C3380CC4-5D6E-409C-BE32-E72D297353CC}">
                  <c16:uniqueId val="{00000016-F87A-4568-B8BC-9E9BAFD024EF}"/>
                </c:ext>
              </c:extLst>
            </c:dLbl>
            <c:dLbl>
              <c:idx val="14"/>
              <c:delete val="1"/>
              <c:extLst>
                <c:ext xmlns:c15="http://schemas.microsoft.com/office/drawing/2012/chart" uri="{CE6537A1-D6FC-4f65-9D91-7224C49458BB}"/>
                <c:ext xmlns:c16="http://schemas.microsoft.com/office/drawing/2014/chart" uri="{C3380CC4-5D6E-409C-BE32-E72D297353CC}">
                  <c16:uniqueId val="{00000009-A052-4DB7-B9A6-2B955228B892}"/>
                </c:ext>
              </c:extLst>
            </c:dLbl>
            <c:dLbl>
              <c:idx val="15"/>
              <c:layout>
                <c:manualLayout>
                  <c:x val="2.414365589320976E-3"/>
                  <c:y val="7.01235554961670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52-4DB7-B9A6-2B955228B89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0">
                  <c:v>3</c:v>
                </c:pt>
                <c:pt idx="1">
                  <c:v>0</c:v>
                </c:pt>
                <c:pt idx="2">
                  <c:v>2</c:v>
                </c:pt>
                <c:pt idx="3">
                  <c:v>3</c:v>
                </c:pt>
                <c:pt idx="4">
                  <c:v>4</c:v>
                </c:pt>
                <c:pt idx="5">
                  <c:v>13</c:v>
                </c:pt>
                <c:pt idx="6">
                  <c:v>5</c:v>
                </c:pt>
                <c:pt idx="7">
                  <c:v>6</c:v>
                </c:pt>
                <c:pt idx="8">
                  <c:v>20</c:v>
                </c:pt>
                <c:pt idx="9">
                  <c:v>33</c:v>
                </c:pt>
                <c:pt idx="10">
                  <c:v>25</c:v>
                </c:pt>
                <c:pt idx="11">
                  <c:v>18</c:v>
                </c:pt>
                <c:pt idx="12">
                  <c:v>16</c:v>
                </c:pt>
                <c:pt idx="13">
                  <c:v>8</c:v>
                </c:pt>
                <c:pt idx="14">
                  <c:v>7</c:v>
                </c:pt>
                <c:pt idx="15">
                  <c:v>6</c:v>
                </c:pt>
                <c:pt idx="16">
                  <c:v>7</c:v>
                </c:pt>
              </c:numCache>
            </c:numRef>
          </c:val>
          <c:smooth val="0"/>
          <c:extLst>
            <c:ext xmlns:c16="http://schemas.microsoft.com/office/drawing/2014/chart" uri="{C3380CC4-5D6E-409C-BE32-E72D297353CC}">
              <c16:uniqueId val="{0000000B-A052-4DB7-B9A6-2B955228B892}"/>
            </c:ext>
          </c:extLst>
        </c:ser>
        <c:ser>
          <c:idx val="3"/>
          <c:order val="3"/>
          <c:tx>
            <c:strRef>
              <c:f>Sheet1!$A$5</c:f>
              <c:strCache>
                <c:ptCount val="1"/>
                <c:pt idx="0">
                  <c:v>Cocaine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2.1729290303888784E-2"/>
                  <c:y val="-2.804942219846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052-4DB7-B9A6-2B955228B892}"/>
                </c:ext>
              </c:extLst>
            </c:dLbl>
            <c:dLbl>
              <c:idx val="1"/>
              <c:delete val="1"/>
              <c:extLst>
                <c:ext xmlns:c15="http://schemas.microsoft.com/office/drawing/2012/chart" uri="{CE6537A1-D6FC-4f65-9D91-7224C49458BB}"/>
                <c:ext xmlns:c16="http://schemas.microsoft.com/office/drawing/2014/chart" uri="{C3380CC4-5D6E-409C-BE32-E72D297353CC}">
                  <c16:uniqueId val="{00000000-F87A-4568-B8BC-9E9BAFD024EF}"/>
                </c:ext>
              </c:extLst>
            </c:dLbl>
            <c:dLbl>
              <c:idx val="2"/>
              <c:delete val="1"/>
              <c:extLst>
                <c:ext xmlns:c15="http://schemas.microsoft.com/office/drawing/2012/chart" uri="{CE6537A1-D6FC-4f65-9D91-7224C49458BB}"/>
                <c:ext xmlns:c16="http://schemas.microsoft.com/office/drawing/2014/chart" uri="{C3380CC4-5D6E-409C-BE32-E72D297353CC}">
                  <c16:uniqueId val="{00000001-F87A-4568-B8BC-9E9BAFD024EF}"/>
                </c:ext>
              </c:extLst>
            </c:dLbl>
            <c:dLbl>
              <c:idx val="3"/>
              <c:delete val="1"/>
              <c:extLst>
                <c:ext xmlns:c15="http://schemas.microsoft.com/office/drawing/2012/chart" uri="{CE6537A1-D6FC-4f65-9D91-7224C49458BB}"/>
                <c:ext xmlns:c16="http://schemas.microsoft.com/office/drawing/2014/chart" uri="{C3380CC4-5D6E-409C-BE32-E72D297353CC}">
                  <c16:uniqueId val="{00000002-F87A-4568-B8BC-9E9BAFD024EF}"/>
                </c:ext>
              </c:extLst>
            </c:dLbl>
            <c:dLbl>
              <c:idx val="4"/>
              <c:delete val="1"/>
              <c:extLst>
                <c:ext xmlns:c15="http://schemas.microsoft.com/office/drawing/2012/chart" uri="{CE6537A1-D6FC-4f65-9D91-7224C49458BB}"/>
                <c:ext xmlns:c16="http://schemas.microsoft.com/office/drawing/2014/chart" uri="{C3380CC4-5D6E-409C-BE32-E72D297353CC}">
                  <c16:uniqueId val="{00000006-F87A-4568-B8BC-9E9BAFD024EF}"/>
                </c:ext>
              </c:extLst>
            </c:dLbl>
            <c:dLbl>
              <c:idx val="5"/>
              <c:delete val="1"/>
              <c:extLst>
                <c:ext xmlns:c15="http://schemas.microsoft.com/office/drawing/2012/chart" uri="{CE6537A1-D6FC-4f65-9D91-7224C49458BB}"/>
                <c:ext xmlns:c16="http://schemas.microsoft.com/office/drawing/2014/chart" uri="{C3380CC4-5D6E-409C-BE32-E72D297353CC}">
                  <c16:uniqueId val="{0000000E-F87A-4568-B8BC-9E9BAFD024EF}"/>
                </c:ext>
              </c:extLst>
            </c:dLbl>
            <c:dLbl>
              <c:idx val="6"/>
              <c:delete val="1"/>
              <c:extLst>
                <c:ext xmlns:c15="http://schemas.microsoft.com/office/drawing/2012/chart" uri="{CE6537A1-D6FC-4f65-9D91-7224C49458BB}"/>
                <c:ext xmlns:c16="http://schemas.microsoft.com/office/drawing/2014/chart" uri="{C3380CC4-5D6E-409C-BE32-E72D297353CC}">
                  <c16:uniqueId val="{0000000C-F87A-4568-B8BC-9E9BAFD024EF}"/>
                </c:ext>
              </c:extLst>
            </c:dLbl>
            <c:dLbl>
              <c:idx val="7"/>
              <c:delete val="1"/>
              <c:extLst>
                <c:ext xmlns:c15="http://schemas.microsoft.com/office/drawing/2012/chart" uri="{CE6537A1-D6FC-4f65-9D91-7224C49458BB}"/>
                <c:ext xmlns:c16="http://schemas.microsoft.com/office/drawing/2014/chart" uri="{C3380CC4-5D6E-409C-BE32-E72D297353CC}">
                  <c16:uniqueId val="{00000009-F87A-4568-B8BC-9E9BAFD024EF}"/>
                </c:ext>
              </c:extLst>
            </c:dLbl>
            <c:dLbl>
              <c:idx val="8"/>
              <c:delete val="1"/>
              <c:extLst>
                <c:ext xmlns:c15="http://schemas.microsoft.com/office/drawing/2012/chart" uri="{CE6537A1-D6FC-4f65-9D91-7224C49458BB}"/>
                <c:ext xmlns:c16="http://schemas.microsoft.com/office/drawing/2014/chart" uri="{C3380CC4-5D6E-409C-BE32-E72D297353CC}">
                  <c16:uniqueId val="{0000000A-F87A-4568-B8BC-9E9BAFD024EF}"/>
                </c:ext>
              </c:extLst>
            </c:dLbl>
            <c:dLbl>
              <c:idx val="9"/>
              <c:delete val="1"/>
              <c:extLst>
                <c:ext xmlns:c15="http://schemas.microsoft.com/office/drawing/2012/chart" uri="{CE6537A1-D6FC-4f65-9D91-7224C49458BB}"/>
                <c:ext xmlns:c16="http://schemas.microsoft.com/office/drawing/2014/chart" uri="{C3380CC4-5D6E-409C-BE32-E72D297353CC}">
                  <c16:uniqueId val="{0000000B-F87A-4568-B8BC-9E9BAFD024EF}"/>
                </c:ext>
              </c:extLst>
            </c:dLbl>
            <c:dLbl>
              <c:idx val="10"/>
              <c:delete val="1"/>
              <c:extLst>
                <c:ext xmlns:c15="http://schemas.microsoft.com/office/drawing/2012/chart" uri="{CE6537A1-D6FC-4f65-9D91-7224C49458BB}"/>
                <c:ext xmlns:c16="http://schemas.microsoft.com/office/drawing/2014/chart" uri="{C3380CC4-5D6E-409C-BE32-E72D297353CC}">
                  <c16:uniqueId val="{00000019-F87A-4568-B8BC-9E9BAFD024EF}"/>
                </c:ext>
              </c:extLst>
            </c:dLbl>
            <c:dLbl>
              <c:idx val="11"/>
              <c:delete val="1"/>
              <c:extLst>
                <c:ext xmlns:c15="http://schemas.microsoft.com/office/drawing/2012/chart" uri="{CE6537A1-D6FC-4f65-9D91-7224C49458BB}"/>
                <c:ext xmlns:c16="http://schemas.microsoft.com/office/drawing/2014/chart" uri="{C3380CC4-5D6E-409C-BE32-E72D297353CC}">
                  <c16:uniqueId val="{00000018-F87A-4568-B8BC-9E9BAFD024EF}"/>
                </c:ext>
              </c:extLst>
            </c:dLbl>
            <c:dLbl>
              <c:idx val="12"/>
              <c:delete val="1"/>
              <c:extLst>
                <c:ext xmlns:c15="http://schemas.microsoft.com/office/drawing/2012/chart" uri="{CE6537A1-D6FC-4f65-9D91-7224C49458BB}"/>
                <c:ext xmlns:c16="http://schemas.microsoft.com/office/drawing/2014/chart" uri="{C3380CC4-5D6E-409C-BE32-E72D297353CC}">
                  <c16:uniqueId val="{00000017-F87A-4568-B8BC-9E9BAFD024EF}"/>
                </c:ext>
              </c:extLst>
            </c:dLbl>
            <c:dLbl>
              <c:idx val="13"/>
              <c:delete val="1"/>
              <c:extLst>
                <c:ext xmlns:c15="http://schemas.microsoft.com/office/drawing/2012/chart" uri="{CE6537A1-D6FC-4f65-9D91-7224C49458BB}"/>
                <c:ext xmlns:c16="http://schemas.microsoft.com/office/drawing/2014/chart" uri="{C3380CC4-5D6E-409C-BE32-E72D297353CC}">
                  <c16:uniqueId val="{00000015-F87A-4568-B8BC-9E9BAFD024EF}"/>
                </c:ext>
              </c:extLst>
            </c:dLbl>
            <c:dLbl>
              <c:idx val="14"/>
              <c:delete val="1"/>
              <c:extLst>
                <c:ext xmlns:c15="http://schemas.microsoft.com/office/drawing/2012/chart" uri="{CE6537A1-D6FC-4f65-9D91-7224C49458BB}"/>
                <c:ext xmlns:c16="http://schemas.microsoft.com/office/drawing/2014/chart" uri="{C3380CC4-5D6E-409C-BE32-E72D297353CC}">
                  <c16:uniqueId val="{0000001A-F87A-4568-B8BC-9E9BAFD024EF}"/>
                </c:ext>
              </c:extLst>
            </c:dLbl>
            <c:dLbl>
              <c:idx val="15"/>
              <c:layout>
                <c:manualLayout>
                  <c:x val="-2.414365589320976E-3"/>
                  <c:y val="-3.8567955522892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52-4DB7-B9A6-2B955228B892}"/>
                </c:ext>
              </c:extLst>
            </c:dLbl>
            <c:dLbl>
              <c:idx val="16"/>
              <c:layout>
                <c:manualLayout>
                  <c:x val="1.207182794660488E-3"/>
                  <c:y val="-2.3217247097844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7C-4A9D-9E82-E75A8272B8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General</c:formatCode>
                <c:ptCount val="17"/>
                <c:pt idx="0">
                  <c:v>8</c:v>
                </c:pt>
                <c:pt idx="1">
                  <c:v>12</c:v>
                </c:pt>
                <c:pt idx="2">
                  <c:v>9</c:v>
                </c:pt>
                <c:pt idx="3">
                  <c:v>4</c:v>
                </c:pt>
                <c:pt idx="4">
                  <c:v>8</c:v>
                </c:pt>
                <c:pt idx="5">
                  <c:v>0</c:v>
                </c:pt>
                <c:pt idx="6">
                  <c:v>3</c:v>
                </c:pt>
                <c:pt idx="7">
                  <c:v>21</c:v>
                </c:pt>
                <c:pt idx="8">
                  <c:v>8</c:v>
                </c:pt>
                <c:pt idx="9">
                  <c:v>7</c:v>
                </c:pt>
                <c:pt idx="10">
                  <c:v>6</c:v>
                </c:pt>
                <c:pt idx="11">
                  <c:v>9</c:v>
                </c:pt>
                <c:pt idx="12">
                  <c:v>7</c:v>
                </c:pt>
                <c:pt idx="13">
                  <c:v>7</c:v>
                </c:pt>
                <c:pt idx="14">
                  <c:v>3</c:v>
                </c:pt>
                <c:pt idx="15">
                  <c:v>6</c:v>
                </c:pt>
                <c:pt idx="16">
                  <c:v>9</c:v>
                </c:pt>
              </c:numCache>
            </c:numRef>
          </c:val>
          <c:smooth val="0"/>
          <c:extLst>
            <c:ext xmlns:c16="http://schemas.microsoft.com/office/drawing/2014/chart" uri="{C3380CC4-5D6E-409C-BE32-E72D297353CC}">
              <c16:uniqueId val="{0000000E-A052-4DB7-B9A6-2B955228B892}"/>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603136"/>
        <c:crosses val="autoZero"/>
        <c:auto val="1"/>
        <c:lblAlgn val="ctr"/>
        <c:lblOffset val="100"/>
        <c:noMultiLvlLbl val="0"/>
      </c:catAx>
      <c:valAx>
        <c:axId val="20060313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2.1605910519048682E-2"/>
              <c:y val="0.1026550876295974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60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558D-43F7-A712-BB4D162AF709}"/>
                </c:ext>
              </c:extLst>
            </c:dLbl>
            <c:dLbl>
              <c:idx val="11"/>
              <c:delete val="1"/>
              <c:extLst>
                <c:ext xmlns:c15="http://schemas.microsoft.com/office/drawing/2012/chart" uri="{CE6537A1-D6FC-4f65-9D91-7224C49458BB}"/>
                <c:ext xmlns:c16="http://schemas.microsoft.com/office/drawing/2014/chart" uri="{C3380CC4-5D6E-409C-BE32-E72D297353CC}">
                  <c16:uniqueId val="{00000004-558D-43F7-A712-BB4D162AF709}"/>
                </c:ext>
              </c:extLst>
            </c:dLbl>
            <c:dLbl>
              <c:idx val="12"/>
              <c:delete val="1"/>
              <c:extLst>
                <c:ext xmlns:c15="http://schemas.microsoft.com/office/drawing/2012/chart" uri="{CE6537A1-D6FC-4f65-9D91-7224C49458BB}"/>
                <c:ext xmlns:c16="http://schemas.microsoft.com/office/drawing/2014/chart" uri="{C3380CC4-5D6E-409C-BE32-E72D297353CC}">
                  <c16:uniqueId val="{00000005-558D-43F7-A712-BB4D162AF709}"/>
                </c:ext>
              </c:extLst>
            </c:dLbl>
            <c:dLbl>
              <c:idx val="13"/>
              <c:delete val="1"/>
              <c:extLst>
                <c:ext xmlns:c15="http://schemas.microsoft.com/office/drawing/2012/chart" uri="{CE6537A1-D6FC-4f65-9D91-7224C49458BB}"/>
                <c:ext xmlns:c16="http://schemas.microsoft.com/office/drawing/2014/chart" uri="{C3380CC4-5D6E-409C-BE32-E72D297353CC}">
                  <c16:uniqueId val="{00000008-558D-43F7-A712-BB4D162AF709}"/>
                </c:ext>
              </c:extLst>
            </c:dLbl>
            <c:dLbl>
              <c:idx val="14"/>
              <c:delete val="1"/>
              <c:extLst>
                <c:ext xmlns:c15="http://schemas.microsoft.com/office/drawing/2012/chart" uri="{CE6537A1-D6FC-4f65-9D91-7224C49458BB}"/>
                <c:ext xmlns:c16="http://schemas.microsoft.com/office/drawing/2014/chart" uri="{C3380CC4-5D6E-409C-BE32-E72D297353CC}">
                  <c16:uniqueId val="{00000009-558D-43F7-A712-BB4D162AF709}"/>
                </c:ext>
              </c:extLst>
            </c:dLbl>
            <c:dLbl>
              <c:idx val="15"/>
              <c:delete val="1"/>
              <c:extLst>
                <c:ext xmlns:c15="http://schemas.microsoft.com/office/drawing/2012/chart" uri="{CE6537A1-D6FC-4f65-9D91-7224C49458BB}"/>
                <c:ext xmlns:c16="http://schemas.microsoft.com/office/drawing/2014/chart" uri="{C3380CC4-5D6E-409C-BE32-E72D297353CC}">
                  <c16:uniqueId val="{0000000C-558D-43F7-A712-BB4D162AF7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25</c:v>
                </c:pt>
                <c:pt idx="1">
                  <c:v>20</c:v>
                </c:pt>
                <c:pt idx="2">
                  <c:v>20</c:v>
                </c:pt>
                <c:pt idx="3">
                  <c:v>25</c:v>
                </c:pt>
                <c:pt idx="4">
                  <c:v>30</c:v>
                </c:pt>
                <c:pt idx="5">
                  <c:v>50</c:v>
                </c:pt>
                <c:pt idx="6">
                  <c:v>50</c:v>
                </c:pt>
                <c:pt idx="7">
                  <c:v>50</c:v>
                </c:pt>
                <c:pt idx="8">
                  <c:v>50</c:v>
                </c:pt>
                <c:pt idx="9">
                  <c:v>100</c:v>
                </c:pt>
                <c:pt idx="10">
                  <c:v>100</c:v>
                </c:pt>
                <c:pt idx="11">
                  <c:v>50</c:v>
                </c:pt>
                <c:pt idx="12">
                  <c:v>50</c:v>
                </c:pt>
                <c:pt idx="13">
                  <c:v>30</c:v>
                </c:pt>
                <c:pt idx="14">
                  <c:v>50</c:v>
                </c:pt>
                <c:pt idx="15">
                  <c:v>40</c:v>
                </c:pt>
                <c:pt idx="16">
                  <c:v>50</c:v>
                </c:pt>
              </c:numCache>
            </c:numRef>
          </c:val>
          <c:extLst>
            <c:ext xmlns:c16="http://schemas.microsoft.com/office/drawing/2014/chart" uri="{C3380CC4-5D6E-409C-BE32-E72D297353CC}">
              <c16:uniqueId val="{00000000-0620-4CB1-8B2A-816895C48DBA}"/>
            </c:ext>
          </c:extLst>
        </c:ser>
        <c:ser>
          <c:idx val="1"/>
          <c:order val="1"/>
          <c:tx>
            <c:strRef>
              <c:f>Sheet1!$C$1</c:f>
              <c:strCache>
                <c:ptCount val="1"/>
                <c:pt idx="0">
                  <c:v>Gram</c:v>
                </c:pt>
              </c:strCache>
            </c:strRef>
          </c:tx>
          <c:spPr>
            <a:solidFill>
              <a:schemeClr val="accent2"/>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558D-43F7-A712-BB4D162AF709}"/>
                </c:ext>
              </c:extLst>
            </c:dLbl>
            <c:dLbl>
              <c:idx val="9"/>
              <c:delete val="1"/>
              <c:extLst>
                <c:ext xmlns:c15="http://schemas.microsoft.com/office/drawing/2012/chart" uri="{CE6537A1-D6FC-4f65-9D91-7224C49458BB}"/>
                <c:ext xmlns:c16="http://schemas.microsoft.com/office/drawing/2014/chart" uri="{C3380CC4-5D6E-409C-BE32-E72D297353CC}">
                  <c16:uniqueId val="{00000002-558D-43F7-A712-BB4D162AF709}"/>
                </c:ext>
              </c:extLst>
            </c:dLbl>
            <c:dLbl>
              <c:idx val="10"/>
              <c:delete val="1"/>
              <c:extLst>
                <c:ext xmlns:c15="http://schemas.microsoft.com/office/drawing/2012/chart" uri="{CE6537A1-D6FC-4f65-9D91-7224C49458BB}"/>
                <c:ext xmlns:c16="http://schemas.microsoft.com/office/drawing/2014/chart" uri="{C3380CC4-5D6E-409C-BE32-E72D297353CC}">
                  <c16:uniqueId val="{00000003-558D-43F7-A712-BB4D162AF709}"/>
                </c:ext>
              </c:extLst>
            </c:dLbl>
            <c:dLbl>
              <c:idx val="11"/>
              <c:delete val="1"/>
              <c:extLst>
                <c:ext xmlns:c15="http://schemas.microsoft.com/office/drawing/2012/chart" uri="{CE6537A1-D6FC-4f65-9D91-7224C49458BB}"/>
                <c:ext xmlns:c16="http://schemas.microsoft.com/office/drawing/2014/chart" uri="{C3380CC4-5D6E-409C-BE32-E72D297353CC}">
                  <c16:uniqueId val="{00000000-30A9-4904-A843-AE36A582B937}"/>
                </c:ext>
              </c:extLst>
            </c:dLbl>
            <c:dLbl>
              <c:idx val="12"/>
              <c:delete val="1"/>
              <c:extLst>
                <c:ext xmlns:c15="http://schemas.microsoft.com/office/drawing/2012/chart" uri="{CE6537A1-D6FC-4f65-9D91-7224C49458BB}"/>
                <c:ext xmlns:c16="http://schemas.microsoft.com/office/drawing/2014/chart" uri="{C3380CC4-5D6E-409C-BE32-E72D297353CC}">
                  <c16:uniqueId val="{00000006-558D-43F7-A712-BB4D162AF709}"/>
                </c:ext>
              </c:extLst>
            </c:dLbl>
            <c:dLbl>
              <c:idx val="13"/>
              <c:delete val="1"/>
              <c:extLst>
                <c:ext xmlns:c15="http://schemas.microsoft.com/office/drawing/2012/chart" uri="{CE6537A1-D6FC-4f65-9D91-7224C49458BB}"/>
                <c:ext xmlns:c16="http://schemas.microsoft.com/office/drawing/2014/chart" uri="{C3380CC4-5D6E-409C-BE32-E72D297353CC}">
                  <c16:uniqueId val="{00000007-558D-43F7-A712-BB4D162AF709}"/>
                </c:ext>
              </c:extLst>
            </c:dLbl>
            <c:dLbl>
              <c:idx val="14"/>
              <c:delete val="1"/>
              <c:extLst>
                <c:ext xmlns:c15="http://schemas.microsoft.com/office/drawing/2012/chart" uri="{CE6537A1-D6FC-4f65-9D91-7224C49458BB}"/>
                <c:ext xmlns:c16="http://schemas.microsoft.com/office/drawing/2014/chart" uri="{C3380CC4-5D6E-409C-BE32-E72D297353CC}">
                  <c16:uniqueId val="{0000000A-558D-43F7-A712-BB4D162AF709}"/>
                </c:ext>
              </c:extLst>
            </c:dLbl>
            <c:dLbl>
              <c:idx val="15"/>
              <c:delete val="1"/>
              <c:extLst>
                <c:ext xmlns:c15="http://schemas.microsoft.com/office/drawing/2012/chart" uri="{CE6537A1-D6FC-4f65-9D91-7224C49458BB}"/>
                <c:ext xmlns:c16="http://schemas.microsoft.com/office/drawing/2014/chart" uri="{C3380CC4-5D6E-409C-BE32-E72D297353CC}">
                  <c16:uniqueId val="{0000000B-558D-43F7-A712-BB4D162AF7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40</c:v>
                </c:pt>
                <c:pt idx="1">
                  <c:v>40</c:v>
                </c:pt>
                <c:pt idx="2">
                  <c:v>50</c:v>
                </c:pt>
                <c:pt idx="3">
                  <c:v>50</c:v>
                </c:pt>
                <c:pt idx="4">
                  <c:v>200</c:v>
                </c:pt>
                <c:pt idx="5">
                  <c:v>200</c:v>
                </c:pt>
                <c:pt idx="6">
                  <c:v>400</c:v>
                </c:pt>
                <c:pt idx="7">
                  <c:v>200</c:v>
                </c:pt>
                <c:pt idx="8">
                  <c:v>300</c:v>
                </c:pt>
                <c:pt idx="9">
                  <c:v>225</c:v>
                </c:pt>
                <c:pt idx="10">
                  <c:v>280</c:v>
                </c:pt>
                <c:pt idx="11">
                  <c:v>0</c:v>
                </c:pt>
                <c:pt idx="12">
                  <c:v>185</c:v>
                </c:pt>
                <c:pt idx="13">
                  <c:v>150</c:v>
                </c:pt>
                <c:pt idx="14">
                  <c:v>300</c:v>
                </c:pt>
                <c:pt idx="15">
                  <c:v>120</c:v>
                </c:pt>
                <c:pt idx="16">
                  <c:v>85</c:v>
                </c:pt>
              </c:numCache>
            </c:numRef>
          </c:val>
          <c:extLst>
            <c:ext xmlns:c16="http://schemas.microsoft.com/office/drawing/2014/chart" uri="{C3380CC4-5D6E-409C-BE32-E72D297353CC}">
              <c16:uniqueId val="{00000001-0620-4CB1-8B2A-816895C48DBA}"/>
            </c:ext>
          </c:extLst>
        </c:ser>
        <c:dLbls>
          <c:dLblPos val="outEnd"/>
          <c:showLegendKey val="0"/>
          <c:showVal val="1"/>
          <c:showCatName val="0"/>
          <c:showSerName val="0"/>
          <c:showPercent val="0"/>
          <c:showBubbleSize val="0"/>
        </c:dLbls>
        <c:gapWidth val="219"/>
        <c:overlap val="-27"/>
        <c:axId val="211508224"/>
        <c:axId val="211522304"/>
      </c:barChart>
      <c:catAx>
        <c:axId val="21150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522304"/>
        <c:crosses val="autoZero"/>
        <c:auto val="1"/>
        <c:lblAlgn val="ctr"/>
        <c:lblOffset val="100"/>
        <c:noMultiLvlLbl val="0"/>
      </c:catAx>
      <c:valAx>
        <c:axId val="211522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price ($)</a:t>
                </a:r>
              </a:p>
            </c:rich>
          </c:tx>
          <c:layout>
            <c:manualLayout>
              <c:xMode val="edge"/>
              <c:yMode val="edge"/>
              <c:x val="1.8094434393037045E-3"/>
              <c:y val="0.219331257179733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50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AC-46BA-9031-95108989C085}"/>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AC-46BA-9031-95108989C085}"/>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AC-46BA-9031-95108989C08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25</c:v>
                </c:pt>
                <c:pt idx="1">
                  <c:v>20</c:v>
                </c:pt>
                <c:pt idx="2">
                  <c:v>25</c:v>
                </c:pt>
                <c:pt idx="3">
                  <c:v>40</c:v>
                </c:pt>
                <c:pt idx="4">
                  <c:v>50</c:v>
                </c:pt>
                <c:pt idx="5">
                  <c:v>50</c:v>
                </c:pt>
                <c:pt idx="6">
                  <c:v>50</c:v>
                </c:pt>
                <c:pt idx="7">
                  <c:v>75</c:v>
                </c:pt>
                <c:pt idx="8">
                  <c:v>95</c:v>
                </c:pt>
                <c:pt idx="9">
                  <c:v>100</c:v>
                </c:pt>
                <c:pt idx="10">
                  <c:v>100</c:v>
                </c:pt>
                <c:pt idx="11">
                  <c:v>90</c:v>
                </c:pt>
                <c:pt idx="12">
                  <c:v>65</c:v>
                </c:pt>
                <c:pt idx="13">
                  <c:v>50</c:v>
                </c:pt>
                <c:pt idx="14">
                  <c:v>50</c:v>
                </c:pt>
                <c:pt idx="15">
                  <c:v>50</c:v>
                </c:pt>
                <c:pt idx="16">
                  <c:v>50</c:v>
                </c:pt>
              </c:numCache>
            </c:numRef>
          </c:val>
          <c:extLst>
            <c:ext xmlns:c16="http://schemas.microsoft.com/office/drawing/2014/chart" uri="{C3380CC4-5D6E-409C-BE32-E72D297353CC}">
              <c16:uniqueId val="{00000000-4689-4FFD-8F4E-C767FBD337BF}"/>
            </c:ext>
          </c:extLst>
        </c:ser>
        <c:ser>
          <c:idx val="1"/>
          <c:order val="1"/>
          <c:tx>
            <c:strRef>
              <c:f>Sheet1!$C$1</c:f>
              <c:strCache>
                <c:ptCount val="1"/>
                <c:pt idx="0">
                  <c:v>Gram</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AC-46BA-9031-95108989C085}"/>
                </c:ext>
              </c:extLst>
            </c:dLbl>
            <c:dLbl>
              <c:idx val="1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AC-46BA-9031-95108989C085}"/>
                </c:ext>
              </c:extLst>
            </c:dLbl>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AC-46BA-9031-95108989C08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200</c:v>
                </c:pt>
                <c:pt idx="1">
                  <c:v>300</c:v>
                </c:pt>
                <c:pt idx="2">
                  <c:v>200</c:v>
                </c:pt>
                <c:pt idx="3">
                  <c:v>325</c:v>
                </c:pt>
                <c:pt idx="4">
                  <c:v>238</c:v>
                </c:pt>
                <c:pt idx="5">
                  <c:v>200</c:v>
                </c:pt>
                <c:pt idx="6">
                  <c:v>350</c:v>
                </c:pt>
                <c:pt idx="7">
                  <c:v>240</c:v>
                </c:pt>
                <c:pt idx="9">
                  <c:v>240</c:v>
                </c:pt>
                <c:pt idx="10">
                  <c:v>450</c:v>
                </c:pt>
                <c:pt idx="11">
                  <c:v>450</c:v>
                </c:pt>
                <c:pt idx="12">
                  <c:v>450</c:v>
                </c:pt>
                <c:pt idx="13">
                  <c:v>300</c:v>
                </c:pt>
                <c:pt idx="14">
                  <c:v>400</c:v>
                </c:pt>
                <c:pt idx="15">
                  <c:v>300</c:v>
                </c:pt>
                <c:pt idx="16">
                  <c:v>200</c:v>
                </c:pt>
              </c:numCache>
            </c:numRef>
          </c:val>
          <c:extLst>
            <c:ext xmlns:c16="http://schemas.microsoft.com/office/drawing/2014/chart" uri="{C3380CC4-5D6E-409C-BE32-E72D297353CC}">
              <c16:uniqueId val="{00000001-4689-4FFD-8F4E-C767FBD337BF}"/>
            </c:ext>
          </c:extLst>
        </c:ser>
        <c:dLbls>
          <c:dLblPos val="outEnd"/>
          <c:showLegendKey val="0"/>
          <c:showVal val="1"/>
          <c:showCatName val="0"/>
          <c:showSerName val="0"/>
          <c:showPercent val="0"/>
          <c:showBubbleSize val="0"/>
        </c:dLbls>
        <c:gapWidth val="219"/>
        <c:overlap val="-27"/>
        <c:axId val="211667584"/>
        <c:axId val="211702144"/>
      </c:barChart>
      <c:catAx>
        <c:axId val="21166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702144"/>
        <c:crosses val="autoZero"/>
        <c:auto val="1"/>
        <c:lblAlgn val="ctr"/>
        <c:lblOffset val="100"/>
        <c:noMultiLvlLbl val="0"/>
      </c:catAx>
      <c:valAx>
        <c:axId val="211702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price ($)</a:t>
                </a:r>
              </a:p>
            </c:rich>
          </c:tx>
          <c:layout>
            <c:manualLayout>
              <c:xMode val="edge"/>
              <c:yMode val="edge"/>
              <c:x val="9.0614752610223865E-4"/>
              <c:y val="0.2313247586133181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66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31-4122-BB03-4C014BA845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12</c:v>
                </c:pt>
                <c:pt idx="1">
                  <c:v>15</c:v>
                </c:pt>
                <c:pt idx="2">
                  <c:v>27</c:v>
                </c:pt>
                <c:pt idx="3">
                  <c:v>14</c:v>
                </c:pt>
                <c:pt idx="4">
                  <c:v>12</c:v>
                </c:pt>
                <c:pt idx="5">
                  <c:v>18</c:v>
                </c:pt>
                <c:pt idx="6">
                  <c:v>10</c:v>
                </c:pt>
                <c:pt idx="7">
                  <c:v>0</c:v>
                </c:pt>
                <c:pt idx="8">
                  <c:v>9</c:v>
                </c:pt>
                <c:pt idx="9">
                  <c:v>9</c:v>
                </c:pt>
                <c:pt idx="10">
                  <c:v>15</c:v>
                </c:pt>
                <c:pt idx="11">
                  <c:v>0</c:v>
                </c:pt>
                <c:pt idx="12">
                  <c:v>0</c:v>
                </c:pt>
                <c:pt idx="13">
                  <c:v>0</c:v>
                </c:pt>
                <c:pt idx="14">
                  <c:v>33</c:v>
                </c:pt>
                <c:pt idx="15">
                  <c:v>13</c:v>
                </c:pt>
                <c:pt idx="16">
                  <c:v>7</c:v>
                </c:pt>
              </c:numCache>
            </c:numRef>
          </c:val>
          <c:extLst>
            <c:ext xmlns:c16="http://schemas.microsoft.com/office/drawing/2014/chart" uri="{C3380CC4-5D6E-409C-BE32-E72D297353CC}">
              <c16:uniqueId val="{00000000-1262-40F7-B4DC-E50D05906EB4}"/>
            </c:ext>
          </c:extLst>
        </c:ser>
        <c:ser>
          <c:idx val="1"/>
          <c:order val="1"/>
          <c:tx>
            <c:strRef>
              <c:f>Sheet1!$C$1</c:f>
              <c:strCache>
                <c:ptCount val="1"/>
                <c:pt idx="0">
                  <c:v>Medium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31-4122-BB03-4C014BA845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35</c:v>
                </c:pt>
                <c:pt idx="1">
                  <c:v>33</c:v>
                </c:pt>
                <c:pt idx="2">
                  <c:v>37</c:v>
                </c:pt>
                <c:pt idx="3">
                  <c:v>29</c:v>
                </c:pt>
                <c:pt idx="4">
                  <c:v>21</c:v>
                </c:pt>
                <c:pt idx="5">
                  <c:v>36</c:v>
                </c:pt>
                <c:pt idx="6">
                  <c:v>45</c:v>
                </c:pt>
                <c:pt idx="7">
                  <c:v>27</c:v>
                </c:pt>
                <c:pt idx="8">
                  <c:v>44</c:v>
                </c:pt>
                <c:pt idx="9">
                  <c:v>26</c:v>
                </c:pt>
                <c:pt idx="10">
                  <c:v>39</c:v>
                </c:pt>
                <c:pt idx="11">
                  <c:v>50</c:v>
                </c:pt>
                <c:pt idx="12">
                  <c:v>60</c:v>
                </c:pt>
                <c:pt idx="13">
                  <c:v>83</c:v>
                </c:pt>
                <c:pt idx="14">
                  <c:v>50</c:v>
                </c:pt>
                <c:pt idx="15">
                  <c:v>38</c:v>
                </c:pt>
                <c:pt idx="16">
                  <c:v>20</c:v>
                </c:pt>
              </c:numCache>
            </c:numRef>
          </c:val>
          <c:extLst>
            <c:ext xmlns:c16="http://schemas.microsoft.com/office/drawing/2014/chart" uri="{C3380CC4-5D6E-409C-BE32-E72D297353CC}">
              <c16:uniqueId val="{00000001-1262-40F7-B4DC-E50D05906EB4}"/>
            </c:ext>
          </c:extLst>
        </c:ser>
        <c:ser>
          <c:idx val="2"/>
          <c:order val="2"/>
          <c:tx>
            <c:strRef>
              <c:f>Sheet1!$D$1</c:f>
              <c:strCache>
                <c:ptCount val="1"/>
                <c:pt idx="0">
                  <c:v>High</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31-4122-BB03-4C014BA845B5}"/>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31-4122-BB03-4C014BA845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30</c:v>
                </c:pt>
                <c:pt idx="1">
                  <c:v>31</c:v>
                </c:pt>
                <c:pt idx="2">
                  <c:v>27</c:v>
                </c:pt>
                <c:pt idx="3">
                  <c:v>37</c:v>
                </c:pt>
                <c:pt idx="4">
                  <c:v>61</c:v>
                </c:pt>
                <c:pt idx="5">
                  <c:v>27</c:v>
                </c:pt>
                <c:pt idx="6">
                  <c:v>25</c:v>
                </c:pt>
                <c:pt idx="7">
                  <c:v>40</c:v>
                </c:pt>
                <c:pt idx="8">
                  <c:v>35</c:v>
                </c:pt>
                <c:pt idx="9">
                  <c:v>48</c:v>
                </c:pt>
                <c:pt idx="10">
                  <c:v>46</c:v>
                </c:pt>
                <c:pt idx="11">
                  <c:v>50</c:v>
                </c:pt>
                <c:pt idx="12">
                  <c:v>40</c:v>
                </c:pt>
                <c:pt idx="13">
                  <c:v>17</c:v>
                </c:pt>
                <c:pt idx="14">
                  <c:v>17</c:v>
                </c:pt>
                <c:pt idx="15">
                  <c:v>50</c:v>
                </c:pt>
                <c:pt idx="16">
                  <c:v>53</c:v>
                </c:pt>
              </c:numCache>
            </c:numRef>
          </c:val>
          <c:extLst>
            <c:ext xmlns:c16="http://schemas.microsoft.com/office/drawing/2014/chart" uri="{C3380CC4-5D6E-409C-BE32-E72D297353CC}">
              <c16:uniqueId val="{00000002-1262-40F7-B4DC-E50D05906EB4}"/>
            </c:ext>
          </c:extLst>
        </c:ser>
        <c:ser>
          <c:idx val="3"/>
          <c:order val="3"/>
          <c:tx>
            <c:strRef>
              <c:f>Sheet1!$E$1</c:f>
              <c:strCache>
                <c:ptCount val="1"/>
                <c:pt idx="0">
                  <c:v>Fluctuates</c:v>
                </c:pt>
              </c:strCache>
            </c:strRef>
          </c:tx>
          <c:spPr>
            <a:solidFill>
              <a:schemeClr val="accent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31-4122-BB03-4C014BA845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14</c:v>
                </c:pt>
                <c:pt idx="1">
                  <c:v>21</c:v>
                </c:pt>
                <c:pt idx="2">
                  <c:v>10</c:v>
                </c:pt>
                <c:pt idx="3">
                  <c:v>20</c:v>
                </c:pt>
                <c:pt idx="4">
                  <c:v>6</c:v>
                </c:pt>
                <c:pt idx="5">
                  <c:v>18</c:v>
                </c:pt>
                <c:pt idx="6">
                  <c:v>20</c:v>
                </c:pt>
                <c:pt idx="7">
                  <c:v>33</c:v>
                </c:pt>
                <c:pt idx="8">
                  <c:v>13</c:v>
                </c:pt>
                <c:pt idx="9">
                  <c:v>17</c:v>
                </c:pt>
                <c:pt idx="10">
                  <c:v>0</c:v>
                </c:pt>
                <c:pt idx="11">
                  <c:v>0</c:v>
                </c:pt>
                <c:pt idx="12">
                  <c:v>0</c:v>
                </c:pt>
                <c:pt idx="13">
                  <c:v>0</c:v>
                </c:pt>
                <c:pt idx="14">
                  <c:v>0</c:v>
                </c:pt>
                <c:pt idx="15">
                  <c:v>0</c:v>
                </c:pt>
                <c:pt idx="16">
                  <c:v>20</c:v>
                </c:pt>
              </c:numCache>
            </c:numRef>
          </c:val>
          <c:extLst>
            <c:ext xmlns:c16="http://schemas.microsoft.com/office/drawing/2014/chart" uri="{C3380CC4-5D6E-409C-BE32-E72D297353CC}">
              <c16:uniqueId val="{00000003-1262-40F7-B4DC-E50D05906EB4}"/>
            </c:ext>
          </c:extLst>
        </c:ser>
        <c:dLbls>
          <c:showLegendKey val="0"/>
          <c:showVal val="0"/>
          <c:showCatName val="0"/>
          <c:showSerName val="0"/>
          <c:showPercent val="0"/>
          <c:showBubbleSize val="0"/>
        </c:dLbls>
        <c:gapWidth val="150"/>
        <c:overlap val="100"/>
        <c:axId val="211775872"/>
        <c:axId val="211777408"/>
      </c:barChart>
      <c:catAx>
        <c:axId val="21177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777408"/>
        <c:crosses val="autoZero"/>
        <c:auto val="1"/>
        <c:lblAlgn val="ctr"/>
        <c:lblOffset val="100"/>
        <c:noMultiLvlLbl val="0"/>
      </c:catAx>
      <c:valAx>
        <c:axId val="21177740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 </a:t>
                </a:r>
              </a:p>
            </c:rich>
          </c:tx>
          <c:layout>
            <c:manualLayout>
              <c:xMode val="edge"/>
              <c:yMode val="edge"/>
              <c:x val="1.051579784041651E-3"/>
              <c:y val="6.7547511312217201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77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spPr>
            <a:solidFill>
              <a:schemeClr val="accent1"/>
            </a:solidFill>
            <a:ln>
              <a:noFill/>
            </a:ln>
            <a:effectLst/>
          </c:spPr>
          <c:invertIfNegative val="0"/>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0</c:v>
                </c:pt>
                <c:pt idx="1">
                  <c:v>3</c:v>
                </c:pt>
                <c:pt idx="2">
                  <c:v>4</c:v>
                </c:pt>
                <c:pt idx="3">
                  <c:v>2</c:v>
                </c:pt>
                <c:pt idx="4">
                  <c:v>9</c:v>
                </c:pt>
                <c:pt idx="5">
                  <c:v>17</c:v>
                </c:pt>
                <c:pt idx="6">
                  <c:v>9</c:v>
                </c:pt>
                <c:pt idx="7">
                  <c:v>18</c:v>
                </c:pt>
                <c:pt idx="8">
                  <c:v>8</c:v>
                </c:pt>
                <c:pt idx="9">
                  <c:v>0</c:v>
                </c:pt>
                <c:pt idx="10">
                  <c:v>4</c:v>
                </c:pt>
                <c:pt idx="11">
                  <c:v>0</c:v>
                </c:pt>
                <c:pt idx="12">
                  <c:v>9</c:v>
                </c:pt>
                <c:pt idx="13">
                  <c:v>0</c:v>
                </c:pt>
                <c:pt idx="14">
                  <c:v>16</c:v>
                </c:pt>
                <c:pt idx="15">
                  <c:v>0</c:v>
                </c:pt>
                <c:pt idx="16">
                  <c:v>3</c:v>
                </c:pt>
              </c:numCache>
            </c:numRef>
          </c:val>
          <c:extLst>
            <c:ext xmlns:c16="http://schemas.microsoft.com/office/drawing/2014/chart" uri="{C3380CC4-5D6E-409C-BE32-E72D297353CC}">
              <c16:uniqueId val="{00000000-9ADF-4935-A2A7-96E9F0D3A029}"/>
            </c:ext>
          </c:extLst>
        </c:ser>
        <c:ser>
          <c:idx val="1"/>
          <c:order val="1"/>
          <c:tx>
            <c:strRef>
              <c:f>Sheet1!$C$1</c:f>
              <c:strCache>
                <c:ptCount val="1"/>
                <c:pt idx="0">
                  <c:v>Medium</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82FA-4409-B9C6-16E2B07B1134}"/>
                </c:ext>
              </c:extLst>
            </c:dLbl>
            <c:dLbl>
              <c:idx val="7"/>
              <c:delete val="1"/>
              <c:extLst>
                <c:ext xmlns:c15="http://schemas.microsoft.com/office/drawing/2012/chart" uri="{CE6537A1-D6FC-4f65-9D91-7224C49458BB}"/>
                <c:ext xmlns:c16="http://schemas.microsoft.com/office/drawing/2014/chart" uri="{C3380CC4-5D6E-409C-BE32-E72D297353CC}">
                  <c16:uniqueId val="{00000008-82FA-4409-B9C6-16E2B07B1134}"/>
                </c:ext>
              </c:extLst>
            </c:dLbl>
            <c:dLbl>
              <c:idx val="9"/>
              <c:delete val="1"/>
              <c:extLst>
                <c:ext xmlns:c15="http://schemas.microsoft.com/office/drawing/2012/chart" uri="{CE6537A1-D6FC-4f65-9D91-7224C49458BB}"/>
                <c:ext xmlns:c16="http://schemas.microsoft.com/office/drawing/2014/chart" uri="{C3380CC4-5D6E-409C-BE32-E72D297353CC}">
                  <c16:uniqueId val="{0000000D-82FA-4409-B9C6-16E2B07B1134}"/>
                </c:ext>
              </c:extLst>
            </c:dLbl>
            <c:dLbl>
              <c:idx val="11"/>
              <c:delete val="1"/>
              <c:extLst>
                <c:ext xmlns:c15="http://schemas.microsoft.com/office/drawing/2012/chart" uri="{CE6537A1-D6FC-4f65-9D91-7224C49458BB}"/>
                <c:ext xmlns:c16="http://schemas.microsoft.com/office/drawing/2014/chart" uri="{C3380CC4-5D6E-409C-BE32-E72D297353CC}">
                  <c16:uniqueId val="{00000010-82FA-4409-B9C6-16E2B07B1134}"/>
                </c:ext>
              </c:extLst>
            </c:dLbl>
            <c:dLbl>
              <c:idx val="14"/>
              <c:delete val="1"/>
              <c:extLst>
                <c:ext xmlns:c15="http://schemas.microsoft.com/office/drawing/2012/chart" uri="{CE6537A1-D6FC-4f65-9D91-7224C49458BB}"/>
                <c:ext xmlns:c16="http://schemas.microsoft.com/office/drawing/2014/chart" uri="{C3380CC4-5D6E-409C-BE32-E72D297353CC}">
                  <c16:uniqueId val="{00000014-82FA-4409-B9C6-16E2B07B11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20</c:v>
                </c:pt>
                <c:pt idx="1">
                  <c:v>29</c:v>
                </c:pt>
                <c:pt idx="2">
                  <c:v>11</c:v>
                </c:pt>
                <c:pt idx="3">
                  <c:v>26</c:v>
                </c:pt>
                <c:pt idx="4">
                  <c:v>24</c:v>
                </c:pt>
                <c:pt idx="5">
                  <c:v>29</c:v>
                </c:pt>
                <c:pt idx="6">
                  <c:v>41</c:v>
                </c:pt>
                <c:pt idx="7">
                  <c:v>9</c:v>
                </c:pt>
                <c:pt idx="8">
                  <c:v>25</c:v>
                </c:pt>
                <c:pt idx="9">
                  <c:v>19</c:v>
                </c:pt>
                <c:pt idx="10">
                  <c:v>25</c:v>
                </c:pt>
                <c:pt idx="11">
                  <c:v>19</c:v>
                </c:pt>
                <c:pt idx="12">
                  <c:v>39</c:v>
                </c:pt>
                <c:pt idx="13">
                  <c:v>57</c:v>
                </c:pt>
                <c:pt idx="14">
                  <c:v>21</c:v>
                </c:pt>
                <c:pt idx="15">
                  <c:v>39</c:v>
                </c:pt>
                <c:pt idx="16">
                  <c:v>31</c:v>
                </c:pt>
              </c:numCache>
            </c:numRef>
          </c:val>
          <c:extLst>
            <c:ext xmlns:c16="http://schemas.microsoft.com/office/drawing/2014/chart" uri="{C3380CC4-5D6E-409C-BE32-E72D297353CC}">
              <c16:uniqueId val="{00000001-9ADF-4935-A2A7-96E9F0D3A029}"/>
            </c:ext>
          </c:extLst>
        </c:ser>
        <c:ser>
          <c:idx val="2"/>
          <c:order val="2"/>
          <c:tx>
            <c:strRef>
              <c:f>Sheet1!$D$1</c:f>
              <c:strCache>
                <c:ptCount val="1"/>
                <c:pt idx="0">
                  <c:v>High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63</c:v>
                </c:pt>
                <c:pt idx="1">
                  <c:v>61</c:v>
                </c:pt>
                <c:pt idx="2">
                  <c:v>82</c:v>
                </c:pt>
                <c:pt idx="3">
                  <c:v>60</c:v>
                </c:pt>
                <c:pt idx="4">
                  <c:v>53</c:v>
                </c:pt>
                <c:pt idx="5">
                  <c:v>38</c:v>
                </c:pt>
                <c:pt idx="6">
                  <c:v>46</c:v>
                </c:pt>
                <c:pt idx="7">
                  <c:v>73</c:v>
                </c:pt>
                <c:pt idx="8">
                  <c:v>54</c:v>
                </c:pt>
                <c:pt idx="9">
                  <c:v>63</c:v>
                </c:pt>
                <c:pt idx="10">
                  <c:v>63</c:v>
                </c:pt>
                <c:pt idx="11">
                  <c:v>75</c:v>
                </c:pt>
                <c:pt idx="12">
                  <c:v>39</c:v>
                </c:pt>
                <c:pt idx="13">
                  <c:v>43</c:v>
                </c:pt>
                <c:pt idx="14">
                  <c:v>53</c:v>
                </c:pt>
                <c:pt idx="15">
                  <c:v>48</c:v>
                </c:pt>
                <c:pt idx="16">
                  <c:v>52</c:v>
                </c:pt>
              </c:numCache>
            </c:numRef>
          </c:val>
          <c:extLst>
            <c:ext xmlns:c16="http://schemas.microsoft.com/office/drawing/2014/chart" uri="{C3380CC4-5D6E-409C-BE32-E72D297353CC}">
              <c16:uniqueId val="{00000002-9ADF-4935-A2A7-96E9F0D3A029}"/>
            </c:ext>
          </c:extLst>
        </c:ser>
        <c:ser>
          <c:idx val="3"/>
          <c:order val="3"/>
          <c:tx>
            <c:strRef>
              <c:f>Sheet1!$E$1</c:f>
              <c:strCache>
                <c:ptCount val="1"/>
                <c:pt idx="0">
                  <c:v>Fluctuates</c:v>
                </c:pt>
              </c:strCache>
            </c:strRef>
          </c:tx>
          <c:spPr>
            <a:solidFill>
              <a:schemeClr val="accent4"/>
            </a:solidFill>
            <a:ln>
              <a:noFill/>
            </a:ln>
            <a:effectLst/>
          </c:spPr>
          <c:invertIfNegative val="0"/>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6</c:v>
                </c:pt>
                <c:pt idx="1">
                  <c:v>8</c:v>
                </c:pt>
                <c:pt idx="2">
                  <c:v>4</c:v>
                </c:pt>
                <c:pt idx="3">
                  <c:v>12</c:v>
                </c:pt>
                <c:pt idx="4">
                  <c:v>15</c:v>
                </c:pt>
                <c:pt idx="5">
                  <c:v>17</c:v>
                </c:pt>
                <c:pt idx="6">
                  <c:v>5</c:v>
                </c:pt>
                <c:pt idx="7">
                  <c:v>0</c:v>
                </c:pt>
                <c:pt idx="8">
                  <c:v>13</c:v>
                </c:pt>
                <c:pt idx="9">
                  <c:v>8</c:v>
                </c:pt>
                <c:pt idx="10">
                  <c:v>8</c:v>
                </c:pt>
                <c:pt idx="11">
                  <c:v>6</c:v>
                </c:pt>
                <c:pt idx="12">
                  <c:v>13</c:v>
                </c:pt>
                <c:pt idx="13">
                  <c:v>0</c:v>
                </c:pt>
                <c:pt idx="14">
                  <c:v>11</c:v>
                </c:pt>
                <c:pt idx="15">
                  <c:v>13</c:v>
                </c:pt>
                <c:pt idx="16">
                  <c:v>14</c:v>
                </c:pt>
              </c:numCache>
            </c:numRef>
          </c:val>
          <c:extLst>
            <c:ext xmlns:c16="http://schemas.microsoft.com/office/drawing/2014/chart" uri="{C3380CC4-5D6E-409C-BE32-E72D297353CC}">
              <c16:uniqueId val="{00000003-9ADF-4935-A2A7-96E9F0D3A029}"/>
            </c:ext>
          </c:extLst>
        </c:ser>
        <c:dLbls>
          <c:showLegendKey val="0"/>
          <c:showVal val="0"/>
          <c:showCatName val="0"/>
          <c:showSerName val="0"/>
          <c:showPercent val="0"/>
          <c:showBubbleSize val="0"/>
        </c:dLbls>
        <c:gapWidth val="150"/>
        <c:overlap val="100"/>
        <c:axId val="213020672"/>
        <c:axId val="213022208"/>
      </c:barChart>
      <c:catAx>
        <c:axId val="21302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022208"/>
        <c:crosses val="autoZero"/>
        <c:auto val="1"/>
        <c:lblAlgn val="ctr"/>
        <c:lblOffset val="100"/>
        <c:noMultiLvlLbl val="0"/>
      </c:catAx>
      <c:valAx>
        <c:axId val="21302220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a:t>
                </a:r>
              </a:p>
            </c:rich>
          </c:tx>
          <c:layout>
            <c:manualLayout>
              <c:xMode val="edge"/>
              <c:yMode val="edge"/>
              <c:x val="8.7694700999832505E-3"/>
              <c:y val="3.4968325791855194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02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Very easy</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19-4B4A-8CA9-D625DF2673DE}"/>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19-4B4A-8CA9-D625DF2673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42</c:v>
                </c:pt>
                <c:pt idx="1">
                  <c:v>44</c:v>
                </c:pt>
                <c:pt idx="2">
                  <c:v>41</c:v>
                </c:pt>
                <c:pt idx="3">
                  <c:v>60</c:v>
                </c:pt>
                <c:pt idx="4">
                  <c:v>56</c:v>
                </c:pt>
                <c:pt idx="5">
                  <c:v>50</c:v>
                </c:pt>
                <c:pt idx="6">
                  <c:v>48</c:v>
                </c:pt>
                <c:pt idx="7">
                  <c:v>21</c:v>
                </c:pt>
                <c:pt idx="8">
                  <c:v>58</c:v>
                </c:pt>
                <c:pt idx="9">
                  <c:v>40</c:v>
                </c:pt>
                <c:pt idx="10">
                  <c:v>69</c:v>
                </c:pt>
                <c:pt idx="11">
                  <c:v>14</c:v>
                </c:pt>
                <c:pt idx="12">
                  <c:v>50</c:v>
                </c:pt>
                <c:pt idx="13">
                  <c:v>25</c:v>
                </c:pt>
                <c:pt idx="14">
                  <c:v>67</c:v>
                </c:pt>
                <c:pt idx="15">
                  <c:v>29</c:v>
                </c:pt>
                <c:pt idx="16">
                  <c:v>69</c:v>
                </c:pt>
              </c:numCache>
            </c:numRef>
          </c:val>
          <c:extLst>
            <c:ext xmlns:c16="http://schemas.microsoft.com/office/drawing/2014/chart" uri="{C3380CC4-5D6E-409C-BE32-E72D297353CC}">
              <c16:uniqueId val="{00000000-4CB0-4B05-8EC0-CDED0DEE823D}"/>
            </c:ext>
          </c:extLst>
        </c:ser>
        <c:ser>
          <c:idx val="1"/>
          <c:order val="1"/>
          <c:tx>
            <c:strRef>
              <c:f>Sheet1!$C$1</c:f>
              <c:strCache>
                <c:ptCount val="1"/>
                <c:pt idx="0">
                  <c:v>Easy</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19-4B4A-8CA9-D625DF2673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23</c:v>
                </c:pt>
                <c:pt idx="1">
                  <c:v>27</c:v>
                </c:pt>
                <c:pt idx="2">
                  <c:v>33</c:v>
                </c:pt>
                <c:pt idx="3">
                  <c:v>20</c:v>
                </c:pt>
                <c:pt idx="4">
                  <c:v>35</c:v>
                </c:pt>
                <c:pt idx="5">
                  <c:v>42</c:v>
                </c:pt>
                <c:pt idx="6">
                  <c:v>52</c:v>
                </c:pt>
                <c:pt idx="7">
                  <c:v>57</c:v>
                </c:pt>
                <c:pt idx="8">
                  <c:v>21</c:v>
                </c:pt>
                <c:pt idx="9">
                  <c:v>48</c:v>
                </c:pt>
                <c:pt idx="10">
                  <c:v>23</c:v>
                </c:pt>
                <c:pt idx="11">
                  <c:v>57</c:v>
                </c:pt>
                <c:pt idx="12">
                  <c:v>50</c:v>
                </c:pt>
                <c:pt idx="13">
                  <c:v>50</c:v>
                </c:pt>
                <c:pt idx="14">
                  <c:v>0</c:v>
                </c:pt>
                <c:pt idx="15">
                  <c:v>29</c:v>
                </c:pt>
                <c:pt idx="16">
                  <c:v>13</c:v>
                </c:pt>
              </c:numCache>
            </c:numRef>
          </c:val>
          <c:extLst>
            <c:ext xmlns:c16="http://schemas.microsoft.com/office/drawing/2014/chart" uri="{C3380CC4-5D6E-409C-BE32-E72D297353CC}">
              <c16:uniqueId val="{00000001-4CB0-4B05-8EC0-CDED0DEE823D}"/>
            </c:ext>
          </c:extLst>
        </c:ser>
        <c:ser>
          <c:idx val="2"/>
          <c:order val="2"/>
          <c:tx>
            <c:strRef>
              <c:f>Sheet1!$D$1</c:f>
              <c:strCache>
                <c:ptCount val="1"/>
                <c:pt idx="0">
                  <c:v>Difficult</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19-4B4A-8CA9-D625DF2673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9</c:v>
                </c:pt>
                <c:pt idx="1">
                  <c:v>23</c:v>
                </c:pt>
                <c:pt idx="2">
                  <c:v>21</c:v>
                </c:pt>
                <c:pt idx="3">
                  <c:v>17</c:v>
                </c:pt>
                <c:pt idx="4">
                  <c:v>9</c:v>
                </c:pt>
                <c:pt idx="5">
                  <c:v>8</c:v>
                </c:pt>
                <c:pt idx="6">
                  <c:v>0</c:v>
                </c:pt>
                <c:pt idx="7">
                  <c:v>21</c:v>
                </c:pt>
                <c:pt idx="8">
                  <c:v>21</c:v>
                </c:pt>
                <c:pt idx="9">
                  <c:v>12</c:v>
                </c:pt>
                <c:pt idx="10">
                  <c:v>8</c:v>
                </c:pt>
                <c:pt idx="11">
                  <c:v>14</c:v>
                </c:pt>
                <c:pt idx="12">
                  <c:v>0</c:v>
                </c:pt>
                <c:pt idx="13">
                  <c:v>25</c:v>
                </c:pt>
                <c:pt idx="14">
                  <c:v>33</c:v>
                </c:pt>
                <c:pt idx="15">
                  <c:v>43</c:v>
                </c:pt>
                <c:pt idx="16">
                  <c:v>13</c:v>
                </c:pt>
              </c:numCache>
            </c:numRef>
          </c:val>
          <c:extLst>
            <c:ext xmlns:c16="http://schemas.microsoft.com/office/drawing/2014/chart" uri="{C3380CC4-5D6E-409C-BE32-E72D297353CC}">
              <c16:uniqueId val="{00000002-4CB0-4B05-8EC0-CDED0DEE823D}"/>
            </c:ext>
          </c:extLst>
        </c:ser>
        <c:ser>
          <c:idx val="3"/>
          <c:order val="3"/>
          <c:tx>
            <c:strRef>
              <c:f>Sheet1!$E$1</c:f>
              <c:strCache>
                <c:ptCount val="1"/>
                <c:pt idx="0">
                  <c:v>Very difficult</c:v>
                </c:pt>
              </c:strCache>
            </c:strRef>
          </c:tx>
          <c:spPr>
            <a:solidFill>
              <a:schemeClr val="accent4"/>
            </a:solidFill>
            <a:ln>
              <a:noFill/>
            </a:ln>
            <a:effectLst/>
          </c:spPr>
          <c:invertIfNegative val="0"/>
          <c:dLbls>
            <c:delete val="1"/>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3</c:v>
                </c:pt>
                <c:pt idx="1">
                  <c:v>6</c:v>
                </c:pt>
                <c:pt idx="2">
                  <c:v>5</c:v>
                </c:pt>
                <c:pt idx="3">
                  <c:v>3</c:v>
                </c:pt>
                <c:pt idx="4">
                  <c:v>0</c:v>
                </c:pt>
                <c:pt idx="5">
                  <c:v>0</c:v>
                </c:pt>
                <c:pt idx="6">
                  <c:v>0</c:v>
                </c:pt>
                <c:pt idx="7">
                  <c:v>0</c:v>
                </c:pt>
                <c:pt idx="8">
                  <c:v>0</c:v>
                </c:pt>
                <c:pt idx="9">
                  <c:v>0</c:v>
                </c:pt>
                <c:pt idx="10">
                  <c:v>0</c:v>
                </c:pt>
                <c:pt idx="11">
                  <c:v>14</c:v>
                </c:pt>
                <c:pt idx="12">
                  <c:v>0</c:v>
                </c:pt>
                <c:pt idx="13">
                  <c:v>0</c:v>
                </c:pt>
                <c:pt idx="14">
                  <c:v>0</c:v>
                </c:pt>
                <c:pt idx="15">
                  <c:v>0</c:v>
                </c:pt>
                <c:pt idx="16">
                  <c:v>6</c:v>
                </c:pt>
              </c:numCache>
            </c:numRef>
          </c:val>
          <c:extLst>
            <c:ext xmlns:c16="http://schemas.microsoft.com/office/drawing/2014/chart" uri="{C3380CC4-5D6E-409C-BE32-E72D297353CC}">
              <c16:uniqueId val="{00000005-4CB0-4B05-8EC0-CDED0DEE823D}"/>
            </c:ext>
          </c:extLst>
        </c:ser>
        <c:dLbls>
          <c:showLegendKey val="0"/>
          <c:showVal val="1"/>
          <c:showCatName val="0"/>
          <c:showSerName val="0"/>
          <c:showPercent val="0"/>
          <c:showBubbleSize val="0"/>
        </c:dLbls>
        <c:gapWidth val="150"/>
        <c:overlap val="100"/>
        <c:axId val="213132800"/>
        <c:axId val="213134336"/>
      </c:barChart>
      <c:catAx>
        <c:axId val="21313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134336"/>
        <c:crosses val="autoZero"/>
        <c:auto val="1"/>
        <c:lblAlgn val="ctr"/>
        <c:lblOffset val="100"/>
        <c:noMultiLvlLbl val="0"/>
      </c:catAx>
      <c:valAx>
        <c:axId val="21313433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a:t>
                </a:r>
              </a:p>
            </c:rich>
          </c:tx>
          <c:layout>
            <c:manualLayout>
              <c:xMode val="edge"/>
              <c:yMode val="edge"/>
              <c:x val="6.5833207358811461E-3"/>
              <c:y val="5.2381574334403422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13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Ice!$B$1</c:f>
              <c:strCache>
                <c:ptCount val="1"/>
                <c:pt idx="0">
                  <c:v>Very easy</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31-4F88-9542-571931A18396}"/>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31-4F88-9542-571931A183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Ice!$A$2:$A$18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Ice!$B$2:$B$18</c:f>
              <c:numCache>
                <c:formatCode>General</c:formatCode>
                <c:ptCount val="17"/>
                <c:pt idx="0">
                  <c:v>33</c:v>
                </c:pt>
                <c:pt idx="1">
                  <c:v>48</c:v>
                </c:pt>
                <c:pt idx="2">
                  <c:v>30</c:v>
                </c:pt>
                <c:pt idx="3">
                  <c:v>34</c:v>
                </c:pt>
                <c:pt idx="4">
                  <c:v>35</c:v>
                </c:pt>
                <c:pt idx="5">
                  <c:v>32</c:v>
                </c:pt>
                <c:pt idx="6">
                  <c:v>48</c:v>
                </c:pt>
                <c:pt idx="7">
                  <c:v>50</c:v>
                </c:pt>
                <c:pt idx="8">
                  <c:v>29</c:v>
                </c:pt>
                <c:pt idx="9">
                  <c:v>39</c:v>
                </c:pt>
                <c:pt idx="10">
                  <c:v>40</c:v>
                </c:pt>
                <c:pt idx="11">
                  <c:v>65</c:v>
                </c:pt>
                <c:pt idx="12">
                  <c:v>65</c:v>
                </c:pt>
                <c:pt idx="13">
                  <c:v>54</c:v>
                </c:pt>
                <c:pt idx="14">
                  <c:v>75</c:v>
                </c:pt>
                <c:pt idx="15">
                  <c:v>72</c:v>
                </c:pt>
                <c:pt idx="16">
                  <c:v>84</c:v>
                </c:pt>
              </c:numCache>
            </c:numRef>
          </c:val>
          <c:extLst>
            <c:ext xmlns:c16="http://schemas.microsoft.com/office/drawing/2014/chart" uri="{C3380CC4-5D6E-409C-BE32-E72D297353CC}">
              <c16:uniqueId val="{00000000-F2C3-44DC-868C-1638DC4ACDD8}"/>
            </c:ext>
          </c:extLst>
        </c:ser>
        <c:ser>
          <c:idx val="1"/>
          <c:order val="1"/>
          <c:tx>
            <c:strRef>
              <c:f>Ice!$C$1</c:f>
              <c:strCache>
                <c:ptCount val="1"/>
                <c:pt idx="0">
                  <c:v>Easy</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31-4F88-9542-571931A183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Ice!$A$2:$A$18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Ice!$C$2:$C$18</c:f>
              <c:numCache>
                <c:formatCode>General</c:formatCode>
                <c:ptCount val="17"/>
                <c:pt idx="0">
                  <c:v>20</c:v>
                </c:pt>
                <c:pt idx="1">
                  <c:v>23</c:v>
                </c:pt>
                <c:pt idx="2">
                  <c:v>53</c:v>
                </c:pt>
                <c:pt idx="3">
                  <c:v>37</c:v>
                </c:pt>
                <c:pt idx="4">
                  <c:v>41</c:v>
                </c:pt>
                <c:pt idx="5">
                  <c:v>46</c:v>
                </c:pt>
                <c:pt idx="6">
                  <c:v>38</c:v>
                </c:pt>
                <c:pt idx="7">
                  <c:v>50</c:v>
                </c:pt>
                <c:pt idx="8">
                  <c:v>54</c:v>
                </c:pt>
                <c:pt idx="9">
                  <c:v>46</c:v>
                </c:pt>
                <c:pt idx="10">
                  <c:v>44</c:v>
                </c:pt>
                <c:pt idx="11">
                  <c:v>35</c:v>
                </c:pt>
                <c:pt idx="12">
                  <c:v>30</c:v>
                </c:pt>
                <c:pt idx="13">
                  <c:v>29</c:v>
                </c:pt>
                <c:pt idx="14">
                  <c:v>25</c:v>
                </c:pt>
                <c:pt idx="15">
                  <c:v>22</c:v>
                </c:pt>
                <c:pt idx="16">
                  <c:v>16</c:v>
                </c:pt>
              </c:numCache>
            </c:numRef>
          </c:val>
          <c:extLst>
            <c:ext xmlns:c16="http://schemas.microsoft.com/office/drawing/2014/chart" uri="{C3380CC4-5D6E-409C-BE32-E72D297353CC}">
              <c16:uniqueId val="{00000001-F2C3-44DC-868C-1638DC4ACDD8}"/>
            </c:ext>
          </c:extLst>
        </c:ser>
        <c:ser>
          <c:idx val="2"/>
          <c:order val="2"/>
          <c:tx>
            <c:strRef>
              <c:f>Ice!$D$1</c:f>
              <c:strCache>
                <c:ptCount val="1"/>
                <c:pt idx="0">
                  <c:v>Difficult</c:v>
                </c:pt>
              </c:strCache>
            </c:strRef>
          </c:tx>
          <c:spPr>
            <a:solidFill>
              <a:schemeClr val="accent3"/>
            </a:solidFill>
            <a:ln>
              <a:noFill/>
            </a:ln>
            <a:effectLst/>
          </c:spPr>
          <c:invertIfNegative val="0"/>
          <c:dLbls>
            <c:delete val="1"/>
          </c:dLbls>
          <c:cat>
            <c:numRef>
              <c:f>Ice!$A$2:$A$18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Ice!$D$2:$D$18</c:f>
              <c:numCache>
                <c:formatCode>General</c:formatCode>
                <c:ptCount val="17"/>
                <c:pt idx="0">
                  <c:v>8</c:v>
                </c:pt>
                <c:pt idx="1">
                  <c:v>25</c:v>
                </c:pt>
                <c:pt idx="2">
                  <c:v>16</c:v>
                </c:pt>
                <c:pt idx="3">
                  <c:v>29</c:v>
                </c:pt>
                <c:pt idx="4">
                  <c:v>21</c:v>
                </c:pt>
                <c:pt idx="5">
                  <c:v>23</c:v>
                </c:pt>
                <c:pt idx="6">
                  <c:v>15</c:v>
                </c:pt>
                <c:pt idx="8">
                  <c:v>17</c:v>
                </c:pt>
                <c:pt idx="9">
                  <c:v>15</c:v>
                </c:pt>
                <c:pt idx="10">
                  <c:v>16</c:v>
                </c:pt>
                <c:pt idx="11">
                  <c:v>0</c:v>
                </c:pt>
                <c:pt idx="12">
                  <c:v>4</c:v>
                </c:pt>
                <c:pt idx="13">
                  <c:v>17</c:v>
                </c:pt>
                <c:pt idx="15">
                  <c:v>6</c:v>
                </c:pt>
                <c:pt idx="16">
                  <c:v>0</c:v>
                </c:pt>
              </c:numCache>
            </c:numRef>
          </c:val>
          <c:extLst>
            <c:ext xmlns:c16="http://schemas.microsoft.com/office/drawing/2014/chart" uri="{C3380CC4-5D6E-409C-BE32-E72D297353CC}">
              <c16:uniqueId val="{00000002-F2C3-44DC-868C-1638DC4ACDD8}"/>
            </c:ext>
          </c:extLst>
        </c:ser>
        <c:ser>
          <c:idx val="3"/>
          <c:order val="3"/>
          <c:tx>
            <c:strRef>
              <c:f>Ice!$E$1</c:f>
              <c:strCache>
                <c:ptCount val="1"/>
                <c:pt idx="0">
                  <c:v>Very difficult</c:v>
                </c:pt>
              </c:strCache>
            </c:strRef>
          </c:tx>
          <c:spPr>
            <a:solidFill>
              <a:schemeClr val="accent4"/>
            </a:solidFill>
            <a:ln>
              <a:noFill/>
            </a:ln>
            <a:effectLst/>
          </c:spPr>
          <c:invertIfNegative val="0"/>
          <c:dLbls>
            <c:delete val="1"/>
          </c:dLbls>
          <c:cat>
            <c:numRef>
              <c:f>Ice!$A$2:$A$18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Ice!$E$2:$E$18</c:f>
              <c:numCache>
                <c:formatCode>General</c:formatCode>
                <c:ptCount val="17"/>
                <c:pt idx="0">
                  <c:v>5</c:v>
                </c:pt>
                <c:pt idx="1">
                  <c:v>5</c:v>
                </c:pt>
                <c:pt idx="4">
                  <c:v>3</c:v>
                </c:pt>
                <c:pt idx="16">
                  <c:v>0</c:v>
                </c:pt>
              </c:numCache>
            </c:numRef>
          </c:val>
          <c:extLst>
            <c:ext xmlns:c16="http://schemas.microsoft.com/office/drawing/2014/chart" uri="{C3380CC4-5D6E-409C-BE32-E72D297353CC}">
              <c16:uniqueId val="{00000003-F2C3-44DC-868C-1638DC4ACDD8}"/>
            </c:ext>
          </c:extLst>
        </c:ser>
        <c:dLbls>
          <c:showLegendKey val="0"/>
          <c:showVal val="1"/>
          <c:showCatName val="0"/>
          <c:showSerName val="0"/>
          <c:showPercent val="0"/>
          <c:showBubbleSize val="0"/>
        </c:dLbls>
        <c:gapWidth val="150"/>
        <c:overlap val="100"/>
        <c:axId val="213304448"/>
        <c:axId val="213305984"/>
      </c:barChart>
      <c:catAx>
        <c:axId val="21330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305984"/>
        <c:crosses val="autoZero"/>
        <c:auto val="1"/>
        <c:lblAlgn val="ctr"/>
        <c:lblOffset val="100"/>
        <c:noMultiLvlLbl val="0"/>
      </c:catAx>
      <c:valAx>
        <c:axId val="2133059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a:t>
                </a:r>
              </a:p>
            </c:rich>
          </c:tx>
          <c:layout>
            <c:manualLayout>
              <c:xMode val="edge"/>
              <c:yMode val="edge"/>
              <c:x val="1.2307656333498791E-2"/>
              <c:y val="3.4968325791855201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304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0820699651351E-2"/>
          <c:y val="9.2436974789915902E-2"/>
          <c:w val="0.83848521173659263"/>
          <c:h val="0.62184873949584396"/>
        </c:manualLayout>
      </c:layout>
      <c:barChart>
        <c:barDir val="col"/>
        <c:grouping val="clustered"/>
        <c:varyColors val="0"/>
        <c:ser>
          <c:idx val="1"/>
          <c:order val="1"/>
          <c:tx>
            <c:strRef>
              <c:f>Sheet1!$A$2</c:f>
              <c:strCache>
                <c:ptCount val="1"/>
                <c:pt idx="0">
                  <c:v>% Used</c:v>
                </c:pt>
              </c:strCache>
            </c:strRef>
          </c:tx>
          <c:spPr>
            <a:solidFill>
              <a:schemeClr val="accent2"/>
            </a:solidFill>
            <a:ln>
              <a:noFill/>
            </a:ln>
            <a:effectLst/>
          </c:spPr>
          <c:invertIfNegative val="0"/>
          <c:dLbls>
            <c:dLbl>
              <c:idx val="0"/>
              <c:layout>
                <c:manualLayout>
                  <c:x val="0"/>
                  <c:y val="1.8099547511312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F2-4C5F-A7A8-836720CDB751}"/>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F2-4C5F-A7A8-836720CDB751}"/>
                </c:ext>
              </c:extLst>
            </c:dLbl>
            <c:dLbl>
              <c:idx val="16"/>
              <c:tx>
                <c:rich>
                  <a:bodyPr/>
                  <a:lstStyle/>
                  <a:p>
                    <a:fld id="{11E514F8-51A6-42AA-A870-ED1D4B5F1F6D}"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1CA-443A-932E-03BFFF2350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Sheet1!$B$2:$R$2</c:f>
              <c:numCache>
                <c:formatCode>General</c:formatCode>
                <c:ptCount val="17"/>
                <c:pt idx="0">
                  <c:v>37</c:v>
                </c:pt>
                <c:pt idx="1">
                  <c:v>26</c:v>
                </c:pt>
                <c:pt idx="2">
                  <c:v>49</c:v>
                </c:pt>
                <c:pt idx="3">
                  <c:v>31</c:v>
                </c:pt>
                <c:pt idx="4">
                  <c:v>36</c:v>
                </c:pt>
                <c:pt idx="5">
                  <c:v>20</c:v>
                </c:pt>
                <c:pt idx="6">
                  <c:v>20</c:v>
                </c:pt>
                <c:pt idx="7">
                  <c:v>42</c:v>
                </c:pt>
                <c:pt idx="8">
                  <c:v>45</c:v>
                </c:pt>
                <c:pt idx="9">
                  <c:v>37</c:v>
                </c:pt>
                <c:pt idx="10">
                  <c:v>35</c:v>
                </c:pt>
                <c:pt idx="11">
                  <c:v>45</c:v>
                </c:pt>
                <c:pt idx="12">
                  <c:v>45</c:v>
                </c:pt>
                <c:pt idx="13">
                  <c:v>57</c:v>
                </c:pt>
                <c:pt idx="14">
                  <c:v>60</c:v>
                </c:pt>
                <c:pt idx="15">
                  <c:v>55</c:v>
                </c:pt>
                <c:pt idx="16">
                  <c:v>71</c:v>
                </c:pt>
              </c:numCache>
            </c:numRef>
          </c:val>
          <c:extLst>
            <c:ext xmlns:c16="http://schemas.microsoft.com/office/drawing/2014/chart" uri="{C3380CC4-5D6E-409C-BE32-E72D297353CC}">
              <c16:uniqueId val="{00000003-C4F2-4C5F-A7A8-836720CDB751}"/>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4486193535925878E-2"/>
                  <c:y val="-5.0269781158886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46-49CA-A727-17F784016BCB}"/>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46-49CA-A727-17F784016BCB}"/>
                </c:ext>
              </c:extLst>
            </c:dLbl>
            <c:dLbl>
              <c:idx val="16"/>
              <c:tx>
                <c:rich>
                  <a:bodyPr/>
                  <a:lstStyle/>
                  <a:p>
                    <a:fld id="{DD577A27-B9F4-4061-946E-38EAA1F20FD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1CA-443A-932E-03BFFF2350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Sheet1!$B$3:$R$3</c:f>
              <c:numCache>
                <c:formatCode>General</c:formatCode>
                <c:ptCount val="17"/>
                <c:pt idx="0">
                  <c:v>2</c:v>
                </c:pt>
                <c:pt idx="1">
                  <c:v>2</c:v>
                </c:pt>
                <c:pt idx="2">
                  <c:v>2</c:v>
                </c:pt>
                <c:pt idx="3">
                  <c:v>2</c:v>
                </c:pt>
                <c:pt idx="4">
                  <c:v>3</c:v>
                </c:pt>
                <c:pt idx="5">
                  <c:v>2</c:v>
                </c:pt>
                <c:pt idx="6">
                  <c:v>2</c:v>
                </c:pt>
                <c:pt idx="7">
                  <c:v>2</c:v>
                </c:pt>
                <c:pt idx="8">
                  <c:v>2</c:v>
                </c:pt>
                <c:pt idx="9">
                  <c:v>2</c:v>
                </c:pt>
                <c:pt idx="10">
                  <c:v>2</c:v>
                </c:pt>
                <c:pt idx="11">
                  <c:v>2</c:v>
                </c:pt>
                <c:pt idx="12">
                  <c:v>3</c:v>
                </c:pt>
                <c:pt idx="13">
                  <c:v>3</c:v>
                </c:pt>
                <c:pt idx="14">
                  <c:v>4</c:v>
                </c:pt>
                <c:pt idx="15">
                  <c:v>3</c:v>
                </c:pt>
                <c:pt idx="16">
                  <c:v>4</c:v>
                </c:pt>
              </c:numCache>
            </c:numRef>
          </c:val>
          <c:smooth val="0"/>
          <c:extLst>
            <c:ext xmlns:c16="http://schemas.microsoft.com/office/drawing/2014/chart" uri="{C3380CC4-5D6E-409C-BE32-E72D297353CC}">
              <c16:uniqueId val="{00000007-C4F2-4C5F-A7A8-836720CDB751}"/>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2.6484830084744231E-3"/>
              <c:y val="0.1092231722316589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none"/>
        <c:minorTickMark val="none"/>
        <c:tickLblPos val="none"/>
        <c:crossAx val="-2101183640"/>
        <c:crosses val="autoZero"/>
        <c:auto val="0"/>
        <c:lblAlgn val="ctr"/>
        <c:lblOffset val="100"/>
        <c:noMultiLvlLbl val="0"/>
      </c:catAx>
      <c:valAx>
        <c:axId val="-2101183640"/>
        <c:scaling>
          <c:orientation val="minMax"/>
          <c:max val="4"/>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days</a:t>
                </a:r>
              </a:p>
            </c:rich>
          </c:tx>
          <c:layout>
            <c:manualLayout>
              <c:xMode val="edge"/>
              <c:yMode val="edge"/>
              <c:x val="0.97399034367828785"/>
              <c:y val="0.2358824241992375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114599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56343036832469E-2"/>
          <c:y val="3.6199095022624438E-2"/>
          <c:w val="0.89868619552386164"/>
          <c:h val="0.7858854864863577"/>
        </c:manualLayout>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175C-457F-88CB-8A4D34F0CB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210</c:v>
                </c:pt>
                <c:pt idx="1">
                  <c:v>250</c:v>
                </c:pt>
                <c:pt idx="2">
                  <c:v>250</c:v>
                </c:pt>
                <c:pt idx="3">
                  <c:v>275</c:v>
                </c:pt>
                <c:pt idx="4">
                  <c:v>325</c:v>
                </c:pt>
                <c:pt idx="5">
                  <c:v>350</c:v>
                </c:pt>
                <c:pt idx="6">
                  <c:v>350</c:v>
                </c:pt>
                <c:pt idx="7">
                  <c:v>350</c:v>
                </c:pt>
                <c:pt idx="8">
                  <c:v>375</c:v>
                </c:pt>
                <c:pt idx="9">
                  <c:v>350</c:v>
                </c:pt>
                <c:pt idx="10">
                  <c:v>325</c:v>
                </c:pt>
                <c:pt idx="11">
                  <c:v>300</c:v>
                </c:pt>
                <c:pt idx="12">
                  <c:v>350</c:v>
                </c:pt>
                <c:pt idx="13">
                  <c:v>350</c:v>
                </c:pt>
                <c:pt idx="14">
                  <c:v>300</c:v>
                </c:pt>
                <c:pt idx="15">
                  <c:v>300</c:v>
                </c:pt>
                <c:pt idx="16">
                  <c:v>335</c:v>
                </c:pt>
              </c:numCache>
            </c:numRef>
          </c:val>
          <c:extLst>
            <c:ext xmlns:c16="http://schemas.microsoft.com/office/drawing/2014/chart" uri="{C3380CC4-5D6E-409C-BE32-E72D297353CC}">
              <c16:uniqueId val="{00000000-54C6-4B28-AB3D-C44EFEB91C03}"/>
            </c:ext>
          </c:extLst>
        </c:ser>
        <c:dLbls>
          <c:showLegendKey val="0"/>
          <c:showVal val="0"/>
          <c:showCatName val="0"/>
          <c:showSerName val="0"/>
          <c:showPercent val="0"/>
          <c:showBubbleSize val="0"/>
        </c:dLbls>
        <c:gapWidth val="219"/>
        <c:overlap val="-27"/>
        <c:axId val="213381120"/>
        <c:axId val="213382656"/>
      </c:barChart>
      <c:catAx>
        <c:axId val="21338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382656"/>
        <c:crosses val="autoZero"/>
        <c:auto val="1"/>
        <c:lblAlgn val="ctr"/>
        <c:lblOffset val="100"/>
        <c:noMultiLvlLbl val="0"/>
      </c:catAx>
      <c:valAx>
        <c:axId val="213382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price ($)</a:t>
                </a:r>
              </a:p>
            </c:rich>
          </c:tx>
          <c:layout>
            <c:manualLayout>
              <c:xMode val="edge"/>
              <c:yMode val="edge"/>
              <c:x val="1.8272183193678777E-3"/>
              <c:y val="0.2321550575408843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38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Low</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08-42CE-A4A7-E2A5F469959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08-42CE-A4A7-E2A5F469959D}"/>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08-42CE-A4A7-E2A5F46995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25</c:v>
                </c:pt>
                <c:pt idx="1">
                  <c:v>22</c:v>
                </c:pt>
                <c:pt idx="2">
                  <c:v>4</c:v>
                </c:pt>
                <c:pt idx="3">
                  <c:v>13</c:v>
                </c:pt>
                <c:pt idx="4">
                  <c:v>23</c:v>
                </c:pt>
                <c:pt idx="5">
                  <c:v>40</c:v>
                </c:pt>
                <c:pt idx="6">
                  <c:v>33</c:v>
                </c:pt>
                <c:pt idx="7">
                  <c:v>7</c:v>
                </c:pt>
                <c:pt idx="8">
                  <c:v>44</c:v>
                </c:pt>
                <c:pt idx="9">
                  <c:v>30</c:v>
                </c:pt>
                <c:pt idx="10">
                  <c:v>14</c:v>
                </c:pt>
                <c:pt idx="11">
                  <c:v>29</c:v>
                </c:pt>
                <c:pt idx="12">
                  <c:v>18</c:v>
                </c:pt>
                <c:pt idx="13">
                  <c:v>19</c:v>
                </c:pt>
                <c:pt idx="14">
                  <c:v>18</c:v>
                </c:pt>
                <c:pt idx="15">
                  <c:v>23</c:v>
                </c:pt>
                <c:pt idx="16">
                  <c:v>20</c:v>
                </c:pt>
              </c:numCache>
            </c:numRef>
          </c:val>
          <c:extLst>
            <c:ext xmlns:c16="http://schemas.microsoft.com/office/drawing/2014/chart" uri="{C3380CC4-5D6E-409C-BE32-E72D297353CC}">
              <c16:uniqueId val="{00000000-E115-4258-BE49-9F3F6BF3950B}"/>
            </c:ext>
          </c:extLst>
        </c:ser>
        <c:ser>
          <c:idx val="1"/>
          <c:order val="1"/>
          <c:tx>
            <c:strRef>
              <c:f>Sheet1!$C$1</c:f>
              <c:strCache>
                <c:ptCount val="1"/>
                <c:pt idx="0">
                  <c:v>Medium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08-42CE-A4A7-E2A5F469959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08-42CE-A4A7-E2A5F469959D}"/>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08-42CE-A4A7-E2A5F46995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19</c:v>
                </c:pt>
                <c:pt idx="1">
                  <c:v>26</c:v>
                </c:pt>
                <c:pt idx="2">
                  <c:v>39</c:v>
                </c:pt>
                <c:pt idx="3">
                  <c:v>38</c:v>
                </c:pt>
                <c:pt idx="4">
                  <c:v>36</c:v>
                </c:pt>
                <c:pt idx="5">
                  <c:v>40</c:v>
                </c:pt>
                <c:pt idx="6">
                  <c:v>0</c:v>
                </c:pt>
                <c:pt idx="7">
                  <c:v>47</c:v>
                </c:pt>
                <c:pt idx="8">
                  <c:v>37</c:v>
                </c:pt>
                <c:pt idx="9">
                  <c:v>33</c:v>
                </c:pt>
                <c:pt idx="10">
                  <c:v>50</c:v>
                </c:pt>
                <c:pt idx="11">
                  <c:v>35</c:v>
                </c:pt>
                <c:pt idx="12">
                  <c:v>53</c:v>
                </c:pt>
                <c:pt idx="13">
                  <c:v>56</c:v>
                </c:pt>
                <c:pt idx="14">
                  <c:v>49</c:v>
                </c:pt>
                <c:pt idx="15">
                  <c:v>30</c:v>
                </c:pt>
                <c:pt idx="16">
                  <c:v>33</c:v>
                </c:pt>
              </c:numCache>
            </c:numRef>
          </c:val>
          <c:extLst>
            <c:ext xmlns:c16="http://schemas.microsoft.com/office/drawing/2014/chart" uri="{C3380CC4-5D6E-409C-BE32-E72D297353CC}">
              <c16:uniqueId val="{00000001-E115-4258-BE49-9F3F6BF3950B}"/>
            </c:ext>
          </c:extLst>
        </c:ser>
        <c:ser>
          <c:idx val="2"/>
          <c:order val="2"/>
          <c:tx>
            <c:strRef>
              <c:f>Sheet1!$D$1</c:f>
              <c:strCache>
                <c:ptCount val="1"/>
                <c:pt idx="0">
                  <c:v>High</c:v>
                </c:pt>
              </c:strCache>
            </c:strRef>
          </c:tx>
          <c:spPr>
            <a:solidFill>
              <a:schemeClr val="accent3"/>
            </a:solidFill>
            <a:ln>
              <a:noFill/>
            </a:ln>
            <a:effectLst/>
          </c:spPr>
          <c:invertIfNegative val="0"/>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08-42CE-A4A7-E2A5F469959D}"/>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08-42CE-A4A7-E2A5F46995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13</c:v>
                </c:pt>
                <c:pt idx="1">
                  <c:v>13</c:v>
                </c:pt>
                <c:pt idx="2">
                  <c:v>30</c:v>
                </c:pt>
                <c:pt idx="3">
                  <c:v>50</c:v>
                </c:pt>
                <c:pt idx="4">
                  <c:v>32</c:v>
                </c:pt>
                <c:pt idx="5">
                  <c:v>20</c:v>
                </c:pt>
                <c:pt idx="6">
                  <c:v>33</c:v>
                </c:pt>
                <c:pt idx="7">
                  <c:v>27</c:v>
                </c:pt>
                <c:pt idx="8">
                  <c:v>15</c:v>
                </c:pt>
                <c:pt idx="9">
                  <c:v>27</c:v>
                </c:pt>
                <c:pt idx="10">
                  <c:v>29</c:v>
                </c:pt>
                <c:pt idx="11">
                  <c:v>24</c:v>
                </c:pt>
                <c:pt idx="12">
                  <c:v>15</c:v>
                </c:pt>
                <c:pt idx="13">
                  <c:v>15</c:v>
                </c:pt>
                <c:pt idx="14">
                  <c:v>27</c:v>
                </c:pt>
                <c:pt idx="15">
                  <c:v>33</c:v>
                </c:pt>
                <c:pt idx="16">
                  <c:v>33</c:v>
                </c:pt>
              </c:numCache>
            </c:numRef>
          </c:val>
          <c:extLst>
            <c:ext xmlns:c16="http://schemas.microsoft.com/office/drawing/2014/chart" uri="{C3380CC4-5D6E-409C-BE32-E72D297353CC}">
              <c16:uniqueId val="{00000002-E115-4258-BE49-9F3F6BF3950B}"/>
            </c:ext>
          </c:extLst>
        </c:ser>
        <c:ser>
          <c:idx val="3"/>
          <c:order val="3"/>
          <c:tx>
            <c:strRef>
              <c:f>Sheet1!$E$1</c:f>
              <c:strCache>
                <c:ptCount val="1"/>
                <c:pt idx="0">
                  <c:v>Fluctuates</c:v>
                </c:pt>
              </c:strCache>
            </c:strRef>
          </c:tx>
          <c:spPr>
            <a:solidFill>
              <a:schemeClr val="accent4"/>
            </a:solidFill>
            <a:ln>
              <a:noFill/>
            </a:ln>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FF-4860-9E8B-12AF1566D38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3</c:v>
                </c:pt>
                <c:pt idx="1">
                  <c:v>13</c:v>
                </c:pt>
                <c:pt idx="2">
                  <c:v>0</c:v>
                </c:pt>
                <c:pt idx="3">
                  <c:v>0</c:v>
                </c:pt>
                <c:pt idx="4">
                  <c:v>10</c:v>
                </c:pt>
                <c:pt idx="5">
                  <c:v>0</c:v>
                </c:pt>
                <c:pt idx="6">
                  <c:v>33</c:v>
                </c:pt>
                <c:pt idx="7">
                  <c:v>20</c:v>
                </c:pt>
                <c:pt idx="8">
                  <c:v>4</c:v>
                </c:pt>
                <c:pt idx="9">
                  <c:v>9</c:v>
                </c:pt>
                <c:pt idx="10">
                  <c:v>7</c:v>
                </c:pt>
                <c:pt idx="11">
                  <c:v>12</c:v>
                </c:pt>
                <c:pt idx="12">
                  <c:v>15</c:v>
                </c:pt>
                <c:pt idx="13">
                  <c:v>11</c:v>
                </c:pt>
                <c:pt idx="14">
                  <c:v>6</c:v>
                </c:pt>
                <c:pt idx="15">
                  <c:v>13</c:v>
                </c:pt>
                <c:pt idx="16">
                  <c:v>14</c:v>
                </c:pt>
              </c:numCache>
            </c:numRef>
          </c:val>
          <c:extLst>
            <c:ext xmlns:c16="http://schemas.microsoft.com/office/drawing/2014/chart" uri="{C3380CC4-5D6E-409C-BE32-E72D297353CC}">
              <c16:uniqueId val="{00000004-E115-4258-BE49-9F3F6BF3950B}"/>
            </c:ext>
          </c:extLst>
        </c:ser>
        <c:dLbls>
          <c:showLegendKey val="0"/>
          <c:showVal val="1"/>
          <c:showCatName val="0"/>
          <c:showSerName val="0"/>
          <c:showPercent val="0"/>
          <c:showBubbleSize val="0"/>
        </c:dLbls>
        <c:gapWidth val="150"/>
        <c:overlap val="100"/>
        <c:axId val="213607552"/>
        <c:axId val="213609088"/>
      </c:barChart>
      <c:catAx>
        <c:axId val="21360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609088"/>
        <c:crosses val="autoZero"/>
        <c:auto val="1"/>
        <c:lblAlgn val="ctr"/>
        <c:lblOffset val="100"/>
        <c:noMultiLvlLbl val="0"/>
      </c:catAx>
      <c:valAx>
        <c:axId val="21360908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60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4536937036958"/>
          <c:y val="5.0452417429721737E-2"/>
          <c:w val="0.87977561988836506"/>
          <c:h val="0.70437852282039415"/>
        </c:manualLayout>
      </c:layout>
      <c:barChart>
        <c:barDir val="col"/>
        <c:grouping val="percentStacked"/>
        <c:varyColors val="0"/>
        <c:ser>
          <c:idx val="0"/>
          <c:order val="0"/>
          <c:tx>
            <c:strRef>
              <c:f>Sheet1!$B$1</c:f>
              <c:strCache>
                <c:ptCount val="1"/>
                <c:pt idx="0">
                  <c:v>Very easy</c:v>
                </c:pt>
              </c:strCache>
            </c:strRef>
          </c:tx>
          <c:spPr>
            <a:solidFill>
              <a:schemeClr val="accent1"/>
            </a:solidFill>
            <a:ln>
              <a:noFill/>
            </a:ln>
            <a:effectLst/>
          </c:spPr>
          <c:invertIfNegative val="0"/>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B8-489F-B579-C87AB7A40855}"/>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B8-489F-B579-C87AB7A408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3</c:v>
                </c:pt>
                <c:pt idx="1">
                  <c:v>0</c:v>
                </c:pt>
                <c:pt idx="2">
                  <c:v>13</c:v>
                </c:pt>
                <c:pt idx="3">
                  <c:v>10</c:v>
                </c:pt>
                <c:pt idx="4">
                  <c:v>16</c:v>
                </c:pt>
                <c:pt idx="5">
                  <c:v>8</c:v>
                </c:pt>
                <c:pt idx="6">
                  <c:v>0</c:v>
                </c:pt>
                <c:pt idx="7">
                  <c:v>16</c:v>
                </c:pt>
                <c:pt idx="8">
                  <c:v>7</c:v>
                </c:pt>
                <c:pt idx="9">
                  <c:v>3</c:v>
                </c:pt>
                <c:pt idx="10">
                  <c:v>21</c:v>
                </c:pt>
                <c:pt idx="11">
                  <c:v>9</c:v>
                </c:pt>
                <c:pt idx="12">
                  <c:v>19</c:v>
                </c:pt>
                <c:pt idx="13">
                  <c:v>10</c:v>
                </c:pt>
                <c:pt idx="14">
                  <c:v>32</c:v>
                </c:pt>
                <c:pt idx="15">
                  <c:v>24</c:v>
                </c:pt>
                <c:pt idx="16">
                  <c:v>31</c:v>
                </c:pt>
              </c:numCache>
            </c:numRef>
          </c:val>
          <c:extLst>
            <c:ext xmlns:c16="http://schemas.microsoft.com/office/drawing/2014/chart" uri="{C3380CC4-5D6E-409C-BE32-E72D297353CC}">
              <c16:uniqueId val="{00000000-05E8-4277-BF78-BA67BEB22997}"/>
            </c:ext>
          </c:extLst>
        </c:ser>
        <c:ser>
          <c:idx val="1"/>
          <c:order val="1"/>
          <c:tx>
            <c:strRef>
              <c:f>Sheet1!$C$1</c:f>
              <c:strCache>
                <c:ptCount val="1"/>
                <c:pt idx="0">
                  <c:v>Easy</c:v>
                </c:pt>
              </c:strCache>
            </c:strRef>
          </c:tx>
          <c:spPr>
            <a:solidFill>
              <a:schemeClr val="accent2"/>
            </a:solidFill>
            <a:ln>
              <a:noFill/>
            </a:ln>
            <a:effectLst/>
          </c:spPr>
          <c:invertIfNegative val="0"/>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B8-489F-B579-C87AB7A40855}"/>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B8-489F-B579-C87AB7A408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9</c:v>
                </c:pt>
                <c:pt idx="1">
                  <c:v>30</c:v>
                </c:pt>
                <c:pt idx="2">
                  <c:v>35</c:v>
                </c:pt>
                <c:pt idx="3">
                  <c:v>20</c:v>
                </c:pt>
                <c:pt idx="4">
                  <c:v>44</c:v>
                </c:pt>
                <c:pt idx="5">
                  <c:v>15</c:v>
                </c:pt>
                <c:pt idx="6">
                  <c:v>67</c:v>
                </c:pt>
                <c:pt idx="7">
                  <c:v>37</c:v>
                </c:pt>
                <c:pt idx="8">
                  <c:v>44</c:v>
                </c:pt>
                <c:pt idx="9">
                  <c:v>25</c:v>
                </c:pt>
                <c:pt idx="10">
                  <c:v>39</c:v>
                </c:pt>
                <c:pt idx="11">
                  <c:v>50</c:v>
                </c:pt>
                <c:pt idx="12">
                  <c:v>44</c:v>
                </c:pt>
                <c:pt idx="13">
                  <c:v>33</c:v>
                </c:pt>
                <c:pt idx="14">
                  <c:v>44</c:v>
                </c:pt>
                <c:pt idx="15">
                  <c:v>47</c:v>
                </c:pt>
                <c:pt idx="16">
                  <c:v>37</c:v>
                </c:pt>
              </c:numCache>
            </c:numRef>
          </c:val>
          <c:extLst>
            <c:ext xmlns:c16="http://schemas.microsoft.com/office/drawing/2014/chart" uri="{C3380CC4-5D6E-409C-BE32-E72D297353CC}">
              <c16:uniqueId val="{00000001-05E8-4277-BF78-BA67BEB22997}"/>
            </c:ext>
          </c:extLst>
        </c:ser>
        <c:ser>
          <c:idx val="2"/>
          <c:order val="2"/>
          <c:tx>
            <c:strRef>
              <c:f>Sheet1!$D$1</c:f>
              <c:strCache>
                <c:ptCount val="1"/>
                <c:pt idx="0">
                  <c:v>Difficult</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B8-489F-B579-C87AB7A4085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B8-489F-B579-C87AB7A40855}"/>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B8-489F-B579-C87AB7A408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47</c:v>
                </c:pt>
                <c:pt idx="1">
                  <c:v>52</c:v>
                </c:pt>
                <c:pt idx="2">
                  <c:v>26</c:v>
                </c:pt>
                <c:pt idx="3">
                  <c:v>70</c:v>
                </c:pt>
                <c:pt idx="4">
                  <c:v>40</c:v>
                </c:pt>
                <c:pt idx="5">
                  <c:v>62</c:v>
                </c:pt>
                <c:pt idx="6">
                  <c:v>33</c:v>
                </c:pt>
                <c:pt idx="7">
                  <c:v>42</c:v>
                </c:pt>
                <c:pt idx="8">
                  <c:v>44</c:v>
                </c:pt>
                <c:pt idx="9">
                  <c:v>64</c:v>
                </c:pt>
                <c:pt idx="10">
                  <c:v>29</c:v>
                </c:pt>
                <c:pt idx="11">
                  <c:v>38</c:v>
                </c:pt>
                <c:pt idx="12">
                  <c:v>31</c:v>
                </c:pt>
                <c:pt idx="13">
                  <c:v>50</c:v>
                </c:pt>
                <c:pt idx="14">
                  <c:v>18</c:v>
                </c:pt>
                <c:pt idx="15">
                  <c:v>29</c:v>
                </c:pt>
                <c:pt idx="16">
                  <c:v>31</c:v>
                </c:pt>
              </c:numCache>
            </c:numRef>
          </c:val>
          <c:extLst>
            <c:ext xmlns:c16="http://schemas.microsoft.com/office/drawing/2014/chart" uri="{C3380CC4-5D6E-409C-BE32-E72D297353CC}">
              <c16:uniqueId val="{00000002-05E8-4277-BF78-BA67BEB22997}"/>
            </c:ext>
          </c:extLst>
        </c:ser>
        <c:ser>
          <c:idx val="3"/>
          <c:order val="3"/>
          <c:tx>
            <c:strRef>
              <c:f>Sheet1!$E$1</c:f>
              <c:strCache>
                <c:ptCount val="1"/>
                <c:pt idx="0">
                  <c:v>Very difficult</c:v>
                </c:pt>
              </c:strCache>
            </c:strRef>
          </c:tx>
          <c:spPr>
            <a:solidFill>
              <a:schemeClr val="accent4"/>
            </a:solidFill>
            <a:ln>
              <a:noFill/>
            </a:ln>
            <a:effectLst/>
          </c:spPr>
          <c:invertIfNegative val="0"/>
          <c:dLbls>
            <c:delete val="1"/>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3</c:v>
                </c:pt>
                <c:pt idx="1">
                  <c:v>9</c:v>
                </c:pt>
                <c:pt idx="2">
                  <c:v>17</c:v>
                </c:pt>
                <c:pt idx="3">
                  <c:v>0</c:v>
                </c:pt>
                <c:pt idx="4">
                  <c:v>0</c:v>
                </c:pt>
                <c:pt idx="5">
                  <c:v>15</c:v>
                </c:pt>
                <c:pt idx="6">
                  <c:v>0</c:v>
                </c:pt>
                <c:pt idx="7">
                  <c:v>5</c:v>
                </c:pt>
                <c:pt idx="8">
                  <c:v>4</c:v>
                </c:pt>
                <c:pt idx="9">
                  <c:v>8</c:v>
                </c:pt>
                <c:pt idx="10">
                  <c:v>11</c:v>
                </c:pt>
                <c:pt idx="11">
                  <c:v>3</c:v>
                </c:pt>
                <c:pt idx="12">
                  <c:v>6</c:v>
                </c:pt>
                <c:pt idx="13">
                  <c:v>7</c:v>
                </c:pt>
                <c:pt idx="14">
                  <c:v>6</c:v>
                </c:pt>
                <c:pt idx="15">
                  <c:v>0</c:v>
                </c:pt>
                <c:pt idx="16">
                  <c:v>2</c:v>
                </c:pt>
              </c:numCache>
            </c:numRef>
          </c:val>
          <c:extLst>
            <c:ext xmlns:c16="http://schemas.microsoft.com/office/drawing/2014/chart" uri="{C3380CC4-5D6E-409C-BE32-E72D297353CC}">
              <c16:uniqueId val="{00000004-05E8-4277-BF78-BA67BEB22997}"/>
            </c:ext>
          </c:extLst>
        </c:ser>
        <c:dLbls>
          <c:showLegendKey val="0"/>
          <c:showVal val="1"/>
          <c:showCatName val="0"/>
          <c:showSerName val="0"/>
          <c:showPercent val="0"/>
          <c:showBubbleSize val="0"/>
        </c:dLbls>
        <c:gapWidth val="150"/>
        <c:overlap val="100"/>
        <c:axId val="213607552"/>
        <c:axId val="213609088"/>
      </c:barChart>
      <c:catAx>
        <c:axId val="21360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609088"/>
        <c:crosses val="autoZero"/>
        <c:auto val="1"/>
        <c:lblAlgn val="ctr"/>
        <c:lblOffset val="100"/>
        <c:noMultiLvlLbl val="0"/>
      </c:catAx>
      <c:valAx>
        <c:axId val="21360908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60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90190033384795E-2"/>
          <c:y val="5.3300533005330102E-2"/>
          <c:w val="0.90739301556353302"/>
          <c:h val="0.72810166749111993"/>
        </c:manualLayout>
      </c:layout>
      <c:lineChart>
        <c:grouping val="standard"/>
        <c:varyColors val="0"/>
        <c:ser>
          <c:idx val="0"/>
          <c:order val="0"/>
          <c:tx>
            <c:strRef>
              <c:f>Sheet1!$A$2</c:f>
              <c:strCache>
                <c:ptCount val="1"/>
                <c:pt idx="0">
                  <c:v>Ecstasy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1386752661172683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AE-45A1-9938-94B4E592703B}"/>
                </c:ext>
              </c:extLst>
            </c:dLbl>
            <c:dLbl>
              <c:idx val="6"/>
              <c:delete val="1"/>
              <c:extLst>
                <c:ext xmlns:c15="http://schemas.microsoft.com/office/drawing/2012/chart" uri="{CE6537A1-D6FC-4f65-9D91-7224C49458BB}"/>
                <c:ext xmlns:c16="http://schemas.microsoft.com/office/drawing/2014/chart" uri="{C3380CC4-5D6E-409C-BE32-E72D297353CC}">
                  <c16:uniqueId val="{00000006-D6AE-45A1-9938-94B4E592703B}"/>
                </c:ext>
              </c:extLst>
            </c:dLbl>
            <c:dLbl>
              <c:idx val="7"/>
              <c:layout>
                <c:manualLayout>
                  <c:x val="-1.6900559125246829E-2"/>
                  <c:y val="-3.1516723716624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AE-45A1-9938-94B4E592703B}"/>
                </c:ext>
              </c:extLst>
            </c:dLbl>
            <c:dLbl>
              <c:idx val="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DE-4653-A05D-1E32A2AB59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2011</c:v>
                </c:pt>
                <c:pt idx="1">
                  <c:v>2012</c:v>
                </c:pt>
                <c:pt idx="2">
                  <c:v>2013</c:v>
                </c:pt>
                <c:pt idx="3">
                  <c:v>2014</c:v>
                </c:pt>
                <c:pt idx="4">
                  <c:v>2015</c:v>
                </c:pt>
                <c:pt idx="5">
                  <c:v>2016</c:v>
                </c:pt>
                <c:pt idx="6">
                  <c:v>2017</c:v>
                </c:pt>
                <c:pt idx="7">
                  <c:v>2018</c:v>
                </c:pt>
                <c:pt idx="8">
                  <c:v>2019</c:v>
                </c:pt>
              </c:strCache>
            </c:strRef>
          </c:cat>
          <c:val>
            <c:numRef>
              <c:f>Sheet1!$B$2:$J$2</c:f>
              <c:numCache>
                <c:formatCode>General</c:formatCode>
                <c:ptCount val="9"/>
                <c:pt idx="0">
                  <c:v>12</c:v>
                </c:pt>
                <c:pt idx="1">
                  <c:v>24</c:v>
                </c:pt>
                <c:pt idx="2">
                  <c:v>17</c:v>
                </c:pt>
                <c:pt idx="3">
                  <c:v>15</c:v>
                </c:pt>
                <c:pt idx="4">
                  <c:v>12</c:v>
                </c:pt>
                <c:pt idx="5">
                  <c:v>30</c:v>
                </c:pt>
                <c:pt idx="6">
                  <c:v>25</c:v>
                </c:pt>
                <c:pt idx="7">
                  <c:v>21</c:v>
                </c:pt>
                <c:pt idx="8">
                  <c:v>29</c:v>
                </c:pt>
              </c:numCache>
            </c:numRef>
          </c:val>
          <c:smooth val="0"/>
          <c:extLst>
            <c:ext xmlns:c16="http://schemas.microsoft.com/office/drawing/2014/chart" uri="{C3380CC4-5D6E-409C-BE32-E72D297353CC}">
              <c16:uniqueId val="{0000000E-D6AE-45A1-9938-94B4E592703B}"/>
            </c:ext>
          </c:extLst>
        </c:ser>
        <c:ser>
          <c:idx val="1"/>
          <c:order val="1"/>
          <c:tx>
            <c:strRef>
              <c:f>Sheet1!$A$3</c:f>
              <c:strCache>
                <c:ptCount val="1"/>
                <c:pt idx="0">
                  <c:v>Cannabis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A5-4BD3-82AF-34FC61DE5E71}"/>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6AE-45A1-9938-94B4E592703B}"/>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DE-4653-A05D-1E32A2AB59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2011</c:v>
                </c:pt>
                <c:pt idx="1">
                  <c:v>2012</c:v>
                </c:pt>
                <c:pt idx="2">
                  <c:v>2013</c:v>
                </c:pt>
                <c:pt idx="3">
                  <c:v>2014</c:v>
                </c:pt>
                <c:pt idx="4">
                  <c:v>2015</c:v>
                </c:pt>
                <c:pt idx="5">
                  <c:v>2016</c:v>
                </c:pt>
                <c:pt idx="6">
                  <c:v>2017</c:v>
                </c:pt>
                <c:pt idx="7">
                  <c:v>2018</c:v>
                </c:pt>
                <c:pt idx="8">
                  <c:v>2019</c:v>
                </c:pt>
              </c:strCache>
            </c:strRef>
          </c:cat>
          <c:val>
            <c:numRef>
              <c:f>Sheet1!$B$3:$J$3</c:f>
              <c:numCache>
                <c:formatCode>General</c:formatCode>
                <c:ptCount val="9"/>
                <c:pt idx="0">
                  <c:v>35</c:v>
                </c:pt>
                <c:pt idx="1">
                  <c:v>24</c:v>
                </c:pt>
                <c:pt idx="2">
                  <c:v>32</c:v>
                </c:pt>
                <c:pt idx="3">
                  <c:v>35</c:v>
                </c:pt>
                <c:pt idx="4">
                  <c:v>41</c:v>
                </c:pt>
                <c:pt idx="5">
                  <c:v>35</c:v>
                </c:pt>
                <c:pt idx="6">
                  <c:v>46</c:v>
                </c:pt>
                <c:pt idx="7">
                  <c:v>41</c:v>
                </c:pt>
                <c:pt idx="8">
                  <c:v>44</c:v>
                </c:pt>
              </c:numCache>
            </c:numRef>
          </c:val>
          <c:smooth val="0"/>
          <c:extLst>
            <c:ext xmlns:c16="http://schemas.microsoft.com/office/drawing/2014/chart" uri="{C3380CC4-5D6E-409C-BE32-E72D297353CC}">
              <c16:uniqueId val="{0000001C-D6AE-45A1-9938-94B4E592703B}"/>
            </c:ext>
          </c:extLst>
        </c:ser>
        <c:ser>
          <c:idx val="2"/>
          <c:order val="2"/>
          <c:tx>
            <c:strRef>
              <c:f>Sheet1!$A$4</c:f>
              <c:strCache>
                <c:ptCount val="1"/>
                <c:pt idx="0">
                  <c:v>Alcohol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6AE-45A1-9938-94B4E592703B}"/>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6AE-45A1-9938-94B4E592703B}"/>
                </c:ext>
              </c:extLst>
            </c:dLbl>
            <c:dLbl>
              <c:idx val="8"/>
              <c:layout>
                <c:manualLayout>
                  <c:x val="3.2593935455833172E-4"/>
                  <c:y val="-7.345078620852435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DE-4653-A05D-1E32A2AB59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2011</c:v>
                </c:pt>
                <c:pt idx="1">
                  <c:v>2012</c:v>
                </c:pt>
                <c:pt idx="2">
                  <c:v>2013</c:v>
                </c:pt>
                <c:pt idx="3">
                  <c:v>2014</c:v>
                </c:pt>
                <c:pt idx="4">
                  <c:v>2015</c:v>
                </c:pt>
                <c:pt idx="5">
                  <c:v>2016</c:v>
                </c:pt>
                <c:pt idx="6">
                  <c:v>2017</c:v>
                </c:pt>
                <c:pt idx="7">
                  <c:v>2018</c:v>
                </c:pt>
                <c:pt idx="8">
                  <c:v>2019</c:v>
                </c:pt>
              </c:strCache>
            </c:strRef>
          </c:cat>
          <c:val>
            <c:numRef>
              <c:f>Sheet1!$B$4:$J$4</c:f>
              <c:numCache>
                <c:formatCode>General</c:formatCode>
                <c:ptCount val="9"/>
                <c:pt idx="0">
                  <c:v>26</c:v>
                </c:pt>
                <c:pt idx="1">
                  <c:v>36</c:v>
                </c:pt>
                <c:pt idx="2">
                  <c:v>40</c:v>
                </c:pt>
                <c:pt idx="3">
                  <c:v>42</c:v>
                </c:pt>
                <c:pt idx="4">
                  <c:v>38</c:v>
                </c:pt>
                <c:pt idx="5">
                  <c:v>30</c:v>
                </c:pt>
                <c:pt idx="6">
                  <c:v>18</c:v>
                </c:pt>
                <c:pt idx="7">
                  <c:v>17</c:v>
                </c:pt>
                <c:pt idx="8">
                  <c:v>11</c:v>
                </c:pt>
              </c:numCache>
            </c:numRef>
          </c:val>
          <c:smooth val="0"/>
          <c:extLst>
            <c:ext xmlns:c16="http://schemas.microsoft.com/office/drawing/2014/chart" uri="{C3380CC4-5D6E-409C-BE32-E72D297353CC}">
              <c16:uniqueId val="{00000021-D6AE-45A1-9938-94B4E592703B}"/>
            </c:ext>
          </c:extLst>
        </c:ser>
        <c:ser>
          <c:idx val="3"/>
          <c:order val="3"/>
          <c:tx>
            <c:strRef>
              <c:f>Sheet1!$A$5</c:f>
              <c:strCache>
                <c:ptCount val="1"/>
                <c:pt idx="0">
                  <c:v>Cocaine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Sheet1!$B$1:$J$1</c:f>
              <c:strCache>
                <c:ptCount val="9"/>
                <c:pt idx="0">
                  <c:v>2011</c:v>
                </c:pt>
                <c:pt idx="1">
                  <c:v>2012</c:v>
                </c:pt>
                <c:pt idx="2">
                  <c:v>2013</c:v>
                </c:pt>
                <c:pt idx="3">
                  <c:v>2014</c:v>
                </c:pt>
                <c:pt idx="4">
                  <c:v>2015</c:v>
                </c:pt>
                <c:pt idx="5">
                  <c:v>2016</c:v>
                </c:pt>
                <c:pt idx="6">
                  <c:v>2017</c:v>
                </c:pt>
                <c:pt idx="7">
                  <c:v>2018</c:v>
                </c:pt>
                <c:pt idx="8">
                  <c:v>2019</c:v>
                </c:pt>
              </c:strCache>
            </c:strRef>
          </c:cat>
          <c:val>
            <c:numRef>
              <c:f>Sheet1!$B$5:$J$5</c:f>
              <c:numCache>
                <c:formatCode>General</c:formatCode>
                <c:ptCount val="9"/>
                <c:pt idx="0">
                  <c:v>0</c:v>
                </c:pt>
                <c:pt idx="1">
                  <c:v>0</c:v>
                </c:pt>
                <c:pt idx="2">
                  <c:v>3</c:v>
                </c:pt>
                <c:pt idx="3">
                  <c:v>2</c:v>
                </c:pt>
                <c:pt idx="4">
                  <c:v>0</c:v>
                </c:pt>
                <c:pt idx="5">
                  <c:v>0</c:v>
                </c:pt>
                <c:pt idx="6">
                  <c:v>4</c:v>
                </c:pt>
                <c:pt idx="7">
                  <c:v>1</c:v>
                </c:pt>
                <c:pt idx="8">
                  <c:v>3</c:v>
                </c:pt>
              </c:numCache>
            </c:numRef>
          </c:val>
          <c:smooth val="0"/>
          <c:extLst>
            <c:ext xmlns:c16="http://schemas.microsoft.com/office/drawing/2014/chart" uri="{C3380CC4-5D6E-409C-BE32-E72D297353CC}">
              <c16:uniqueId val="{00000026-D6AE-45A1-9938-94B4E592703B}"/>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603136"/>
        <c:crosses val="autoZero"/>
        <c:auto val="1"/>
        <c:lblAlgn val="ctr"/>
        <c:lblOffset val="100"/>
        <c:noMultiLvlLbl val="0"/>
      </c:catAx>
      <c:valAx>
        <c:axId val="20060313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7.1197169831228226E-3"/>
              <c:y val="0.1075332414578097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60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26608149391159E-2"/>
          <c:y val="3.0621628322518316E-2"/>
          <c:w val="0.83311836840067122"/>
          <c:h val="0.77351831021122364"/>
        </c:manualLayout>
      </c:layout>
      <c:barChart>
        <c:barDir val="col"/>
        <c:grouping val="clustered"/>
        <c:varyColors val="0"/>
        <c:ser>
          <c:idx val="0"/>
          <c:order val="0"/>
          <c:tx>
            <c:strRef>
              <c:f>Sheet1!$A$2</c:f>
              <c:strCache>
                <c:ptCount val="1"/>
                <c:pt idx="0">
                  <c:v>% Used</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FA-4D23-9DD3-F513D4C664CD}"/>
                </c:ext>
              </c:extLst>
            </c:dLbl>
            <c:dLbl>
              <c:idx val="15"/>
              <c:layout>
                <c:manualLayout>
                  <c:x val="0"/>
                  <c:y val="1.3029315960912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FA-4D23-9DD3-F513D4C664CD}"/>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FA-4D23-9DD3-F513D4C66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88</c:v>
                </c:pt>
                <c:pt idx="1">
                  <c:v>81</c:v>
                </c:pt>
                <c:pt idx="2">
                  <c:v>87</c:v>
                </c:pt>
                <c:pt idx="3">
                  <c:v>83</c:v>
                </c:pt>
                <c:pt idx="4">
                  <c:v>80</c:v>
                </c:pt>
                <c:pt idx="5">
                  <c:v>74</c:v>
                </c:pt>
                <c:pt idx="6">
                  <c:v>86</c:v>
                </c:pt>
                <c:pt idx="7">
                  <c:v>84</c:v>
                </c:pt>
                <c:pt idx="8">
                  <c:v>92</c:v>
                </c:pt>
                <c:pt idx="9">
                  <c:v>88</c:v>
                </c:pt>
                <c:pt idx="10">
                  <c:v>85</c:v>
                </c:pt>
                <c:pt idx="11">
                  <c:v>87</c:v>
                </c:pt>
                <c:pt idx="12">
                  <c:v>92</c:v>
                </c:pt>
                <c:pt idx="13">
                  <c:v>97</c:v>
                </c:pt>
                <c:pt idx="14">
                  <c:v>89</c:v>
                </c:pt>
                <c:pt idx="15">
                  <c:v>85</c:v>
                </c:pt>
                <c:pt idx="16">
                  <c:v>82</c:v>
                </c:pt>
              </c:numCache>
            </c:numRef>
          </c:val>
          <c:extLst>
            <c:ext xmlns:c16="http://schemas.microsoft.com/office/drawing/2014/chart" uri="{C3380CC4-5D6E-409C-BE32-E72D297353CC}">
              <c16:uniqueId val="{00000003-EFFA-4D23-9DD3-F513D4C664CD}"/>
            </c:ext>
          </c:extLst>
        </c:ser>
        <c:dLbls>
          <c:showLegendKey val="0"/>
          <c:showVal val="0"/>
          <c:showCatName val="0"/>
          <c:showSerName val="0"/>
          <c:showPercent val="0"/>
          <c:showBubbleSize val="0"/>
        </c:dLbls>
        <c:gapWidth val="219"/>
        <c:overlap val="-27"/>
        <c:axId val="579637336"/>
        <c:axId val="579637664"/>
      </c:barChart>
      <c:lineChart>
        <c:grouping val="stacked"/>
        <c:varyColors val="0"/>
        <c:ser>
          <c:idx val="1"/>
          <c:order val="1"/>
          <c:tx>
            <c:strRef>
              <c:f>Sheet1!$A$3</c:f>
              <c:strCache>
                <c:ptCount val="1"/>
                <c:pt idx="0">
                  <c:v>Median days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185792349726776E-2"/>
                  <c:y val="-3.9087947882736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FA-4D23-9DD3-F513D4C664CD}"/>
                </c:ext>
              </c:extLst>
            </c:dLbl>
            <c:dLbl>
              <c:idx val="15"/>
              <c:layout>
                <c:manualLayout>
                  <c:x val="-8.7431693989071038E-3"/>
                  <c:y val="-2.1715526601520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FA-4D23-9DD3-F513D4C664CD}"/>
                </c:ext>
              </c:extLst>
            </c:dLbl>
            <c:dLbl>
              <c:idx val="16"/>
              <c:layout>
                <c:manualLayout>
                  <c:x val="-1.092896174863388E-2"/>
                  <c:y val="2.6058631921824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FA-4D23-9DD3-F513D4C66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27</c:v>
                </c:pt>
                <c:pt idx="1">
                  <c:v>48</c:v>
                </c:pt>
                <c:pt idx="2">
                  <c:v>85</c:v>
                </c:pt>
                <c:pt idx="3">
                  <c:v>70</c:v>
                </c:pt>
                <c:pt idx="4">
                  <c:v>98</c:v>
                </c:pt>
                <c:pt idx="5">
                  <c:v>48</c:v>
                </c:pt>
                <c:pt idx="6">
                  <c:v>96</c:v>
                </c:pt>
                <c:pt idx="7">
                  <c:v>60</c:v>
                </c:pt>
                <c:pt idx="8">
                  <c:v>50</c:v>
                </c:pt>
                <c:pt idx="9">
                  <c:v>48</c:v>
                </c:pt>
                <c:pt idx="10">
                  <c:v>48</c:v>
                </c:pt>
                <c:pt idx="11">
                  <c:v>48</c:v>
                </c:pt>
                <c:pt idx="12">
                  <c:v>48</c:v>
                </c:pt>
                <c:pt idx="13">
                  <c:v>72</c:v>
                </c:pt>
                <c:pt idx="14">
                  <c:v>72</c:v>
                </c:pt>
                <c:pt idx="15">
                  <c:v>100</c:v>
                </c:pt>
                <c:pt idx="16">
                  <c:v>145</c:v>
                </c:pt>
              </c:numCache>
            </c:numRef>
          </c:val>
          <c:smooth val="0"/>
          <c:extLst>
            <c:ext xmlns:c16="http://schemas.microsoft.com/office/drawing/2014/chart" uri="{C3380CC4-5D6E-409C-BE32-E72D297353CC}">
              <c16:uniqueId val="{00000007-EFFA-4D23-9DD3-F513D4C664CD}"/>
            </c:ext>
          </c:extLst>
        </c:ser>
        <c:dLbls>
          <c:showLegendKey val="0"/>
          <c:showVal val="0"/>
          <c:showCatName val="0"/>
          <c:showSerName val="0"/>
          <c:showPercent val="0"/>
          <c:showBubbleSize val="0"/>
        </c:dLbls>
        <c:marker val="1"/>
        <c:smooth val="0"/>
        <c:axId val="712871936"/>
        <c:axId val="712868000"/>
      </c:lineChart>
      <c:catAx>
        <c:axId val="579637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637664"/>
        <c:crosses val="autoZero"/>
        <c:auto val="1"/>
        <c:lblAlgn val="ctr"/>
        <c:lblOffset val="100"/>
        <c:noMultiLvlLbl val="0"/>
      </c:catAx>
      <c:valAx>
        <c:axId val="5796376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1.092896174863388E-2"/>
              <c:y val="0.2317518616361879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9637336"/>
        <c:crosses val="autoZero"/>
        <c:crossBetween val="between"/>
      </c:valAx>
      <c:valAx>
        <c:axId val="712868000"/>
        <c:scaling>
          <c:orientation val="minMax"/>
          <c:max val="150"/>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days</a:t>
                </a:r>
              </a:p>
            </c:rich>
          </c:tx>
          <c:layout>
            <c:manualLayout>
              <c:xMode val="edge"/>
              <c:yMode val="edge"/>
              <c:x val="0.95802177186868032"/>
              <c:y val="0.3156083614548181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2871936"/>
        <c:crosses val="max"/>
        <c:crossBetween val="between"/>
      </c:valAx>
      <c:catAx>
        <c:axId val="712871936"/>
        <c:scaling>
          <c:orientation val="minMax"/>
        </c:scaling>
        <c:delete val="1"/>
        <c:axPos val="b"/>
        <c:numFmt formatCode="General" sourceLinked="1"/>
        <c:majorTickMark val="none"/>
        <c:minorTickMark val="none"/>
        <c:tickLblPos val="nextTo"/>
        <c:crossAx val="712868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87816041754983E-2"/>
          <c:y val="4.0885096489705709E-2"/>
          <c:w val="0.8808861371936989"/>
          <c:h val="0.75428671603120145"/>
        </c:manualLayout>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E4-4803-8F0F-CCF8E9E7793E}"/>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E4-4803-8F0F-CCF8E9E7793E}"/>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E4-4803-8F0F-CCF8E9E779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Sheet1!$B$2:$B$15</c:f>
              <c:numCache>
                <c:formatCode>General</c:formatCode>
                <c:ptCount val="14"/>
                <c:pt idx="0">
                  <c:v>25</c:v>
                </c:pt>
                <c:pt idx="1">
                  <c:v>25</c:v>
                </c:pt>
                <c:pt idx="2">
                  <c:v>25</c:v>
                </c:pt>
                <c:pt idx="3">
                  <c:v>25</c:v>
                </c:pt>
                <c:pt idx="4">
                  <c:v>25</c:v>
                </c:pt>
                <c:pt idx="5">
                  <c:v>25</c:v>
                </c:pt>
                <c:pt idx="6">
                  <c:v>25</c:v>
                </c:pt>
                <c:pt idx="7">
                  <c:v>25</c:v>
                </c:pt>
                <c:pt idx="8">
                  <c:v>25</c:v>
                </c:pt>
                <c:pt idx="9">
                  <c:v>25</c:v>
                </c:pt>
                <c:pt idx="10">
                  <c:v>25</c:v>
                </c:pt>
                <c:pt idx="11">
                  <c:v>25</c:v>
                </c:pt>
                <c:pt idx="12">
                  <c:v>10</c:v>
                </c:pt>
                <c:pt idx="13">
                  <c:v>10</c:v>
                </c:pt>
              </c:numCache>
            </c:numRef>
          </c:val>
          <c:extLst>
            <c:ext xmlns:c16="http://schemas.microsoft.com/office/drawing/2014/chart" uri="{C3380CC4-5D6E-409C-BE32-E72D297353CC}">
              <c16:uniqueId val="{00000003-50E4-4803-8F0F-CCF8E9E7793E}"/>
            </c:ext>
          </c:extLst>
        </c:ser>
        <c:ser>
          <c:idx val="1"/>
          <c:order val="1"/>
          <c:tx>
            <c:strRef>
              <c:f>Sheet1!$C$1</c:f>
              <c:strCache>
                <c:ptCount val="1"/>
                <c:pt idx="0">
                  <c:v>Ounce</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E4-4803-8F0F-CCF8E9E7793E}"/>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E4-4803-8F0F-CCF8E9E7793E}"/>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E4-4803-8F0F-CCF8E9E779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Sheet1!$C$2:$C$15</c:f>
              <c:numCache>
                <c:formatCode>General</c:formatCode>
                <c:ptCount val="14"/>
                <c:pt idx="0">
                  <c:v>200</c:v>
                </c:pt>
                <c:pt idx="1">
                  <c:v>200</c:v>
                </c:pt>
                <c:pt idx="2">
                  <c:v>200</c:v>
                </c:pt>
                <c:pt idx="3">
                  <c:v>220</c:v>
                </c:pt>
                <c:pt idx="4">
                  <c:v>230</c:v>
                </c:pt>
                <c:pt idx="5">
                  <c:v>200</c:v>
                </c:pt>
                <c:pt idx="6">
                  <c:v>200</c:v>
                </c:pt>
                <c:pt idx="7">
                  <c:v>220</c:v>
                </c:pt>
                <c:pt idx="8">
                  <c:v>180</c:v>
                </c:pt>
                <c:pt idx="9">
                  <c:v>220</c:v>
                </c:pt>
                <c:pt idx="10">
                  <c:v>215</c:v>
                </c:pt>
                <c:pt idx="11">
                  <c:v>220</c:v>
                </c:pt>
                <c:pt idx="12">
                  <c:v>200</c:v>
                </c:pt>
                <c:pt idx="13">
                  <c:v>220</c:v>
                </c:pt>
              </c:numCache>
            </c:numRef>
          </c:val>
          <c:extLst>
            <c:ext xmlns:c16="http://schemas.microsoft.com/office/drawing/2014/chart" uri="{C3380CC4-5D6E-409C-BE32-E72D297353CC}">
              <c16:uniqueId val="{00000007-50E4-4803-8F0F-CCF8E9E7793E}"/>
            </c:ext>
          </c:extLst>
        </c:ser>
        <c:dLbls>
          <c:showLegendKey val="0"/>
          <c:showVal val="0"/>
          <c:showCatName val="0"/>
          <c:showSerName val="0"/>
          <c:showPercent val="0"/>
          <c:showBubbleSize val="0"/>
        </c:dLbls>
        <c:gapWidth val="219"/>
        <c:overlap val="-27"/>
        <c:axId val="578291752"/>
        <c:axId val="578286832"/>
      </c:barChart>
      <c:catAx>
        <c:axId val="57829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286832"/>
        <c:crosses val="autoZero"/>
        <c:auto val="1"/>
        <c:lblAlgn val="ctr"/>
        <c:lblOffset val="100"/>
        <c:noMultiLvlLbl val="0"/>
      </c:catAx>
      <c:valAx>
        <c:axId val="578286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price ($)</a:t>
                </a:r>
              </a:p>
            </c:rich>
          </c:tx>
          <c:layout>
            <c:manualLayout>
              <c:xMode val="edge"/>
              <c:yMode val="edge"/>
              <c:x val="1.0911074740861976E-2"/>
              <c:y val="0.2844880174291939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291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6405312712747"/>
          <c:y val="6.6225165562913912E-2"/>
          <c:w val="0.87436085171245925"/>
          <c:h val="0.71696094279605782"/>
        </c:manualLayout>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92-4C53-95C4-5AC83731DE7C}"/>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92-4C53-95C4-5AC83731DE7C}"/>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92-4C53-95C4-5AC83731DE7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Sheet1!$B$2:$B$15</c:f>
              <c:numCache>
                <c:formatCode>General</c:formatCode>
                <c:ptCount val="14"/>
                <c:pt idx="0">
                  <c:v>25</c:v>
                </c:pt>
                <c:pt idx="1">
                  <c:v>25</c:v>
                </c:pt>
                <c:pt idx="2">
                  <c:v>25</c:v>
                </c:pt>
                <c:pt idx="3">
                  <c:v>25</c:v>
                </c:pt>
                <c:pt idx="4">
                  <c:v>25</c:v>
                </c:pt>
                <c:pt idx="5">
                  <c:v>25</c:v>
                </c:pt>
                <c:pt idx="6">
                  <c:v>25</c:v>
                </c:pt>
                <c:pt idx="7">
                  <c:v>25</c:v>
                </c:pt>
                <c:pt idx="8">
                  <c:v>25</c:v>
                </c:pt>
                <c:pt idx="9">
                  <c:v>25</c:v>
                </c:pt>
                <c:pt idx="10">
                  <c:v>25</c:v>
                </c:pt>
                <c:pt idx="11">
                  <c:v>25</c:v>
                </c:pt>
                <c:pt idx="12">
                  <c:v>10</c:v>
                </c:pt>
                <c:pt idx="13">
                  <c:v>10</c:v>
                </c:pt>
              </c:numCache>
            </c:numRef>
          </c:val>
          <c:extLst>
            <c:ext xmlns:c16="http://schemas.microsoft.com/office/drawing/2014/chart" uri="{C3380CC4-5D6E-409C-BE32-E72D297353CC}">
              <c16:uniqueId val="{00000003-B292-4C53-95C4-5AC83731DE7C}"/>
            </c:ext>
          </c:extLst>
        </c:ser>
        <c:ser>
          <c:idx val="1"/>
          <c:order val="1"/>
          <c:tx>
            <c:strRef>
              <c:f>Sheet1!$C$1</c:f>
              <c:strCache>
                <c:ptCount val="1"/>
                <c:pt idx="0">
                  <c:v>Ounce</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92-4C53-95C4-5AC83731DE7C}"/>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92-4C53-95C4-5AC83731DE7C}"/>
                </c:ext>
              </c:extLst>
            </c:dLbl>
            <c:dLbl>
              <c:idx val="13"/>
              <c:tx>
                <c:rich>
                  <a:bodyPr/>
                  <a:lstStyle/>
                  <a:p>
                    <a:fld id="{F8554A04-948C-4CDA-934C-872E7A07E9B6}"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292-4C53-95C4-5AC83731DE7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Sheet1!$C$2:$C$15</c:f>
              <c:numCache>
                <c:formatCode>General</c:formatCode>
                <c:ptCount val="14"/>
                <c:pt idx="0">
                  <c:v>200</c:v>
                </c:pt>
                <c:pt idx="1">
                  <c:v>200</c:v>
                </c:pt>
                <c:pt idx="2">
                  <c:v>200</c:v>
                </c:pt>
                <c:pt idx="3">
                  <c:v>200</c:v>
                </c:pt>
                <c:pt idx="4">
                  <c:v>220</c:v>
                </c:pt>
                <c:pt idx="5">
                  <c:v>200</c:v>
                </c:pt>
                <c:pt idx="6">
                  <c:v>200</c:v>
                </c:pt>
                <c:pt idx="7">
                  <c:v>220</c:v>
                </c:pt>
                <c:pt idx="8">
                  <c:v>220</c:v>
                </c:pt>
                <c:pt idx="9">
                  <c:v>240</c:v>
                </c:pt>
                <c:pt idx="10">
                  <c:v>200</c:v>
                </c:pt>
                <c:pt idx="11">
                  <c:v>220</c:v>
                </c:pt>
                <c:pt idx="12">
                  <c:v>200</c:v>
                </c:pt>
                <c:pt idx="13">
                  <c:v>220</c:v>
                </c:pt>
              </c:numCache>
            </c:numRef>
          </c:val>
          <c:extLst>
            <c:ext xmlns:c16="http://schemas.microsoft.com/office/drawing/2014/chart" uri="{C3380CC4-5D6E-409C-BE32-E72D297353CC}">
              <c16:uniqueId val="{00000007-B292-4C53-95C4-5AC83731DE7C}"/>
            </c:ext>
          </c:extLst>
        </c:ser>
        <c:dLbls>
          <c:showLegendKey val="0"/>
          <c:showVal val="0"/>
          <c:showCatName val="0"/>
          <c:showSerName val="0"/>
          <c:showPercent val="0"/>
          <c:showBubbleSize val="0"/>
        </c:dLbls>
        <c:gapWidth val="219"/>
        <c:overlap val="-27"/>
        <c:axId val="539347712"/>
        <c:axId val="539342136"/>
      </c:barChart>
      <c:catAx>
        <c:axId val="53934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9342136"/>
        <c:crosses val="autoZero"/>
        <c:auto val="1"/>
        <c:lblAlgn val="ctr"/>
        <c:lblOffset val="100"/>
        <c:noMultiLvlLbl val="0"/>
      </c:catAx>
      <c:valAx>
        <c:axId val="539342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price ($)</a:t>
                </a:r>
              </a:p>
            </c:rich>
          </c:tx>
          <c:layout>
            <c:manualLayout>
              <c:xMode val="edge"/>
              <c:yMode val="edge"/>
              <c:x val="1.0875475802066341E-2"/>
              <c:y val="0.3121162503693660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934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1797148534461"/>
          <c:y val="8.8353413654618504E-2"/>
          <c:w val="0.84878439305942732"/>
          <c:h val="0.72132320738014255"/>
        </c:manualLayout>
      </c:layout>
      <c:barChart>
        <c:barDir val="col"/>
        <c:grouping val="percentStacked"/>
        <c:varyColors val="0"/>
        <c:ser>
          <c:idx val="0"/>
          <c:order val="0"/>
          <c:tx>
            <c:strRef>
              <c:f>Sheet1!$A$2</c:f>
              <c:strCache>
                <c:ptCount val="1"/>
                <c:pt idx="0">
                  <c:v>Low</c:v>
                </c:pt>
              </c:strCache>
            </c:strRef>
          </c:tx>
          <c:spPr>
            <a:solidFill>
              <a:schemeClr val="accent1"/>
            </a:solidFill>
            <a:ln>
              <a:noFill/>
            </a:ln>
            <a:effectLst/>
          </c:spPr>
          <c:invertIfNegative val="0"/>
          <c:dLbls>
            <c:dLbl>
              <c:idx val="13"/>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90-4E1C-99CC-F10E61E58C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Sheet1!$B$2:$O$2</c:f>
              <c:numCache>
                <c:formatCode>General</c:formatCode>
                <c:ptCount val="14"/>
                <c:pt idx="0">
                  <c:v>8</c:v>
                </c:pt>
                <c:pt idx="1">
                  <c:v>0</c:v>
                </c:pt>
                <c:pt idx="2">
                  <c:v>10</c:v>
                </c:pt>
                <c:pt idx="3">
                  <c:v>5</c:v>
                </c:pt>
                <c:pt idx="4">
                  <c:v>2</c:v>
                </c:pt>
                <c:pt idx="5">
                  <c:v>2</c:v>
                </c:pt>
                <c:pt idx="6">
                  <c:v>2</c:v>
                </c:pt>
                <c:pt idx="7">
                  <c:v>7</c:v>
                </c:pt>
                <c:pt idx="8">
                  <c:v>0</c:v>
                </c:pt>
                <c:pt idx="9">
                  <c:v>7</c:v>
                </c:pt>
                <c:pt idx="10">
                  <c:v>3</c:v>
                </c:pt>
                <c:pt idx="11">
                  <c:v>10</c:v>
                </c:pt>
                <c:pt idx="12">
                  <c:v>0</c:v>
                </c:pt>
                <c:pt idx="13">
                  <c:v>9</c:v>
                </c:pt>
              </c:numCache>
            </c:numRef>
          </c:val>
          <c:extLst>
            <c:ext xmlns:c16="http://schemas.microsoft.com/office/drawing/2014/chart" uri="{C3380CC4-5D6E-409C-BE32-E72D297353CC}">
              <c16:uniqueId val="{00000000-2E7F-47DB-8768-239E5AC6CBB6}"/>
            </c:ext>
          </c:extLst>
        </c:ser>
        <c:ser>
          <c:idx val="1"/>
          <c:order val="1"/>
          <c:tx>
            <c:strRef>
              <c:f>Sheet1!$A$3</c:f>
              <c:strCache>
                <c:ptCount val="1"/>
                <c:pt idx="0">
                  <c:v>Medium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90-4E1C-99CC-F10E61E58C24}"/>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90-4E1C-99CC-F10E61E58C24}"/>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90-4E1C-99CC-F10E61E58C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Sheet1!$B$3:$O$3</c:f>
              <c:numCache>
                <c:formatCode>General</c:formatCode>
                <c:ptCount val="14"/>
                <c:pt idx="0">
                  <c:v>22</c:v>
                </c:pt>
                <c:pt idx="1">
                  <c:v>30</c:v>
                </c:pt>
                <c:pt idx="2">
                  <c:v>30</c:v>
                </c:pt>
                <c:pt idx="3">
                  <c:v>30</c:v>
                </c:pt>
                <c:pt idx="4">
                  <c:v>26</c:v>
                </c:pt>
                <c:pt idx="5">
                  <c:v>18</c:v>
                </c:pt>
                <c:pt idx="6">
                  <c:v>26</c:v>
                </c:pt>
                <c:pt idx="7">
                  <c:v>29</c:v>
                </c:pt>
                <c:pt idx="8">
                  <c:v>41</c:v>
                </c:pt>
                <c:pt idx="9">
                  <c:v>22</c:v>
                </c:pt>
                <c:pt idx="10">
                  <c:v>36</c:v>
                </c:pt>
                <c:pt idx="11">
                  <c:v>12</c:v>
                </c:pt>
                <c:pt idx="12">
                  <c:v>22</c:v>
                </c:pt>
                <c:pt idx="13">
                  <c:v>31</c:v>
                </c:pt>
              </c:numCache>
            </c:numRef>
          </c:val>
          <c:extLst>
            <c:ext xmlns:c16="http://schemas.microsoft.com/office/drawing/2014/chart" uri="{C3380CC4-5D6E-409C-BE32-E72D297353CC}">
              <c16:uniqueId val="{00000001-2E7F-47DB-8768-239E5AC6CBB6}"/>
            </c:ext>
          </c:extLst>
        </c:ser>
        <c:ser>
          <c:idx val="2"/>
          <c:order val="2"/>
          <c:tx>
            <c:strRef>
              <c:f>Sheet1!$A$4</c:f>
              <c:strCache>
                <c:ptCount val="1"/>
                <c:pt idx="0">
                  <c:v>High</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90-4E1C-99CC-F10E61E58C24}"/>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90-4E1C-99CC-F10E61E58C24}"/>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90-4E1C-99CC-F10E61E58C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Sheet1!$B$4:$O$4</c:f>
              <c:numCache>
                <c:formatCode>General</c:formatCode>
                <c:ptCount val="14"/>
                <c:pt idx="0">
                  <c:v>63</c:v>
                </c:pt>
                <c:pt idx="1">
                  <c:v>64</c:v>
                </c:pt>
                <c:pt idx="2">
                  <c:v>50</c:v>
                </c:pt>
                <c:pt idx="3">
                  <c:v>57</c:v>
                </c:pt>
                <c:pt idx="4">
                  <c:v>52</c:v>
                </c:pt>
                <c:pt idx="5">
                  <c:v>70</c:v>
                </c:pt>
                <c:pt idx="6">
                  <c:v>64</c:v>
                </c:pt>
                <c:pt idx="7">
                  <c:v>58</c:v>
                </c:pt>
                <c:pt idx="8">
                  <c:v>48</c:v>
                </c:pt>
                <c:pt idx="9">
                  <c:v>54</c:v>
                </c:pt>
                <c:pt idx="10">
                  <c:v>44</c:v>
                </c:pt>
                <c:pt idx="11">
                  <c:v>49</c:v>
                </c:pt>
                <c:pt idx="12">
                  <c:v>66</c:v>
                </c:pt>
                <c:pt idx="13">
                  <c:v>58</c:v>
                </c:pt>
              </c:numCache>
            </c:numRef>
          </c:val>
          <c:extLst>
            <c:ext xmlns:c16="http://schemas.microsoft.com/office/drawing/2014/chart" uri="{C3380CC4-5D6E-409C-BE32-E72D297353CC}">
              <c16:uniqueId val="{00000002-2E7F-47DB-8768-239E5AC6CBB6}"/>
            </c:ext>
          </c:extLst>
        </c:ser>
        <c:ser>
          <c:idx val="3"/>
          <c:order val="3"/>
          <c:tx>
            <c:strRef>
              <c:f>Sheet1!$A$5</c:f>
              <c:strCache>
                <c:ptCount val="1"/>
                <c:pt idx="0">
                  <c:v>Fluctuates</c:v>
                </c:pt>
              </c:strCache>
            </c:strRef>
          </c:tx>
          <c:spPr>
            <a:solidFill>
              <a:schemeClr val="accent4"/>
            </a:solidFill>
            <a:ln>
              <a:noFill/>
            </a:ln>
            <a:effectLst/>
          </c:spPr>
          <c:invertIfNegative val="0"/>
          <c:dLbls>
            <c:dLbl>
              <c:idx val="13"/>
              <c:layout>
                <c:manualLayout>
                  <c:x val="0"/>
                  <c:y val="-1.6454937828839625E-2"/>
                </c:manualLayout>
              </c:layout>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90-4E1C-99CC-F10E61E58C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Sheet1!$B$5:$O$5</c:f>
              <c:numCache>
                <c:formatCode>General</c:formatCode>
                <c:ptCount val="14"/>
                <c:pt idx="0">
                  <c:v>7</c:v>
                </c:pt>
                <c:pt idx="1">
                  <c:v>3</c:v>
                </c:pt>
                <c:pt idx="2">
                  <c:v>10</c:v>
                </c:pt>
                <c:pt idx="3">
                  <c:v>8</c:v>
                </c:pt>
                <c:pt idx="4">
                  <c:v>20</c:v>
                </c:pt>
                <c:pt idx="5">
                  <c:v>10</c:v>
                </c:pt>
                <c:pt idx="6">
                  <c:v>8</c:v>
                </c:pt>
                <c:pt idx="7">
                  <c:v>6</c:v>
                </c:pt>
                <c:pt idx="8">
                  <c:v>11</c:v>
                </c:pt>
                <c:pt idx="9">
                  <c:v>17</c:v>
                </c:pt>
                <c:pt idx="10">
                  <c:v>18</c:v>
                </c:pt>
                <c:pt idx="11">
                  <c:v>29</c:v>
                </c:pt>
                <c:pt idx="12">
                  <c:v>12</c:v>
                </c:pt>
                <c:pt idx="13">
                  <c:v>2</c:v>
                </c:pt>
              </c:numCache>
            </c:numRef>
          </c:val>
          <c:extLst>
            <c:ext xmlns:c16="http://schemas.microsoft.com/office/drawing/2014/chart" uri="{C3380CC4-5D6E-409C-BE32-E72D297353CC}">
              <c16:uniqueId val="{00000003-2E7F-47DB-8768-239E5AC6CBB6}"/>
            </c:ext>
          </c:extLst>
        </c:ser>
        <c:dLbls>
          <c:showLegendKey val="0"/>
          <c:showVal val="1"/>
          <c:showCatName val="0"/>
          <c:showSerName val="0"/>
          <c:showPercent val="0"/>
          <c:showBubbleSize val="0"/>
        </c:dLbls>
        <c:gapWidth val="150"/>
        <c:overlap val="100"/>
        <c:axId val="214819584"/>
        <c:axId val="214821120"/>
      </c:barChart>
      <c:catAx>
        <c:axId val="21481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74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821120"/>
        <c:crosses val="autoZero"/>
        <c:auto val="1"/>
        <c:lblAlgn val="ctr"/>
        <c:lblOffset val="100"/>
        <c:tickLblSkip val="1"/>
        <c:noMultiLvlLbl val="0"/>
      </c:catAx>
      <c:valAx>
        <c:axId val="214821120"/>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a:t>
                </a:r>
              </a:p>
            </c:rich>
          </c:tx>
          <c:layout>
            <c:manualLayout>
              <c:xMode val="edge"/>
              <c:yMode val="edge"/>
              <c:x val="1.6401902072768967E-3"/>
              <c:y val="0.1399368529471254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819584"/>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104168442935"/>
          <c:y val="8.8353413654618504E-2"/>
          <c:w val="0.83615303102276461"/>
          <c:h val="0.72573428321459821"/>
        </c:manualLayout>
      </c:layout>
      <c:barChart>
        <c:barDir val="col"/>
        <c:grouping val="percentStacked"/>
        <c:varyColors val="0"/>
        <c:ser>
          <c:idx val="0"/>
          <c:order val="0"/>
          <c:tx>
            <c:strRef>
              <c:f>Sheet1!$A$2</c:f>
              <c:strCache>
                <c:ptCount val="1"/>
                <c:pt idx="0">
                  <c:v>Low</c:v>
                </c:pt>
              </c:strCache>
            </c:strRef>
          </c:tx>
          <c:spPr>
            <a:solidFill>
              <a:schemeClr val="accent1"/>
            </a:solidFill>
            <a:ln>
              <a:noFill/>
            </a:ln>
            <a:effectLst/>
          </c:spPr>
          <c:invertIfNegative val="0"/>
          <c:dLbls>
            <c:delete val="1"/>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Sheet1!$B$2:$O$2</c:f>
              <c:numCache>
                <c:formatCode>General</c:formatCode>
                <c:ptCount val="14"/>
                <c:pt idx="0">
                  <c:v>12</c:v>
                </c:pt>
                <c:pt idx="1">
                  <c:v>16</c:v>
                </c:pt>
                <c:pt idx="2">
                  <c:v>4</c:v>
                </c:pt>
                <c:pt idx="3">
                  <c:v>8</c:v>
                </c:pt>
                <c:pt idx="4">
                  <c:v>3</c:v>
                </c:pt>
                <c:pt idx="5">
                  <c:v>4</c:v>
                </c:pt>
                <c:pt idx="6">
                  <c:v>9</c:v>
                </c:pt>
                <c:pt idx="7">
                  <c:v>5</c:v>
                </c:pt>
                <c:pt idx="8">
                  <c:v>6</c:v>
                </c:pt>
                <c:pt idx="9">
                  <c:v>14</c:v>
                </c:pt>
                <c:pt idx="10">
                  <c:v>7</c:v>
                </c:pt>
                <c:pt idx="11">
                  <c:v>13</c:v>
                </c:pt>
                <c:pt idx="12">
                  <c:v>3</c:v>
                </c:pt>
                <c:pt idx="13">
                  <c:v>11</c:v>
                </c:pt>
              </c:numCache>
            </c:numRef>
          </c:val>
          <c:extLst>
            <c:ext xmlns:c16="http://schemas.microsoft.com/office/drawing/2014/chart" uri="{C3380CC4-5D6E-409C-BE32-E72D297353CC}">
              <c16:uniqueId val="{00000000-62DD-4D04-BE4D-72183BBAED25}"/>
            </c:ext>
          </c:extLst>
        </c:ser>
        <c:ser>
          <c:idx val="1"/>
          <c:order val="1"/>
          <c:tx>
            <c:strRef>
              <c:f>Sheet1!$A$3</c:f>
              <c:strCache>
                <c:ptCount val="1"/>
                <c:pt idx="0">
                  <c:v>Medium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4B-4F1E-B683-D36F947CE91A}"/>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4B-4F1E-B683-D36F947CE91A}"/>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4B-4F1E-B683-D36F947CE9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Sheet1!$B$3:$O$3</c:f>
              <c:numCache>
                <c:formatCode>General</c:formatCode>
                <c:ptCount val="14"/>
                <c:pt idx="0">
                  <c:v>48</c:v>
                </c:pt>
                <c:pt idx="1">
                  <c:v>47</c:v>
                </c:pt>
                <c:pt idx="2">
                  <c:v>42</c:v>
                </c:pt>
                <c:pt idx="3">
                  <c:v>44</c:v>
                </c:pt>
                <c:pt idx="4">
                  <c:v>51</c:v>
                </c:pt>
                <c:pt idx="5">
                  <c:v>53</c:v>
                </c:pt>
                <c:pt idx="6">
                  <c:v>51</c:v>
                </c:pt>
                <c:pt idx="7">
                  <c:v>45</c:v>
                </c:pt>
                <c:pt idx="8">
                  <c:v>48</c:v>
                </c:pt>
                <c:pt idx="9">
                  <c:v>41</c:v>
                </c:pt>
                <c:pt idx="10">
                  <c:v>52</c:v>
                </c:pt>
                <c:pt idx="11">
                  <c:v>51</c:v>
                </c:pt>
                <c:pt idx="12">
                  <c:v>28</c:v>
                </c:pt>
                <c:pt idx="13">
                  <c:v>35</c:v>
                </c:pt>
              </c:numCache>
            </c:numRef>
          </c:val>
          <c:extLst>
            <c:ext xmlns:c16="http://schemas.microsoft.com/office/drawing/2014/chart" uri="{C3380CC4-5D6E-409C-BE32-E72D297353CC}">
              <c16:uniqueId val="{00000001-62DD-4D04-BE4D-72183BBAED25}"/>
            </c:ext>
          </c:extLst>
        </c:ser>
        <c:ser>
          <c:idx val="2"/>
          <c:order val="2"/>
          <c:tx>
            <c:strRef>
              <c:f>Sheet1!$A$4</c:f>
              <c:strCache>
                <c:ptCount val="1"/>
                <c:pt idx="0">
                  <c:v>High</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4B-4F1E-B683-D36F947CE91A}"/>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4B-4F1E-B683-D36F947CE91A}"/>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4B-4F1E-B683-D36F947CE9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Sheet1!$B$4:$O$4</c:f>
              <c:numCache>
                <c:formatCode>General</c:formatCode>
                <c:ptCount val="14"/>
                <c:pt idx="0">
                  <c:v>33</c:v>
                </c:pt>
                <c:pt idx="1">
                  <c:v>32</c:v>
                </c:pt>
                <c:pt idx="2">
                  <c:v>50</c:v>
                </c:pt>
                <c:pt idx="3">
                  <c:v>38</c:v>
                </c:pt>
                <c:pt idx="4">
                  <c:v>30</c:v>
                </c:pt>
                <c:pt idx="5">
                  <c:v>33</c:v>
                </c:pt>
                <c:pt idx="6">
                  <c:v>34</c:v>
                </c:pt>
                <c:pt idx="7">
                  <c:v>43</c:v>
                </c:pt>
                <c:pt idx="8">
                  <c:v>37</c:v>
                </c:pt>
                <c:pt idx="9">
                  <c:v>33</c:v>
                </c:pt>
                <c:pt idx="10">
                  <c:v>33</c:v>
                </c:pt>
                <c:pt idx="11">
                  <c:v>21</c:v>
                </c:pt>
                <c:pt idx="12">
                  <c:v>52</c:v>
                </c:pt>
                <c:pt idx="13">
                  <c:v>46</c:v>
                </c:pt>
              </c:numCache>
            </c:numRef>
          </c:val>
          <c:extLst>
            <c:ext xmlns:c16="http://schemas.microsoft.com/office/drawing/2014/chart" uri="{C3380CC4-5D6E-409C-BE32-E72D297353CC}">
              <c16:uniqueId val="{00000003-62DD-4D04-BE4D-72183BBAED25}"/>
            </c:ext>
          </c:extLst>
        </c:ser>
        <c:ser>
          <c:idx val="3"/>
          <c:order val="3"/>
          <c:tx>
            <c:strRef>
              <c:f>Sheet1!$A$5</c:f>
              <c:strCache>
                <c:ptCount val="1"/>
                <c:pt idx="0">
                  <c:v>Fluctuates</c:v>
                </c:pt>
              </c:strCache>
            </c:strRef>
          </c:tx>
          <c:spPr>
            <a:solidFill>
              <a:schemeClr val="accent4"/>
            </a:solidFill>
            <a:ln>
              <a:noFill/>
            </a:ln>
            <a:effectLst/>
          </c:spPr>
          <c:invertIfNegative val="0"/>
          <c:dLbls>
            <c:delete val="1"/>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Sheet1!$B$5:$O$5</c:f>
              <c:numCache>
                <c:formatCode>General</c:formatCode>
                <c:ptCount val="14"/>
                <c:pt idx="0">
                  <c:v>8</c:v>
                </c:pt>
                <c:pt idx="1">
                  <c:v>0</c:v>
                </c:pt>
                <c:pt idx="2">
                  <c:v>4</c:v>
                </c:pt>
                <c:pt idx="3">
                  <c:v>10</c:v>
                </c:pt>
                <c:pt idx="4">
                  <c:v>16</c:v>
                </c:pt>
                <c:pt idx="5">
                  <c:v>10</c:v>
                </c:pt>
                <c:pt idx="6">
                  <c:v>7</c:v>
                </c:pt>
                <c:pt idx="7">
                  <c:v>7</c:v>
                </c:pt>
                <c:pt idx="8">
                  <c:v>9</c:v>
                </c:pt>
                <c:pt idx="9">
                  <c:v>12</c:v>
                </c:pt>
                <c:pt idx="10">
                  <c:v>7</c:v>
                </c:pt>
                <c:pt idx="11">
                  <c:v>15</c:v>
                </c:pt>
                <c:pt idx="12">
                  <c:v>17</c:v>
                </c:pt>
                <c:pt idx="13">
                  <c:v>8</c:v>
                </c:pt>
              </c:numCache>
            </c:numRef>
          </c:val>
          <c:extLst>
            <c:ext xmlns:c16="http://schemas.microsoft.com/office/drawing/2014/chart" uri="{C3380CC4-5D6E-409C-BE32-E72D297353CC}">
              <c16:uniqueId val="{00000004-62DD-4D04-BE4D-72183BBAED25}"/>
            </c:ext>
          </c:extLst>
        </c:ser>
        <c:dLbls>
          <c:showLegendKey val="0"/>
          <c:showVal val="1"/>
          <c:showCatName val="0"/>
          <c:showSerName val="0"/>
          <c:showPercent val="0"/>
          <c:showBubbleSize val="0"/>
        </c:dLbls>
        <c:gapWidth val="150"/>
        <c:overlap val="100"/>
        <c:axId val="275282560"/>
        <c:axId val="282534272"/>
      </c:barChart>
      <c:catAx>
        <c:axId val="27528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92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534272"/>
        <c:crosses val="autoZero"/>
        <c:auto val="1"/>
        <c:lblAlgn val="ctr"/>
        <c:lblOffset val="100"/>
        <c:tickLblSkip val="1"/>
        <c:noMultiLvlLbl val="0"/>
      </c:catAx>
      <c:valAx>
        <c:axId val="28253427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a:t>
                </a:r>
              </a:p>
            </c:rich>
          </c:tx>
          <c:layout>
            <c:manualLayout>
              <c:xMode val="edge"/>
              <c:yMode val="edge"/>
              <c:x val="0"/>
              <c:y val="0.1278945380696191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282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46420929801374"/>
          <c:y val="8.8353413654618504E-2"/>
          <c:w val="0.82577140237634927"/>
          <c:h val="0.70462212329605722"/>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31-4094-A3D3-7760A4C96CDD}"/>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46-47C2-B20C-E8107F4C8F6C}"/>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31-4094-A3D3-7760A4C96C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Sheet1!$B$2:$O$2</c:f>
              <c:numCache>
                <c:formatCode>General</c:formatCode>
                <c:ptCount val="14"/>
                <c:pt idx="0">
                  <c:v>63</c:v>
                </c:pt>
                <c:pt idx="1">
                  <c:v>67</c:v>
                </c:pt>
                <c:pt idx="2">
                  <c:v>43</c:v>
                </c:pt>
                <c:pt idx="3">
                  <c:v>47</c:v>
                </c:pt>
                <c:pt idx="4">
                  <c:v>28</c:v>
                </c:pt>
                <c:pt idx="5">
                  <c:v>54</c:v>
                </c:pt>
                <c:pt idx="6">
                  <c:v>67</c:v>
                </c:pt>
                <c:pt idx="7">
                  <c:v>55</c:v>
                </c:pt>
                <c:pt idx="8">
                  <c:v>52</c:v>
                </c:pt>
                <c:pt idx="9">
                  <c:v>60</c:v>
                </c:pt>
                <c:pt idx="10">
                  <c:v>64</c:v>
                </c:pt>
                <c:pt idx="11">
                  <c:v>68</c:v>
                </c:pt>
                <c:pt idx="12">
                  <c:v>46</c:v>
                </c:pt>
                <c:pt idx="13">
                  <c:v>60</c:v>
                </c:pt>
              </c:numCache>
            </c:numRef>
          </c:val>
          <c:extLst>
            <c:ext xmlns:c16="http://schemas.microsoft.com/office/drawing/2014/chart" uri="{C3380CC4-5D6E-409C-BE32-E72D297353CC}">
              <c16:uniqueId val="{00000001-FC8D-4C4F-BF2E-89D46C933FEA}"/>
            </c:ext>
          </c:extLst>
        </c:ser>
        <c:ser>
          <c:idx val="1"/>
          <c:order val="1"/>
          <c:tx>
            <c:strRef>
              <c:f>Sheet1!$A$3</c:f>
              <c:strCache>
                <c:ptCount val="1"/>
                <c:pt idx="0">
                  <c:v>Easy</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31-4094-A3D3-7760A4C96CDD}"/>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31-4094-A3D3-7760A4C96CDD}"/>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31-4094-A3D3-7760A4C96C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Sheet1!$B$3:$O$3</c:f>
              <c:numCache>
                <c:formatCode>General</c:formatCode>
                <c:ptCount val="14"/>
                <c:pt idx="0">
                  <c:v>32</c:v>
                </c:pt>
                <c:pt idx="1">
                  <c:v>21</c:v>
                </c:pt>
                <c:pt idx="2">
                  <c:v>30</c:v>
                </c:pt>
                <c:pt idx="3">
                  <c:v>33</c:v>
                </c:pt>
                <c:pt idx="4">
                  <c:v>49</c:v>
                </c:pt>
                <c:pt idx="5">
                  <c:v>38</c:v>
                </c:pt>
                <c:pt idx="6">
                  <c:v>32</c:v>
                </c:pt>
                <c:pt idx="7">
                  <c:v>34</c:v>
                </c:pt>
                <c:pt idx="8">
                  <c:v>40</c:v>
                </c:pt>
                <c:pt idx="9">
                  <c:v>23</c:v>
                </c:pt>
                <c:pt idx="10">
                  <c:v>31</c:v>
                </c:pt>
                <c:pt idx="11">
                  <c:v>22</c:v>
                </c:pt>
                <c:pt idx="12">
                  <c:v>32</c:v>
                </c:pt>
                <c:pt idx="13">
                  <c:v>27</c:v>
                </c:pt>
              </c:numCache>
            </c:numRef>
          </c:val>
          <c:extLst>
            <c:ext xmlns:c16="http://schemas.microsoft.com/office/drawing/2014/chart" uri="{C3380CC4-5D6E-409C-BE32-E72D297353CC}">
              <c16:uniqueId val="{00000003-FC8D-4C4F-BF2E-89D46C933FEA}"/>
            </c:ext>
          </c:extLst>
        </c:ser>
        <c:ser>
          <c:idx val="2"/>
          <c:order val="2"/>
          <c:tx>
            <c:strRef>
              <c:f>Sheet1!$A$4</c:f>
              <c:strCache>
                <c:ptCount val="1"/>
                <c:pt idx="0">
                  <c:v>Difficult</c:v>
                </c:pt>
              </c:strCache>
            </c:strRef>
          </c:tx>
          <c:spPr>
            <a:solidFill>
              <a:schemeClr val="accent3"/>
            </a:solidFill>
            <a:ln>
              <a:noFill/>
            </a:ln>
            <a:effectLst/>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31-4094-A3D3-7760A4C96CDD}"/>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31-4094-A3D3-7760A4C96C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Sheet1!$B$4:$O$4</c:f>
              <c:numCache>
                <c:formatCode>General</c:formatCode>
                <c:ptCount val="14"/>
                <c:pt idx="0">
                  <c:v>5</c:v>
                </c:pt>
                <c:pt idx="1">
                  <c:v>12</c:v>
                </c:pt>
                <c:pt idx="2">
                  <c:v>23</c:v>
                </c:pt>
                <c:pt idx="3">
                  <c:v>17</c:v>
                </c:pt>
                <c:pt idx="4">
                  <c:v>23</c:v>
                </c:pt>
                <c:pt idx="5">
                  <c:v>8</c:v>
                </c:pt>
                <c:pt idx="6">
                  <c:v>2</c:v>
                </c:pt>
                <c:pt idx="7">
                  <c:v>11</c:v>
                </c:pt>
                <c:pt idx="8">
                  <c:v>9</c:v>
                </c:pt>
                <c:pt idx="9">
                  <c:v>17</c:v>
                </c:pt>
                <c:pt idx="10">
                  <c:v>5</c:v>
                </c:pt>
                <c:pt idx="11">
                  <c:v>7</c:v>
                </c:pt>
                <c:pt idx="12">
                  <c:v>20</c:v>
                </c:pt>
                <c:pt idx="13">
                  <c:v>13</c:v>
                </c:pt>
              </c:numCache>
            </c:numRef>
          </c:val>
          <c:extLst>
            <c:ext xmlns:c16="http://schemas.microsoft.com/office/drawing/2014/chart" uri="{C3380CC4-5D6E-409C-BE32-E72D297353CC}">
              <c16:uniqueId val="{00000005-FC8D-4C4F-BF2E-89D46C933FEA}"/>
            </c:ext>
          </c:extLst>
        </c:ser>
        <c:ser>
          <c:idx val="3"/>
          <c:order val="3"/>
          <c:tx>
            <c:strRef>
              <c:f>Sheet1!$A$5</c:f>
              <c:strCache>
                <c:ptCount val="1"/>
                <c:pt idx="0">
                  <c:v>Very difficult</c:v>
                </c:pt>
              </c:strCache>
            </c:strRef>
          </c:tx>
          <c:spPr>
            <a:solidFill>
              <a:schemeClr val="accent4"/>
            </a:solidFill>
            <a:ln>
              <a:noFill/>
            </a:ln>
            <a:effectLst/>
          </c:spPr>
          <c:invertIfNegative val="0"/>
          <c:dLbls>
            <c:delete val="1"/>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Sheet1!$B$5:$O$5</c:f>
              <c:numCache>
                <c:formatCode>General</c:formatCode>
                <c:ptCount val="14"/>
                <c:pt idx="0">
                  <c:v>0</c:v>
                </c:pt>
                <c:pt idx="1">
                  <c:v>0</c:v>
                </c:pt>
                <c:pt idx="2">
                  <c:v>0</c:v>
                </c:pt>
                <c:pt idx="3">
                  <c:v>3</c:v>
                </c:pt>
                <c:pt idx="4">
                  <c:v>0</c:v>
                </c:pt>
                <c:pt idx="5">
                  <c:v>0</c:v>
                </c:pt>
                <c:pt idx="6">
                  <c:v>0</c:v>
                </c:pt>
                <c:pt idx="7">
                  <c:v>0</c:v>
                </c:pt>
                <c:pt idx="8">
                  <c:v>0</c:v>
                </c:pt>
                <c:pt idx="9">
                  <c:v>0</c:v>
                </c:pt>
                <c:pt idx="10">
                  <c:v>0</c:v>
                </c:pt>
                <c:pt idx="11">
                  <c:v>2</c:v>
                </c:pt>
                <c:pt idx="12">
                  <c:v>2</c:v>
                </c:pt>
                <c:pt idx="13">
                  <c:v>0</c:v>
                </c:pt>
              </c:numCache>
            </c:numRef>
          </c:val>
          <c:extLst>
            <c:ext xmlns:c16="http://schemas.microsoft.com/office/drawing/2014/chart" uri="{C3380CC4-5D6E-409C-BE32-E72D297353CC}">
              <c16:uniqueId val="{00000006-FC8D-4C4F-BF2E-89D46C933FEA}"/>
            </c:ext>
          </c:extLst>
        </c:ser>
        <c:dLbls>
          <c:showLegendKey val="0"/>
          <c:showVal val="1"/>
          <c:showCatName val="0"/>
          <c:showSerName val="0"/>
          <c:showPercent val="0"/>
          <c:showBubbleSize val="0"/>
        </c:dLbls>
        <c:gapWidth val="150"/>
        <c:overlap val="100"/>
        <c:axId val="282636672"/>
        <c:axId val="282638208"/>
      </c:barChart>
      <c:catAx>
        <c:axId val="28263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04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638208"/>
        <c:crosses val="autoZero"/>
        <c:auto val="1"/>
        <c:lblAlgn val="ctr"/>
        <c:lblOffset val="100"/>
        <c:tickLblSkip val="1"/>
        <c:noMultiLvlLbl val="0"/>
      </c:catAx>
      <c:valAx>
        <c:axId val="28263820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a:t>
                </a:r>
              </a:p>
            </c:rich>
          </c:tx>
          <c:layout>
            <c:manualLayout>
              <c:xMode val="edge"/>
              <c:yMode val="edge"/>
              <c:x val="0"/>
              <c:y val="6.7535824990202012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636672"/>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52493079826155"/>
          <c:y val="8.8353413654618504E-2"/>
          <c:w val="0.81369855258787782"/>
          <c:h val="0.69755446632834284"/>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8B-41EC-BBF5-99C5E6313D9B}"/>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8B-41EC-BBF5-99C5E6313D9B}"/>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8B-41EC-BBF5-99C5E6313D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Sheet1!$B$2:$O$2</c:f>
              <c:numCache>
                <c:formatCode>General</c:formatCode>
                <c:ptCount val="14"/>
                <c:pt idx="0">
                  <c:v>47</c:v>
                </c:pt>
                <c:pt idx="1">
                  <c:v>26</c:v>
                </c:pt>
                <c:pt idx="2">
                  <c:v>54</c:v>
                </c:pt>
                <c:pt idx="3">
                  <c:v>27</c:v>
                </c:pt>
                <c:pt idx="4">
                  <c:v>21</c:v>
                </c:pt>
                <c:pt idx="5">
                  <c:v>44</c:v>
                </c:pt>
                <c:pt idx="6">
                  <c:v>49</c:v>
                </c:pt>
                <c:pt idx="7">
                  <c:v>53</c:v>
                </c:pt>
                <c:pt idx="8">
                  <c:v>32</c:v>
                </c:pt>
                <c:pt idx="9">
                  <c:v>39</c:v>
                </c:pt>
                <c:pt idx="10">
                  <c:v>52</c:v>
                </c:pt>
                <c:pt idx="11">
                  <c:v>49</c:v>
                </c:pt>
                <c:pt idx="12">
                  <c:v>31</c:v>
                </c:pt>
                <c:pt idx="13">
                  <c:v>41</c:v>
                </c:pt>
              </c:numCache>
            </c:numRef>
          </c:val>
          <c:extLst>
            <c:ext xmlns:c16="http://schemas.microsoft.com/office/drawing/2014/chart" uri="{C3380CC4-5D6E-409C-BE32-E72D297353CC}">
              <c16:uniqueId val="{00000000-D358-499D-BE70-D60CCFC8C0E2}"/>
            </c:ext>
          </c:extLst>
        </c:ser>
        <c:ser>
          <c:idx val="1"/>
          <c:order val="1"/>
          <c:tx>
            <c:strRef>
              <c:f>Sheet1!$A$3</c:f>
              <c:strCache>
                <c:ptCount val="1"/>
                <c:pt idx="0">
                  <c:v>Easy</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8B-41EC-BBF5-99C5E6313D9B}"/>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8B-41EC-BBF5-99C5E6313D9B}"/>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8B-41EC-BBF5-99C5E6313D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Sheet1!$B$3:$O$3</c:f>
              <c:numCache>
                <c:formatCode>General</c:formatCode>
                <c:ptCount val="14"/>
                <c:pt idx="0">
                  <c:v>38</c:v>
                </c:pt>
                <c:pt idx="1">
                  <c:v>32</c:v>
                </c:pt>
                <c:pt idx="2">
                  <c:v>17</c:v>
                </c:pt>
                <c:pt idx="3">
                  <c:v>38</c:v>
                </c:pt>
                <c:pt idx="4">
                  <c:v>42</c:v>
                </c:pt>
                <c:pt idx="5">
                  <c:v>42</c:v>
                </c:pt>
                <c:pt idx="6">
                  <c:v>31</c:v>
                </c:pt>
                <c:pt idx="7">
                  <c:v>36</c:v>
                </c:pt>
                <c:pt idx="8">
                  <c:v>41</c:v>
                </c:pt>
                <c:pt idx="9">
                  <c:v>41</c:v>
                </c:pt>
                <c:pt idx="10">
                  <c:v>31</c:v>
                </c:pt>
                <c:pt idx="11">
                  <c:v>33</c:v>
                </c:pt>
                <c:pt idx="12">
                  <c:v>52</c:v>
                </c:pt>
                <c:pt idx="13">
                  <c:v>30</c:v>
                </c:pt>
              </c:numCache>
            </c:numRef>
          </c:val>
          <c:extLst>
            <c:ext xmlns:c16="http://schemas.microsoft.com/office/drawing/2014/chart" uri="{C3380CC4-5D6E-409C-BE32-E72D297353CC}">
              <c16:uniqueId val="{00000002-D358-499D-BE70-D60CCFC8C0E2}"/>
            </c:ext>
          </c:extLst>
        </c:ser>
        <c:ser>
          <c:idx val="2"/>
          <c:order val="2"/>
          <c:tx>
            <c:strRef>
              <c:f>Sheet1!$A$4</c:f>
              <c:strCache>
                <c:ptCount val="1"/>
                <c:pt idx="0">
                  <c:v>Difficult</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8B-41EC-BBF5-99C5E6313D9B}"/>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8B-41EC-BBF5-99C5E6313D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Sheet1!$B$4:$O$4</c:f>
              <c:numCache>
                <c:formatCode>General</c:formatCode>
                <c:ptCount val="14"/>
                <c:pt idx="0">
                  <c:v>13</c:v>
                </c:pt>
                <c:pt idx="1">
                  <c:v>26</c:v>
                </c:pt>
                <c:pt idx="2">
                  <c:v>21</c:v>
                </c:pt>
                <c:pt idx="3">
                  <c:v>33</c:v>
                </c:pt>
                <c:pt idx="4">
                  <c:v>29</c:v>
                </c:pt>
                <c:pt idx="5">
                  <c:v>14</c:v>
                </c:pt>
                <c:pt idx="6">
                  <c:v>15</c:v>
                </c:pt>
                <c:pt idx="7">
                  <c:v>11</c:v>
                </c:pt>
                <c:pt idx="8">
                  <c:v>22</c:v>
                </c:pt>
                <c:pt idx="9">
                  <c:v>18</c:v>
                </c:pt>
                <c:pt idx="10">
                  <c:v>17</c:v>
                </c:pt>
                <c:pt idx="11">
                  <c:v>10</c:v>
                </c:pt>
                <c:pt idx="12">
                  <c:v>10</c:v>
                </c:pt>
                <c:pt idx="13">
                  <c:v>19</c:v>
                </c:pt>
              </c:numCache>
            </c:numRef>
          </c:val>
          <c:extLst>
            <c:ext xmlns:c16="http://schemas.microsoft.com/office/drawing/2014/chart" uri="{C3380CC4-5D6E-409C-BE32-E72D297353CC}">
              <c16:uniqueId val="{00000003-D358-499D-BE70-D60CCFC8C0E2}"/>
            </c:ext>
          </c:extLst>
        </c:ser>
        <c:ser>
          <c:idx val="3"/>
          <c:order val="3"/>
          <c:tx>
            <c:strRef>
              <c:f>Sheet1!$A$5</c:f>
              <c:strCache>
                <c:ptCount val="1"/>
                <c:pt idx="0">
                  <c:v>Very difficult</c:v>
                </c:pt>
              </c:strCache>
            </c:strRef>
          </c:tx>
          <c:spPr>
            <a:solidFill>
              <a:schemeClr val="accent4"/>
            </a:solidFill>
            <a:ln>
              <a:noFill/>
            </a:ln>
            <a:effectLst/>
          </c:spPr>
          <c:invertIfNegative val="0"/>
          <c:dLbls>
            <c:delete val="1"/>
          </c:dLbls>
          <c:cat>
            <c:numRef>
              <c:f>Sheet1!$B$1:$O$1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Sheet1!$B$5:$O$5</c:f>
              <c:numCache>
                <c:formatCode>General</c:formatCode>
                <c:ptCount val="14"/>
                <c:pt idx="0">
                  <c:v>2</c:v>
                </c:pt>
                <c:pt idx="1">
                  <c:v>11</c:v>
                </c:pt>
                <c:pt idx="2">
                  <c:v>8</c:v>
                </c:pt>
                <c:pt idx="3">
                  <c:v>2</c:v>
                </c:pt>
                <c:pt idx="4">
                  <c:v>8</c:v>
                </c:pt>
                <c:pt idx="5">
                  <c:v>0</c:v>
                </c:pt>
                <c:pt idx="6">
                  <c:v>5</c:v>
                </c:pt>
                <c:pt idx="7">
                  <c:v>0</c:v>
                </c:pt>
                <c:pt idx="8">
                  <c:v>6</c:v>
                </c:pt>
                <c:pt idx="9">
                  <c:v>2</c:v>
                </c:pt>
                <c:pt idx="10">
                  <c:v>0</c:v>
                </c:pt>
                <c:pt idx="11">
                  <c:v>8</c:v>
                </c:pt>
                <c:pt idx="12">
                  <c:v>7</c:v>
                </c:pt>
                <c:pt idx="13">
                  <c:v>11</c:v>
                </c:pt>
              </c:numCache>
            </c:numRef>
          </c:val>
          <c:extLst>
            <c:ext xmlns:c16="http://schemas.microsoft.com/office/drawing/2014/chart" uri="{C3380CC4-5D6E-409C-BE32-E72D297353CC}">
              <c16:uniqueId val="{00000007-D358-499D-BE70-D60CCFC8C0E2}"/>
            </c:ext>
          </c:extLst>
        </c:ser>
        <c:dLbls>
          <c:showLegendKey val="0"/>
          <c:showVal val="1"/>
          <c:showCatName val="0"/>
          <c:showSerName val="0"/>
          <c:showPercent val="0"/>
          <c:showBubbleSize val="0"/>
        </c:dLbls>
        <c:gapWidth val="150"/>
        <c:overlap val="100"/>
        <c:axId val="282822528"/>
        <c:axId val="282824064"/>
      </c:barChart>
      <c:catAx>
        <c:axId val="28282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6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824064"/>
        <c:crosses val="autoZero"/>
        <c:auto val="1"/>
        <c:lblAlgn val="ctr"/>
        <c:lblOffset val="100"/>
        <c:tickLblSkip val="1"/>
        <c:noMultiLvlLbl val="0"/>
      </c:catAx>
      <c:valAx>
        <c:axId val="28282406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a:t>
                </a:r>
              </a:p>
            </c:rich>
          </c:tx>
          <c:layout>
            <c:manualLayout>
              <c:xMode val="edge"/>
              <c:yMode val="edge"/>
              <c:x val="0"/>
              <c:y val="7.8407239819004521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822528"/>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89775155814506E-2"/>
          <c:y val="4.0823977647955298E-2"/>
          <c:w val="0.8394401241640459"/>
          <c:h val="0.67346168825670982"/>
        </c:manualLayout>
      </c:layout>
      <c:barChart>
        <c:barDir val="col"/>
        <c:grouping val="clustered"/>
        <c:varyColors val="0"/>
        <c:ser>
          <c:idx val="1"/>
          <c:order val="1"/>
          <c:tx>
            <c:strRef>
              <c:f>Sheet1!$A$2</c:f>
              <c:strCache>
                <c:ptCount val="1"/>
                <c:pt idx="0">
                  <c:v>% Used Ketamine</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51-4FE0-B690-A47769AC244C}"/>
                </c:ext>
              </c:extLst>
            </c:dLbl>
            <c:dLbl>
              <c:idx val="16"/>
              <c:tx>
                <c:rich>
                  <a:bodyPr/>
                  <a:lstStyle/>
                  <a:p>
                    <a:fld id="{D7B835C5-4AAF-4AC0-AB15-82A31552EB50}"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3AE-4AB1-8B44-F6E3CA4C63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Sheet1!$B$2:$R$2</c:f>
              <c:numCache>
                <c:formatCode>General</c:formatCode>
                <c:ptCount val="17"/>
                <c:pt idx="0">
                  <c:v>36</c:v>
                </c:pt>
                <c:pt idx="1">
                  <c:v>39</c:v>
                </c:pt>
                <c:pt idx="2">
                  <c:v>24</c:v>
                </c:pt>
                <c:pt idx="3">
                  <c:v>11</c:v>
                </c:pt>
                <c:pt idx="4">
                  <c:v>26</c:v>
                </c:pt>
                <c:pt idx="5">
                  <c:v>20</c:v>
                </c:pt>
                <c:pt idx="6">
                  <c:v>19</c:v>
                </c:pt>
                <c:pt idx="7">
                  <c:v>13</c:v>
                </c:pt>
                <c:pt idx="8">
                  <c:v>8</c:v>
                </c:pt>
                <c:pt idx="9">
                  <c:v>10</c:v>
                </c:pt>
                <c:pt idx="10">
                  <c:v>6</c:v>
                </c:pt>
                <c:pt idx="11">
                  <c:v>4</c:v>
                </c:pt>
                <c:pt idx="12">
                  <c:v>4</c:v>
                </c:pt>
                <c:pt idx="13">
                  <c:v>15</c:v>
                </c:pt>
                <c:pt idx="14">
                  <c:v>48</c:v>
                </c:pt>
                <c:pt idx="15">
                  <c:v>24</c:v>
                </c:pt>
                <c:pt idx="16">
                  <c:v>33</c:v>
                </c:pt>
              </c:numCache>
            </c:numRef>
          </c:val>
          <c:extLst>
            <c:ext xmlns:c16="http://schemas.microsoft.com/office/drawing/2014/chart" uri="{C3380CC4-5D6E-409C-BE32-E72D297353CC}">
              <c16:uniqueId val="{00000000-30DF-4380-8678-7E5F87F67EED}"/>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 ketamine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5521435139532625E-2"/>
                  <c:y val="-3.9382731362975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5F-4F02-8212-8C8C7AE43AF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AE-4AB1-8B44-F6E3CA4C63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Sheet1!$B$3:$R$3</c:f>
              <c:numCache>
                <c:formatCode>General</c:formatCode>
                <c:ptCount val="17"/>
                <c:pt idx="0">
                  <c:v>3</c:v>
                </c:pt>
                <c:pt idx="1">
                  <c:v>3</c:v>
                </c:pt>
                <c:pt idx="2">
                  <c:v>2</c:v>
                </c:pt>
                <c:pt idx="3">
                  <c:v>2</c:v>
                </c:pt>
                <c:pt idx="4">
                  <c:v>3</c:v>
                </c:pt>
                <c:pt idx="5">
                  <c:v>3</c:v>
                </c:pt>
                <c:pt idx="6">
                  <c:v>2</c:v>
                </c:pt>
                <c:pt idx="7">
                  <c:v>3</c:v>
                </c:pt>
                <c:pt idx="8">
                  <c:v>2</c:v>
                </c:pt>
                <c:pt idx="9">
                  <c:v>2</c:v>
                </c:pt>
                <c:pt idx="10">
                  <c:v>1</c:v>
                </c:pt>
                <c:pt idx="11">
                  <c:v>1</c:v>
                </c:pt>
                <c:pt idx="12">
                  <c:v>1</c:v>
                </c:pt>
                <c:pt idx="13">
                  <c:v>1</c:v>
                </c:pt>
                <c:pt idx="14">
                  <c:v>2</c:v>
                </c:pt>
                <c:pt idx="15">
                  <c:v>2</c:v>
                </c:pt>
                <c:pt idx="16">
                  <c:v>4</c:v>
                </c:pt>
              </c:numCache>
            </c:numRef>
          </c:val>
          <c:smooth val="0"/>
          <c:extLst>
            <c:ext xmlns:c16="http://schemas.microsoft.com/office/drawing/2014/chart" uri="{C3380CC4-5D6E-409C-BE32-E72D297353CC}">
              <c16:uniqueId val="{00000001-30DF-4380-8678-7E5F87F67EED}"/>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0"/>
              <c:y val="8.8340230714583717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none"/>
        <c:minorTickMark val="none"/>
        <c:tickLblPos val="none"/>
        <c:crossAx val="-2101183640"/>
        <c:crosses val="autoZero"/>
        <c:auto val="0"/>
        <c:lblAlgn val="ctr"/>
        <c:lblOffset val="100"/>
        <c:noMultiLvlLbl val="0"/>
      </c:catAx>
      <c:valAx>
        <c:axId val="-2101183640"/>
        <c:scaling>
          <c:orientation val="minMax"/>
          <c:max val="5"/>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days</a:t>
                </a:r>
              </a:p>
            </c:rich>
          </c:tx>
          <c:layout>
            <c:manualLayout>
              <c:xMode val="edge"/>
              <c:yMode val="edge"/>
              <c:x val="0.97444932984723087"/>
              <c:y val="0.2351797453795062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114599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6584176977877"/>
          <c:y val="3.99158202619916E-2"/>
          <c:w val="0.86702972473268425"/>
          <c:h val="0.77007981023889571"/>
        </c:manualLayout>
      </c:layout>
      <c:barChart>
        <c:barDir val="col"/>
        <c:grouping val="clustered"/>
        <c:varyColors val="0"/>
        <c:ser>
          <c:idx val="0"/>
          <c:order val="0"/>
          <c:tx>
            <c:strRef>
              <c:f>Sheet1!$B$1</c:f>
              <c:strCache>
                <c:ptCount val="1"/>
                <c:pt idx="0">
                  <c:v>Gram</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8-431C-BDFF-0A09AA8AD275}"/>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18-431C-BDFF-0A09AA8AD2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200</c:v>
                </c:pt>
                <c:pt idx="1">
                  <c:v>200</c:v>
                </c:pt>
                <c:pt idx="2">
                  <c:v>200</c:v>
                </c:pt>
                <c:pt idx="3">
                  <c:v>300</c:v>
                </c:pt>
                <c:pt idx="4">
                  <c:v>200</c:v>
                </c:pt>
                <c:pt idx="5">
                  <c:v>225</c:v>
                </c:pt>
                <c:pt idx="6">
                  <c:v>200</c:v>
                </c:pt>
                <c:pt idx="7">
                  <c:v>125</c:v>
                </c:pt>
                <c:pt idx="8">
                  <c:v>250</c:v>
                </c:pt>
                <c:pt idx="9">
                  <c:v>57.5</c:v>
                </c:pt>
                <c:pt idx="10">
                  <c:v>100</c:v>
                </c:pt>
                <c:pt idx="13">
                  <c:v>175</c:v>
                </c:pt>
                <c:pt idx="14">
                  <c:v>250</c:v>
                </c:pt>
                <c:pt idx="15">
                  <c:v>175</c:v>
                </c:pt>
                <c:pt idx="16">
                  <c:v>200</c:v>
                </c:pt>
              </c:numCache>
            </c:numRef>
          </c:val>
          <c:extLst>
            <c:ext xmlns:c16="http://schemas.microsoft.com/office/drawing/2014/chart" uri="{C3380CC4-5D6E-409C-BE32-E72D297353CC}">
              <c16:uniqueId val="{00000002-9418-431C-BDFF-0A09AA8AD275}"/>
            </c:ext>
          </c:extLst>
        </c:ser>
        <c:dLbls>
          <c:showLegendKey val="0"/>
          <c:showVal val="0"/>
          <c:showCatName val="0"/>
          <c:showSerName val="0"/>
          <c:showPercent val="0"/>
          <c:showBubbleSize val="0"/>
        </c:dLbls>
        <c:gapWidth val="219"/>
        <c:overlap val="-27"/>
        <c:axId val="566725264"/>
        <c:axId val="566719360"/>
      </c:barChart>
      <c:catAx>
        <c:axId val="56672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6719360"/>
        <c:crosses val="autoZero"/>
        <c:auto val="1"/>
        <c:lblAlgn val="ctr"/>
        <c:lblOffset val="100"/>
        <c:noMultiLvlLbl val="0"/>
      </c:catAx>
      <c:valAx>
        <c:axId val="566719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price ($)</a:t>
                </a:r>
              </a:p>
            </c:rich>
          </c:tx>
          <c:layout>
            <c:manualLayout>
              <c:xMode val="edge"/>
              <c:yMode val="edge"/>
              <c:x val="1.0946907498631636E-2"/>
              <c:y val="0.3156082371424002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6725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67591306180543E-2"/>
          <c:y val="3.6150834681018415E-2"/>
          <c:w val="0.89022805576225772"/>
          <c:h val="0.78116247440838327"/>
        </c:manualLayout>
      </c:layout>
      <c:barChart>
        <c:barDir val="col"/>
        <c:grouping val="percentStacked"/>
        <c:varyColors val="0"/>
        <c:ser>
          <c:idx val="0"/>
          <c:order val="0"/>
          <c:tx>
            <c:strRef>
              <c:f>Sheet1!$B$1</c:f>
              <c:strCache>
                <c:ptCount val="1"/>
                <c:pt idx="0">
                  <c:v>Low</c:v>
                </c:pt>
              </c:strCache>
            </c:strRef>
          </c:tx>
          <c:spPr>
            <a:solidFill>
              <a:schemeClr val="accent1"/>
            </a:solidFill>
            <a:ln>
              <a:noFill/>
            </a:ln>
            <a:effectLst/>
          </c:spPr>
          <c:invertIfNegative val="0"/>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0</c:v>
                </c:pt>
                <c:pt idx="1">
                  <c:v>13</c:v>
                </c:pt>
                <c:pt idx="2">
                  <c:v>0</c:v>
                </c:pt>
                <c:pt idx="3">
                  <c:v>7</c:v>
                </c:pt>
                <c:pt idx="4">
                  <c:v>5</c:v>
                </c:pt>
                <c:pt idx="5">
                  <c:v>0</c:v>
                </c:pt>
                <c:pt idx="6">
                  <c:v>14</c:v>
                </c:pt>
                <c:pt idx="7">
                  <c:v>27</c:v>
                </c:pt>
                <c:pt idx="8">
                  <c:v>0</c:v>
                </c:pt>
                <c:pt idx="9">
                  <c:v>6</c:v>
                </c:pt>
                <c:pt idx="10">
                  <c:v>71</c:v>
                </c:pt>
                <c:pt idx="11">
                  <c:v>0</c:v>
                </c:pt>
                <c:pt idx="12">
                  <c:v>0</c:v>
                </c:pt>
                <c:pt idx="13">
                  <c:v>4</c:v>
                </c:pt>
                <c:pt idx="14">
                  <c:v>0</c:v>
                </c:pt>
                <c:pt idx="15">
                  <c:v>3</c:v>
                </c:pt>
                <c:pt idx="16">
                  <c:v>4</c:v>
                </c:pt>
              </c:numCache>
            </c:numRef>
          </c:val>
          <c:extLst>
            <c:ext xmlns:c16="http://schemas.microsoft.com/office/drawing/2014/chart" uri="{C3380CC4-5D6E-409C-BE32-E72D297353CC}">
              <c16:uniqueId val="{00000000-1B30-4C1B-95DD-37B5E121664A}"/>
            </c:ext>
          </c:extLst>
        </c:ser>
        <c:ser>
          <c:idx val="1"/>
          <c:order val="1"/>
          <c:tx>
            <c:strRef>
              <c:f>Sheet1!$C$1</c:f>
              <c:strCache>
                <c:ptCount val="1"/>
                <c:pt idx="0">
                  <c:v>Medium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EE-4CE2-9724-18AC45DE618B}"/>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EE-4CE2-9724-18AC45DE618B}"/>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EE-4CE2-9724-18AC45DE61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17</c:v>
                </c:pt>
                <c:pt idx="1">
                  <c:v>26</c:v>
                </c:pt>
                <c:pt idx="2">
                  <c:v>25</c:v>
                </c:pt>
                <c:pt idx="3">
                  <c:v>13</c:v>
                </c:pt>
                <c:pt idx="4">
                  <c:v>15</c:v>
                </c:pt>
                <c:pt idx="5">
                  <c:v>44</c:v>
                </c:pt>
                <c:pt idx="6">
                  <c:v>57</c:v>
                </c:pt>
                <c:pt idx="7">
                  <c:v>27</c:v>
                </c:pt>
                <c:pt idx="8">
                  <c:v>35</c:v>
                </c:pt>
                <c:pt idx="9">
                  <c:v>31</c:v>
                </c:pt>
                <c:pt idx="10">
                  <c:v>29</c:v>
                </c:pt>
                <c:pt idx="11">
                  <c:v>50</c:v>
                </c:pt>
                <c:pt idx="12">
                  <c:v>50</c:v>
                </c:pt>
                <c:pt idx="13">
                  <c:v>23</c:v>
                </c:pt>
                <c:pt idx="14">
                  <c:v>21</c:v>
                </c:pt>
                <c:pt idx="15">
                  <c:v>30</c:v>
                </c:pt>
                <c:pt idx="16">
                  <c:v>25</c:v>
                </c:pt>
              </c:numCache>
            </c:numRef>
          </c:val>
          <c:extLst>
            <c:ext xmlns:c16="http://schemas.microsoft.com/office/drawing/2014/chart" uri="{C3380CC4-5D6E-409C-BE32-E72D297353CC}">
              <c16:uniqueId val="{00000009-1B30-4C1B-95DD-37B5E121664A}"/>
            </c:ext>
          </c:extLst>
        </c:ser>
        <c:ser>
          <c:idx val="2"/>
          <c:order val="2"/>
          <c:tx>
            <c:strRef>
              <c:f>Sheet1!$D$1</c:f>
              <c:strCache>
                <c:ptCount val="1"/>
                <c:pt idx="0">
                  <c:v>High</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EE-4CE2-9724-18AC45DE618B}"/>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EE-4CE2-9724-18AC45DE618B}"/>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EE-4CE2-9724-18AC45DE61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77</c:v>
                </c:pt>
                <c:pt idx="1">
                  <c:v>57</c:v>
                </c:pt>
                <c:pt idx="2">
                  <c:v>67</c:v>
                </c:pt>
                <c:pt idx="3">
                  <c:v>73</c:v>
                </c:pt>
                <c:pt idx="4">
                  <c:v>75</c:v>
                </c:pt>
                <c:pt idx="5">
                  <c:v>56</c:v>
                </c:pt>
                <c:pt idx="6">
                  <c:v>29</c:v>
                </c:pt>
                <c:pt idx="7">
                  <c:v>46</c:v>
                </c:pt>
                <c:pt idx="8">
                  <c:v>60</c:v>
                </c:pt>
                <c:pt idx="9">
                  <c:v>63</c:v>
                </c:pt>
                <c:pt idx="10">
                  <c:v>0</c:v>
                </c:pt>
                <c:pt idx="11">
                  <c:v>50</c:v>
                </c:pt>
                <c:pt idx="12">
                  <c:v>50</c:v>
                </c:pt>
                <c:pt idx="13">
                  <c:v>58</c:v>
                </c:pt>
                <c:pt idx="14">
                  <c:v>57</c:v>
                </c:pt>
                <c:pt idx="15">
                  <c:v>35</c:v>
                </c:pt>
                <c:pt idx="16">
                  <c:v>71</c:v>
                </c:pt>
              </c:numCache>
            </c:numRef>
          </c:val>
          <c:extLst>
            <c:ext xmlns:c16="http://schemas.microsoft.com/office/drawing/2014/chart" uri="{C3380CC4-5D6E-409C-BE32-E72D297353CC}">
              <c16:uniqueId val="{0000000F-1B30-4C1B-95DD-37B5E121664A}"/>
            </c:ext>
          </c:extLst>
        </c:ser>
        <c:ser>
          <c:idx val="3"/>
          <c:order val="3"/>
          <c:tx>
            <c:strRef>
              <c:f>Sheet1!$E$1</c:f>
              <c:strCache>
                <c:ptCount val="1"/>
                <c:pt idx="0">
                  <c:v>Fluctuates</c:v>
                </c:pt>
              </c:strCache>
            </c:strRef>
          </c:tx>
          <c:spPr>
            <a:solidFill>
              <a:schemeClr val="accent4"/>
            </a:solidFill>
            <a:ln>
              <a:noFill/>
            </a:ln>
            <a:effectLst/>
          </c:spPr>
          <c:invertIfNegative val="0"/>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6</c:v>
                </c:pt>
                <c:pt idx="1">
                  <c:v>4</c:v>
                </c:pt>
                <c:pt idx="2">
                  <c:v>8</c:v>
                </c:pt>
                <c:pt idx="3">
                  <c:v>7</c:v>
                </c:pt>
                <c:pt idx="4">
                  <c:v>5</c:v>
                </c:pt>
                <c:pt idx="5">
                  <c:v>0</c:v>
                </c:pt>
                <c:pt idx="6">
                  <c:v>0</c:v>
                </c:pt>
                <c:pt idx="7">
                  <c:v>0</c:v>
                </c:pt>
                <c:pt idx="8">
                  <c:v>5</c:v>
                </c:pt>
                <c:pt idx="9">
                  <c:v>0</c:v>
                </c:pt>
                <c:pt idx="10">
                  <c:v>0</c:v>
                </c:pt>
                <c:pt idx="11">
                  <c:v>0</c:v>
                </c:pt>
                <c:pt idx="12">
                  <c:v>0</c:v>
                </c:pt>
                <c:pt idx="13">
                  <c:v>15</c:v>
                </c:pt>
                <c:pt idx="14">
                  <c:v>21</c:v>
                </c:pt>
                <c:pt idx="15">
                  <c:v>3</c:v>
                </c:pt>
                <c:pt idx="16">
                  <c:v>0</c:v>
                </c:pt>
              </c:numCache>
            </c:numRef>
          </c:val>
          <c:extLst>
            <c:ext xmlns:c16="http://schemas.microsoft.com/office/drawing/2014/chart" uri="{C3380CC4-5D6E-409C-BE32-E72D297353CC}">
              <c16:uniqueId val="{00000012-1B30-4C1B-95DD-37B5E121664A}"/>
            </c:ext>
          </c:extLst>
        </c:ser>
        <c:dLbls>
          <c:showLegendKey val="0"/>
          <c:showVal val="0"/>
          <c:showCatName val="0"/>
          <c:showSerName val="0"/>
          <c:showPercent val="0"/>
          <c:showBubbleSize val="0"/>
        </c:dLbls>
        <c:gapWidth val="150"/>
        <c:overlap val="100"/>
        <c:axId val="530908096"/>
        <c:axId val="530913016"/>
      </c:barChart>
      <c:catAx>
        <c:axId val="53090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0913016"/>
        <c:crosses val="autoZero"/>
        <c:auto val="1"/>
        <c:lblAlgn val="ctr"/>
        <c:lblOffset val="100"/>
        <c:noMultiLvlLbl val="0"/>
      </c:catAx>
      <c:valAx>
        <c:axId val="530913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a:t>
                </a:r>
              </a:p>
            </c:rich>
          </c:tx>
          <c:layout>
            <c:manualLayout>
              <c:xMode val="edge"/>
              <c:yMode val="edge"/>
              <c:x val="1.0911074740861976E-2"/>
              <c:y val="0.1918085574873610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090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928093912702488E-2"/>
          <c:y val="4.5045045045045043E-2"/>
          <c:w val="0.92206968976935144"/>
          <c:h val="0.73612852083113678"/>
        </c:manualLayout>
      </c:layout>
      <c:lineChart>
        <c:grouping val="standard"/>
        <c:varyColors val="0"/>
        <c:ser>
          <c:idx val="0"/>
          <c:order val="0"/>
          <c:tx>
            <c:strRef>
              <c:f>Sheet1!$A$2</c:f>
              <c:strCache>
                <c:ptCount val="1"/>
                <c:pt idx="0">
                  <c:v>Ecstasy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6204620462046202E-2"/>
                  <c:y val="-2.0601142965405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CA-4DAE-A0EB-1D8287432FBA}"/>
                </c:ext>
              </c:extLst>
            </c:dLbl>
            <c:dLbl>
              <c:idx val="15"/>
              <c:layout>
                <c:manualLayout>
                  <c:x val="-3.3003300330033E-2"/>
                  <c:y val="2.0742584526031945E-2"/>
                </c:manualLayout>
              </c:layout>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CA-4DAE-A0EB-1D8287432FBA}"/>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CA-4DAE-A0EB-1D8287432FB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29</c:v>
                </c:pt>
                <c:pt idx="1">
                  <c:v>36</c:v>
                </c:pt>
                <c:pt idx="2">
                  <c:v>38</c:v>
                </c:pt>
                <c:pt idx="3">
                  <c:v>26</c:v>
                </c:pt>
                <c:pt idx="4">
                  <c:v>27</c:v>
                </c:pt>
                <c:pt idx="5">
                  <c:v>35</c:v>
                </c:pt>
                <c:pt idx="6">
                  <c:v>43</c:v>
                </c:pt>
                <c:pt idx="7">
                  <c:v>30</c:v>
                </c:pt>
                <c:pt idx="8">
                  <c:v>22</c:v>
                </c:pt>
                <c:pt idx="9">
                  <c:v>32</c:v>
                </c:pt>
                <c:pt idx="10">
                  <c:v>25</c:v>
                </c:pt>
                <c:pt idx="11">
                  <c:v>27</c:v>
                </c:pt>
                <c:pt idx="12">
                  <c:v>30</c:v>
                </c:pt>
                <c:pt idx="13">
                  <c:v>40</c:v>
                </c:pt>
                <c:pt idx="14">
                  <c:v>40</c:v>
                </c:pt>
                <c:pt idx="15">
                  <c:v>33</c:v>
                </c:pt>
                <c:pt idx="16">
                  <c:v>42</c:v>
                </c:pt>
              </c:numCache>
            </c:numRef>
          </c:val>
          <c:smooth val="0"/>
          <c:extLst>
            <c:ext xmlns:c16="http://schemas.microsoft.com/office/drawing/2014/chart" uri="{C3380CC4-5D6E-409C-BE32-E72D297353CC}">
              <c16:uniqueId val="{00000003-9ECA-4DAE-A0EB-1D8287432FBA}"/>
            </c:ext>
          </c:extLst>
        </c:ser>
        <c:ser>
          <c:idx val="1"/>
          <c:order val="1"/>
          <c:tx>
            <c:strRef>
              <c:f>Sheet1!$A$3</c:f>
              <c:strCache>
                <c:ptCount val="1"/>
                <c:pt idx="0">
                  <c:v>Cannabis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9801980198019802E-2"/>
                  <c:y val="-3.7220843672456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CA-4DAE-A0EB-1D8287432FBA}"/>
                </c:ext>
              </c:extLst>
            </c:dLbl>
            <c:dLbl>
              <c:idx val="15"/>
              <c:layout>
                <c:manualLayout>
                  <c:x val="-3.9603960396039604E-2"/>
                  <c:y val="2.0742584526031945E-2"/>
                </c:manualLayout>
              </c:layout>
              <c:showLegendKey val="0"/>
              <c:showVal val="1"/>
              <c:showCatName val="0"/>
              <c:showSerName val="0"/>
              <c:showPercent val="0"/>
              <c:showBubbleSize val="0"/>
              <c:extLst>
                <c:ext xmlns:c15="http://schemas.microsoft.com/office/drawing/2012/chart" uri="{CE6537A1-D6FC-4f65-9D91-7224C49458BB}">
                  <c15:layout>
                    <c:manualLayout>
                      <c:w val="4.7194719471947193E-2"/>
                      <c:h val="6.5443017507067991E-2"/>
                    </c:manualLayout>
                  </c15:layout>
                </c:ext>
                <c:ext xmlns:c16="http://schemas.microsoft.com/office/drawing/2014/chart" uri="{C3380CC4-5D6E-409C-BE32-E72D297353CC}">
                  <c16:uniqueId val="{00000005-9ECA-4DAE-A0EB-1D8287432FBA}"/>
                </c:ext>
              </c:extLst>
            </c:dLbl>
            <c:dLbl>
              <c:idx val="16"/>
              <c:layout>
                <c:manualLayout>
                  <c:x val="-2.2002200220023614E-3"/>
                  <c:y val="-4.21286791546828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CA-4DAE-A0EB-1D8287432FB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48</c:v>
                </c:pt>
                <c:pt idx="1">
                  <c:v>47</c:v>
                </c:pt>
                <c:pt idx="2">
                  <c:v>67</c:v>
                </c:pt>
                <c:pt idx="3">
                  <c:v>53</c:v>
                </c:pt>
                <c:pt idx="4">
                  <c:v>57</c:v>
                </c:pt>
                <c:pt idx="5">
                  <c:v>53</c:v>
                </c:pt>
                <c:pt idx="6">
                  <c:v>62</c:v>
                </c:pt>
                <c:pt idx="7">
                  <c:v>69</c:v>
                </c:pt>
                <c:pt idx="8">
                  <c:v>69</c:v>
                </c:pt>
                <c:pt idx="9">
                  <c:v>52</c:v>
                </c:pt>
                <c:pt idx="10">
                  <c:v>61</c:v>
                </c:pt>
                <c:pt idx="11">
                  <c:v>54</c:v>
                </c:pt>
                <c:pt idx="12">
                  <c:v>65</c:v>
                </c:pt>
                <c:pt idx="13">
                  <c:v>68</c:v>
                </c:pt>
                <c:pt idx="14">
                  <c:v>66</c:v>
                </c:pt>
                <c:pt idx="15">
                  <c:v>60</c:v>
                </c:pt>
                <c:pt idx="16">
                  <c:v>65</c:v>
                </c:pt>
              </c:numCache>
            </c:numRef>
          </c:val>
          <c:smooth val="0"/>
          <c:extLst>
            <c:ext xmlns:c16="http://schemas.microsoft.com/office/drawing/2014/chart" uri="{C3380CC4-5D6E-409C-BE32-E72D297353CC}">
              <c16:uniqueId val="{00000007-9ECA-4DAE-A0EB-1D8287432FBA}"/>
            </c:ext>
          </c:extLst>
        </c:ser>
        <c:ser>
          <c:idx val="2"/>
          <c:order val="2"/>
          <c:tx>
            <c:strRef>
              <c:f>Sheet1!$A$4</c:f>
              <c:strCache>
                <c:ptCount val="1"/>
                <c:pt idx="0">
                  <c:v>Methamphetamine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layout>
                <c:manualLayout>
                  <c:x val="-4.6204620462046223E-2"/>
                  <c:y val="1.6594230948262768E-2"/>
                </c:manualLayout>
              </c:layout>
              <c:showLegendKey val="0"/>
              <c:showVal val="1"/>
              <c:showCatName val="0"/>
              <c:showSerName val="0"/>
              <c:showPercent val="0"/>
              <c:showBubbleSize val="0"/>
              <c:extLst>
                <c:ext xmlns:c15="http://schemas.microsoft.com/office/drawing/2012/chart" uri="{CE6537A1-D6FC-4f65-9D91-7224C49458BB}">
                  <c15:layout>
                    <c:manualLayout>
                      <c:w val="4.9394939493949394E-2"/>
                      <c:h val="8.2037085127893539E-2"/>
                    </c:manualLayout>
                  </c15:layout>
                </c:ext>
                <c:ext xmlns:c16="http://schemas.microsoft.com/office/drawing/2014/chart" uri="{C3380CC4-5D6E-409C-BE32-E72D297353CC}">
                  <c16:uniqueId val="{00000008-9ECA-4DAE-A0EB-1D8287432FBA}"/>
                </c:ext>
              </c:extLst>
            </c:dLbl>
            <c:dLbl>
              <c:idx val="2"/>
              <c:delete val="1"/>
              <c:extLst>
                <c:ext xmlns:c15="http://schemas.microsoft.com/office/drawing/2012/chart" uri="{CE6537A1-D6FC-4f65-9D91-7224C49458BB}"/>
                <c:ext xmlns:c16="http://schemas.microsoft.com/office/drawing/2014/chart" uri="{C3380CC4-5D6E-409C-BE32-E72D297353CC}">
                  <c16:uniqueId val="{00000009-9ECA-4DAE-A0EB-1D8287432FBA}"/>
                </c:ext>
              </c:extLst>
            </c:dLbl>
            <c:dLbl>
              <c:idx val="3"/>
              <c:delete val="1"/>
              <c:extLst>
                <c:ext xmlns:c15="http://schemas.microsoft.com/office/drawing/2012/chart" uri="{CE6537A1-D6FC-4f65-9D91-7224C49458BB}"/>
                <c:ext xmlns:c16="http://schemas.microsoft.com/office/drawing/2014/chart" uri="{C3380CC4-5D6E-409C-BE32-E72D297353CC}">
                  <c16:uniqueId val="{0000000A-9ECA-4DAE-A0EB-1D8287432FBA}"/>
                </c:ext>
              </c:extLst>
            </c:dLbl>
            <c:dLbl>
              <c:idx val="4"/>
              <c:delete val="1"/>
              <c:extLst>
                <c:ext xmlns:c15="http://schemas.microsoft.com/office/drawing/2012/chart" uri="{CE6537A1-D6FC-4f65-9D91-7224C49458BB}"/>
                <c:ext xmlns:c16="http://schemas.microsoft.com/office/drawing/2014/chart" uri="{C3380CC4-5D6E-409C-BE32-E72D297353CC}">
                  <c16:uniqueId val="{0000000B-9ECA-4DAE-A0EB-1D8287432FBA}"/>
                </c:ext>
              </c:extLst>
            </c:dLbl>
            <c:dLbl>
              <c:idx val="5"/>
              <c:delete val="1"/>
              <c:extLst>
                <c:ext xmlns:c15="http://schemas.microsoft.com/office/drawing/2012/chart" uri="{CE6537A1-D6FC-4f65-9D91-7224C49458BB}"/>
                <c:ext xmlns:c16="http://schemas.microsoft.com/office/drawing/2014/chart" uri="{C3380CC4-5D6E-409C-BE32-E72D297353CC}">
                  <c16:uniqueId val="{0000000C-9ECA-4DAE-A0EB-1D8287432FBA}"/>
                </c:ext>
              </c:extLst>
            </c:dLbl>
            <c:dLbl>
              <c:idx val="6"/>
              <c:delete val="1"/>
              <c:extLst>
                <c:ext xmlns:c15="http://schemas.microsoft.com/office/drawing/2012/chart" uri="{CE6537A1-D6FC-4f65-9D91-7224C49458BB}"/>
                <c:ext xmlns:c16="http://schemas.microsoft.com/office/drawing/2014/chart" uri="{C3380CC4-5D6E-409C-BE32-E72D297353CC}">
                  <c16:uniqueId val="{0000000D-9ECA-4DAE-A0EB-1D8287432FBA}"/>
                </c:ext>
              </c:extLst>
            </c:dLbl>
            <c:dLbl>
              <c:idx val="7"/>
              <c:delete val="1"/>
              <c:extLst>
                <c:ext xmlns:c15="http://schemas.microsoft.com/office/drawing/2012/chart" uri="{CE6537A1-D6FC-4f65-9D91-7224C49458BB}"/>
                <c:ext xmlns:c16="http://schemas.microsoft.com/office/drawing/2014/chart" uri="{C3380CC4-5D6E-409C-BE32-E72D297353CC}">
                  <c16:uniqueId val="{0000000E-9ECA-4DAE-A0EB-1D8287432FBA}"/>
                </c:ext>
              </c:extLst>
            </c:dLbl>
            <c:dLbl>
              <c:idx val="8"/>
              <c:delete val="1"/>
              <c:extLst>
                <c:ext xmlns:c15="http://schemas.microsoft.com/office/drawing/2012/chart" uri="{CE6537A1-D6FC-4f65-9D91-7224C49458BB}"/>
                <c:ext xmlns:c16="http://schemas.microsoft.com/office/drawing/2014/chart" uri="{C3380CC4-5D6E-409C-BE32-E72D297353CC}">
                  <c16:uniqueId val="{0000000F-9ECA-4DAE-A0EB-1D8287432FBA}"/>
                </c:ext>
              </c:extLst>
            </c:dLbl>
            <c:dLbl>
              <c:idx val="9"/>
              <c:delete val="1"/>
              <c:extLst>
                <c:ext xmlns:c15="http://schemas.microsoft.com/office/drawing/2012/chart" uri="{CE6537A1-D6FC-4f65-9D91-7224C49458BB}"/>
                <c:ext xmlns:c16="http://schemas.microsoft.com/office/drawing/2014/chart" uri="{C3380CC4-5D6E-409C-BE32-E72D297353CC}">
                  <c16:uniqueId val="{00000010-9ECA-4DAE-A0EB-1D8287432FBA}"/>
                </c:ext>
              </c:extLst>
            </c:dLbl>
            <c:dLbl>
              <c:idx val="10"/>
              <c:delete val="1"/>
              <c:extLst>
                <c:ext xmlns:c15="http://schemas.microsoft.com/office/drawing/2012/chart" uri="{CE6537A1-D6FC-4f65-9D91-7224C49458BB}"/>
                <c:ext xmlns:c16="http://schemas.microsoft.com/office/drawing/2014/chart" uri="{C3380CC4-5D6E-409C-BE32-E72D297353CC}">
                  <c16:uniqueId val="{00000011-9ECA-4DAE-A0EB-1D8287432FBA}"/>
                </c:ext>
              </c:extLst>
            </c:dLbl>
            <c:dLbl>
              <c:idx val="11"/>
              <c:delete val="1"/>
              <c:extLst>
                <c:ext xmlns:c15="http://schemas.microsoft.com/office/drawing/2012/chart" uri="{CE6537A1-D6FC-4f65-9D91-7224C49458BB}"/>
                <c:ext xmlns:c16="http://schemas.microsoft.com/office/drawing/2014/chart" uri="{C3380CC4-5D6E-409C-BE32-E72D297353CC}">
                  <c16:uniqueId val="{00000012-9ECA-4DAE-A0EB-1D8287432FBA}"/>
                </c:ext>
              </c:extLst>
            </c:dLbl>
            <c:dLbl>
              <c:idx val="12"/>
              <c:delete val="1"/>
              <c:extLst>
                <c:ext xmlns:c15="http://schemas.microsoft.com/office/drawing/2012/chart" uri="{CE6537A1-D6FC-4f65-9D91-7224C49458BB}"/>
                <c:ext xmlns:c16="http://schemas.microsoft.com/office/drawing/2014/chart" uri="{C3380CC4-5D6E-409C-BE32-E72D297353CC}">
                  <c16:uniqueId val="{00000013-9ECA-4DAE-A0EB-1D8287432FBA}"/>
                </c:ext>
              </c:extLst>
            </c:dLbl>
            <c:dLbl>
              <c:idx val="13"/>
              <c:delete val="1"/>
              <c:extLst>
                <c:ext xmlns:c15="http://schemas.microsoft.com/office/drawing/2012/chart" uri="{CE6537A1-D6FC-4f65-9D91-7224C49458BB}"/>
                <c:ext xmlns:c16="http://schemas.microsoft.com/office/drawing/2014/chart" uri="{C3380CC4-5D6E-409C-BE32-E72D297353CC}">
                  <c16:uniqueId val="{00000014-9ECA-4DAE-A0EB-1D8287432FBA}"/>
                </c:ext>
              </c:extLst>
            </c:dLbl>
            <c:dLbl>
              <c:idx val="14"/>
              <c:delete val="1"/>
              <c:extLst>
                <c:ext xmlns:c15="http://schemas.microsoft.com/office/drawing/2012/chart" uri="{CE6537A1-D6FC-4f65-9D91-7224C49458BB}"/>
                <c:ext xmlns:c16="http://schemas.microsoft.com/office/drawing/2014/chart" uri="{C3380CC4-5D6E-409C-BE32-E72D297353CC}">
                  <c16:uniqueId val="{00000015-9ECA-4DAE-A0EB-1D8287432FBA}"/>
                </c:ext>
              </c:extLst>
            </c:dLbl>
            <c:dLbl>
              <c:idx val="15"/>
              <c:layout>
                <c:manualLayout>
                  <c:x val="-2.8602860286028604E-2"/>
                  <c:y val="-2.48911014312383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ECA-4DAE-A0EB-1D8287432FB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1">
                  <c:v>32</c:v>
                </c:pt>
                <c:pt idx="2">
                  <c:v>38</c:v>
                </c:pt>
                <c:pt idx="3">
                  <c:v>28</c:v>
                </c:pt>
                <c:pt idx="4">
                  <c:v>37</c:v>
                </c:pt>
                <c:pt idx="5">
                  <c:v>16</c:v>
                </c:pt>
                <c:pt idx="6">
                  <c:v>15</c:v>
                </c:pt>
                <c:pt idx="7">
                  <c:v>11</c:v>
                </c:pt>
                <c:pt idx="8">
                  <c:v>13</c:v>
                </c:pt>
                <c:pt idx="9">
                  <c:v>5</c:v>
                </c:pt>
                <c:pt idx="10">
                  <c:v>7</c:v>
                </c:pt>
                <c:pt idx="11">
                  <c:v>2</c:v>
                </c:pt>
                <c:pt idx="12">
                  <c:v>13</c:v>
                </c:pt>
                <c:pt idx="13">
                  <c:v>3</c:v>
                </c:pt>
                <c:pt idx="14">
                  <c:v>6</c:v>
                </c:pt>
                <c:pt idx="15">
                  <c:v>17</c:v>
                </c:pt>
                <c:pt idx="16">
                  <c:v>9</c:v>
                </c:pt>
              </c:numCache>
            </c:numRef>
          </c:val>
          <c:smooth val="0"/>
          <c:extLst>
            <c:ext xmlns:c16="http://schemas.microsoft.com/office/drawing/2014/chart" uri="{C3380CC4-5D6E-409C-BE32-E72D297353CC}">
              <c16:uniqueId val="{00000017-9ECA-4DAE-A0EB-1D8287432FBA}"/>
            </c:ext>
          </c:extLst>
        </c:ser>
        <c:ser>
          <c:idx val="3"/>
          <c:order val="3"/>
          <c:tx>
            <c:strRef>
              <c:f>Sheet1!$A$5</c:f>
              <c:strCache>
                <c:ptCount val="1"/>
                <c:pt idx="0">
                  <c:v>Cocaine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6"/>
              <c:layout>
                <c:manualLayout>
                  <c:x val="-1.1001100110011163E-2"/>
                  <c:y val="-3.3188135241651109E-2"/>
                </c:manualLayout>
              </c:layout>
              <c:tx>
                <c:rich>
                  <a:bodyPr/>
                  <a:lstStyle/>
                  <a:p>
                    <a:fld id="{85B16C5E-326B-4B4E-B95A-E5333DFAF824}"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9ECA-4DAE-A0EB-1D8287432FB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0</c:formatCode>
                <c:ptCount val="17"/>
                <c:pt idx="0">
                  <c:v>0</c:v>
                </c:pt>
                <c:pt idx="1">
                  <c:v>0</c:v>
                </c:pt>
                <c:pt idx="2">
                  <c:v>3</c:v>
                </c:pt>
                <c:pt idx="3">
                  <c:v>0</c:v>
                </c:pt>
                <c:pt idx="4">
                  <c:v>3</c:v>
                </c:pt>
                <c:pt idx="5">
                  <c:v>1</c:v>
                </c:pt>
                <c:pt idx="6">
                  <c:v>0</c:v>
                </c:pt>
                <c:pt idx="7">
                  <c:v>2</c:v>
                </c:pt>
                <c:pt idx="8">
                  <c:v>0</c:v>
                </c:pt>
                <c:pt idx="9">
                  <c:v>0</c:v>
                </c:pt>
                <c:pt idx="10">
                  <c:v>2</c:v>
                </c:pt>
                <c:pt idx="11">
                  <c:v>2</c:v>
                </c:pt>
                <c:pt idx="12">
                  <c:v>0</c:v>
                </c:pt>
                <c:pt idx="13">
                  <c:v>1</c:v>
                </c:pt>
                <c:pt idx="14">
                  <c:v>4</c:v>
                </c:pt>
                <c:pt idx="15" formatCode="General">
                  <c:v>2</c:v>
                </c:pt>
                <c:pt idx="16" formatCode="General">
                  <c:v>10</c:v>
                </c:pt>
              </c:numCache>
            </c:numRef>
          </c:val>
          <c:smooth val="0"/>
          <c:extLst>
            <c:ext xmlns:c16="http://schemas.microsoft.com/office/drawing/2014/chart" uri="{C3380CC4-5D6E-409C-BE32-E72D297353CC}">
              <c16:uniqueId val="{00000019-9ECA-4DAE-A0EB-1D8287432FBA}"/>
            </c:ext>
          </c:extLst>
        </c:ser>
        <c:dLbls>
          <c:showLegendKey val="0"/>
          <c:showVal val="0"/>
          <c:showCatName val="0"/>
          <c:showSerName val="0"/>
          <c:showPercent val="0"/>
          <c:showBubbleSize val="0"/>
        </c:dLbls>
        <c:marker val="1"/>
        <c:smooth val="0"/>
        <c:axId val="548583928"/>
        <c:axId val="548586552"/>
      </c:lineChart>
      <c:catAx>
        <c:axId val="548583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8586552"/>
        <c:crosses val="autoZero"/>
        <c:auto val="1"/>
        <c:lblAlgn val="ctr"/>
        <c:lblOffset val="100"/>
        <c:noMultiLvlLbl val="0"/>
      </c:catAx>
      <c:valAx>
        <c:axId val="5485865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SA EDRS participants</a:t>
                </a:r>
              </a:p>
            </c:rich>
          </c:tx>
          <c:layout>
            <c:manualLayout>
              <c:xMode val="edge"/>
              <c:yMode val="edge"/>
              <c:x val="8.8008800880088004E-3"/>
              <c:y val="0.1904536426189969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8583928"/>
        <c:crosses val="autoZero"/>
        <c:crossBetween val="between"/>
      </c:valAx>
      <c:spPr>
        <a:noFill/>
        <a:ln>
          <a:noFill/>
        </a:ln>
        <a:effectLst/>
      </c:spPr>
    </c:plotArea>
    <c:legend>
      <c:legendPos val="b"/>
      <c:layout>
        <c:manualLayout>
          <c:xMode val="edge"/>
          <c:yMode val="edge"/>
          <c:x val="0.14844780541046232"/>
          <c:y val="0.82770163864652058"/>
          <c:w val="0.83291737047720538"/>
          <c:h val="0.155755716639638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Very easy</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30-4DB0-B5CC-E938C7DCBE8B}"/>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30-4DB0-B5CC-E938C7DCBE8B}"/>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30-4DB0-B5CC-E938C7DCBE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20</c:v>
                </c:pt>
                <c:pt idx="1">
                  <c:v>8</c:v>
                </c:pt>
                <c:pt idx="2">
                  <c:v>18</c:v>
                </c:pt>
                <c:pt idx="3">
                  <c:v>31</c:v>
                </c:pt>
                <c:pt idx="4">
                  <c:v>30</c:v>
                </c:pt>
                <c:pt idx="5">
                  <c:v>21</c:v>
                </c:pt>
                <c:pt idx="6">
                  <c:v>0</c:v>
                </c:pt>
                <c:pt idx="7">
                  <c:v>9</c:v>
                </c:pt>
                <c:pt idx="8">
                  <c:v>30</c:v>
                </c:pt>
                <c:pt idx="9">
                  <c:v>6</c:v>
                </c:pt>
                <c:pt idx="10">
                  <c:v>0</c:v>
                </c:pt>
                <c:pt idx="11">
                  <c:v>17</c:v>
                </c:pt>
                <c:pt idx="12">
                  <c:v>0</c:v>
                </c:pt>
                <c:pt idx="13">
                  <c:v>22</c:v>
                </c:pt>
                <c:pt idx="14">
                  <c:v>16</c:v>
                </c:pt>
                <c:pt idx="15">
                  <c:v>20</c:v>
                </c:pt>
                <c:pt idx="16">
                  <c:v>7</c:v>
                </c:pt>
              </c:numCache>
            </c:numRef>
          </c:val>
          <c:extLst>
            <c:ext xmlns:c16="http://schemas.microsoft.com/office/drawing/2014/chart" uri="{C3380CC4-5D6E-409C-BE32-E72D297353CC}">
              <c16:uniqueId val="{0000000A-4D31-40E6-ABE6-3671829F63A5}"/>
            </c:ext>
          </c:extLst>
        </c:ser>
        <c:ser>
          <c:idx val="1"/>
          <c:order val="1"/>
          <c:tx>
            <c:strRef>
              <c:f>Sheet1!$C$1</c:f>
              <c:strCache>
                <c:ptCount val="1"/>
                <c:pt idx="0">
                  <c:v>Easy</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30-4DB0-B5CC-E938C7DCBE8B}"/>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30-4DB0-B5CC-E938C7DCBE8B}"/>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30-4DB0-B5CC-E938C7DCBE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40</c:v>
                </c:pt>
                <c:pt idx="1">
                  <c:v>40</c:v>
                </c:pt>
                <c:pt idx="2">
                  <c:v>48</c:v>
                </c:pt>
                <c:pt idx="3">
                  <c:v>31</c:v>
                </c:pt>
                <c:pt idx="4">
                  <c:v>39</c:v>
                </c:pt>
                <c:pt idx="5">
                  <c:v>43</c:v>
                </c:pt>
                <c:pt idx="6">
                  <c:v>29</c:v>
                </c:pt>
                <c:pt idx="7">
                  <c:v>36</c:v>
                </c:pt>
                <c:pt idx="8">
                  <c:v>25</c:v>
                </c:pt>
                <c:pt idx="9">
                  <c:v>44</c:v>
                </c:pt>
                <c:pt idx="10">
                  <c:v>38</c:v>
                </c:pt>
                <c:pt idx="11">
                  <c:v>50</c:v>
                </c:pt>
                <c:pt idx="12">
                  <c:v>25</c:v>
                </c:pt>
                <c:pt idx="13">
                  <c:v>37</c:v>
                </c:pt>
                <c:pt idx="14">
                  <c:v>45</c:v>
                </c:pt>
                <c:pt idx="15">
                  <c:v>40</c:v>
                </c:pt>
                <c:pt idx="16">
                  <c:v>19</c:v>
                </c:pt>
              </c:numCache>
            </c:numRef>
          </c:val>
          <c:extLst>
            <c:ext xmlns:c16="http://schemas.microsoft.com/office/drawing/2014/chart" uri="{C3380CC4-5D6E-409C-BE32-E72D297353CC}">
              <c16:uniqueId val="{00000012-4D31-40E6-ABE6-3671829F63A5}"/>
            </c:ext>
          </c:extLst>
        </c:ser>
        <c:ser>
          <c:idx val="2"/>
          <c:order val="2"/>
          <c:tx>
            <c:strRef>
              <c:f>Sheet1!$D$1</c:f>
              <c:strCache>
                <c:ptCount val="1"/>
                <c:pt idx="0">
                  <c:v>Difficult</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30-4DB0-B5CC-E938C7DCBE8B}"/>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30-4DB0-B5CC-E938C7DCBE8B}"/>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30-4DB0-B5CC-E938C7DCBE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20</c:v>
                </c:pt>
                <c:pt idx="1">
                  <c:v>40</c:v>
                </c:pt>
                <c:pt idx="2">
                  <c:v>34</c:v>
                </c:pt>
                <c:pt idx="3">
                  <c:v>38</c:v>
                </c:pt>
                <c:pt idx="4">
                  <c:v>17</c:v>
                </c:pt>
                <c:pt idx="5">
                  <c:v>21</c:v>
                </c:pt>
                <c:pt idx="6">
                  <c:v>37</c:v>
                </c:pt>
                <c:pt idx="7">
                  <c:v>18</c:v>
                </c:pt>
                <c:pt idx="8">
                  <c:v>45</c:v>
                </c:pt>
                <c:pt idx="9">
                  <c:v>31</c:v>
                </c:pt>
                <c:pt idx="10">
                  <c:v>63</c:v>
                </c:pt>
                <c:pt idx="11">
                  <c:v>33</c:v>
                </c:pt>
                <c:pt idx="12">
                  <c:v>63</c:v>
                </c:pt>
                <c:pt idx="13">
                  <c:v>37</c:v>
                </c:pt>
                <c:pt idx="14">
                  <c:v>36</c:v>
                </c:pt>
                <c:pt idx="15">
                  <c:v>30</c:v>
                </c:pt>
                <c:pt idx="16">
                  <c:v>42</c:v>
                </c:pt>
              </c:numCache>
            </c:numRef>
          </c:val>
          <c:extLst>
            <c:ext xmlns:c16="http://schemas.microsoft.com/office/drawing/2014/chart" uri="{C3380CC4-5D6E-409C-BE32-E72D297353CC}">
              <c16:uniqueId val="{0000001B-4D31-40E6-ABE6-3671829F63A5}"/>
            </c:ext>
          </c:extLst>
        </c:ser>
        <c:ser>
          <c:idx val="3"/>
          <c:order val="3"/>
          <c:tx>
            <c:strRef>
              <c:f>Sheet1!$E$1</c:f>
              <c:strCache>
                <c:ptCount val="1"/>
                <c:pt idx="0">
                  <c:v>Very difficult</c:v>
                </c:pt>
              </c:strCache>
            </c:strRef>
          </c:tx>
          <c:spPr>
            <a:solidFill>
              <a:schemeClr val="accent4"/>
            </a:solidFill>
            <a:ln>
              <a:noFill/>
            </a:ln>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30-4DB0-B5CC-E938C7DCBE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17</c:v>
                </c:pt>
                <c:pt idx="1">
                  <c:v>12</c:v>
                </c:pt>
                <c:pt idx="2">
                  <c:v>0</c:v>
                </c:pt>
                <c:pt idx="3">
                  <c:v>0</c:v>
                </c:pt>
                <c:pt idx="4">
                  <c:v>13</c:v>
                </c:pt>
                <c:pt idx="5">
                  <c:v>14</c:v>
                </c:pt>
                <c:pt idx="6">
                  <c:v>14</c:v>
                </c:pt>
                <c:pt idx="7">
                  <c:v>36</c:v>
                </c:pt>
                <c:pt idx="8">
                  <c:v>0</c:v>
                </c:pt>
                <c:pt idx="9">
                  <c:v>19</c:v>
                </c:pt>
                <c:pt idx="10">
                  <c:v>0</c:v>
                </c:pt>
                <c:pt idx="11">
                  <c:v>0</c:v>
                </c:pt>
                <c:pt idx="12">
                  <c:v>13</c:v>
                </c:pt>
                <c:pt idx="13">
                  <c:v>4</c:v>
                </c:pt>
                <c:pt idx="14">
                  <c:v>3</c:v>
                </c:pt>
                <c:pt idx="15">
                  <c:v>10</c:v>
                </c:pt>
                <c:pt idx="16">
                  <c:v>32</c:v>
                </c:pt>
              </c:numCache>
            </c:numRef>
          </c:val>
          <c:extLst>
            <c:ext xmlns:c16="http://schemas.microsoft.com/office/drawing/2014/chart" uri="{C3380CC4-5D6E-409C-BE32-E72D297353CC}">
              <c16:uniqueId val="{0000001C-4D31-40E6-ABE6-3671829F63A5}"/>
            </c:ext>
          </c:extLst>
        </c:ser>
        <c:dLbls>
          <c:showLegendKey val="0"/>
          <c:showVal val="0"/>
          <c:showCatName val="0"/>
          <c:showSerName val="0"/>
          <c:showPercent val="0"/>
          <c:showBubbleSize val="0"/>
        </c:dLbls>
        <c:gapWidth val="150"/>
        <c:overlap val="100"/>
        <c:axId val="584313664"/>
        <c:axId val="584315632"/>
      </c:barChart>
      <c:catAx>
        <c:axId val="58431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4315632"/>
        <c:crosses val="autoZero"/>
        <c:auto val="1"/>
        <c:lblAlgn val="ctr"/>
        <c:lblOffset val="100"/>
        <c:noMultiLvlLbl val="0"/>
      </c:catAx>
      <c:valAx>
        <c:axId val="584315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a:t>
                </a:r>
              </a:p>
            </c:rich>
          </c:tx>
          <c:layout>
            <c:manualLayout>
              <c:xMode val="edge"/>
              <c:yMode val="edge"/>
              <c:x val="1.3136288998357963E-2"/>
              <c:y val="0.1874370293877199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431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89775155814506E-2"/>
          <c:y val="9.2436974789915902E-2"/>
          <c:w val="0.8394401241640459"/>
          <c:h val="0.62184873949584396"/>
        </c:manualLayout>
      </c:layout>
      <c:barChart>
        <c:barDir val="col"/>
        <c:grouping val="clustered"/>
        <c:varyColors val="0"/>
        <c:ser>
          <c:idx val="1"/>
          <c:order val="1"/>
          <c:tx>
            <c:strRef>
              <c:f>Sheet1!$A$2</c:f>
              <c:strCache>
                <c:ptCount val="1"/>
                <c:pt idx="0">
                  <c:v>% Used LSD</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88-4553-AF3D-75C027D8EFA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88-4553-AF3D-75C027D8EFAD}"/>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E6-4159-9027-3882B220A8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Sheet1!$B$2:$R$2</c:f>
              <c:numCache>
                <c:formatCode>General</c:formatCode>
                <c:ptCount val="17"/>
                <c:pt idx="0">
                  <c:v>30</c:v>
                </c:pt>
                <c:pt idx="1">
                  <c:v>36</c:v>
                </c:pt>
                <c:pt idx="2">
                  <c:v>48</c:v>
                </c:pt>
                <c:pt idx="3">
                  <c:v>34</c:v>
                </c:pt>
                <c:pt idx="4">
                  <c:v>33</c:v>
                </c:pt>
                <c:pt idx="5">
                  <c:v>35</c:v>
                </c:pt>
                <c:pt idx="6">
                  <c:v>37</c:v>
                </c:pt>
                <c:pt idx="7">
                  <c:v>35</c:v>
                </c:pt>
                <c:pt idx="8">
                  <c:v>30</c:v>
                </c:pt>
                <c:pt idx="9">
                  <c:v>19</c:v>
                </c:pt>
                <c:pt idx="10">
                  <c:v>25</c:v>
                </c:pt>
                <c:pt idx="11">
                  <c:v>35</c:v>
                </c:pt>
                <c:pt idx="12">
                  <c:v>37</c:v>
                </c:pt>
                <c:pt idx="13">
                  <c:v>30</c:v>
                </c:pt>
                <c:pt idx="14">
                  <c:v>36</c:v>
                </c:pt>
                <c:pt idx="15">
                  <c:v>36</c:v>
                </c:pt>
                <c:pt idx="16">
                  <c:v>43</c:v>
                </c:pt>
              </c:numCache>
            </c:numRef>
          </c:val>
          <c:extLst>
            <c:ext xmlns:c16="http://schemas.microsoft.com/office/drawing/2014/chart" uri="{C3380CC4-5D6E-409C-BE32-E72D297353CC}">
              <c16:uniqueId val="{00000000-E62F-4385-89C8-622C2119E15C}"/>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 LSD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91-40C5-B7FC-DD48BABB7EC1}"/>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91-40C5-B7FC-DD48BABB7EC1}"/>
                </c:ext>
              </c:extLst>
            </c:dLbl>
            <c:dLbl>
              <c:idx val="16"/>
              <c:layout>
                <c:manualLayout>
                  <c:x val="-1.3277006638503319E-2"/>
                  <c:y val="-4.5920476994435105E-2"/>
                </c:manualLayout>
              </c:layout>
              <c:tx>
                <c:rich>
                  <a:bodyPr/>
                  <a:lstStyle/>
                  <a:p>
                    <a:fld id="{14A86C25-1111-479E-8A18-6778FCFA123C}"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E6-4159-9027-3882B220A8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Sheet1!$B$1:$R$1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Sheet1!$B$3:$R$3</c:f>
              <c:numCache>
                <c:formatCode>General</c:formatCode>
                <c:ptCount val="17"/>
                <c:pt idx="0">
                  <c:v>3</c:v>
                </c:pt>
                <c:pt idx="1">
                  <c:v>2</c:v>
                </c:pt>
                <c:pt idx="2">
                  <c:v>3</c:v>
                </c:pt>
                <c:pt idx="3">
                  <c:v>3</c:v>
                </c:pt>
                <c:pt idx="4">
                  <c:v>3</c:v>
                </c:pt>
                <c:pt idx="5">
                  <c:v>3</c:v>
                </c:pt>
                <c:pt idx="6">
                  <c:v>3</c:v>
                </c:pt>
                <c:pt idx="7">
                  <c:v>4</c:v>
                </c:pt>
                <c:pt idx="8">
                  <c:v>2</c:v>
                </c:pt>
                <c:pt idx="9">
                  <c:v>2</c:v>
                </c:pt>
                <c:pt idx="10">
                  <c:v>2</c:v>
                </c:pt>
                <c:pt idx="11">
                  <c:v>2</c:v>
                </c:pt>
                <c:pt idx="12">
                  <c:v>3</c:v>
                </c:pt>
                <c:pt idx="13">
                  <c:v>3</c:v>
                </c:pt>
                <c:pt idx="14">
                  <c:v>3</c:v>
                </c:pt>
                <c:pt idx="15">
                  <c:v>5</c:v>
                </c:pt>
                <c:pt idx="16">
                  <c:v>2</c:v>
                </c:pt>
              </c:numCache>
            </c:numRef>
          </c:val>
          <c:smooth val="0"/>
          <c:extLst>
            <c:ext xmlns:c16="http://schemas.microsoft.com/office/drawing/2014/chart" uri="{C3380CC4-5D6E-409C-BE32-E72D297353CC}">
              <c16:uniqueId val="{00000001-E62F-4385-89C8-622C2119E15C}"/>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5.1805036138738549E-3"/>
              <c:y val="0.1058273291922257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none"/>
        <c:minorTickMark val="none"/>
        <c:tickLblPos val="none"/>
        <c:crossAx val="-2101183640"/>
        <c:crosses val="autoZero"/>
        <c:auto val="0"/>
        <c:lblAlgn val="ctr"/>
        <c:lblOffset val="100"/>
        <c:noMultiLvlLbl val="0"/>
      </c:catAx>
      <c:valAx>
        <c:axId val="-2101183640"/>
        <c:scaling>
          <c:orientation val="minMax"/>
          <c:max val="6"/>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days</a:t>
                </a:r>
              </a:p>
            </c:rich>
          </c:tx>
          <c:layout>
            <c:manualLayout>
              <c:xMode val="edge"/>
              <c:yMode val="edge"/>
              <c:x val="0.97398923203398613"/>
              <c:y val="0.2451218532657387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114599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Tab</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2B-4A69-8509-06D16BCBFEF3}"/>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2B-4A69-8509-06D16BCBFEF3}"/>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2B-4A69-8509-06D16BCBF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10</c:v>
                </c:pt>
                <c:pt idx="1">
                  <c:v>10</c:v>
                </c:pt>
                <c:pt idx="2">
                  <c:v>10</c:v>
                </c:pt>
                <c:pt idx="3">
                  <c:v>10</c:v>
                </c:pt>
                <c:pt idx="4">
                  <c:v>10</c:v>
                </c:pt>
                <c:pt idx="5">
                  <c:v>11</c:v>
                </c:pt>
                <c:pt idx="6">
                  <c:v>15</c:v>
                </c:pt>
                <c:pt idx="7">
                  <c:v>10</c:v>
                </c:pt>
                <c:pt idx="8">
                  <c:v>15</c:v>
                </c:pt>
                <c:pt idx="9">
                  <c:v>15</c:v>
                </c:pt>
                <c:pt idx="10">
                  <c:v>15</c:v>
                </c:pt>
                <c:pt idx="11">
                  <c:v>15</c:v>
                </c:pt>
                <c:pt idx="12">
                  <c:v>20</c:v>
                </c:pt>
                <c:pt idx="13">
                  <c:v>17.5</c:v>
                </c:pt>
                <c:pt idx="14">
                  <c:v>20</c:v>
                </c:pt>
                <c:pt idx="15">
                  <c:v>20</c:v>
                </c:pt>
                <c:pt idx="16">
                  <c:v>20</c:v>
                </c:pt>
              </c:numCache>
            </c:numRef>
          </c:val>
          <c:extLst>
            <c:ext xmlns:c16="http://schemas.microsoft.com/office/drawing/2014/chart" uri="{C3380CC4-5D6E-409C-BE32-E72D297353CC}">
              <c16:uniqueId val="{00000000-11ED-40F9-8E70-CFD79E4319AB}"/>
            </c:ext>
          </c:extLst>
        </c:ser>
        <c:dLbls>
          <c:showLegendKey val="0"/>
          <c:showVal val="0"/>
          <c:showCatName val="0"/>
          <c:showSerName val="0"/>
          <c:showPercent val="0"/>
          <c:showBubbleSize val="0"/>
        </c:dLbls>
        <c:gapWidth val="219"/>
        <c:overlap val="-27"/>
        <c:axId val="214241280"/>
        <c:axId val="214242816"/>
      </c:barChart>
      <c:catAx>
        <c:axId val="21424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242816"/>
        <c:crosses val="autoZero"/>
        <c:auto val="1"/>
        <c:lblAlgn val="ctr"/>
        <c:lblOffset val="100"/>
        <c:noMultiLvlLbl val="0"/>
      </c:catAx>
      <c:valAx>
        <c:axId val="214242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price ($)</a:t>
                </a:r>
              </a:p>
            </c:rich>
          </c:tx>
          <c:layout>
            <c:manualLayout>
              <c:xMode val="edge"/>
              <c:yMode val="edge"/>
              <c:x val="6.038647342995169E-3"/>
              <c:y val="0.225695878269545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241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947937837714196E-2"/>
          <c:y val="5.55555555555554E-2"/>
          <c:w val="0.88062744206826604"/>
          <c:h val="0.70353112195817147"/>
        </c:manualLayout>
      </c:layout>
      <c:barChart>
        <c:barDir val="col"/>
        <c:grouping val="percentStacked"/>
        <c:varyColors val="0"/>
        <c:ser>
          <c:idx val="0"/>
          <c:order val="0"/>
          <c:tx>
            <c:strRef>
              <c:f>Sheet1!$B$1</c:f>
              <c:strCache>
                <c:ptCount val="1"/>
                <c:pt idx="0">
                  <c:v>Low</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85-4A6B-BD19-38E90776BE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20</c:v>
                </c:pt>
                <c:pt idx="1">
                  <c:v>14</c:v>
                </c:pt>
                <c:pt idx="2">
                  <c:v>9</c:v>
                </c:pt>
                <c:pt idx="3">
                  <c:v>3</c:v>
                </c:pt>
                <c:pt idx="4">
                  <c:v>9</c:v>
                </c:pt>
                <c:pt idx="5">
                  <c:v>4</c:v>
                </c:pt>
                <c:pt idx="6">
                  <c:v>18</c:v>
                </c:pt>
                <c:pt idx="7">
                  <c:v>6</c:v>
                </c:pt>
                <c:pt idx="8">
                  <c:v>8</c:v>
                </c:pt>
                <c:pt idx="9">
                  <c:v>11</c:v>
                </c:pt>
                <c:pt idx="10">
                  <c:v>0</c:v>
                </c:pt>
                <c:pt idx="11">
                  <c:v>3</c:v>
                </c:pt>
                <c:pt idx="12">
                  <c:v>3</c:v>
                </c:pt>
                <c:pt idx="13">
                  <c:v>4</c:v>
                </c:pt>
                <c:pt idx="14">
                  <c:v>4</c:v>
                </c:pt>
                <c:pt idx="15">
                  <c:v>3</c:v>
                </c:pt>
                <c:pt idx="16">
                  <c:v>2</c:v>
                </c:pt>
              </c:numCache>
            </c:numRef>
          </c:val>
          <c:extLst>
            <c:ext xmlns:c16="http://schemas.microsoft.com/office/drawing/2014/chart" uri="{C3380CC4-5D6E-409C-BE32-E72D297353CC}">
              <c16:uniqueId val="{00000000-9C0E-4677-BEC2-4794C0D8D9A8}"/>
            </c:ext>
          </c:extLst>
        </c:ser>
        <c:ser>
          <c:idx val="1"/>
          <c:order val="1"/>
          <c:tx>
            <c:strRef>
              <c:f>Sheet1!$C$1</c:f>
              <c:strCache>
                <c:ptCount val="1"/>
                <c:pt idx="0">
                  <c:v>Medium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85-4A6B-BD19-38E90776BEB8}"/>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85-4A6B-BD19-38E90776BEB8}"/>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85-4A6B-BD19-38E90776BE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29</c:v>
                </c:pt>
                <c:pt idx="1">
                  <c:v>33</c:v>
                </c:pt>
                <c:pt idx="2">
                  <c:v>16</c:v>
                </c:pt>
                <c:pt idx="3">
                  <c:v>25</c:v>
                </c:pt>
                <c:pt idx="4">
                  <c:v>27</c:v>
                </c:pt>
                <c:pt idx="5">
                  <c:v>19</c:v>
                </c:pt>
                <c:pt idx="6">
                  <c:v>27</c:v>
                </c:pt>
                <c:pt idx="7">
                  <c:v>31</c:v>
                </c:pt>
                <c:pt idx="8">
                  <c:v>23</c:v>
                </c:pt>
                <c:pt idx="9">
                  <c:v>37</c:v>
                </c:pt>
                <c:pt idx="10">
                  <c:v>24</c:v>
                </c:pt>
                <c:pt idx="11">
                  <c:v>37</c:v>
                </c:pt>
                <c:pt idx="12">
                  <c:v>30</c:v>
                </c:pt>
                <c:pt idx="13">
                  <c:v>36</c:v>
                </c:pt>
                <c:pt idx="14">
                  <c:v>32</c:v>
                </c:pt>
                <c:pt idx="15">
                  <c:v>36</c:v>
                </c:pt>
                <c:pt idx="16">
                  <c:v>26</c:v>
                </c:pt>
              </c:numCache>
            </c:numRef>
          </c:val>
          <c:extLst>
            <c:ext xmlns:c16="http://schemas.microsoft.com/office/drawing/2014/chart" uri="{C3380CC4-5D6E-409C-BE32-E72D297353CC}">
              <c16:uniqueId val="{00000001-9C0E-4677-BEC2-4794C0D8D9A8}"/>
            </c:ext>
          </c:extLst>
        </c:ser>
        <c:ser>
          <c:idx val="2"/>
          <c:order val="2"/>
          <c:tx>
            <c:strRef>
              <c:f>Sheet1!$D$1</c:f>
              <c:strCache>
                <c:ptCount val="1"/>
                <c:pt idx="0">
                  <c:v>High</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85-4A6B-BD19-38E90776BEB8}"/>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85-4A6B-BD19-38E90776BEB8}"/>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85-4A6B-BD19-38E90776BE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18</c:v>
                </c:pt>
                <c:pt idx="1">
                  <c:v>26</c:v>
                </c:pt>
                <c:pt idx="2">
                  <c:v>52</c:v>
                </c:pt>
                <c:pt idx="3">
                  <c:v>47</c:v>
                </c:pt>
                <c:pt idx="4">
                  <c:v>46</c:v>
                </c:pt>
                <c:pt idx="5">
                  <c:v>62</c:v>
                </c:pt>
                <c:pt idx="6">
                  <c:v>46</c:v>
                </c:pt>
                <c:pt idx="7">
                  <c:v>63</c:v>
                </c:pt>
                <c:pt idx="8">
                  <c:v>46</c:v>
                </c:pt>
                <c:pt idx="9">
                  <c:v>53</c:v>
                </c:pt>
                <c:pt idx="10">
                  <c:v>64</c:v>
                </c:pt>
                <c:pt idx="11">
                  <c:v>50</c:v>
                </c:pt>
                <c:pt idx="12">
                  <c:v>58</c:v>
                </c:pt>
                <c:pt idx="13">
                  <c:v>36</c:v>
                </c:pt>
                <c:pt idx="14">
                  <c:v>44</c:v>
                </c:pt>
                <c:pt idx="15">
                  <c:v>48</c:v>
                </c:pt>
                <c:pt idx="16">
                  <c:v>56</c:v>
                </c:pt>
              </c:numCache>
            </c:numRef>
          </c:val>
          <c:extLst>
            <c:ext xmlns:c16="http://schemas.microsoft.com/office/drawing/2014/chart" uri="{C3380CC4-5D6E-409C-BE32-E72D297353CC}">
              <c16:uniqueId val="{00000002-9C0E-4677-BEC2-4794C0D8D9A8}"/>
            </c:ext>
          </c:extLst>
        </c:ser>
        <c:ser>
          <c:idx val="3"/>
          <c:order val="3"/>
          <c:tx>
            <c:strRef>
              <c:f>Sheet1!$E$1</c:f>
              <c:strCache>
                <c:ptCount val="1"/>
                <c:pt idx="0">
                  <c:v>Fluctuates</c:v>
                </c:pt>
              </c:strCache>
            </c:strRef>
          </c:tx>
          <c:spPr>
            <a:solidFill>
              <a:schemeClr val="accent4"/>
            </a:solidFill>
            <a:ln>
              <a:noFill/>
            </a:ln>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85-4A6B-BD19-38E90776BE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6</c:v>
                </c:pt>
                <c:pt idx="1">
                  <c:v>12</c:v>
                </c:pt>
                <c:pt idx="2">
                  <c:v>5</c:v>
                </c:pt>
                <c:pt idx="3">
                  <c:v>16</c:v>
                </c:pt>
                <c:pt idx="4">
                  <c:v>9</c:v>
                </c:pt>
                <c:pt idx="5">
                  <c:v>15</c:v>
                </c:pt>
                <c:pt idx="6">
                  <c:v>9</c:v>
                </c:pt>
                <c:pt idx="7">
                  <c:v>0</c:v>
                </c:pt>
                <c:pt idx="8">
                  <c:v>23</c:v>
                </c:pt>
                <c:pt idx="9">
                  <c:v>0</c:v>
                </c:pt>
                <c:pt idx="10">
                  <c:v>12</c:v>
                </c:pt>
                <c:pt idx="11">
                  <c:v>10</c:v>
                </c:pt>
                <c:pt idx="12">
                  <c:v>9</c:v>
                </c:pt>
                <c:pt idx="13">
                  <c:v>24</c:v>
                </c:pt>
                <c:pt idx="14">
                  <c:v>20</c:v>
                </c:pt>
                <c:pt idx="15">
                  <c:v>13</c:v>
                </c:pt>
                <c:pt idx="16">
                  <c:v>16</c:v>
                </c:pt>
              </c:numCache>
            </c:numRef>
          </c:val>
          <c:extLst>
            <c:ext xmlns:c16="http://schemas.microsoft.com/office/drawing/2014/chart" uri="{C3380CC4-5D6E-409C-BE32-E72D297353CC}">
              <c16:uniqueId val="{00000003-9C0E-4677-BEC2-4794C0D8D9A8}"/>
            </c:ext>
          </c:extLst>
        </c:ser>
        <c:dLbls>
          <c:showLegendKey val="0"/>
          <c:showVal val="0"/>
          <c:showCatName val="0"/>
          <c:showSerName val="0"/>
          <c:showPercent val="0"/>
          <c:showBubbleSize val="0"/>
        </c:dLbls>
        <c:gapWidth val="150"/>
        <c:overlap val="100"/>
        <c:axId val="214316160"/>
        <c:axId val="214317696"/>
      </c:barChart>
      <c:catAx>
        <c:axId val="21431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317696"/>
        <c:crosses val="autoZero"/>
        <c:auto val="1"/>
        <c:lblAlgn val="ctr"/>
        <c:lblOffset val="100"/>
        <c:noMultiLvlLbl val="0"/>
      </c:catAx>
      <c:valAx>
        <c:axId val="21431769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a:t>
                </a:r>
              </a:p>
            </c:rich>
          </c:tx>
          <c:layout>
            <c:manualLayout>
              <c:xMode val="edge"/>
              <c:yMode val="edge"/>
              <c:x val="5.6157763392552487E-4"/>
              <c:y val="6.0166601346777364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316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947937837714196E-2"/>
          <c:y val="5.55555555555554E-2"/>
          <c:w val="0.88062744206826604"/>
          <c:h val="0.72065129867816302"/>
        </c:manualLayout>
      </c:layout>
      <c:barChart>
        <c:barDir val="col"/>
        <c:grouping val="percentStacked"/>
        <c:varyColors val="0"/>
        <c:ser>
          <c:idx val="0"/>
          <c:order val="0"/>
          <c:tx>
            <c:strRef>
              <c:f>Sheet1!$B$1</c:f>
              <c:strCache>
                <c:ptCount val="1"/>
                <c:pt idx="0">
                  <c:v>Very easy</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3B-40F4-823C-78F46A585772}"/>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3B-40F4-823C-78F46A5857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18</c:v>
                </c:pt>
                <c:pt idx="1">
                  <c:v>10</c:v>
                </c:pt>
                <c:pt idx="2">
                  <c:v>16</c:v>
                </c:pt>
                <c:pt idx="3">
                  <c:v>25</c:v>
                </c:pt>
                <c:pt idx="4">
                  <c:v>27</c:v>
                </c:pt>
                <c:pt idx="5">
                  <c:v>31</c:v>
                </c:pt>
                <c:pt idx="6">
                  <c:v>14</c:v>
                </c:pt>
                <c:pt idx="7">
                  <c:v>6</c:v>
                </c:pt>
                <c:pt idx="8">
                  <c:v>15</c:v>
                </c:pt>
                <c:pt idx="9">
                  <c:v>17</c:v>
                </c:pt>
                <c:pt idx="10">
                  <c:v>19</c:v>
                </c:pt>
                <c:pt idx="11">
                  <c:v>20</c:v>
                </c:pt>
                <c:pt idx="12">
                  <c:v>21</c:v>
                </c:pt>
                <c:pt idx="13">
                  <c:v>30</c:v>
                </c:pt>
                <c:pt idx="14">
                  <c:v>16</c:v>
                </c:pt>
                <c:pt idx="15">
                  <c:v>16</c:v>
                </c:pt>
                <c:pt idx="16">
                  <c:v>27</c:v>
                </c:pt>
              </c:numCache>
            </c:numRef>
          </c:val>
          <c:extLst>
            <c:ext xmlns:c16="http://schemas.microsoft.com/office/drawing/2014/chart" uri="{C3380CC4-5D6E-409C-BE32-E72D297353CC}">
              <c16:uniqueId val="{00000000-94BC-4C4A-8639-B7930CA8DF19}"/>
            </c:ext>
          </c:extLst>
        </c:ser>
        <c:ser>
          <c:idx val="1"/>
          <c:order val="1"/>
          <c:tx>
            <c:strRef>
              <c:f>Sheet1!$C$1</c:f>
              <c:strCache>
                <c:ptCount val="1"/>
                <c:pt idx="0">
                  <c:v>Easy</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3B-40F4-823C-78F46A58577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3B-40F4-823C-78F46A585772}"/>
                </c:ext>
              </c:extLst>
            </c:dLbl>
            <c:dLbl>
              <c:idx val="16"/>
              <c:tx>
                <c:rich>
                  <a:bodyPr/>
                  <a:lstStyle/>
                  <a:p>
                    <a:fld id="{57EFBC8E-12E7-4CCB-B6AE-5E92264F9DBE}"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3B-40F4-823C-78F46A5857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47</c:v>
                </c:pt>
                <c:pt idx="1">
                  <c:v>43</c:v>
                </c:pt>
                <c:pt idx="2">
                  <c:v>39</c:v>
                </c:pt>
                <c:pt idx="3">
                  <c:v>34</c:v>
                </c:pt>
                <c:pt idx="4">
                  <c:v>23</c:v>
                </c:pt>
                <c:pt idx="5">
                  <c:v>41</c:v>
                </c:pt>
                <c:pt idx="6">
                  <c:v>32</c:v>
                </c:pt>
                <c:pt idx="7">
                  <c:v>63</c:v>
                </c:pt>
                <c:pt idx="8">
                  <c:v>37</c:v>
                </c:pt>
                <c:pt idx="9">
                  <c:v>30</c:v>
                </c:pt>
                <c:pt idx="10">
                  <c:v>33</c:v>
                </c:pt>
                <c:pt idx="11">
                  <c:v>27</c:v>
                </c:pt>
                <c:pt idx="12">
                  <c:v>27</c:v>
                </c:pt>
                <c:pt idx="13">
                  <c:v>39</c:v>
                </c:pt>
                <c:pt idx="14">
                  <c:v>48</c:v>
                </c:pt>
                <c:pt idx="15">
                  <c:v>58</c:v>
                </c:pt>
                <c:pt idx="16">
                  <c:v>33</c:v>
                </c:pt>
              </c:numCache>
            </c:numRef>
          </c:val>
          <c:extLst>
            <c:ext xmlns:c16="http://schemas.microsoft.com/office/drawing/2014/chart" uri="{C3380CC4-5D6E-409C-BE32-E72D297353CC}">
              <c16:uniqueId val="{00000001-94BC-4C4A-8639-B7930CA8DF19}"/>
            </c:ext>
          </c:extLst>
        </c:ser>
        <c:ser>
          <c:idx val="2"/>
          <c:order val="2"/>
          <c:tx>
            <c:strRef>
              <c:f>Sheet1!$D$1</c:f>
              <c:strCache>
                <c:ptCount val="1"/>
                <c:pt idx="0">
                  <c:v>Difficult</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3B-40F4-823C-78F46A58577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3B-40F4-823C-78F46A585772}"/>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3B-40F4-823C-78F46A5857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16</c:v>
                </c:pt>
                <c:pt idx="1">
                  <c:v>38</c:v>
                </c:pt>
                <c:pt idx="2">
                  <c:v>32</c:v>
                </c:pt>
                <c:pt idx="3">
                  <c:v>34</c:v>
                </c:pt>
                <c:pt idx="4">
                  <c:v>32</c:v>
                </c:pt>
                <c:pt idx="5">
                  <c:v>21</c:v>
                </c:pt>
                <c:pt idx="6">
                  <c:v>46</c:v>
                </c:pt>
                <c:pt idx="7">
                  <c:v>31</c:v>
                </c:pt>
                <c:pt idx="8">
                  <c:v>41</c:v>
                </c:pt>
                <c:pt idx="9">
                  <c:v>48</c:v>
                </c:pt>
                <c:pt idx="10">
                  <c:v>37</c:v>
                </c:pt>
                <c:pt idx="11">
                  <c:v>50</c:v>
                </c:pt>
                <c:pt idx="12">
                  <c:v>42</c:v>
                </c:pt>
                <c:pt idx="13">
                  <c:v>25</c:v>
                </c:pt>
                <c:pt idx="14">
                  <c:v>24</c:v>
                </c:pt>
                <c:pt idx="15">
                  <c:v>23</c:v>
                </c:pt>
                <c:pt idx="16">
                  <c:v>31</c:v>
                </c:pt>
              </c:numCache>
            </c:numRef>
          </c:val>
          <c:extLst>
            <c:ext xmlns:c16="http://schemas.microsoft.com/office/drawing/2014/chart" uri="{C3380CC4-5D6E-409C-BE32-E72D297353CC}">
              <c16:uniqueId val="{00000002-94BC-4C4A-8639-B7930CA8DF19}"/>
            </c:ext>
          </c:extLst>
        </c:ser>
        <c:ser>
          <c:idx val="3"/>
          <c:order val="3"/>
          <c:tx>
            <c:strRef>
              <c:f>Sheet1!$E$1</c:f>
              <c:strCache>
                <c:ptCount val="1"/>
                <c:pt idx="0">
                  <c:v>Very difficult</c:v>
                </c:pt>
              </c:strCache>
            </c:strRef>
          </c:tx>
          <c:spPr>
            <a:solidFill>
              <a:schemeClr val="accent4"/>
            </a:solidFill>
            <a:ln>
              <a:noFill/>
            </a:ln>
            <a:effectLst/>
          </c:spPr>
          <c:invertIfNegative val="0"/>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6</c:v>
                </c:pt>
                <c:pt idx="1">
                  <c:v>7</c:v>
                </c:pt>
                <c:pt idx="2">
                  <c:v>5</c:v>
                </c:pt>
                <c:pt idx="3">
                  <c:v>0</c:v>
                </c:pt>
                <c:pt idx="4">
                  <c:v>18</c:v>
                </c:pt>
                <c:pt idx="5">
                  <c:v>7</c:v>
                </c:pt>
                <c:pt idx="6">
                  <c:v>9</c:v>
                </c:pt>
                <c:pt idx="7">
                  <c:v>0</c:v>
                </c:pt>
                <c:pt idx="8">
                  <c:v>7</c:v>
                </c:pt>
                <c:pt idx="9">
                  <c:v>4</c:v>
                </c:pt>
                <c:pt idx="10">
                  <c:v>11</c:v>
                </c:pt>
                <c:pt idx="11">
                  <c:v>3</c:v>
                </c:pt>
                <c:pt idx="12">
                  <c:v>9</c:v>
                </c:pt>
                <c:pt idx="13">
                  <c:v>6</c:v>
                </c:pt>
                <c:pt idx="14">
                  <c:v>12</c:v>
                </c:pt>
                <c:pt idx="15">
                  <c:v>3</c:v>
                </c:pt>
                <c:pt idx="16">
                  <c:v>9</c:v>
                </c:pt>
              </c:numCache>
            </c:numRef>
          </c:val>
          <c:extLst>
            <c:ext xmlns:c16="http://schemas.microsoft.com/office/drawing/2014/chart" uri="{C3380CC4-5D6E-409C-BE32-E72D297353CC}">
              <c16:uniqueId val="{00000003-94BC-4C4A-8639-B7930CA8DF19}"/>
            </c:ext>
          </c:extLst>
        </c:ser>
        <c:dLbls>
          <c:showLegendKey val="0"/>
          <c:showVal val="0"/>
          <c:showCatName val="0"/>
          <c:showSerName val="0"/>
          <c:showPercent val="0"/>
          <c:showBubbleSize val="0"/>
        </c:dLbls>
        <c:gapWidth val="150"/>
        <c:overlap val="100"/>
        <c:axId val="214473344"/>
        <c:axId val="214516096"/>
      </c:barChart>
      <c:catAx>
        <c:axId val="21447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16096"/>
        <c:crosses val="autoZero"/>
        <c:auto val="1"/>
        <c:lblAlgn val="ctr"/>
        <c:lblOffset val="100"/>
        <c:noMultiLvlLbl val="0"/>
      </c:catAx>
      <c:valAx>
        <c:axId val="21451609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of those who commented</a:t>
                </a:r>
              </a:p>
            </c:rich>
          </c:tx>
          <c:layout>
            <c:manualLayout>
              <c:xMode val="edge"/>
              <c:yMode val="edge"/>
              <c:x val="1.8392901461670161E-4"/>
              <c:y val="7.1167420814479618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47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579756090226858E-2"/>
          <c:y val="4.3320539372569994E-2"/>
          <c:w val="0.82189122431709127"/>
          <c:h val="0.77351831021122364"/>
        </c:manualLayout>
      </c:layout>
      <c:barChart>
        <c:barDir val="col"/>
        <c:grouping val="clustered"/>
        <c:varyColors val="0"/>
        <c:ser>
          <c:idx val="0"/>
          <c:order val="0"/>
          <c:tx>
            <c:strRef>
              <c:f>Sheet1!$A$2</c:f>
              <c:strCache>
                <c:ptCount val="1"/>
                <c:pt idx="0">
                  <c:v>% Used Mushrooms</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23-4A0B-98DB-BAD5D4652273}"/>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23-4A0B-98DB-BAD5D4652273}"/>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23-4A0B-98DB-BAD5D465227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Sheet1!$B$2:$P$2</c:f>
              <c:numCache>
                <c:formatCode>General</c:formatCode>
                <c:ptCount val="15"/>
                <c:pt idx="0">
                  <c:v>14</c:v>
                </c:pt>
                <c:pt idx="1">
                  <c:v>18</c:v>
                </c:pt>
                <c:pt idx="2">
                  <c:v>12</c:v>
                </c:pt>
                <c:pt idx="3">
                  <c:v>5</c:v>
                </c:pt>
                <c:pt idx="4">
                  <c:v>18</c:v>
                </c:pt>
                <c:pt idx="5">
                  <c:v>14</c:v>
                </c:pt>
                <c:pt idx="6">
                  <c:v>24</c:v>
                </c:pt>
                <c:pt idx="7">
                  <c:v>26</c:v>
                </c:pt>
                <c:pt idx="8">
                  <c:v>19</c:v>
                </c:pt>
                <c:pt idx="9">
                  <c:v>22</c:v>
                </c:pt>
                <c:pt idx="10">
                  <c:v>19</c:v>
                </c:pt>
                <c:pt idx="11">
                  <c:v>7</c:v>
                </c:pt>
                <c:pt idx="12">
                  <c:v>26</c:v>
                </c:pt>
                <c:pt idx="13">
                  <c:v>28</c:v>
                </c:pt>
                <c:pt idx="14">
                  <c:v>32</c:v>
                </c:pt>
              </c:numCache>
            </c:numRef>
          </c:val>
          <c:extLst>
            <c:ext xmlns:c16="http://schemas.microsoft.com/office/drawing/2014/chart" uri="{C3380CC4-5D6E-409C-BE32-E72D297353CC}">
              <c16:uniqueId val="{00000003-DD23-4A0B-98DB-BAD5D4652273}"/>
            </c:ext>
          </c:extLst>
        </c:ser>
        <c:dLbls>
          <c:showLegendKey val="0"/>
          <c:showVal val="0"/>
          <c:showCatName val="0"/>
          <c:showSerName val="0"/>
          <c:showPercent val="0"/>
          <c:showBubbleSize val="0"/>
        </c:dLbls>
        <c:gapWidth val="219"/>
        <c:overlap val="-27"/>
        <c:axId val="756533680"/>
        <c:axId val="756534992"/>
      </c:barChart>
      <c:lineChart>
        <c:grouping val="stacked"/>
        <c:varyColors val="0"/>
        <c:ser>
          <c:idx val="1"/>
          <c:order val="1"/>
          <c:tx>
            <c:strRef>
              <c:f>Sheet1!$A$3</c:f>
              <c:strCache>
                <c:ptCount val="1"/>
                <c:pt idx="0">
                  <c:v>Median days mushrooms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2733224222585948E-2"/>
                  <c:y val="-2.9529469014643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23-4A0B-98DB-BAD5D4652273}"/>
                </c:ext>
              </c:extLst>
            </c:dLbl>
            <c:dLbl>
              <c:idx val="13"/>
              <c:layout>
                <c:manualLayout>
                  <c:x val="-3.0551009274413531E-2"/>
                  <c:y val="-2.9529635098080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23-4A0B-98DB-BAD5D4652273}"/>
                </c:ext>
              </c:extLst>
            </c:dLbl>
            <c:dLbl>
              <c:idx val="14"/>
              <c:layout>
                <c:manualLayout>
                  <c:x val="-3.2733224222585927E-2"/>
                  <c:y val="-3.7966673697532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23-4A0B-98DB-BAD5D465227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Sheet1!$B$3:$P$3</c:f>
              <c:numCache>
                <c:formatCode>General</c:formatCode>
                <c:ptCount val="15"/>
                <c:pt idx="0">
                  <c:v>2</c:v>
                </c:pt>
                <c:pt idx="1">
                  <c:v>2</c:v>
                </c:pt>
                <c:pt idx="2">
                  <c:v>2</c:v>
                </c:pt>
                <c:pt idx="3">
                  <c:v>2</c:v>
                </c:pt>
                <c:pt idx="4">
                  <c:v>2</c:v>
                </c:pt>
                <c:pt idx="5">
                  <c:v>3</c:v>
                </c:pt>
                <c:pt idx="6">
                  <c:v>3</c:v>
                </c:pt>
                <c:pt idx="7">
                  <c:v>2</c:v>
                </c:pt>
                <c:pt idx="8">
                  <c:v>1</c:v>
                </c:pt>
                <c:pt idx="9">
                  <c:v>2</c:v>
                </c:pt>
                <c:pt idx="10">
                  <c:v>2</c:v>
                </c:pt>
                <c:pt idx="11">
                  <c:v>2</c:v>
                </c:pt>
                <c:pt idx="12">
                  <c:v>2</c:v>
                </c:pt>
                <c:pt idx="13">
                  <c:v>2</c:v>
                </c:pt>
                <c:pt idx="14">
                  <c:v>3</c:v>
                </c:pt>
              </c:numCache>
            </c:numRef>
          </c:val>
          <c:smooth val="0"/>
          <c:extLst>
            <c:ext xmlns:c16="http://schemas.microsoft.com/office/drawing/2014/chart" uri="{C3380CC4-5D6E-409C-BE32-E72D297353CC}">
              <c16:uniqueId val="{00000007-DD23-4A0B-98DB-BAD5D4652273}"/>
            </c:ext>
          </c:extLst>
        </c:ser>
        <c:dLbls>
          <c:showLegendKey val="0"/>
          <c:showVal val="0"/>
          <c:showCatName val="0"/>
          <c:showSerName val="0"/>
          <c:showPercent val="0"/>
          <c:showBubbleSize val="0"/>
        </c:dLbls>
        <c:marker val="1"/>
        <c:smooth val="0"/>
        <c:axId val="756527776"/>
        <c:axId val="756534336"/>
      </c:lineChart>
      <c:catAx>
        <c:axId val="75653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534992"/>
        <c:crosses val="autoZero"/>
        <c:auto val="1"/>
        <c:lblAlgn val="ctr"/>
        <c:lblOffset val="100"/>
        <c:noMultiLvlLbl val="0"/>
      </c:catAx>
      <c:valAx>
        <c:axId val="7565349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4.3644298963447896E-3"/>
              <c:y val="0.1818773075217527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533680"/>
        <c:crosses val="autoZero"/>
        <c:crossBetween val="between"/>
      </c:valAx>
      <c:valAx>
        <c:axId val="756534336"/>
        <c:scaling>
          <c:orientation val="minMax"/>
          <c:max val="5"/>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days</a:t>
                </a:r>
              </a:p>
            </c:rich>
          </c:tx>
          <c:layout>
            <c:manualLayout>
              <c:xMode val="edge"/>
              <c:yMode val="edge"/>
              <c:x val="0.96245490590271965"/>
              <c:y val="0.3156083614548181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6527776"/>
        <c:crosses val="max"/>
        <c:crossBetween val="between"/>
        <c:majorUnit val="1"/>
      </c:valAx>
      <c:catAx>
        <c:axId val="756527776"/>
        <c:scaling>
          <c:orientation val="minMax"/>
        </c:scaling>
        <c:delete val="1"/>
        <c:axPos val="b"/>
        <c:numFmt formatCode="General" sourceLinked="1"/>
        <c:majorTickMark val="none"/>
        <c:minorTickMark val="none"/>
        <c:tickLblPos val="nextTo"/>
        <c:crossAx val="7565343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43300144995026E-2"/>
          <c:y val="4.1666666666666699E-2"/>
          <c:w val="0.89766397772243955"/>
          <c:h val="0.68053038344915495"/>
        </c:manualLayout>
      </c:layout>
      <c:lineChart>
        <c:grouping val="standard"/>
        <c:varyColors val="0"/>
        <c:ser>
          <c:idx val="0"/>
          <c:order val="0"/>
          <c:tx>
            <c:strRef>
              <c:f>Sheet1!$B$1</c:f>
              <c:strCache>
                <c:ptCount val="1"/>
                <c:pt idx="0">
                  <c:v>Prescription opioids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layout>
                <c:manualLayout>
                  <c:x val="-1.207182794660488E-2"/>
                  <c:y val="-2.0377186536295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65-43A9-9597-AEB3AFBCF560}"/>
                </c:ext>
              </c:extLst>
            </c:dLbl>
            <c:dLbl>
              <c:idx val="7"/>
              <c:delete val="1"/>
              <c:extLst>
                <c:ext xmlns:c15="http://schemas.microsoft.com/office/drawing/2012/chart" uri="{CE6537A1-D6FC-4f65-9D91-7224C49458BB}"/>
                <c:ext xmlns:c16="http://schemas.microsoft.com/office/drawing/2014/chart" uri="{C3380CC4-5D6E-409C-BE32-E72D297353CC}">
                  <c16:uniqueId val="{00000007-9565-43A9-9597-AEB3AFBCF560}"/>
                </c:ext>
              </c:extLst>
            </c:dLbl>
            <c:dLbl>
              <c:idx val="8"/>
              <c:delete val="1"/>
              <c:extLst>
                <c:ext xmlns:c15="http://schemas.microsoft.com/office/drawing/2012/chart" uri="{CE6537A1-D6FC-4f65-9D91-7224C49458BB}"/>
                <c:ext xmlns:c16="http://schemas.microsoft.com/office/drawing/2014/chart" uri="{C3380CC4-5D6E-409C-BE32-E72D297353CC}">
                  <c16:uniqueId val="{00000008-9565-43A9-9597-AEB3AFBCF560}"/>
                </c:ext>
              </c:extLst>
            </c:dLbl>
            <c:dLbl>
              <c:idx val="9"/>
              <c:delete val="1"/>
              <c:extLst>
                <c:ext xmlns:c15="http://schemas.microsoft.com/office/drawing/2012/chart" uri="{CE6537A1-D6FC-4f65-9D91-7224C49458BB}"/>
                <c:ext xmlns:c16="http://schemas.microsoft.com/office/drawing/2014/chart" uri="{C3380CC4-5D6E-409C-BE32-E72D297353CC}">
                  <c16:uniqueId val="{00000009-9565-43A9-9597-AEB3AFBCF560}"/>
                </c:ext>
              </c:extLst>
            </c:dLbl>
            <c:dLbl>
              <c:idx val="10"/>
              <c:delete val="1"/>
              <c:extLst>
                <c:ext xmlns:c15="http://schemas.microsoft.com/office/drawing/2012/chart" uri="{CE6537A1-D6FC-4f65-9D91-7224C49458BB}"/>
                <c:ext xmlns:c16="http://schemas.microsoft.com/office/drawing/2014/chart" uri="{C3380CC4-5D6E-409C-BE32-E72D297353CC}">
                  <c16:uniqueId val="{00000004-A784-4D2D-8B50-8B23A4C86070}"/>
                </c:ext>
              </c:extLst>
            </c:dLbl>
            <c:dLbl>
              <c:idx val="11"/>
              <c:layout>
                <c:manualLayout>
                  <c:x val="-2.5350838687870247E-2"/>
                  <c:y val="6.7923955120984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65-43A9-9597-AEB3AFBCF560}"/>
                </c:ext>
              </c:extLst>
            </c:dLbl>
            <c:dLbl>
              <c:idx val="12"/>
              <c:delete val="1"/>
              <c:extLst>
                <c:ext xmlns:c15="http://schemas.microsoft.com/office/drawing/2012/chart" uri="{CE6537A1-D6FC-4f65-9D91-7224C49458BB}"/>
                <c:ext xmlns:c16="http://schemas.microsoft.com/office/drawing/2014/chart" uri="{C3380CC4-5D6E-409C-BE32-E72D297353CC}">
                  <c16:uniqueId val="{00000000-EF94-4B55-9FAF-30C63B1181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6">
                  <c:v>7</c:v>
                </c:pt>
                <c:pt idx="7">
                  <c:v>12</c:v>
                </c:pt>
                <c:pt idx="8">
                  <c:v>14</c:v>
                </c:pt>
                <c:pt idx="9">
                  <c:v>19</c:v>
                </c:pt>
                <c:pt idx="10">
                  <c:v>33</c:v>
                </c:pt>
                <c:pt idx="11">
                  <c:v>13</c:v>
                </c:pt>
                <c:pt idx="12">
                  <c:v>15</c:v>
                </c:pt>
              </c:numCache>
            </c:numRef>
          </c:val>
          <c:smooth val="0"/>
          <c:extLst>
            <c:ext xmlns:c16="http://schemas.microsoft.com/office/drawing/2014/chart" uri="{C3380CC4-5D6E-409C-BE32-E72D297353CC}">
              <c16:uniqueId val="{0000000D-9565-43A9-9597-AEB3AFBCF560}"/>
            </c:ext>
          </c:extLst>
        </c:ser>
        <c:ser>
          <c:idx val="1"/>
          <c:order val="1"/>
          <c:tx>
            <c:strRef>
              <c:f>Sheet1!$C$1</c:f>
              <c:strCache>
                <c:ptCount val="1"/>
                <c:pt idx="0">
                  <c:v>Codeine OTC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565-43A9-9597-AEB3AFBCF560}"/>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565-43A9-9597-AEB3AFBCF560}"/>
                </c:ext>
              </c:extLst>
            </c:dLbl>
            <c:dLbl>
              <c:idx val="12"/>
              <c:tx>
                <c:rich>
                  <a:bodyPr/>
                  <a:lstStyle/>
                  <a:p>
                    <a:fld id="{BEDE6398-3BD8-48CA-BF20-469C2FF271D4}"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84-4D2D-8B50-8B23A4C860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Sheet1!$C$2:$C$14</c:f>
              <c:numCache>
                <c:formatCode>General</c:formatCode>
                <c:ptCount val="13"/>
                <c:pt idx="2">
                  <c:v>28</c:v>
                </c:pt>
                <c:pt idx="3">
                  <c:v>35</c:v>
                </c:pt>
                <c:pt idx="4">
                  <c:v>16</c:v>
                </c:pt>
                <c:pt idx="5">
                  <c:v>14</c:v>
                </c:pt>
                <c:pt idx="6">
                  <c:v>21</c:v>
                </c:pt>
                <c:pt idx="7">
                  <c:v>14</c:v>
                </c:pt>
                <c:pt idx="8">
                  <c:v>16</c:v>
                </c:pt>
                <c:pt idx="9">
                  <c:v>18</c:v>
                </c:pt>
                <c:pt idx="10">
                  <c:v>24</c:v>
                </c:pt>
                <c:pt idx="11">
                  <c:v>18</c:v>
                </c:pt>
                <c:pt idx="12">
                  <c:v>6</c:v>
                </c:pt>
              </c:numCache>
            </c:numRef>
          </c:val>
          <c:smooth val="0"/>
          <c:extLst>
            <c:ext xmlns:c16="http://schemas.microsoft.com/office/drawing/2014/chart" uri="{C3380CC4-5D6E-409C-BE32-E72D297353CC}">
              <c16:uniqueId val="{0000001A-9565-43A9-9597-AEB3AFBCF560}"/>
            </c:ext>
          </c:extLst>
        </c:ser>
        <c:ser>
          <c:idx val="2"/>
          <c:order val="2"/>
          <c:tx>
            <c:strRef>
              <c:f>Sheet1!$D$1</c:f>
              <c:strCache>
                <c:ptCount val="1"/>
                <c:pt idx="0">
                  <c:v>Benzodiazepines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565-43A9-9597-AEB3AFBCF560}"/>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565-43A9-9597-AEB3AFBCF560}"/>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84-4D2D-8B50-8B23A4C860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Sheet1!$D$2:$D$14</c:f>
              <c:numCache>
                <c:formatCode>General</c:formatCode>
                <c:ptCount val="13"/>
                <c:pt idx="0">
                  <c:v>30</c:v>
                </c:pt>
                <c:pt idx="1">
                  <c:v>12</c:v>
                </c:pt>
                <c:pt idx="2">
                  <c:v>14</c:v>
                </c:pt>
                <c:pt idx="3">
                  <c:v>16</c:v>
                </c:pt>
                <c:pt idx="4">
                  <c:v>15</c:v>
                </c:pt>
                <c:pt idx="5">
                  <c:v>24</c:v>
                </c:pt>
                <c:pt idx="6">
                  <c:v>25</c:v>
                </c:pt>
                <c:pt idx="7">
                  <c:v>30</c:v>
                </c:pt>
                <c:pt idx="8">
                  <c:v>12</c:v>
                </c:pt>
                <c:pt idx="9">
                  <c:v>42</c:v>
                </c:pt>
                <c:pt idx="10">
                  <c:v>48</c:v>
                </c:pt>
                <c:pt idx="11">
                  <c:v>30</c:v>
                </c:pt>
                <c:pt idx="12">
                  <c:v>30</c:v>
                </c:pt>
              </c:numCache>
            </c:numRef>
          </c:val>
          <c:smooth val="0"/>
          <c:extLst>
            <c:ext xmlns:c16="http://schemas.microsoft.com/office/drawing/2014/chart" uri="{C3380CC4-5D6E-409C-BE32-E72D297353CC}">
              <c16:uniqueId val="{00000028-9565-43A9-9597-AEB3AFBCF560}"/>
            </c:ext>
          </c:extLst>
        </c:ser>
        <c:ser>
          <c:idx val="3"/>
          <c:order val="3"/>
          <c:tx>
            <c:strRef>
              <c:f>Sheet1!$E$1</c:f>
              <c:strCache>
                <c:ptCount val="1"/>
                <c:pt idx="0">
                  <c:v>Pharmaceutical stimulants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BF87-4380-8985-CDEE27AE3AF6}"/>
                </c:ext>
              </c:extLst>
            </c:dLbl>
            <c:dLbl>
              <c:idx val="2"/>
              <c:delete val="1"/>
              <c:extLst>
                <c:ext xmlns:c15="http://schemas.microsoft.com/office/drawing/2012/chart" uri="{CE6537A1-D6FC-4f65-9D91-7224C49458BB}"/>
                <c:ext xmlns:c16="http://schemas.microsoft.com/office/drawing/2014/chart" uri="{C3380CC4-5D6E-409C-BE32-E72D297353CC}">
                  <c16:uniqueId val="{00000007-BF87-4380-8985-CDEE27AE3AF6}"/>
                </c:ext>
              </c:extLst>
            </c:dLbl>
            <c:dLbl>
              <c:idx val="3"/>
              <c:delete val="1"/>
              <c:extLst>
                <c:ext xmlns:c15="http://schemas.microsoft.com/office/drawing/2012/chart" uri="{CE6537A1-D6FC-4f65-9D91-7224C49458BB}"/>
                <c:ext xmlns:c16="http://schemas.microsoft.com/office/drawing/2014/chart" uri="{C3380CC4-5D6E-409C-BE32-E72D297353CC}">
                  <c16:uniqueId val="{00000008-BF87-4380-8985-CDEE27AE3AF6}"/>
                </c:ext>
              </c:extLst>
            </c:dLbl>
            <c:dLbl>
              <c:idx val="4"/>
              <c:delete val="1"/>
              <c:extLst>
                <c:ext xmlns:c15="http://schemas.microsoft.com/office/drawing/2012/chart" uri="{CE6537A1-D6FC-4f65-9D91-7224C49458BB}"/>
                <c:ext xmlns:c16="http://schemas.microsoft.com/office/drawing/2014/chart" uri="{C3380CC4-5D6E-409C-BE32-E72D297353CC}">
                  <c16:uniqueId val="{00000009-BF87-4380-8985-CDEE27AE3AF6}"/>
                </c:ext>
              </c:extLst>
            </c:dLbl>
            <c:dLbl>
              <c:idx val="5"/>
              <c:delete val="1"/>
              <c:extLst>
                <c:ext xmlns:c15="http://schemas.microsoft.com/office/drawing/2012/chart" uri="{CE6537A1-D6FC-4f65-9D91-7224C49458BB}"/>
                <c:ext xmlns:c16="http://schemas.microsoft.com/office/drawing/2014/chart" uri="{C3380CC4-5D6E-409C-BE32-E72D297353CC}">
                  <c16:uniqueId val="{0000000A-BF87-4380-8985-CDEE27AE3AF6}"/>
                </c:ext>
              </c:extLst>
            </c:dLbl>
            <c:dLbl>
              <c:idx val="6"/>
              <c:delete val="1"/>
              <c:extLst>
                <c:ext xmlns:c15="http://schemas.microsoft.com/office/drawing/2012/chart" uri="{CE6537A1-D6FC-4f65-9D91-7224C49458BB}"/>
                <c:ext xmlns:c16="http://schemas.microsoft.com/office/drawing/2014/chart" uri="{C3380CC4-5D6E-409C-BE32-E72D297353CC}">
                  <c16:uniqueId val="{0000000B-BF87-4380-8985-CDEE27AE3AF6}"/>
                </c:ext>
              </c:extLst>
            </c:dLbl>
            <c:dLbl>
              <c:idx val="7"/>
              <c:delete val="1"/>
              <c:extLst>
                <c:ext xmlns:c15="http://schemas.microsoft.com/office/drawing/2012/chart" uri="{CE6537A1-D6FC-4f65-9D91-7224C49458BB}"/>
                <c:ext xmlns:c16="http://schemas.microsoft.com/office/drawing/2014/chart" uri="{C3380CC4-5D6E-409C-BE32-E72D297353CC}">
                  <c16:uniqueId val="{0000000C-BF87-4380-8985-CDEE27AE3AF6}"/>
                </c:ext>
              </c:extLst>
            </c:dLbl>
            <c:dLbl>
              <c:idx val="8"/>
              <c:delete val="1"/>
              <c:extLst>
                <c:ext xmlns:c15="http://schemas.microsoft.com/office/drawing/2012/chart" uri="{CE6537A1-D6FC-4f65-9D91-7224C49458BB}"/>
                <c:ext xmlns:c16="http://schemas.microsoft.com/office/drawing/2014/chart" uri="{C3380CC4-5D6E-409C-BE32-E72D297353CC}">
                  <c16:uniqueId val="{0000000E-BF87-4380-8985-CDEE27AE3AF6}"/>
                </c:ext>
              </c:extLst>
            </c:dLbl>
            <c:dLbl>
              <c:idx val="9"/>
              <c:delete val="1"/>
              <c:extLst>
                <c:ext xmlns:c15="http://schemas.microsoft.com/office/drawing/2012/chart" uri="{CE6537A1-D6FC-4f65-9D91-7224C49458BB}"/>
                <c:ext xmlns:c16="http://schemas.microsoft.com/office/drawing/2014/chart" uri="{C3380CC4-5D6E-409C-BE32-E72D297353CC}">
                  <c16:uniqueId val="{0000000D-BF87-4380-8985-CDEE27AE3AF6}"/>
                </c:ext>
              </c:extLst>
            </c:dLbl>
            <c:dLbl>
              <c:idx val="10"/>
              <c:delete val="1"/>
              <c:extLst>
                <c:ext xmlns:c15="http://schemas.microsoft.com/office/drawing/2012/chart" uri="{CE6537A1-D6FC-4f65-9D91-7224C49458BB}"/>
                <c:ext xmlns:c16="http://schemas.microsoft.com/office/drawing/2014/chart" uri="{C3380CC4-5D6E-409C-BE32-E72D297353CC}">
                  <c16:uniqueId val="{00000003-A784-4D2D-8B50-8B23A4C86070}"/>
                </c:ext>
              </c:extLst>
            </c:dLbl>
            <c:dLbl>
              <c:idx val="11"/>
              <c:layout>
                <c:manualLayout>
                  <c:x val="-7.2430967679629277E-3"/>
                  <c:y val="1.69809887802461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9565-43A9-9597-AEB3AFBCF560}"/>
                </c:ext>
              </c:extLst>
            </c:dLbl>
            <c:dLbl>
              <c:idx val="12"/>
              <c:layout>
                <c:manualLayout>
                  <c:x val="-2.414365589320976E-3"/>
                  <c:y val="1.0188593268147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6D-4209-93D4-A1EF7D8D46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Sheet1!$E$2:$E$14</c:f>
              <c:numCache>
                <c:formatCode>General</c:formatCode>
                <c:ptCount val="13"/>
                <c:pt idx="0">
                  <c:v>15</c:v>
                </c:pt>
                <c:pt idx="1">
                  <c:v>3</c:v>
                </c:pt>
                <c:pt idx="2">
                  <c:v>3</c:v>
                </c:pt>
                <c:pt idx="3">
                  <c:v>10</c:v>
                </c:pt>
                <c:pt idx="4">
                  <c:v>24</c:v>
                </c:pt>
                <c:pt idx="5">
                  <c:v>19</c:v>
                </c:pt>
                <c:pt idx="6">
                  <c:v>23</c:v>
                </c:pt>
                <c:pt idx="7">
                  <c:v>15</c:v>
                </c:pt>
                <c:pt idx="8">
                  <c:v>3</c:v>
                </c:pt>
                <c:pt idx="9">
                  <c:v>27</c:v>
                </c:pt>
                <c:pt idx="10">
                  <c:v>45</c:v>
                </c:pt>
                <c:pt idx="11">
                  <c:v>12</c:v>
                </c:pt>
                <c:pt idx="12">
                  <c:v>15</c:v>
                </c:pt>
              </c:numCache>
            </c:numRef>
          </c:val>
          <c:smooth val="0"/>
          <c:extLst>
            <c:ext xmlns:c16="http://schemas.microsoft.com/office/drawing/2014/chart" uri="{C3380CC4-5D6E-409C-BE32-E72D297353CC}">
              <c16:uniqueId val="{0000002D-9565-43A9-9597-AEB3AFBCF560}"/>
            </c:ext>
          </c:extLst>
        </c:ser>
        <c:ser>
          <c:idx val="4"/>
          <c:order val="4"/>
          <c:tx>
            <c:strRef>
              <c:f>Sheet1!$F$1</c:f>
              <c:strCache>
                <c:ptCount val="1"/>
                <c:pt idx="0">
                  <c:v>Antipsychotics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Sheet1!$F$2:$F$14</c:f>
              <c:numCache>
                <c:formatCode>General</c:formatCode>
                <c:ptCount val="13"/>
                <c:pt idx="6">
                  <c:v>3</c:v>
                </c:pt>
                <c:pt idx="7">
                  <c:v>3</c:v>
                </c:pt>
                <c:pt idx="8">
                  <c:v>2</c:v>
                </c:pt>
                <c:pt idx="9">
                  <c:v>3</c:v>
                </c:pt>
                <c:pt idx="10">
                  <c:v>8</c:v>
                </c:pt>
                <c:pt idx="11">
                  <c:v>4</c:v>
                </c:pt>
                <c:pt idx="12">
                  <c:v>4</c:v>
                </c:pt>
              </c:numCache>
            </c:numRef>
          </c:val>
          <c:smooth val="0"/>
          <c:extLst>
            <c:ext xmlns:c16="http://schemas.microsoft.com/office/drawing/2014/chart" uri="{C3380CC4-5D6E-409C-BE32-E72D297353CC}">
              <c16:uniqueId val="{00000031-9565-43A9-9597-AEB3AFBCF560}"/>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7441288"/>
        <c:crosses val="autoZero"/>
        <c:auto val="1"/>
        <c:lblAlgn val="ctr"/>
        <c:lblOffset val="100"/>
        <c:noMultiLvlLbl val="0"/>
      </c:catAx>
      <c:valAx>
        <c:axId val="-209744128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8.449994401333337E-3"/>
              <c:y val="8.2616655381663101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7444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115976428105427E-2"/>
          <c:y val="4.8650796378659669E-2"/>
          <c:w val="0.886799321025043"/>
          <c:h val="0.72736806648747865"/>
        </c:manualLayout>
      </c:layout>
      <c:lineChart>
        <c:grouping val="standard"/>
        <c:varyColors val="0"/>
        <c:ser>
          <c:idx val="0"/>
          <c:order val="0"/>
          <c:tx>
            <c:strRef>
              <c:f>Sheet1!$B$1</c:f>
              <c:strCache>
                <c:ptCount val="1"/>
                <c:pt idx="0">
                  <c:v>GHB/GBL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7879680170533669E-2"/>
                  <c:y val="3.142894460064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82-449C-A8F2-7AA706CED93E}"/>
                </c:ext>
              </c:extLst>
            </c:dLbl>
            <c:dLbl>
              <c:idx val="1"/>
              <c:delete val="1"/>
              <c:extLst>
                <c:ext xmlns:c15="http://schemas.microsoft.com/office/drawing/2012/chart" uri="{CE6537A1-D6FC-4f65-9D91-7224C49458BB}"/>
                <c:ext xmlns:c16="http://schemas.microsoft.com/office/drawing/2014/chart" uri="{C3380CC4-5D6E-409C-BE32-E72D297353CC}">
                  <c16:uniqueId val="{00000001-D684-42BE-BE7D-ECFFA3496BB2}"/>
                </c:ext>
              </c:extLst>
            </c:dLbl>
            <c:dLbl>
              <c:idx val="2"/>
              <c:delete val="1"/>
              <c:extLst>
                <c:ext xmlns:c15="http://schemas.microsoft.com/office/drawing/2012/chart" uri="{CE6537A1-D6FC-4f65-9D91-7224C49458BB}"/>
                <c:ext xmlns:c16="http://schemas.microsoft.com/office/drawing/2014/chart" uri="{C3380CC4-5D6E-409C-BE32-E72D297353CC}">
                  <c16:uniqueId val="{00000002-D684-42BE-BE7D-ECFFA3496BB2}"/>
                </c:ext>
              </c:extLst>
            </c:dLbl>
            <c:dLbl>
              <c:idx val="3"/>
              <c:delete val="1"/>
              <c:extLst>
                <c:ext xmlns:c15="http://schemas.microsoft.com/office/drawing/2012/chart" uri="{CE6537A1-D6FC-4f65-9D91-7224C49458BB}"/>
                <c:ext xmlns:c16="http://schemas.microsoft.com/office/drawing/2014/chart" uri="{C3380CC4-5D6E-409C-BE32-E72D297353CC}">
                  <c16:uniqueId val="{00000006-D684-42BE-BE7D-ECFFA3496BB2}"/>
                </c:ext>
              </c:extLst>
            </c:dLbl>
            <c:dLbl>
              <c:idx val="4"/>
              <c:delete val="1"/>
              <c:extLst>
                <c:ext xmlns:c15="http://schemas.microsoft.com/office/drawing/2012/chart" uri="{CE6537A1-D6FC-4f65-9D91-7224C49458BB}"/>
                <c:ext xmlns:c16="http://schemas.microsoft.com/office/drawing/2014/chart" uri="{C3380CC4-5D6E-409C-BE32-E72D297353CC}">
                  <c16:uniqueId val="{00000005-D684-42BE-BE7D-ECFFA3496BB2}"/>
                </c:ext>
              </c:extLst>
            </c:dLbl>
            <c:dLbl>
              <c:idx val="5"/>
              <c:delete val="1"/>
              <c:extLst>
                <c:ext xmlns:c15="http://schemas.microsoft.com/office/drawing/2012/chart" uri="{CE6537A1-D6FC-4f65-9D91-7224C49458BB}"/>
                <c:ext xmlns:c16="http://schemas.microsoft.com/office/drawing/2014/chart" uri="{C3380CC4-5D6E-409C-BE32-E72D297353CC}">
                  <c16:uniqueId val="{00000008-D684-42BE-BE7D-ECFFA3496BB2}"/>
                </c:ext>
              </c:extLst>
            </c:dLbl>
            <c:dLbl>
              <c:idx val="6"/>
              <c:delete val="1"/>
              <c:extLst>
                <c:ext xmlns:c15="http://schemas.microsoft.com/office/drawing/2012/chart" uri="{CE6537A1-D6FC-4f65-9D91-7224C49458BB}"/>
                <c:ext xmlns:c16="http://schemas.microsoft.com/office/drawing/2014/chart" uri="{C3380CC4-5D6E-409C-BE32-E72D297353CC}">
                  <c16:uniqueId val="{00000009-D684-42BE-BE7D-ECFFA3496BB2}"/>
                </c:ext>
              </c:extLst>
            </c:dLbl>
            <c:dLbl>
              <c:idx val="7"/>
              <c:delete val="1"/>
              <c:extLst>
                <c:ext xmlns:c15="http://schemas.microsoft.com/office/drawing/2012/chart" uri="{CE6537A1-D6FC-4f65-9D91-7224C49458BB}"/>
                <c:ext xmlns:c16="http://schemas.microsoft.com/office/drawing/2014/chart" uri="{C3380CC4-5D6E-409C-BE32-E72D297353CC}">
                  <c16:uniqueId val="{0000000A-D684-42BE-BE7D-ECFFA3496BB2}"/>
                </c:ext>
              </c:extLst>
            </c:dLbl>
            <c:dLbl>
              <c:idx val="8"/>
              <c:delete val="1"/>
              <c:extLst>
                <c:ext xmlns:c15="http://schemas.microsoft.com/office/drawing/2012/chart" uri="{CE6537A1-D6FC-4f65-9D91-7224C49458BB}"/>
                <c:ext xmlns:c16="http://schemas.microsoft.com/office/drawing/2014/chart" uri="{C3380CC4-5D6E-409C-BE32-E72D297353CC}">
                  <c16:uniqueId val="{00000018-D684-42BE-BE7D-ECFFA3496BB2}"/>
                </c:ext>
              </c:extLst>
            </c:dLbl>
            <c:dLbl>
              <c:idx val="9"/>
              <c:delete val="1"/>
              <c:extLst>
                <c:ext xmlns:c15="http://schemas.microsoft.com/office/drawing/2012/chart" uri="{CE6537A1-D6FC-4f65-9D91-7224C49458BB}"/>
                <c:ext xmlns:c16="http://schemas.microsoft.com/office/drawing/2014/chart" uri="{C3380CC4-5D6E-409C-BE32-E72D297353CC}">
                  <c16:uniqueId val="{00000017-D684-42BE-BE7D-ECFFA3496BB2}"/>
                </c:ext>
              </c:extLst>
            </c:dLbl>
            <c:dLbl>
              <c:idx val="10"/>
              <c:delete val="1"/>
              <c:extLst>
                <c:ext xmlns:c15="http://schemas.microsoft.com/office/drawing/2012/chart" uri="{CE6537A1-D6FC-4f65-9D91-7224C49458BB}"/>
                <c:ext xmlns:c16="http://schemas.microsoft.com/office/drawing/2014/chart" uri="{C3380CC4-5D6E-409C-BE32-E72D297353CC}">
                  <c16:uniqueId val="{00000016-D684-42BE-BE7D-ECFFA3496BB2}"/>
                </c:ext>
              </c:extLst>
            </c:dLbl>
            <c:dLbl>
              <c:idx val="11"/>
              <c:delete val="1"/>
              <c:extLst>
                <c:ext xmlns:c15="http://schemas.microsoft.com/office/drawing/2012/chart" uri="{CE6537A1-D6FC-4f65-9D91-7224C49458BB}"/>
                <c:ext xmlns:c16="http://schemas.microsoft.com/office/drawing/2014/chart" uri="{C3380CC4-5D6E-409C-BE32-E72D297353CC}">
                  <c16:uniqueId val="{00000014-D684-42BE-BE7D-ECFFA3496BB2}"/>
                </c:ext>
              </c:extLst>
            </c:dLbl>
            <c:dLbl>
              <c:idx val="12"/>
              <c:delete val="1"/>
              <c:extLst>
                <c:ext xmlns:c15="http://schemas.microsoft.com/office/drawing/2012/chart" uri="{CE6537A1-D6FC-4f65-9D91-7224C49458BB}"/>
                <c:ext xmlns:c16="http://schemas.microsoft.com/office/drawing/2014/chart" uri="{C3380CC4-5D6E-409C-BE32-E72D297353CC}">
                  <c16:uniqueId val="{00000019-D684-42BE-BE7D-ECFFA3496BB2}"/>
                </c:ext>
              </c:extLst>
            </c:dLbl>
            <c:dLbl>
              <c:idx val="13"/>
              <c:delete val="1"/>
              <c:extLst>
                <c:ext xmlns:c15="http://schemas.microsoft.com/office/drawing/2012/chart" uri="{CE6537A1-D6FC-4f65-9D91-7224C49458BB}"/>
                <c:ext xmlns:c16="http://schemas.microsoft.com/office/drawing/2014/chart" uri="{C3380CC4-5D6E-409C-BE32-E72D297353CC}">
                  <c16:uniqueId val="{0000001B-D684-42BE-BE7D-ECFFA3496BB2}"/>
                </c:ext>
              </c:extLst>
            </c:dLbl>
            <c:dLbl>
              <c:idx val="14"/>
              <c:delete val="1"/>
              <c:extLst>
                <c:ext xmlns:c15="http://schemas.microsoft.com/office/drawing/2012/chart" uri="{CE6537A1-D6FC-4f65-9D91-7224C49458BB}"/>
                <c:ext xmlns:c16="http://schemas.microsoft.com/office/drawing/2014/chart" uri="{C3380CC4-5D6E-409C-BE32-E72D297353CC}">
                  <c16:uniqueId val="{00000001-2282-449C-A8F2-7AA706CED93E}"/>
                </c:ext>
              </c:extLst>
            </c:dLbl>
            <c:dLbl>
              <c:idx val="15"/>
              <c:layout>
                <c:manualLayout>
                  <c:x val="-1.0727808102320201E-2"/>
                  <c:y val="-4.5397364423149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82-449C-A8F2-7AA706CED93E}"/>
                </c:ext>
              </c:extLst>
            </c:dLbl>
            <c:dLbl>
              <c:idx val="16"/>
              <c:tx>
                <c:rich>
                  <a:bodyPr/>
                  <a:lstStyle/>
                  <a:p>
                    <a:fld id="{D79BFA20-1109-4F38-AF64-5ECBA4F69F2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74-4937-9086-36D129EF03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12</c:v>
                </c:pt>
                <c:pt idx="1">
                  <c:v>12</c:v>
                </c:pt>
                <c:pt idx="2">
                  <c:v>18</c:v>
                </c:pt>
                <c:pt idx="3">
                  <c:v>7</c:v>
                </c:pt>
                <c:pt idx="4">
                  <c:v>11</c:v>
                </c:pt>
                <c:pt idx="5">
                  <c:v>4</c:v>
                </c:pt>
                <c:pt idx="6">
                  <c:v>2</c:v>
                </c:pt>
                <c:pt idx="7">
                  <c:v>8</c:v>
                </c:pt>
                <c:pt idx="8">
                  <c:v>5</c:v>
                </c:pt>
                <c:pt idx="9">
                  <c:v>12</c:v>
                </c:pt>
                <c:pt idx="10">
                  <c:v>5</c:v>
                </c:pt>
                <c:pt idx="11">
                  <c:v>3</c:v>
                </c:pt>
                <c:pt idx="12">
                  <c:v>4</c:v>
                </c:pt>
                <c:pt idx="13">
                  <c:v>9</c:v>
                </c:pt>
                <c:pt idx="14">
                  <c:v>9</c:v>
                </c:pt>
                <c:pt idx="15">
                  <c:v>16</c:v>
                </c:pt>
                <c:pt idx="16">
                  <c:v>6</c:v>
                </c:pt>
              </c:numCache>
            </c:numRef>
          </c:val>
          <c:smooth val="0"/>
          <c:extLst>
            <c:ext xmlns:c16="http://schemas.microsoft.com/office/drawing/2014/chart" uri="{C3380CC4-5D6E-409C-BE32-E72D297353CC}">
              <c16:uniqueId val="{00000003-2282-449C-A8F2-7AA706CED93E}"/>
            </c:ext>
          </c:extLst>
        </c:ser>
        <c:ser>
          <c:idx val="1"/>
          <c:order val="1"/>
          <c:tx>
            <c:strRef>
              <c:f>Sheet1!$C$1</c:f>
              <c:strCache>
                <c:ptCount val="1"/>
                <c:pt idx="0">
                  <c:v>MDA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5-2282-449C-A8F2-7AA706CED93E}"/>
                </c:ext>
              </c:extLst>
            </c:dLbl>
            <c:dLbl>
              <c:idx val="2"/>
              <c:delete val="1"/>
              <c:extLst>
                <c:ext xmlns:c15="http://schemas.microsoft.com/office/drawing/2012/chart" uri="{CE6537A1-D6FC-4f65-9D91-7224C49458BB}"/>
                <c:ext xmlns:c16="http://schemas.microsoft.com/office/drawing/2014/chart" uri="{C3380CC4-5D6E-409C-BE32-E72D297353CC}">
                  <c16:uniqueId val="{00000006-2282-449C-A8F2-7AA706CED93E}"/>
                </c:ext>
              </c:extLst>
            </c:dLbl>
            <c:dLbl>
              <c:idx val="3"/>
              <c:delete val="1"/>
              <c:extLst>
                <c:ext xmlns:c15="http://schemas.microsoft.com/office/drawing/2012/chart" uri="{CE6537A1-D6FC-4f65-9D91-7224C49458BB}"/>
                <c:ext xmlns:c16="http://schemas.microsoft.com/office/drawing/2014/chart" uri="{C3380CC4-5D6E-409C-BE32-E72D297353CC}">
                  <c16:uniqueId val="{00000007-2282-449C-A8F2-7AA706CED93E}"/>
                </c:ext>
              </c:extLst>
            </c:dLbl>
            <c:dLbl>
              <c:idx val="4"/>
              <c:delete val="1"/>
              <c:extLst>
                <c:ext xmlns:c15="http://schemas.microsoft.com/office/drawing/2012/chart" uri="{CE6537A1-D6FC-4f65-9D91-7224C49458BB}"/>
                <c:ext xmlns:c16="http://schemas.microsoft.com/office/drawing/2014/chart" uri="{C3380CC4-5D6E-409C-BE32-E72D297353CC}">
                  <c16:uniqueId val="{00000008-2282-449C-A8F2-7AA706CED93E}"/>
                </c:ext>
              </c:extLst>
            </c:dLbl>
            <c:dLbl>
              <c:idx val="5"/>
              <c:delete val="1"/>
              <c:extLst>
                <c:ext xmlns:c15="http://schemas.microsoft.com/office/drawing/2012/chart" uri="{CE6537A1-D6FC-4f65-9D91-7224C49458BB}"/>
                <c:ext xmlns:c16="http://schemas.microsoft.com/office/drawing/2014/chart" uri="{C3380CC4-5D6E-409C-BE32-E72D297353CC}">
                  <c16:uniqueId val="{00000009-2282-449C-A8F2-7AA706CED93E}"/>
                </c:ext>
              </c:extLst>
            </c:dLbl>
            <c:dLbl>
              <c:idx val="6"/>
              <c:delete val="1"/>
              <c:extLst>
                <c:ext xmlns:c15="http://schemas.microsoft.com/office/drawing/2012/chart" uri="{CE6537A1-D6FC-4f65-9D91-7224C49458BB}"/>
                <c:ext xmlns:c16="http://schemas.microsoft.com/office/drawing/2014/chart" uri="{C3380CC4-5D6E-409C-BE32-E72D297353CC}">
                  <c16:uniqueId val="{0000000A-2282-449C-A8F2-7AA706CED93E}"/>
                </c:ext>
              </c:extLst>
            </c:dLbl>
            <c:dLbl>
              <c:idx val="7"/>
              <c:delete val="1"/>
              <c:extLst>
                <c:ext xmlns:c15="http://schemas.microsoft.com/office/drawing/2012/chart" uri="{CE6537A1-D6FC-4f65-9D91-7224C49458BB}"/>
                <c:ext xmlns:c16="http://schemas.microsoft.com/office/drawing/2014/chart" uri="{C3380CC4-5D6E-409C-BE32-E72D297353CC}">
                  <c16:uniqueId val="{0000000B-2282-449C-A8F2-7AA706CED93E}"/>
                </c:ext>
              </c:extLst>
            </c:dLbl>
            <c:dLbl>
              <c:idx val="8"/>
              <c:delete val="1"/>
              <c:extLst>
                <c:ext xmlns:c15="http://schemas.microsoft.com/office/drawing/2012/chart" uri="{CE6537A1-D6FC-4f65-9D91-7224C49458BB}"/>
                <c:ext xmlns:c16="http://schemas.microsoft.com/office/drawing/2014/chart" uri="{C3380CC4-5D6E-409C-BE32-E72D297353CC}">
                  <c16:uniqueId val="{0000000C-2282-449C-A8F2-7AA706CED93E}"/>
                </c:ext>
              </c:extLst>
            </c:dLbl>
            <c:dLbl>
              <c:idx val="9"/>
              <c:delete val="1"/>
              <c:extLst>
                <c:ext xmlns:c15="http://schemas.microsoft.com/office/drawing/2012/chart" uri="{CE6537A1-D6FC-4f65-9D91-7224C49458BB}"/>
                <c:ext xmlns:c16="http://schemas.microsoft.com/office/drawing/2014/chart" uri="{C3380CC4-5D6E-409C-BE32-E72D297353CC}">
                  <c16:uniqueId val="{0000000D-2282-449C-A8F2-7AA706CED93E}"/>
                </c:ext>
              </c:extLst>
            </c:dLbl>
            <c:dLbl>
              <c:idx val="10"/>
              <c:delete val="1"/>
              <c:extLst>
                <c:ext xmlns:c15="http://schemas.microsoft.com/office/drawing/2012/chart" uri="{CE6537A1-D6FC-4f65-9D91-7224C49458BB}"/>
                <c:ext xmlns:c16="http://schemas.microsoft.com/office/drawing/2014/chart" uri="{C3380CC4-5D6E-409C-BE32-E72D297353CC}">
                  <c16:uniqueId val="{0000000E-2282-449C-A8F2-7AA706CED93E}"/>
                </c:ext>
              </c:extLst>
            </c:dLbl>
            <c:dLbl>
              <c:idx val="11"/>
              <c:delete val="1"/>
              <c:extLst>
                <c:ext xmlns:c15="http://schemas.microsoft.com/office/drawing/2012/chart" uri="{CE6537A1-D6FC-4f65-9D91-7224C49458BB}"/>
                <c:ext xmlns:c16="http://schemas.microsoft.com/office/drawing/2014/chart" uri="{C3380CC4-5D6E-409C-BE32-E72D297353CC}">
                  <c16:uniqueId val="{0000000F-2282-449C-A8F2-7AA706CED93E}"/>
                </c:ext>
              </c:extLst>
            </c:dLbl>
            <c:dLbl>
              <c:idx val="12"/>
              <c:delete val="1"/>
              <c:extLst>
                <c:ext xmlns:c15="http://schemas.microsoft.com/office/drawing/2012/chart" uri="{CE6537A1-D6FC-4f65-9D91-7224C49458BB}"/>
                <c:ext xmlns:c16="http://schemas.microsoft.com/office/drawing/2014/chart" uri="{C3380CC4-5D6E-409C-BE32-E72D297353CC}">
                  <c16:uniqueId val="{00000010-2282-449C-A8F2-7AA706CED93E}"/>
                </c:ext>
              </c:extLst>
            </c:dLbl>
            <c:dLbl>
              <c:idx val="13"/>
              <c:delete val="1"/>
              <c:extLst>
                <c:ext xmlns:c15="http://schemas.microsoft.com/office/drawing/2012/chart" uri="{CE6537A1-D6FC-4f65-9D91-7224C49458BB}"/>
                <c:ext xmlns:c16="http://schemas.microsoft.com/office/drawing/2014/chart" uri="{C3380CC4-5D6E-409C-BE32-E72D297353CC}">
                  <c16:uniqueId val="{00000011-2282-449C-A8F2-7AA706CED93E}"/>
                </c:ext>
              </c:extLst>
            </c:dLbl>
            <c:dLbl>
              <c:idx val="14"/>
              <c:delete val="1"/>
              <c:extLst>
                <c:ext xmlns:c15="http://schemas.microsoft.com/office/drawing/2012/chart" uri="{CE6537A1-D6FC-4f65-9D91-7224C49458BB}"/>
                <c:ext xmlns:c16="http://schemas.microsoft.com/office/drawing/2014/chart" uri="{C3380CC4-5D6E-409C-BE32-E72D297353CC}">
                  <c16:uniqueId val="{00000001-5CFE-4653-AE52-4856D7CAC9A2}"/>
                </c:ext>
              </c:extLst>
            </c:dLbl>
            <c:dLbl>
              <c:idx val="15"/>
              <c:layout>
                <c:manualLayout>
                  <c:x val="-2.3839573560711555E-3"/>
                  <c:y val="-1.0476314866880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684-42BE-BE7D-ECFFA3496B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21</c:v>
                </c:pt>
                <c:pt idx="1">
                  <c:v>14</c:v>
                </c:pt>
                <c:pt idx="2">
                  <c:v>9</c:v>
                </c:pt>
                <c:pt idx="3">
                  <c:v>9</c:v>
                </c:pt>
                <c:pt idx="4">
                  <c:v>7</c:v>
                </c:pt>
                <c:pt idx="5">
                  <c:v>1</c:v>
                </c:pt>
                <c:pt idx="6">
                  <c:v>2</c:v>
                </c:pt>
                <c:pt idx="7">
                  <c:v>7</c:v>
                </c:pt>
                <c:pt idx="8">
                  <c:v>15</c:v>
                </c:pt>
                <c:pt idx="9">
                  <c:v>9</c:v>
                </c:pt>
                <c:pt idx="10">
                  <c:v>3</c:v>
                </c:pt>
                <c:pt idx="11">
                  <c:v>3</c:v>
                </c:pt>
                <c:pt idx="12">
                  <c:v>8</c:v>
                </c:pt>
                <c:pt idx="13">
                  <c:v>12</c:v>
                </c:pt>
                <c:pt idx="14">
                  <c:v>14</c:v>
                </c:pt>
                <c:pt idx="15">
                  <c:v>16</c:v>
                </c:pt>
                <c:pt idx="16">
                  <c:v>12</c:v>
                </c:pt>
              </c:numCache>
            </c:numRef>
          </c:val>
          <c:smooth val="0"/>
          <c:extLst>
            <c:ext xmlns:c16="http://schemas.microsoft.com/office/drawing/2014/chart" uri="{C3380CC4-5D6E-409C-BE32-E72D297353CC}">
              <c16:uniqueId val="{00000014-2282-449C-A8F2-7AA706CED93E}"/>
            </c:ext>
          </c:extLst>
        </c:ser>
        <c:ser>
          <c:idx val="2"/>
          <c:order val="2"/>
          <c:tx>
            <c:strRef>
              <c:f>Sheet1!$D$1</c:f>
              <c:strCache>
                <c:ptCount val="1"/>
                <c:pt idx="0">
                  <c:v>Heroin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5"/>
              <c:layout>
                <c:manualLayout>
                  <c:x val="-8.3438507462490451E-3"/>
                  <c:y val="-2.0952629733761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84-42BE-BE7D-ECFFA3496B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2</c:v>
                </c:pt>
                <c:pt idx="1">
                  <c:v>3</c:v>
                </c:pt>
                <c:pt idx="2">
                  <c:v>3</c:v>
                </c:pt>
                <c:pt idx="3">
                  <c:v>1</c:v>
                </c:pt>
                <c:pt idx="4">
                  <c:v>4</c:v>
                </c:pt>
                <c:pt idx="5">
                  <c:v>8</c:v>
                </c:pt>
                <c:pt idx="6">
                  <c:v>6</c:v>
                </c:pt>
                <c:pt idx="7">
                  <c:v>2</c:v>
                </c:pt>
                <c:pt idx="8">
                  <c:v>7</c:v>
                </c:pt>
                <c:pt idx="9">
                  <c:v>8</c:v>
                </c:pt>
                <c:pt idx="10">
                  <c:v>3</c:v>
                </c:pt>
                <c:pt idx="11">
                  <c:v>2</c:v>
                </c:pt>
                <c:pt idx="12">
                  <c:v>1</c:v>
                </c:pt>
                <c:pt idx="13">
                  <c:v>2</c:v>
                </c:pt>
                <c:pt idx="14">
                  <c:v>3</c:v>
                </c:pt>
                <c:pt idx="15">
                  <c:v>10</c:v>
                </c:pt>
                <c:pt idx="16">
                  <c:v>4</c:v>
                </c:pt>
              </c:numCache>
            </c:numRef>
          </c:val>
          <c:smooth val="0"/>
          <c:extLst>
            <c:ext xmlns:c16="http://schemas.microsoft.com/office/drawing/2014/chart" uri="{C3380CC4-5D6E-409C-BE32-E72D297353CC}">
              <c16:uniqueId val="{00000024-2282-449C-A8F2-7AA706CED93E}"/>
            </c:ext>
          </c:extLst>
        </c:ser>
        <c:ser>
          <c:idx val="3"/>
          <c:order val="3"/>
          <c:tx>
            <c:strRef>
              <c:f>Sheet1!$E$1</c:f>
              <c:strCache>
                <c:ptCount val="1"/>
                <c:pt idx="0">
                  <c:v>Capsules contents unknown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0"/>
              <c:layout>
                <c:manualLayout>
                  <c:x val="-4.7679147121423987E-3"/>
                  <c:y val="-3.1428944600642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282-449C-A8F2-7AA706CED93E}"/>
                </c:ext>
              </c:extLst>
            </c:dLbl>
            <c:dLbl>
              <c:idx val="11"/>
              <c:delete val="1"/>
              <c:extLst>
                <c:ext xmlns:c15="http://schemas.microsoft.com/office/drawing/2012/chart" uri="{CE6537A1-D6FC-4f65-9D91-7224C49458BB}"/>
                <c:ext xmlns:c16="http://schemas.microsoft.com/office/drawing/2014/chart" uri="{C3380CC4-5D6E-409C-BE32-E72D297353CC}">
                  <c16:uniqueId val="{00000015-D684-42BE-BE7D-ECFFA3496BB2}"/>
                </c:ext>
              </c:extLst>
            </c:dLbl>
            <c:dLbl>
              <c:idx val="12"/>
              <c:delete val="1"/>
              <c:extLst>
                <c:ext xmlns:c15="http://schemas.microsoft.com/office/drawing/2012/chart" uri="{CE6537A1-D6FC-4f65-9D91-7224C49458BB}"/>
                <c:ext xmlns:c16="http://schemas.microsoft.com/office/drawing/2014/chart" uri="{C3380CC4-5D6E-409C-BE32-E72D297353CC}">
                  <c16:uniqueId val="{00000013-D684-42BE-BE7D-ECFFA3496BB2}"/>
                </c:ext>
              </c:extLst>
            </c:dLbl>
            <c:dLbl>
              <c:idx val="13"/>
              <c:delete val="1"/>
              <c:extLst>
                <c:ext xmlns:c15="http://schemas.microsoft.com/office/drawing/2012/chart" uri="{CE6537A1-D6FC-4f65-9D91-7224C49458BB}"/>
                <c:ext xmlns:c16="http://schemas.microsoft.com/office/drawing/2014/chart" uri="{C3380CC4-5D6E-409C-BE32-E72D297353CC}">
                  <c16:uniqueId val="{00000012-D684-42BE-BE7D-ECFFA3496BB2}"/>
                </c:ext>
              </c:extLst>
            </c:dLbl>
            <c:dLbl>
              <c:idx val="14"/>
              <c:delete val="1"/>
              <c:extLst>
                <c:ext xmlns:c15="http://schemas.microsoft.com/office/drawing/2012/chart" uri="{CE6537A1-D6FC-4f65-9D91-7224C49458BB}"/>
                <c:ext xmlns:c16="http://schemas.microsoft.com/office/drawing/2014/chart" uri="{C3380CC4-5D6E-409C-BE32-E72D297353CC}">
                  <c16:uniqueId val="{00000000-5CFE-4653-AE52-4856D7CAC9A2}"/>
                </c:ext>
              </c:extLst>
            </c:dLbl>
            <c:dLbl>
              <c:idx val="15"/>
              <c:layout>
                <c:manualLayout>
                  <c:x val="-1.191978678035577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2282-449C-A8F2-7AA706CED9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10">
                  <c:v>8</c:v>
                </c:pt>
                <c:pt idx="11">
                  <c:v>6</c:v>
                </c:pt>
                <c:pt idx="12">
                  <c:v>9</c:v>
                </c:pt>
                <c:pt idx="13">
                  <c:v>15</c:v>
                </c:pt>
                <c:pt idx="14">
                  <c:v>11</c:v>
                </c:pt>
                <c:pt idx="15">
                  <c:v>15</c:v>
                </c:pt>
                <c:pt idx="16">
                  <c:v>12</c:v>
                </c:pt>
              </c:numCache>
            </c:numRef>
          </c:val>
          <c:smooth val="0"/>
          <c:extLst>
            <c:ext xmlns:c16="http://schemas.microsoft.com/office/drawing/2014/chart" uri="{C3380CC4-5D6E-409C-BE32-E72D297353CC}">
              <c16:uniqueId val="{00000029-2282-449C-A8F2-7AA706CED93E}"/>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7441288"/>
        <c:crosses val="autoZero"/>
        <c:auto val="1"/>
        <c:lblAlgn val="ctr"/>
        <c:lblOffset val="100"/>
        <c:noMultiLvlLbl val="0"/>
      </c:catAx>
      <c:valAx>
        <c:axId val="-2097441288"/>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7.24281160667285E-3"/>
              <c:y val="0.1256268215341860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7444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86799321025043"/>
          <c:h val="0.72712438094559451"/>
        </c:manualLayout>
      </c:layout>
      <c:lineChart>
        <c:grouping val="standard"/>
        <c:varyColors val="0"/>
        <c:ser>
          <c:idx val="0"/>
          <c:order val="0"/>
          <c:tx>
            <c:strRef>
              <c:f>Sheet1!$B$1</c:f>
              <c:strCache>
                <c:ptCount val="1"/>
                <c:pt idx="0">
                  <c:v>Alcohol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4502795626234372E-3"/>
                  <c:y val="-2.6206005113959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68-490D-9D8A-A5291C746F0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468-490D-9D8A-A5291C746F0D}"/>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4E-4800-926B-82D751D097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98</c:v>
                </c:pt>
                <c:pt idx="1">
                  <c:v>96</c:v>
                </c:pt>
                <c:pt idx="2">
                  <c:v>99</c:v>
                </c:pt>
                <c:pt idx="3">
                  <c:v>97</c:v>
                </c:pt>
                <c:pt idx="4">
                  <c:v>94</c:v>
                </c:pt>
                <c:pt idx="5">
                  <c:v>97</c:v>
                </c:pt>
                <c:pt idx="6">
                  <c:v>93</c:v>
                </c:pt>
                <c:pt idx="7">
                  <c:v>92</c:v>
                </c:pt>
                <c:pt idx="8">
                  <c:v>99</c:v>
                </c:pt>
                <c:pt idx="9">
                  <c:v>99</c:v>
                </c:pt>
                <c:pt idx="10">
                  <c:v>97</c:v>
                </c:pt>
                <c:pt idx="11">
                  <c:v>100</c:v>
                </c:pt>
                <c:pt idx="12">
                  <c:v>100</c:v>
                </c:pt>
                <c:pt idx="13">
                  <c:v>98</c:v>
                </c:pt>
                <c:pt idx="14">
                  <c:v>99</c:v>
                </c:pt>
                <c:pt idx="15">
                  <c:v>95</c:v>
                </c:pt>
                <c:pt idx="16">
                  <c:v>94</c:v>
                </c:pt>
              </c:numCache>
            </c:numRef>
          </c:val>
          <c:smooth val="0"/>
          <c:extLst>
            <c:ext xmlns:c16="http://schemas.microsoft.com/office/drawing/2014/chart" uri="{C3380CC4-5D6E-409C-BE32-E72D297353CC}">
              <c16:uniqueId val="{00000011-C468-490D-9D8A-A5291C746F0D}"/>
            </c:ext>
          </c:extLst>
        </c:ser>
        <c:ser>
          <c:idx val="1"/>
          <c:order val="1"/>
          <c:tx>
            <c:strRef>
              <c:f>Sheet1!$C$1</c:f>
              <c:strCache>
                <c:ptCount val="1"/>
                <c:pt idx="0">
                  <c:v>Tobacco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8107741919907341E-2"/>
                  <c:y val="-3.6869958680218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20-41CD-AEBF-0C9BB6048E4F}"/>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20-41CD-AEBF-0C9BB6048E4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4E-4800-926B-82D751D097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72</c:v>
                </c:pt>
                <c:pt idx="1">
                  <c:v>65</c:v>
                </c:pt>
                <c:pt idx="2">
                  <c:v>78</c:v>
                </c:pt>
                <c:pt idx="3">
                  <c:v>73</c:v>
                </c:pt>
                <c:pt idx="4">
                  <c:v>73</c:v>
                </c:pt>
                <c:pt idx="5">
                  <c:v>70</c:v>
                </c:pt>
                <c:pt idx="6">
                  <c:v>80</c:v>
                </c:pt>
                <c:pt idx="7">
                  <c:v>69</c:v>
                </c:pt>
                <c:pt idx="8">
                  <c:v>86</c:v>
                </c:pt>
                <c:pt idx="9">
                  <c:v>85</c:v>
                </c:pt>
                <c:pt idx="10">
                  <c:v>75</c:v>
                </c:pt>
                <c:pt idx="11">
                  <c:v>82</c:v>
                </c:pt>
                <c:pt idx="12">
                  <c:v>86</c:v>
                </c:pt>
                <c:pt idx="13">
                  <c:v>84</c:v>
                </c:pt>
                <c:pt idx="14">
                  <c:v>87</c:v>
                </c:pt>
                <c:pt idx="15">
                  <c:v>88</c:v>
                </c:pt>
                <c:pt idx="16">
                  <c:v>86</c:v>
                </c:pt>
              </c:numCache>
            </c:numRef>
          </c:val>
          <c:smooth val="0"/>
          <c:extLst>
            <c:ext xmlns:c16="http://schemas.microsoft.com/office/drawing/2014/chart" uri="{C3380CC4-5D6E-409C-BE32-E72D297353CC}">
              <c16:uniqueId val="{00000020-C468-490D-9D8A-A5291C746F0D}"/>
            </c:ext>
          </c:extLst>
        </c:ser>
        <c:ser>
          <c:idx val="2"/>
          <c:order val="2"/>
          <c:tx>
            <c:strRef>
              <c:f>Sheet1!$D$1</c:f>
              <c:strCache>
                <c:ptCount val="1"/>
                <c:pt idx="0">
                  <c:v>E-cigarettes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1"/>
              <c:layout>
                <c:manualLayout>
                  <c:x val="-1.4486193535925855E-2"/>
                  <c:y val="3.6199095022624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E20-41CD-AEBF-0C9BB6048E4F}"/>
                </c:ext>
              </c:extLst>
            </c:dLbl>
            <c:dLbl>
              <c:idx val="12"/>
              <c:delete val="1"/>
              <c:extLst>
                <c:ext xmlns:c15="http://schemas.microsoft.com/office/drawing/2012/chart" uri="{CE6537A1-D6FC-4f65-9D91-7224C49458BB}"/>
                <c:ext xmlns:c16="http://schemas.microsoft.com/office/drawing/2014/chart" uri="{C3380CC4-5D6E-409C-BE32-E72D297353CC}">
                  <c16:uniqueId val="{0000002B-C468-490D-9D8A-A5291C746F0D}"/>
                </c:ext>
              </c:extLst>
            </c:dLbl>
            <c:dLbl>
              <c:idx val="13"/>
              <c:delete val="1"/>
              <c:extLst>
                <c:ext xmlns:c15="http://schemas.microsoft.com/office/drawing/2012/chart" uri="{CE6537A1-D6FC-4f65-9D91-7224C49458BB}"/>
                <c:ext xmlns:c16="http://schemas.microsoft.com/office/drawing/2014/chart" uri="{C3380CC4-5D6E-409C-BE32-E72D297353CC}">
                  <c16:uniqueId val="{0000002C-C468-490D-9D8A-A5291C746F0D}"/>
                </c:ext>
              </c:extLst>
            </c:dLbl>
            <c:dLbl>
              <c:idx val="14"/>
              <c:delete val="1"/>
              <c:extLst>
                <c:ext xmlns:c15="http://schemas.microsoft.com/office/drawing/2012/chart" uri="{CE6537A1-D6FC-4f65-9D91-7224C49458BB}"/>
                <c:ext xmlns:c16="http://schemas.microsoft.com/office/drawing/2014/chart" uri="{C3380CC4-5D6E-409C-BE32-E72D297353CC}">
                  <c16:uniqueId val="{00000010-CE20-41CD-AEBF-0C9BB6048E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11">
                  <c:v>54</c:v>
                </c:pt>
                <c:pt idx="12">
                  <c:v>50</c:v>
                </c:pt>
                <c:pt idx="13">
                  <c:v>34</c:v>
                </c:pt>
                <c:pt idx="14">
                  <c:v>49</c:v>
                </c:pt>
                <c:pt idx="15">
                  <c:v>49</c:v>
                </c:pt>
                <c:pt idx="16">
                  <c:v>39</c:v>
                </c:pt>
              </c:numCache>
            </c:numRef>
          </c:val>
          <c:smooth val="0"/>
          <c:extLst>
            <c:ext xmlns:c16="http://schemas.microsoft.com/office/drawing/2014/chart" uri="{C3380CC4-5D6E-409C-BE32-E72D297353CC}">
              <c16:uniqueId val="{0000002E-C468-490D-9D8A-A5291C746F0D}"/>
            </c:ext>
          </c:extLst>
        </c:ser>
        <c:ser>
          <c:idx val="3"/>
          <c:order val="3"/>
          <c:tx>
            <c:strRef>
              <c:f>Sheet1!$E$1</c:f>
              <c:strCache>
                <c:ptCount val="1"/>
                <c:pt idx="0">
                  <c:v>Nitrous Oxide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1.8107741919907341E-2"/>
                  <c:y val="-2.8819622874560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C468-490D-9D8A-A5291C746F0D}"/>
                </c:ext>
              </c:extLst>
            </c:dLbl>
            <c:dLbl>
              <c:idx val="1"/>
              <c:delete val="1"/>
              <c:extLst>
                <c:ext xmlns:c15="http://schemas.microsoft.com/office/drawing/2012/chart" uri="{CE6537A1-D6FC-4f65-9D91-7224C49458BB}"/>
                <c:ext xmlns:c16="http://schemas.microsoft.com/office/drawing/2014/chart" uri="{C3380CC4-5D6E-409C-BE32-E72D297353CC}">
                  <c16:uniqueId val="{0000000E-CE20-41CD-AEBF-0C9BB6048E4F}"/>
                </c:ext>
              </c:extLst>
            </c:dLbl>
            <c:dLbl>
              <c:idx val="2"/>
              <c:delete val="1"/>
              <c:extLst>
                <c:ext xmlns:c15="http://schemas.microsoft.com/office/drawing/2012/chart" uri="{CE6537A1-D6FC-4f65-9D91-7224C49458BB}"/>
                <c:ext xmlns:c16="http://schemas.microsoft.com/office/drawing/2014/chart" uri="{C3380CC4-5D6E-409C-BE32-E72D297353CC}">
                  <c16:uniqueId val="{0000000D-CE20-41CD-AEBF-0C9BB6048E4F}"/>
                </c:ext>
              </c:extLst>
            </c:dLbl>
            <c:dLbl>
              <c:idx val="3"/>
              <c:delete val="1"/>
              <c:extLst>
                <c:ext xmlns:c15="http://schemas.microsoft.com/office/drawing/2012/chart" uri="{CE6537A1-D6FC-4f65-9D91-7224C49458BB}"/>
                <c:ext xmlns:c16="http://schemas.microsoft.com/office/drawing/2014/chart" uri="{C3380CC4-5D6E-409C-BE32-E72D297353CC}">
                  <c16:uniqueId val="{0000000C-CE20-41CD-AEBF-0C9BB6048E4F}"/>
                </c:ext>
              </c:extLst>
            </c:dLbl>
            <c:dLbl>
              <c:idx val="4"/>
              <c:delete val="1"/>
              <c:extLst>
                <c:ext xmlns:c15="http://schemas.microsoft.com/office/drawing/2012/chart" uri="{CE6537A1-D6FC-4f65-9D91-7224C49458BB}"/>
                <c:ext xmlns:c16="http://schemas.microsoft.com/office/drawing/2014/chart" uri="{C3380CC4-5D6E-409C-BE32-E72D297353CC}">
                  <c16:uniqueId val="{0000000B-CE20-41CD-AEBF-0C9BB6048E4F}"/>
                </c:ext>
              </c:extLst>
            </c:dLbl>
            <c:dLbl>
              <c:idx val="5"/>
              <c:delete val="1"/>
              <c:extLst>
                <c:ext xmlns:c15="http://schemas.microsoft.com/office/drawing/2012/chart" uri="{CE6537A1-D6FC-4f65-9D91-7224C49458BB}"/>
                <c:ext xmlns:c16="http://schemas.microsoft.com/office/drawing/2014/chart" uri="{C3380CC4-5D6E-409C-BE32-E72D297353CC}">
                  <c16:uniqueId val="{0000000A-CE20-41CD-AEBF-0C9BB6048E4F}"/>
                </c:ext>
              </c:extLst>
            </c:dLbl>
            <c:dLbl>
              <c:idx val="6"/>
              <c:delete val="1"/>
              <c:extLst>
                <c:ext xmlns:c15="http://schemas.microsoft.com/office/drawing/2012/chart" uri="{CE6537A1-D6FC-4f65-9D91-7224C49458BB}"/>
                <c:ext xmlns:c16="http://schemas.microsoft.com/office/drawing/2014/chart" uri="{C3380CC4-5D6E-409C-BE32-E72D297353CC}">
                  <c16:uniqueId val="{00000009-CE20-41CD-AEBF-0C9BB6048E4F}"/>
                </c:ext>
              </c:extLst>
            </c:dLbl>
            <c:dLbl>
              <c:idx val="7"/>
              <c:delete val="1"/>
              <c:extLst>
                <c:ext xmlns:c15="http://schemas.microsoft.com/office/drawing/2012/chart" uri="{CE6537A1-D6FC-4f65-9D91-7224C49458BB}"/>
                <c:ext xmlns:c16="http://schemas.microsoft.com/office/drawing/2014/chart" uri="{C3380CC4-5D6E-409C-BE32-E72D297353CC}">
                  <c16:uniqueId val="{00000007-CE20-41CD-AEBF-0C9BB6048E4F}"/>
                </c:ext>
              </c:extLst>
            </c:dLbl>
            <c:dLbl>
              <c:idx val="8"/>
              <c:delete val="1"/>
              <c:extLst>
                <c:ext xmlns:c15="http://schemas.microsoft.com/office/drawing/2012/chart" uri="{CE6537A1-D6FC-4f65-9D91-7224C49458BB}"/>
                <c:ext xmlns:c16="http://schemas.microsoft.com/office/drawing/2014/chart" uri="{C3380CC4-5D6E-409C-BE32-E72D297353CC}">
                  <c16:uniqueId val="{00000008-CE20-41CD-AEBF-0C9BB6048E4F}"/>
                </c:ext>
              </c:extLst>
            </c:dLbl>
            <c:dLbl>
              <c:idx val="9"/>
              <c:delete val="1"/>
              <c:extLst>
                <c:ext xmlns:c15="http://schemas.microsoft.com/office/drawing/2012/chart" uri="{CE6537A1-D6FC-4f65-9D91-7224C49458BB}"/>
                <c:ext xmlns:c16="http://schemas.microsoft.com/office/drawing/2014/chart" uri="{C3380CC4-5D6E-409C-BE32-E72D297353CC}">
                  <c16:uniqueId val="{00000006-CE20-41CD-AEBF-0C9BB6048E4F}"/>
                </c:ext>
              </c:extLst>
            </c:dLbl>
            <c:dLbl>
              <c:idx val="10"/>
              <c:delete val="1"/>
              <c:extLst>
                <c:ext xmlns:c15="http://schemas.microsoft.com/office/drawing/2012/chart" uri="{CE6537A1-D6FC-4f65-9D91-7224C49458BB}"/>
                <c:ext xmlns:c16="http://schemas.microsoft.com/office/drawing/2014/chart" uri="{C3380CC4-5D6E-409C-BE32-E72D297353CC}">
                  <c16:uniqueId val="{00000005-CE20-41CD-AEBF-0C9BB6048E4F}"/>
                </c:ext>
              </c:extLst>
            </c:dLbl>
            <c:dLbl>
              <c:idx val="11"/>
              <c:delete val="1"/>
              <c:extLst>
                <c:ext xmlns:c15="http://schemas.microsoft.com/office/drawing/2012/chart" uri="{CE6537A1-D6FC-4f65-9D91-7224C49458BB}"/>
                <c:ext xmlns:c16="http://schemas.microsoft.com/office/drawing/2014/chart" uri="{C3380CC4-5D6E-409C-BE32-E72D297353CC}">
                  <c16:uniqueId val="{0000000F-CE20-41CD-AEBF-0C9BB6048E4F}"/>
                </c:ext>
              </c:extLst>
            </c:dLbl>
            <c:dLbl>
              <c:idx val="12"/>
              <c:delete val="1"/>
              <c:extLst>
                <c:ext xmlns:c15="http://schemas.microsoft.com/office/drawing/2012/chart" uri="{CE6537A1-D6FC-4f65-9D91-7224C49458BB}"/>
                <c:ext xmlns:c16="http://schemas.microsoft.com/office/drawing/2014/chart" uri="{C3380CC4-5D6E-409C-BE32-E72D297353CC}">
                  <c16:uniqueId val="{00000003-CE20-41CD-AEBF-0C9BB6048E4F}"/>
                </c:ext>
              </c:extLst>
            </c:dLbl>
            <c:dLbl>
              <c:idx val="13"/>
              <c:delete val="1"/>
              <c:extLst>
                <c:ext xmlns:c15="http://schemas.microsoft.com/office/drawing/2012/chart" uri="{CE6537A1-D6FC-4f65-9D91-7224C49458BB}"/>
                <c:ext xmlns:c16="http://schemas.microsoft.com/office/drawing/2014/chart" uri="{C3380CC4-5D6E-409C-BE32-E72D297353CC}">
                  <c16:uniqueId val="{00000004-CE20-41CD-AEBF-0C9BB6048E4F}"/>
                </c:ext>
              </c:extLst>
            </c:dLbl>
            <c:dLbl>
              <c:idx val="14"/>
              <c:delete val="1"/>
              <c:extLst>
                <c:ext xmlns:c15="http://schemas.microsoft.com/office/drawing/2012/chart" uri="{CE6537A1-D6FC-4f65-9D91-7224C49458BB}"/>
                <c:ext xmlns:c16="http://schemas.microsoft.com/office/drawing/2014/chart" uri="{C3380CC4-5D6E-409C-BE32-E72D297353CC}">
                  <c16:uniqueId val="{00000030-C468-490D-9D8A-A5291C746F0D}"/>
                </c:ext>
              </c:extLst>
            </c:dLbl>
            <c:dLbl>
              <c:idx val="16"/>
              <c:layout>
                <c:manualLayout>
                  <c:x val="0"/>
                  <c:y val="-2.956031169965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53-4F7F-A9FA-E96FE1364BB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55</c:v>
                </c:pt>
                <c:pt idx="1">
                  <c:v>47</c:v>
                </c:pt>
                <c:pt idx="2">
                  <c:v>46</c:v>
                </c:pt>
                <c:pt idx="3">
                  <c:v>33</c:v>
                </c:pt>
                <c:pt idx="4">
                  <c:v>30</c:v>
                </c:pt>
                <c:pt idx="5">
                  <c:v>26</c:v>
                </c:pt>
                <c:pt idx="6">
                  <c:v>33</c:v>
                </c:pt>
                <c:pt idx="7">
                  <c:v>20</c:v>
                </c:pt>
                <c:pt idx="8">
                  <c:v>36</c:v>
                </c:pt>
                <c:pt idx="9">
                  <c:v>20</c:v>
                </c:pt>
                <c:pt idx="10">
                  <c:v>17</c:v>
                </c:pt>
                <c:pt idx="11">
                  <c:v>8</c:v>
                </c:pt>
                <c:pt idx="12">
                  <c:v>16</c:v>
                </c:pt>
                <c:pt idx="13">
                  <c:v>26</c:v>
                </c:pt>
                <c:pt idx="14">
                  <c:v>45</c:v>
                </c:pt>
                <c:pt idx="15">
                  <c:v>42</c:v>
                </c:pt>
                <c:pt idx="16">
                  <c:v>43</c:v>
                </c:pt>
              </c:numCache>
            </c:numRef>
          </c:val>
          <c:smooth val="0"/>
          <c:extLst>
            <c:ext xmlns:c16="http://schemas.microsoft.com/office/drawing/2014/chart" uri="{C3380CC4-5D6E-409C-BE32-E72D297353CC}">
              <c16:uniqueId val="{00000033-C468-490D-9D8A-A5291C746F0D}"/>
            </c:ext>
          </c:extLst>
        </c:ser>
        <c:ser>
          <c:idx val="4"/>
          <c:order val="4"/>
          <c:tx>
            <c:strRef>
              <c:f>Sheet1!$F$1</c:f>
              <c:strCache>
                <c:ptCount val="1"/>
                <c:pt idx="0">
                  <c:v>Amyl Nitrite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1.8107741919907341E-2"/>
                  <c:y val="-3.030100052474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E20-41CD-AEBF-0C9BB6048E4F}"/>
                </c:ext>
              </c:extLst>
            </c:dLbl>
            <c:dLbl>
              <c:idx val="1"/>
              <c:delete val="1"/>
              <c:extLst>
                <c:ext xmlns:c15="http://schemas.microsoft.com/office/drawing/2012/chart" uri="{CE6537A1-D6FC-4f65-9D91-7224C49458BB}"/>
                <c:ext xmlns:c16="http://schemas.microsoft.com/office/drawing/2014/chart" uri="{C3380CC4-5D6E-409C-BE32-E72D297353CC}">
                  <c16:uniqueId val="{00000034-C468-490D-9D8A-A5291C746F0D}"/>
                </c:ext>
              </c:extLst>
            </c:dLbl>
            <c:dLbl>
              <c:idx val="2"/>
              <c:delete val="1"/>
              <c:extLst>
                <c:ext xmlns:c15="http://schemas.microsoft.com/office/drawing/2012/chart" uri="{CE6537A1-D6FC-4f65-9D91-7224C49458BB}"/>
                <c:ext xmlns:c16="http://schemas.microsoft.com/office/drawing/2014/chart" uri="{C3380CC4-5D6E-409C-BE32-E72D297353CC}">
                  <c16:uniqueId val="{00000035-C468-490D-9D8A-A5291C746F0D}"/>
                </c:ext>
              </c:extLst>
            </c:dLbl>
            <c:dLbl>
              <c:idx val="3"/>
              <c:delete val="1"/>
              <c:extLst>
                <c:ext xmlns:c15="http://schemas.microsoft.com/office/drawing/2012/chart" uri="{CE6537A1-D6FC-4f65-9D91-7224C49458BB}"/>
                <c:ext xmlns:c16="http://schemas.microsoft.com/office/drawing/2014/chart" uri="{C3380CC4-5D6E-409C-BE32-E72D297353CC}">
                  <c16:uniqueId val="{00000036-C468-490D-9D8A-A5291C746F0D}"/>
                </c:ext>
              </c:extLst>
            </c:dLbl>
            <c:dLbl>
              <c:idx val="4"/>
              <c:delete val="1"/>
              <c:extLst>
                <c:ext xmlns:c15="http://schemas.microsoft.com/office/drawing/2012/chart" uri="{CE6537A1-D6FC-4f65-9D91-7224C49458BB}"/>
                <c:ext xmlns:c16="http://schemas.microsoft.com/office/drawing/2014/chart" uri="{C3380CC4-5D6E-409C-BE32-E72D297353CC}">
                  <c16:uniqueId val="{00000037-C468-490D-9D8A-A5291C746F0D}"/>
                </c:ext>
              </c:extLst>
            </c:dLbl>
            <c:dLbl>
              <c:idx val="5"/>
              <c:delete val="1"/>
              <c:extLst>
                <c:ext xmlns:c15="http://schemas.microsoft.com/office/drawing/2012/chart" uri="{CE6537A1-D6FC-4f65-9D91-7224C49458BB}"/>
                <c:ext xmlns:c16="http://schemas.microsoft.com/office/drawing/2014/chart" uri="{C3380CC4-5D6E-409C-BE32-E72D297353CC}">
                  <c16:uniqueId val="{00000038-C468-490D-9D8A-A5291C746F0D}"/>
                </c:ext>
              </c:extLst>
            </c:dLbl>
            <c:dLbl>
              <c:idx val="6"/>
              <c:delete val="1"/>
              <c:extLst>
                <c:ext xmlns:c15="http://schemas.microsoft.com/office/drawing/2012/chart" uri="{CE6537A1-D6FC-4f65-9D91-7224C49458BB}"/>
                <c:ext xmlns:c16="http://schemas.microsoft.com/office/drawing/2014/chart" uri="{C3380CC4-5D6E-409C-BE32-E72D297353CC}">
                  <c16:uniqueId val="{00000039-C468-490D-9D8A-A5291C746F0D}"/>
                </c:ext>
              </c:extLst>
            </c:dLbl>
            <c:dLbl>
              <c:idx val="7"/>
              <c:delete val="1"/>
              <c:extLst>
                <c:ext xmlns:c15="http://schemas.microsoft.com/office/drawing/2012/chart" uri="{CE6537A1-D6FC-4f65-9D91-7224C49458BB}"/>
                <c:ext xmlns:c16="http://schemas.microsoft.com/office/drawing/2014/chart" uri="{C3380CC4-5D6E-409C-BE32-E72D297353CC}">
                  <c16:uniqueId val="{0000003A-C468-490D-9D8A-A5291C746F0D}"/>
                </c:ext>
              </c:extLst>
            </c:dLbl>
            <c:dLbl>
              <c:idx val="8"/>
              <c:delete val="1"/>
              <c:extLst>
                <c:ext xmlns:c15="http://schemas.microsoft.com/office/drawing/2012/chart" uri="{CE6537A1-D6FC-4f65-9D91-7224C49458BB}"/>
                <c:ext xmlns:c16="http://schemas.microsoft.com/office/drawing/2014/chart" uri="{C3380CC4-5D6E-409C-BE32-E72D297353CC}">
                  <c16:uniqueId val="{0000003B-C468-490D-9D8A-A5291C746F0D}"/>
                </c:ext>
              </c:extLst>
            </c:dLbl>
            <c:dLbl>
              <c:idx val="9"/>
              <c:delete val="1"/>
              <c:extLst>
                <c:ext xmlns:c15="http://schemas.microsoft.com/office/drawing/2012/chart" uri="{CE6537A1-D6FC-4f65-9D91-7224C49458BB}"/>
                <c:ext xmlns:c16="http://schemas.microsoft.com/office/drawing/2014/chart" uri="{C3380CC4-5D6E-409C-BE32-E72D297353CC}">
                  <c16:uniqueId val="{0000003C-C468-490D-9D8A-A5291C746F0D}"/>
                </c:ext>
              </c:extLst>
            </c:dLbl>
            <c:dLbl>
              <c:idx val="10"/>
              <c:delete val="1"/>
              <c:extLst>
                <c:ext xmlns:c15="http://schemas.microsoft.com/office/drawing/2012/chart" uri="{CE6537A1-D6FC-4f65-9D91-7224C49458BB}"/>
                <c:ext xmlns:c16="http://schemas.microsoft.com/office/drawing/2014/chart" uri="{C3380CC4-5D6E-409C-BE32-E72D297353CC}">
                  <c16:uniqueId val="{0000003D-C468-490D-9D8A-A5291C746F0D}"/>
                </c:ext>
              </c:extLst>
            </c:dLbl>
            <c:dLbl>
              <c:idx val="11"/>
              <c:delete val="1"/>
              <c:extLst>
                <c:ext xmlns:c15="http://schemas.microsoft.com/office/drawing/2012/chart" uri="{CE6537A1-D6FC-4f65-9D91-7224C49458BB}"/>
                <c:ext xmlns:c16="http://schemas.microsoft.com/office/drawing/2014/chart" uri="{C3380CC4-5D6E-409C-BE32-E72D297353CC}">
                  <c16:uniqueId val="{0000003E-C468-490D-9D8A-A5291C746F0D}"/>
                </c:ext>
              </c:extLst>
            </c:dLbl>
            <c:dLbl>
              <c:idx val="12"/>
              <c:delete val="1"/>
              <c:extLst>
                <c:ext xmlns:c15="http://schemas.microsoft.com/office/drawing/2012/chart" uri="{CE6537A1-D6FC-4f65-9D91-7224C49458BB}"/>
                <c:ext xmlns:c16="http://schemas.microsoft.com/office/drawing/2014/chart" uri="{C3380CC4-5D6E-409C-BE32-E72D297353CC}">
                  <c16:uniqueId val="{0000003F-C468-490D-9D8A-A5291C746F0D}"/>
                </c:ext>
              </c:extLst>
            </c:dLbl>
            <c:dLbl>
              <c:idx val="13"/>
              <c:delete val="1"/>
              <c:extLst>
                <c:ext xmlns:c15="http://schemas.microsoft.com/office/drawing/2012/chart" uri="{CE6537A1-D6FC-4f65-9D91-7224C49458BB}"/>
                <c:ext xmlns:c16="http://schemas.microsoft.com/office/drawing/2014/chart" uri="{C3380CC4-5D6E-409C-BE32-E72D297353CC}">
                  <c16:uniqueId val="{00000040-C468-490D-9D8A-A5291C746F0D}"/>
                </c:ext>
              </c:extLst>
            </c:dLbl>
            <c:dLbl>
              <c:idx val="14"/>
              <c:delete val="1"/>
              <c:extLst>
                <c:ext xmlns:c15="http://schemas.microsoft.com/office/drawing/2012/chart" uri="{CE6537A1-D6FC-4f65-9D91-7224C49458BB}"/>
                <c:ext xmlns:c16="http://schemas.microsoft.com/office/drawing/2014/chart" uri="{C3380CC4-5D6E-409C-BE32-E72D297353CC}">
                  <c16:uniqueId val="{00000013-CE20-41CD-AEBF-0C9BB6048E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Sheet1!$F$2:$F$18</c:f>
              <c:numCache>
                <c:formatCode>General</c:formatCode>
                <c:ptCount val="17"/>
                <c:pt idx="0">
                  <c:v>13</c:v>
                </c:pt>
                <c:pt idx="1">
                  <c:v>16</c:v>
                </c:pt>
                <c:pt idx="2">
                  <c:v>9</c:v>
                </c:pt>
                <c:pt idx="3">
                  <c:v>9</c:v>
                </c:pt>
                <c:pt idx="4">
                  <c:v>13</c:v>
                </c:pt>
                <c:pt idx="5">
                  <c:v>7</c:v>
                </c:pt>
                <c:pt idx="6">
                  <c:v>16</c:v>
                </c:pt>
                <c:pt idx="7">
                  <c:v>8</c:v>
                </c:pt>
                <c:pt idx="8">
                  <c:v>17</c:v>
                </c:pt>
                <c:pt idx="9">
                  <c:v>17</c:v>
                </c:pt>
                <c:pt idx="10">
                  <c:v>14</c:v>
                </c:pt>
                <c:pt idx="11">
                  <c:v>7</c:v>
                </c:pt>
                <c:pt idx="12">
                  <c:v>29</c:v>
                </c:pt>
                <c:pt idx="13">
                  <c:v>54</c:v>
                </c:pt>
                <c:pt idx="14">
                  <c:v>42</c:v>
                </c:pt>
                <c:pt idx="15">
                  <c:v>20</c:v>
                </c:pt>
                <c:pt idx="16">
                  <c:v>31</c:v>
                </c:pt>
              </c:numCache>
            </c:numRef>
          </c:val>
          <c:smooth val="0"/>
          <c:extLst>
            <c:ext xmlns:c16="http://schemas.microsoft.com/office/drawing/2014/chart" uri="{C3380CC4-5D6E-409C-BE32-E72D297353CC}">
              <c16:uniqueId val="{00000041-C468-490D-9D8A-A5291C746F0D}"/>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7441288"/>
        <c:crosses val="autoZero"/>
        <c:auto val="1"/>
        <c:lblAlgn val="ctr"/>
        <c:lblOffset val="100"/>
        <c:noMultiLvlLbl val="0"/>
      </c:catAx>
      <c:valAx>
        <c:axId val="-209744128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7444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36189793018109E-2"/>
          <c:y val="4.1686799534317281E-2"/>
          <c:w val="0.89730639730639705"/>
          <c:h val="0.61380189486512227"/>
        </c:manualLayout>
      </c:layout>
      <c:lineChart>
        <c:grouping val="standard"/>
        <c:varyColors val="0"/>
        <c:ser>
          <c:idx val="0"/>
          <c:order val="0"/>
          <c:tx>
            <c:strRef>
              <c:f>Sheet1!$C$1</c:f>
              <c:strCache>
                <c:ptCount val="1"/>
                <c:pt idx="0">
                  <c:v>Past year stimulant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4-5AB2-4E9D-B13E-952064CE8104}"/>
                </c:ext>
              </c:extLst>
            </c:dLbl>
            <c:dLbl>
              <c:idx val="1"/>
              <c:delete val="1"/>
              <c:extLst>
                <c:ext xmlns:c15="http://schemas.microsoft.com/office/drawing/2012/chart" uri="{CE6537A1-D6FC-4f65-9D91-7224C49458BB}"/>
                <c:ext xmlns:c16="http://schemas.microsoft.com/office/drawing/2014/chart" uri="{C3380CC4-5D6E-409C-BE32-E72D297353CC}">
                  <c16:uniqueId val="{00000002-3E47-4730-ABFA-931EBAC1869B}"/>
                </c:ext>
              </c:extLst>
            </c:dLbl>
            <c:dLbl>
              <c:idx val="2"/>
              <c:delete val="1"/>
              <c:extLst>
                <c:ext xmlns:c15="http://schemas.microsoft.com/office/drawing/2012/chart" uri="{CE6537A1-D6FC-4f65-9D91-7224C49458BB}"/>
                <c:ext xmlns:c16="http://schemas.microsoft.com/office/drawing/2014/chart" uri="{C3380CC4-5D6E-409C-BE32-E72D297353CC}">
                  <c16:uniqueId val="{00000003-3E47-4730-ABFA-931EBAC1869B}"/>
                </c:ext>
              </c:extLst>
            </c:dLbl>
            <c:dLbl>
              <c:idx val="3"/>
              <c:delete val="1"/>
              <c:extLst>
                <c:ext xmlns:c15="http://schemas.microsoft.com/office/drawing/2012/chart" uri="{CE6537A1-D6FC-4f65-9D91-7224C49458BB}"/>
                <c:ext xmlns:c16="http://schemas.microsoft.com/office/drawing/2014/chart" uri="{C3380CC4-5D6E-409C-BE32-E72D297353CC}">
                  <c16:uniqueId val="{00000004-3E47-4730-ABFA-931EBAC1869B}"/>
                </c:ext>
              </c:extLst>
            </c:dLbl>
            <c:dLbl>
              <c:idx val="4"/>
              <c:delete val="1"/>
              <c:extLst>
                <c:ext xmlns:c15="http://schemas.microsoft.com/office/drawing/2012/chart" uri="{CE6537A1-D6FC-4f65-9D91-7224C49458BB}"/>
                <c:ext xmlns:c16="http://schemas.microsoft.com/office/drawing/2014/chart" uri="{C3380CC4-5D6E-409C-BE32-E72D297353CC}">
                  <c16:uniqueId val="{00000005-3E47-4730-ABFA-931EBAC1869B}"/>
                </c:ext>
              </c:extLst>
            </c:dLbl>
            <c:dLbl>
              <c:idx val="5"/>
              <c:delete val="1"/>
              <c:extLst>
                <c:ext xmlns:c15="http://schemas.microsoft.com/office/drawing/2012/chart" uri="{CE6537A1-D6FC-4f65-9D91-7224C49458BB}"/>
                <c:ext xmlns:c16="http://schemas.microsoft.com/office/drawing/2014/chart" uri="{C3380CC4-5D6E-409C-BE32-E72D297353CC}">
                  <c16:uniqueId val="{0000000E-3E47-4730-ABFA-931EBAC1869B}"/>
                </c:ext>
              </c:extLst>
            </c:dLbl>
            <c:dLbl>
              <c:idx val="6"/>
              <c:delete val="1"/>
              <c:extLst>
                <c:ext xmlns:c15="http://schemas.microsoft.com/office/drawing/2012/chart" uri="{CE6537A1-D6FC-4f65-9D91-7224C49458BB}"/>
                <c:ext xmlns:c16="http://schemas.microsoft.com/office/drawing/2014/chart" uri="{C3380CC4-5D6E-409C-BE32-E72D297353CC}">
                  <c16:uniqueId val="{0000000F-3E47-4730-ABFA-931EBAC1869B}"/>
                </c:ext>
              </c:extLst>
            </c:dLbl>
            <c:dLbl>
              <c:idx val="7"/>
              <c:delete val="1"/>
              <c:extLst>
                <c:ext xmlns:c15="http://schemas.microsoft.com/office/drawing/2012/chart" uri="{CE6537A1-D6FC-4f65-9D91-7224C49458BB}"/>
                <c:ext xmlns:c16="http://schemas.microsoft.com/office/drawing/2014/chart" uri="{C3380CC4-5D6E-409C-BE32-E72D297353CC}">
                  <c16:uniqueId val="{00000010-3E47-4730-ABFA-931EBAC1869B}"/>
                </c:ext>
              </c:extLst>
            </c:dLbl>
            <c:dLbl>
              <c:idx val="8"/>
              <c:delete val="1"/>
              <c:extLst>
                <c:ext xmlns:c15="http://schemas.microsoft.com/office/drawing/2012/chart" uri="{CE6537A1-D6FC-4f65-9D91-7224C49458BB}"/>
                <c:ext xmlns:c16="http://schemas.microsoft.com/office/drawing/2014/chart" uri="{C3380CC4-5D6E-409C-BE32-E72D297353CC}">
                  <c16:uniqueId val="{00000011-3E47-4730-ABFA-931EBAC1869B}"/>
                </c:ext>
              </c:extLst>
            </c:dLbl>
            <c:dLbl>
              <c:idx val="9"/>
              <c:delete val="1"/>
              <c:extLst>
                <c:ext xmlns:c15="http://schemas.microsoft.com/office/drawing/2012/chart" uri="{CE6537A1-D6FC-4f65-9D91-7224C49458BB}"/>
                <c:ext xmlns:c16="http://schemas.microsoft.com/office/drawing/2014/chart" uri="{C3380CC4-5D6E-409C-BE32-E72D297353CC}">
                  <c16:uniqueId val="{00000012-3E47-4730-ABFA-931EBAC1869B}"/>
                </c:ext>
              </c:extLst>
            </c:dLbl>
            <c:dLbl>
              <c:idx val="10"/>
              <c:delete val="1"/>
              <c:extLst>
                <c:ext xmlns:c15="http://schemas.microsoft.com/office/drawing/2012/chart" uri="{CE6537A1-D6FC-4f65-9D91-7224C49458BB}"/>
                <c:ext xmlns:c16="http://schemas.microsoft.com/office/drawing/2014/chart" uri="{C3380CC4-5D6E-409C-BE32-E72D297353CC}">
                  <c16:uniqueId val="{0000001D-3E47-4730-ABFA-931EBAC1869B}"/>
                </c:ext>
              </c:extLst>
            </c:dLbl>
            <c:dLbl>
              <c:idx val="11"/>
              <c:layout>
                <c:manualLayout>
                  <c:x val="-2.0225747842582568E-2"/>
                  <c:y val="-3.10885245613147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B2-4E9D-B13E-952064CE810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Sheet1!$C$2:$C$14</c:f>
              <c:numCache>
                <c:formatCode>General</c:formatCode>
                <c:ptCount val="13"/>
                <c:pt idx="0">
                  <c:v>3</c:v>
                </c:pt>
                <c:pt idx="1">
                  <c:v>1</c:v>
                </c:pt>
                <c:pt idx="2">
                  <c:v>3</c:v>
                </c:pt>
                <c:pt idx="3">
                  <c:v>4</c:v>
                </c:pt>
                <c:pt idx="4">
                  <c:v>21</c:v>
                </c:pt>
                <c:pt idx="5">
                  <c:v>20</c:v>
                </c:pt>
                <c:pt idx="6">
                  <c:v>30</c:v>
                </c:pt>
                <c:pt idx="7">
                  <c:v>29</c:v>
                </c:pt>
                <c:pt idx="8">
                  <c:v>30</c:v>
                </c:pt>
                <c:pt idx="9">
                  <c:v>30</c:v>
                </c:pt>
                <c:pt idx="10">
                  <c:v>40</c:v>
                </c:pt>
                <c:pt idx="11">
                  <c:v>43</c:v>
                </c:pt>
                <c:pt idx="12">
                  <c:v>34</c:v>
                </c:pt>
              </c:numCache>
            </c:numRef>
          </c:val>
          <c:smooth val="0"/>
          <c:extLst>
            <c:ext xmlns:c16="http://schemas.microsoft.com/office/drawing/2014/chart" uri="{C3380CC4-5D6E-409C-BE32-E72D297353CC}">
              <c16:uniqueId val="{00000007-5AB2-4E9D-B13E-952064CE8104}"/>
            </c:ext>
          </c:extLst>
        </c:ser>
        <c:ser>
          <c:idx val="3"/>
          <c:order val="1"/>
          <c:tx>
            <c:strRef>
              <c:f>Sheet1!$E$1</c:f>
              <c:strCache>
                <c:ptCount val="1"/>
                <c:pt idx="0">
                  <c:v>Past year depressant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4C-494A-842D-804B755B1D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Sheet1!$E$2:$E$14</c:f>
              <c:numCache>
                <c:formatCode>General</c:formatCode>
                <c:ptCount val="13"/>
                <c:pt idx="0">
                  <c:v>9</c:v>
                </c:pt>
                <c:pt idx="1">
                  <c:v>4</c:v>
                </c:pt>
                <c:pt idx="2">
                  <c:v>15</c:v>
                </c:pt>
                <c:pt idx="3">
                  <c:v>4</c:v>
                </c:pt>
                <c:pt idx="4">
                  <c:v>37</c:v>
                </c:pt>
                <c:pt idx="5">
                  <c:v>25</c:v>
                </c:pt>
                <c:pt idx="6">
                  <c:v>30</c:v>
                </c:pt>
                <c:pt idx="7">
                  <c:v>20</c:v>
                </c:pt>
                <c:pt idx="8">
                  <c:v>13</c:v>
                </c:pt>
                <c:pt idx="9">
                  <c:v>17</c:v>
                </c:pt>
                <c:pt idx="10">
                  <c:v>20</c:v>
                </c:pt>
                <c:pt idx="11">
                  <c:v>29</c:v>
                </c:pt>
                <c:pt idx="12">
                  <c:v>30</c:v>
                </c:pt>
              </c:numCache>
            </c:numRef>
          </c:val>
          <c:smooth val="0"/>
          <c:extLst>
            <c:ext xmlns:c16="http://schemas.microsoft.com/office/drawing/2014/chart" uri="{C3380CC4-5D6E-409C-BE32-E72D297353CC}">
              <c16:uniqueId val="{00000011-5AB2-4E9D-B13E-952064CE8104}"/>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1818120"/>
        <c:crosses val="autoZero"/>
        <c:auto val="1"/>
        <c:lblAlgn val="ctr"/>
        <c:lblOffset val="100"/>
        <c:tickLblSkip val="1"/>
        <c:tickMarkSkip val="1"/>
        <c:noMultiLvlLbl val="0"/>
      </c:catAx>
      <c:valAx>
        <c:axId val="-2071818120"/>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6.1671362637700936E-3"/>
              <c:y val="6.9164603280748846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1821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935025848299"/>
          <c:y val="2.88421920065925E-2"/>
          <c:w val="0.84997934554663079"/>
          <c:h val="0.76194907033407"/>
        </c:manualLayout>
      </c:layout>
      <c:lineChart>
        <c:grouping val="standard"/>
        <c:varyColors val="0"/>
        <c:ser>
          <c:idx val="0"/>
          <c:order val="0"/>
          <c:tx>
            <c:strRef>
              <c:f>Sheet1!$A$2</c:f>
              <c:strCache>
                <c:ptCount val="1"/>
                <c:pt idx="0">
                  <c:v>Pills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5"/>
              <c:layout>
                <c:manualLayout>
                  <c:x val="-4.828731178642129E-3"/>
                  <c:y val="2.5339366515837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26-4A7B-B560-5D5A05AF580F}"/>
                </c:ext>
              </c:extLst>
            </c:dLbl>
            <c:dLbl>
              <c:idx val="16"/>
              <c:layout>
                <c:manualLayout>
                  <c:x val="-2.414365589320976E-3"/>
                  <c:y val="4.4209765832839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5B-45E5-AA24-7C01C14498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100</c:v>
                </c:pt>
                <c:pt idx="1">
                  <c:v>100</c:v>
                </c:pt>
                <c:pt idx="2">
                  <c:v>100</c:v>
                </c:pt>
                <c:pt idx="3">
                  <c:v>99</c:v>
                </c:pt>
                <c:pt idx="4">
                  <c:v>100</c:v>
                </c:pt>
                <c:pt idx="5">
                  <c:v>100</c:v>
                </c:pt>
                <c:pt idx="6">
                  <c:v>99</c:v>
                </c:pt>
                <c:pt idx="7">
                  <c:v>99</c:v>
                </c:pt>
                <c:pt idx="8">
                  <c:v>100</c:v>
                </c:pt>
                <c:pt idx="9">
                  <c:v>98</c:v>
                </c:pt>
                <c:pt idx="10">
                  <c:v>98</c:v>
                </c:pt>
                <c:pt idx="11">
                  <c:v>96</c:v>
                </c:pt>
                <c:pt idx="12">
                  <c:v>94</c:v>
                </c:pt>
                <c:pt idx="13">
                  <c:v>96</c:v>
                </c:pt>
                <c:pt idx="14">
                  <c:v>71</c:v>
                </c:pt>
                <c:pt idx="15">
                  <c:v>56</c:v>
                </c:pt>
                <c:pt idx="16">
                  <c:v>62</c:v>
                </c:pt>
              </c:numCache>
            </c:numRef>
          </c:val>
          <c:smooth val="0"/>
          <c:extLst>
            <c:ext xmlns:c16="http://schemas.microsoft.com/office/drawing/2014/chart" uri="{C3380CC4-5D6E-409C-BE32-E72D297353CC}">
              <c16:uniqueId val="{00000003-9C26-4A7B-B560-5D5A05AF580F}"/>
            </c:ext>
          </c:extLst>
        </c:ser>
        <c:ser>
          <c:idx val="1"/>
          <c:order val="1"/>
          <c:tx>
            <c:strRef>
              <c:f>Sheet1!$A$3</c:f>
              <c:strCache>
                <c:ptCount val="1"/>
                <c:pt idx="0">
                  <c:v>Crystal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26-4A7B-B560-5D5A05AF580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5B-45E5-AA24-7C01C14498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10">
                  <c:v>25</c:v>
                </c:pt>
                <c:pt idx="11">
                  <c:v>36</c:v>
                </c:pt>
                <c:pt idx="12">
                  <c:v>41</c:v>
                </c:pt>
                <c:pt idx="13">
                  <c:v>63</c:v>
                </c:pt>
                <c:pt idx="14">
                  <c:v>69</c:v>
                </c:pt>
                <c:pt idx="15">
                  <c:v>79</c:v>
                </c:pt>
                <c:pt idx="16">
                  <c:v>78</c:v>
                </c:pt>
              </c:numCache>
            </c:numRef>
          </c:val>
          <c:smooth val="0"/>
          <c:extLst>
            <c:ext xmlns:c16="http://schemas.microsoft.com/office/drawing/2014/chart" uri="{C3380CC4-5D6E-409C-BE32-E72D297353CC}">
              <c16:uniqueId val="{00000007-9C26-4A7B-B560-5D5A05AF580F}"/>
            </c:ext>
          </c:extLst>
        </c:ser>
        <c:ser>
          <c:idx val="2"/>
          <c:order val="2"/>
          <c:tx>
            <c:strRef>
              <c:f>Sheet1!$A$4</c:f>
              <c:strCache>
                <c:ptCount val="1"/>
                <c:pt idx="0">
                  <c:v>Capsules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5"/>
              <c:layout>
                <c:manualLayout>
                  <c:x val="-8.4502795626234146E-3"/>
                  <c:y val="-2.8959276018099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26-4A7B-B560-5D5A05AF580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05-4734-B63B-C9B9C4C7844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26-4A7B-B560-5D5A05AF580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5B-45E5-AA24-7C01C14498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5">
                  <c:v>16</c:v>
                </c:pt>
                <c:pt idx="6">
                  <c:v>10</c:v>
                </c:pt>
                <c:pt idx="7">
                  <c:v>38</c:v>
                </c:pt>
                <c:pt idx="8">
                  <c:v>34</c:v>
                </c:pt>
                <c:pt idx="9">
                  <c:v>29</c:v>
                </c:pt>
                <c:pt idx="10">
                  <c:v>26</c:v>
                </c:pt>
                <c:pt idx="11">
                  <c:v>37</c:v>
                </c:pt>
                <c:pt idx="12">
                  <c:v>49</c:v>
                </c:pt>
                <c:pt idx="13">
                  <c:v>55</c:v>
                </c:pt>
                <c:pt idx="14">
                  <c:v>81</c:v>
                </c:pt>
                <c:pt idx="15">
                  <c:v>58</c:v>
                </c:pt>
                <c:pt idx="16">
                  <c:v>64</c:v>
                </c:pt>
              </c:numCache>
            </c:numRef>
          </c:val>
          <c:smooth val="0"/>
          <c:extLst>
            <c:ext xmlns:c16="http://schemas.microsoft.com/office/drawing/2014/chart" uri="{C3380CC4-5D6E-409C-BE32-E72D297353CC}">
              <c16:uniqueId val="{0000000B-9C26-4A7B-B560-5D5A05AF580F}"/>
            </c:ext>
          </c:extLst>
        </c:ser>
        <c:ser>
          <c:idx val="3"/>
          <c:order val="3"/>
          <c:tx>
            <c:strRef>
              <c:f>Sheet1!$A$5</c:f>
              <c:strCache>
                <c:ptCount val="1"/>
                <c:pt idx="0">
                  <c:v>Powder</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26-4A7B-B560-5D5A05AF580F}"/>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26-4A7B-B560-5D5A05AF580F}"/>
                </c:ext>
              </c:extLst>
            </c:dLbl>
            <c:dLbl>
              <c:idx val="16"/>
              <c:tx>
                <c:rich>
                  <a:bodyPr/>
                  <a:lstStyle/>
                  <a:p>
                    <a:fld id="{B92151A6-2E69-4D71-8515-6EBEB7F3BBF3}"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05B-45E5-AA24-7C01C14498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General</c:formatCode>
                <c:ptCount val="17"/>
                <c:pt idx="2">
                  <c:v>32</c:v>
                </c:pt>
                <c:pt idx="3">
                  <c:v>1</c:v>
                </c:pt>
                <c:pt idx="4">
                  <c:v>0</c:v>
                </c:pt>
                <c:pt idx="5">
                  <c:v>11</c:v>
                </c:pt>
                <c:pt idx="6">
                  <c:v>9</c:v>
                </c:pt>
                <c:pt idx="7">
                  <c:v>19</c:v>
                </c:pt>
                <c:pt idx="8">
                  <c:v>29</c:v>
                </c:pt>
                <c:pt idx="9">
                  <c:v>11</c:v>
                </c:pt>
                <c:pt idx="10">
                  <c:v>21</c:v>
                </c:pt>
                <c:pt idx="11">
                  <c:v>18</c:v>
                </c:pt>
                <c:pt idx="12">
                  <c:v>14</c:v>
                </c:pt>
                <c:pt idx="13">
                  <c:v>21</c:v>
                </c:pt>
                <c:pt idx="14">
                  <c:v>44</c:v>
                </c:pt>
                <c:pt idx="15">
                  <c:v>27</c:v>
                </c:pt>
                <c:pt idx="16">
                  <c:v>41</c:v>
                </c:pt>
              </c:numCache>
            </c:numRef>
          </c:val>
          <c:smooth val="0"/>
          <c:extLst>
            <c:ext xmlns:c16="http://schemas.microsoft.com/office/drawing/2014/chart" uri="{C3380CC4-5D6E-409C-BE32-E72D297353CC}">
              <c16:uniqueId val="{0000000F-9C26-4A7B-B560-5D5A05AF580F}"/>
            </c:ext>
          </c:extLst>
        </c:ser>
        <c:ser>
          <c:idx val="4"/>
          <c:order val="4"/>
          <c:tx>
            <c:strRef>
              <c:f>Sheet1!$A$6</c:f>
              <c:strCache>
                <c:ptCount val="1"/>
                <c:pt idx="0">
                  <c:v>Any ecstasy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1.8107741919907317E-2"/>
                  <c:y val="5.0678733031674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5-4734-B63B-C9B9C4C7844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26-4A7B-B560-5D5A05AF580F}"/>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5B-45E5-AA24-7C01C14498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Sheet1!$B$6:$R$6</c:f>
              <c:numCache>
                <c:formatCode>General</c:formatCode>
                <c:ptCount val="17"/>
                <c:pt idx="0">
                  <c:v>100</c:v>
                </c:pt>
                <c:pt idx="1">
                  <c:v>100</c:v>
                </c:pt>
                <c:pt idx="2">
                  <c:v>100</c:v>
                </c:pt>
                <c:pt idx="3">
                  <c:v>100</c:v>
                </c:pt>
                <c:pt idx="4">
                  <c:v>100</c:v>
                </c:pt>
                <c:pt idx="5">
                  <c:v>100</c:v>
                </c:pt>
                <c:pt idx="6">
                  <c:v>100</c:v>
                </c:pt>
                <c:pt idx="7">
                  <c:v>100</c:v>
                </c:pt>
                <c:pt idx="8">
                  <c:v>100</c:v>
                </c:pt>
                <c:pt idx="9">
                  <c:v>100</c:v>
                </c:pt>
                <c:pt idx="10">
                  <c:v>100</c:v>
                </c:pt>
                <c:pt idx="11">
                  <c:v>98</c:v>
                </c:pt>
                <c:pt idx="12">
                  <c:v>98</c:v>
                </c:pt>
                <c:pt idx="13">
                  <c:v>99</c:v>
                </c:pt>
                <c:pt idx="14">
                  <c:v>99</c:v>
                </c:pt>
                <c:pt idx="15">
                  <c:v>100</c:v>
                </c:pt>
                <c:pt idx="16">
                  <c:v>97</c:v>
                </c:pt>
              </c:numCache>
            </c:numRef>
          </c:val>
          <c:smooth val="0"/>
          <c:extLst>
            <c:ext xmlns:c16="http://schemas.microsoft.com/office/drawing/2014/chart" uri="{C3380CC4-5D6E-409C-BE32-E72D297353CC}">
              <c16:uniqueId val="{00000012-9C26-4A7B-B560-5D5A05AF580F}"/>
            </c:ext>
          </c:extLst>
        </c:ser>
        <c:dLbls>
          <c:showLegendKey val="0"/>
          <c:showVal val="0"/>
          <c:showCatName val="0"/>
          <c:showSerName val="0"/>
          <c:showPercent val="0"/>
          <c:showBubbleSize val="0"/>
        </c:dLbls>
        <c:marker val="1"/>
        <c:smooth val="0"/>
        <c:axId val="200619520"/>
        <c:axId val="200621056"/>
      </c:lineChart>
      <c:catAx>
        <c:axId val="2006195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621056"/>
        <c:crosses val="autoZero"/>
        <c:auto val="1"/>
        <c:lblAlgn val="ctr"/>
        <c:lblOffset val="100"/>
        <c:noMultiLvlLbl val="0"/>
      </c:catAx>
      <c:valAx>
        <c:axId val="20062105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2.1689177615751249E-2"/>
              <c:y val="0.1192021947482808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61952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58585858585898E-2"/>
          <c:y val="2.7777995412265E-2"/>
          <c:w val="0.89730639730639705"/>
          <c:h val="0.73341988812484415"/>
        </c:manualLayout>
      </c:layout>
      <c:lineChart>
        <c:grouping val="standard"/>
        <c:varyColors val="0"/>
        <c:ser>
          <c:idx val="1"/>
          <c:order val="0"/>
          <c:tx>
            <c:strRef>
              <c:f>Sheet1!$B$1</c:f>
              <c:strCache>
                <c:ptCount val="1"/>
                <c:pt idx="0">
                  <c:v>Lifetime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1"/>
              <c:delete val="1"/>
              <c:extLst>
                <c:ext xmlns:c15="http://schemas.microsoft.com/office/drawing/2012/chart" uri="{CE6537A1-D6FC-4f65-9D91-7224C49458BB}"/>
                <c:ext xmlns:c16="http://schemas.microsoft.com/office/drawing/2014/chart" uri="{C3380CC4-5D6E-409C-BE32-E72D297353CC}">
                  <c16:uniqueId val="{00000001-BD3D-4A91-9945-5CE8C0DEA943}"/>
                </c:ext>
              </c:extLst>
            </c:dLbl>
            <c:dLbl>
              <c:idx val="12"/>
              <c:delete val="1"/>
              <c:extLst>
                <c:ext xmlns:c15="http://schemas.microsoft.com/office/drawing/2012/chart" uri="{CE6537A1-D6FC-4f65-9D91-7224C49458BB}"/>
                <c:ext xmlns:c16="http://schemas.microsoft.com/office/drawing/2014/chart" uri="{C3380CC4-5D6E-409C-BE32-E72D297353CC}">
                  <c16:uniqueId val="{00000002-BD3D-4A91-9945-5CE8C0DEA94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14</c:v>
                </c:pt>
                <c:pt idx="1">
                  <c:v>25</c:v>
                </c:pt>
                <c:pt idx="2">
                  <c:v>16</c:v>
                </c:pt>
                <c:pt idx="3">
                  <c:v>21</c:v>
                </c:pt>
                <c:pt idx="4">
                  <c:v>26</c:v>
                </c:pt>
                <c:pt idx="5">
                  <c:v>27</c:v>
                </c:pt>
                <c:pt idx="6">
                  <c:v>19</c:v>
                </c:pt>
                <c:pt idx="7">
                  <c:v>20</c:v>
                </c:pt>
                <c:pt idx="8">
                  <c:v>16</c:v>
                </c:pt>
                <c:pt idx="9">
                  <c:v>7</c:v>
                </c:pt>
                <c:pt idx="10">
                  <c:v>12</c:v>
                </c:pt>
                <c:pt idx="11">
                  <c:v>5</c:v>
                </c:pt>
                <c:pt idx="12">
                  <c:v>5</c:v>
                </c:pt>
                <c:pt idx="13">
                  <c:v>7</c:v>
                </c:pt>
                <c:pt idx="14">
                  <c:v>10</c:v>
                </c:pt>
                <c:pt idx="15">
                  <c:v>16</c:v>
                </c:pt>
                <c:pt idx="16">
                  <c:v>15</c:v>
                </c:pt>
              </c:numCache>
            </c:numRef>
          </c:val>
          <c:smooth val="0"/>
          <c:extLst>
            <c:ext xmlns:c16="http://schemas.microsoft.com/office/drawing/2014/chart" uri="{C3380CC4-5D6E-409C-BE32-E72D297353CC}">
              <c16:uniqueId val="{00000000-69F4-472D-848E-18CE148E1B42}"/>
            </c:ext>
          </c:extLst>
        </c:ser>
        <c:ser>
          <c:idx val="0"/>
          <c:order val="1"/>
          <c:tx>
            <c:strRef>
              <c:f>Sheet1!$C$1</c:f>
              <c:strCache>
                <c:ptCount val="1"/>
                <c:pt idx="0">
                  <c:v>Past month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3"/>
              <c:delete val="1"/>
              <c:extLst>
                <c:ext xmlns:c15="http://schemas.microsoft.com/office/drawing/2012/chart" uri="{CE6537A1-D6FC-4f65-9D91-7224C49458BB}"/>
                <c:ext xmlns:c16="http://schemas.microsoft.com/office/drawing/2014/chart" uri="{C3380CC4-5D6E-409C-BE32-E72D297353CC}">
                  <c16:uniqueId val="{00000000-BD3D-4A91-9945-5CE8C0DEA943}"/>
                </c:ext>
              </c:extLst>
            </c:dLbl>
            <c:dLbl>
              <c:idx val="14"/>
              <c:delete val="1"/>
              <c:extLst>
                <c:ext xmlns:c15="http://schemas.microsoft.com/office/drawing/2012/chart" uri="{CE6537A1-D6FC-4f65-9D91-7224C49458BB}"/>
                <c:ext xmlns:c16="http://schemas.microsoft.com/office/drawing/2014/chart" uri="{C3380CC4-5D6E-409C-BE32-E72D297353CC}">
                  <c16:uniqueId val="{00000001-69F4-472D-848E-18CE148E1B42}"/>
                </c:ext>
              </c:extLst>
            </c:dLbl>
            <c:dLbl>
              <c:idx val="16"/>
              <c:delete val="1"/>
              <c:extLst>
                <c:ext xmlns:c15="http://schemas.microsoft.com/office/drawing/2012/chart" uri="{CE6537A1-D6FC-4f65-9D91-7224C49458BB}"/>
                <c:ext xmlns:c16="http://schemas.microsoft.com/office/drawing/2014/chart" uri="{C3380CC4-5D6E-409C-BE32-E72D297353CC}">
                  <c16:uniqueId val="{00000000-1455-4F64-8AE1-3D0F8FF903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13">
                  <c:v>1</c:v>
                </c:pt>
                <c:pt idx="14">
                  <c:v>2</c:v>
                </c:pt>
                <c:pt idx="15">
                  <c:v>8</c:v>
                </c:pt>
                <c:pt idx="16">
                  <c:v>2</c:v>
                </c:pt>
              </c:numCache>
            </c:numRef>
          </c:val>
          <c:smooth val="0"/>
          <c:extLst>
            <c:ext xmlns:c16="http://schemas.microsoft.com/office/drawing/2014/chart" uri="{C3380CC4-5D6E-409C-BE32-E72D297353CC}">
              <c16:uniqueId val="{00000002-69F4-472D-848E-18CE148E1B42}"/>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6.1670881667379883E-3"/>
              <c:y val="0.1111339692307031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1821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Treatment seeking</c:v>
                </c:pt>
              </c:strCache>
            </c:strRef>
          </c:tx>
          <c:spPr>
            <a:solidFill>
              <a:schemeClr val="accent1"/>
            </a:solidFill>
            <a:ln>
              <a:noFill/>
            </a:ln>
            <a:effectLst/>
          </c:spPr>
          <c:invertIfNegative val="0"/>
          <c:dLbls>
            <c:dLbl>
              <c:idx val="0"/>
              <c:layout>
                <c:manualLayout>
                  <c:x val="0"/>
                  <c:y val="-5.28193251861616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E7-4EDE-9AAC-346CDBF033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Sheet1!$B$2:$B$13</c:f>
              <c:numCache>
                <c:formatCode>General</c:formatCode>
                <c:ptCount val="12"/>
                <c:pt idx="0">
                  <c:v>8</c:v>
                </c:pt>
                <c:pt idx="1">
                  <c:v>10</c:v>
                </c:pt>
                <c:pt idx="2">
                  <c:v>21</c:v>
                </c:pt>
                <c:pt idx="3">
                  <c:v>20</c:v>
                </c:pt>
                <c:pt idx="4">
                  <c:v>19</c:v>
                </c:pt>
                <c:pt idx="5">
                  <c:v>14</c:v>
                </c:pt>
                <c:pt idx="6">
                  <c:v>11</c:v>
                </c:pt>
                <c:pt idx="7">
                  <c:v>25</c:v>
                </c:pt>
                <c:pt idx="8">
                  <c:v>18</c:v>
                </c:pt>
                <c:pt idx="9">
                  <c:v>32</c:v>
                </c:pt>
                <c:pt idx="10">
                  <c:v>31</c:v>
                </c:pt>
                <c:pt idx="11">
                  <c:v>32</c:v>
                </c:pt>
              </c:numCache>
            </c:numRef>
          </c:val>
          <c:extLst>
            <c:ext xmlns:c16="http://schemas.microsoft.com/office/drawing/2014/chart" uri="{C3380CC4-5D6E-409C-BE32-E72D297353CC}">
              <c16:uniqueId val="{00000000-3A07-43B1-A0A3-A86D0EE6DE85}"/>
            </c:ext>
          </c:extLst>
        </c:ser>
        <c:ser>
          <c:idx val="1"/>
          <c:order val="1"/>
          <c:tx>
            <c:strRef>
              <c:f>Sheet1!$C$1</c:f>
              <c:strCache>
                <c:ptCount val="1"/>
                <c:pt idx="0">
                  <c:v>No treatment seeking</c:v>
                </c:pt>
              </c:strCache>
            </c:strRef>
          </c:tx>
          <c:spPr>
            <a:solidFill>
              <a:schemeClr val="accent2"/>
            </a:solidFill>
            <a:ln>
              <a:noFill/>
            </a:ln>
            <a:effectLst/>
          </c:spPr>
          <c:invertIfNegative val="0"/>
          <c:dLbls>
            <c:dLbl>
              <c:idx val="0"/>
              <c:layout>
                <c:manualLayout>
                  <c:x val="0"/>
                  <c:y val="1.63637011436918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E7-4EDE-9AAC-346CDBF033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Sheet1!$C$2:$C$13</c:f>
              <c:numCache>
                <c:formatCode>General</c:formatCode>
                <c:ptCount val="12"/>
                <c:pt idx="0">
                  <c:v>7</c:v>
                </c:pt>
                <c:pt idx="1">
                  <c:v>11</c:v>
                </c:pt>
                <c:pt idx="2">
                  <c:v>18</c:v>
                </c:pt>
                <c:pt idx="3">
                  <c:v>7</c:v>
                </c:pt>
                <c:pt idx="4">
                  <c:v>10</c:v>
                </c:pt>
                <c:pt idx="5">
                  <c:v>9</c:v>
                </c:pt>
                <c:pt idx="6">
                  <c:v>14</c:v>
                </c:pt>
                <c:pt idx="7">
                  <c:v>16</c:v>
                </c:pt>
                <c:pt idx="8">
                  <c:v>17</c:v>
                </c:pt>
                <c:pt idx="9">
                  <c:v>26</c:v>
                </c:pt>
                <c:pt idx="10">
                  <c:v>12</c:v>
                </c:pt>
                <c:pt idx="11">
                  <c:v>19</c:v>
                </c:pt>
              </c:numCache>
            </c:numRef>
          </c:val>
          <c:extLst>
            <c:ext xmlns:c16="http://schemas.microsoft.com/office/drawing/2014/chart" uri="{C3380CC4-5D6E-409C-BE32-E72D297353CC}">
              <c16:uniqueId val="{00000001-3A07-43B1-A0A3-A86D0EE6DE85}"/>
            </c:ext>
          </c:extLst>
        </c:ser>
        <c:dLbls>
          <c:showLegendKey val="0"/>
          <c:showVal val="0"/>
          <c:showCatName val="0"/>
          <c:showSerName val="0"/>
          <c:showPercent val="0"/>
          <c:showBubbleSize val="0"/>
        </c:dLbls>
        <c:gapWidth val="150"/>
        <c:overlap val="100"/>
        <c:axId val="1282457632"/>
        <c:axId val="1282458288"/>
      </c:barChart>
      <c:catAx>
        <c:axId val="128245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2458288"/>
        <c:crosses val="autoZero"/>
        <c:auto val="1"/>
        <c:lblAlgn val="ctr"/>
        <c:lblOffset val="100"/>
        <c:noMultiLvlLbl val="0"/>
      </c:catAx>
      <c:valAx>
        <c:axId val="128245828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9.6574623572839042E-3"/>
              <c:y val="8.1990095129511525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2457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348837209303E-2"/>
          <c:y val="4.5045045045045001E-2"/>
          <c:w val="0.91630312654360402"/>
          <c:h val="0.71535718349550048"/>
        </c:manualLayout>
      </c:layout>
      <c:lineChart>
        <c:grouping val="standard"/>
        <c:varyColors val="0"/>
        <c:ser>
          <c:idx val="0"/>
          <c:order val="0"/>
          <c:tx>
            <c:strRef>
              <c:f>Sheet1!$A$2:$B$2</c:f>
              <c:strCache>
                <c:ptCount val="2"/>
                <c:pt idx="0">
                  <c:v>Property crime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DACC-4493-8427-0D9B79C6A04D}"/>
                </c:ext>
              </c:extLst>
            </c:dLbl>
            <c:dLbl>
              <c:idx val="1"/>
              <c:delete val="1"/>
              <c:extLst>
                <c:ext xmlns:c15="http://schemas.microsoft.com/office/drawing/2012/chart" uri="{CE6537A1-D6FC-4f65-9D91-7224C49458BB}"/>
                <c:ext xmlns:c16="http://schemas.microsoft.com/office/drawing/2014/chart" uri="{C3380CC4-5D6E-409C-BE32-E72D297353CC}">
                  <c16:uniqueId val="{00000015-5C79-4E30-9A92-9F74FCFFD17C}"/>
                </c:ext>
              </c:extLst>
            </c:dLbl>
            <c:dLbl>
              <c:idx val="2"/>
              <c:delete val="1"/>
              <c:extLst>
                <c:ext xmlns:c15="http://schemas.microsoft.com/office/drawing/2012/chart" uri="{CE6537A1-D6FC-4f65-9D91-7224C49458BB}"/>
                <c:ext xmlns:c16="http://schemas.microsoft.com/office/drawing/2014/chart" uri="{C3380CC4-5D6E-409C-BE32-E72D297353CC}">
                  <c16:uniqueId val="{0000001B-5C79-4E30-9A92-9F74FCFFD17C}"/>
                </c:ext>
              </c:extLst>
            </c:dLbl>
            <c:dLbl>
              <c:idx val="3"/>
              <c:delete val="1"/>
              <c:extLst>
                <c:ext xmlns:c15="http://schemas.microsoft.com/office/drawing/2012/chart" uri="{CE6537A1-D6FC-4f65-9D91-7224C49458BB}"/>
                <c:ext xmlns:c16="http://schemas.microsoft.com/office/drawing/2014/chart" uri="{C3380CC4-5D6E-409C-BE32-E72D297353CC}">
                  <c16:uniqueId val="{00000021-5C79-4E30-9A92-9F74FCFFD17C}"/>
                </c:ext>
              </c:extLst>
            </c:dLbl>
            <c:dLbl>
              <c:idx val="4"/>
              <c:delete val="1"/>
              <c:extLst>
                <c:ext xmlns:c15="http://schemas.microsoft.com/office/drawing/2012/chart" uri="{CE6537A1-D6FC-4f65-9D91-7224C49458BB}"/>
                <c:ext xmlns:c16="http://schemas.microsoft.com/office/drawing/2014/chart" uri="{C3380CC4-5D6E-409C-BE32-E72D297353CC}">
                  <c16:uniqueId val="{0000001E-5C79-4E30-9A92-9F74FCFFD17C}"/>
                </c:ext>
              </c:extLst>
            </c:dLbl>
            <c:dLbl>
              <c:idx val="5"/>
              <c:delete val="1"/>
              <c:extLst>
                <c:ext xmlns:c15="http://schemas.microsoft.com/office/drawing/2012/chart" uri="{CE6537A1-D6FC-4f65-9D91-7224C49458BB}"/>
                <c:ext xmlns:c16="http://schemas.microsoft.com/office/drawing/2014/chart" uri="{C3380CC4-5D6E-409C-BE32-E72D297353CC}">
                  <c16:uniqueId val="{00000022-5C79-4E30-9A92-9F74FCFFD17C}"/>
                </c:ext>
              </c:extLst>
            </c:dLbl>
            <c:dLbl>
              <c:idx val="6"/>
              <c:delete val="1"/>
              <c:extLst>
                <c:ext xmlns:c15="http://schemas.microsoft.com/office/drawing/2012/chart" uri="{CE6537A1-D6FC-4f65-9D91-7224C49458BB}"/>
                <c:ext xmlns:c16="http://schemas.microsoft.com/office/drawing/2014/chart" uri="{C3380CC4-5D6E-409C-BE32-E72D297353CC}">
                  <c16:uniqueId val="{0000000A-5C79-4E30-9A92-9F74FCFFD17C}"/>
                </c:ext>
              </c:extLst>
            </c:dLbl>
            <c:dLbl>
              <c:idx val="7"/>
              <c:delete val="1"/>
              <c:extLst>
                <c:ext xmlns:c15="http://schemas.microsoft.com/office/drawing/2012/chart" uri="{CE6537A1-D6FC-4f65-9D91-7224C49458BB}"/>
                <c:ext xmlns:c16="http://schemas.microsoft.com/office/drawing/2014/chart" uri="{C3380CC4-5D6E-409C-BE32-E72D297353CC}">
                  <c16:uniqueId val="{0000003A-5C79-4E30-9A92-9F74FCFFD17C}"/>
                </c:ext>
              </c:extLst>
            </c:dLbl>
            <c:dLbl>
              <c:idx val="8"/>
              <c:delete val="1"/>
              <c:extLst>
                <c:ext xmlns:c15="http://schemas.microsoft.com/office/drawing/2012/chart" uri="{CE6537A1-D6FC-4f65-9D91-7224C49458BB}"/>
                <c:ext xmlns:c16="http://schemas.microsoft.com/office/drawing/2014/chart" uri="{C3380CC4-5D6E-409C-BE32-E72D297353CC}">
                  <c16:uniqueId val="{00000023-5C79-4E30-9A92-9F74FCFFD17C}"/>
                </c:ext>
              </c:extLst>
            </c:dLbl>
            <c:dLbl>
              <c:idx val="9"/>
              <c:delete val="1"/>
              <c:extLst>
                <c:ext xmlns:c15="http://schemas.microsoft.com/office/drawing/2012/chart" uri="{CE6537A1-D6FC-4f65-9D91-7224C49458BB}"/>
                <c:ext xmlns:c16="http://schemas.microsoft.com/office/drawing/2014/chart" uri="{C3380CC4-5D6E-409C-BE32-E72D297353CC}">
                  <c16:uniqueId val="{00000024-5C79-4E30-9A92-9F74FCFFD17C}"/>
                </c:ext>
              </c:extLst>
            </c:dLbl>
            <c:dLbl>
              <c:idx val="10"/>
              <c:delete val="1"/>
              <c:extLst>
                <c:ext xmlns:c15="http://schemas.microsoft.com/office/drawing/2012/chart" uri="{CE6537A1-D6FC-4f65-9D91-7224C49458BB}"/>
                <c:ext xmlns:c16="http://schemas.microsoft.com/office/drawing/2014/chart" uri="{C3380CC4-5D6E-409C-BE32-E72D297353CC}">
                  <c16:uniqueId val="{00000028-5C79-4E30-9A92-9F74FCFFD17C}"/>
                </c:ext>
              </c:extLst>
            </c:dLbl>
            <c:dLbl>
              <c:idx val="11"/>
              <c:delete val="1"/>
              <c:extLst>
                <c:ext xmlns:c15="http://schemas.microsoft.com/office/drawing/2012/chart" uri="{CE6537A1-D6FC-4f65-9D91-7224C49458BB}"/>
                <c:ext xmlns:c16="http://schemas.microsoft.com/office/drawing/2014/chart" uri="{C3380CC4-5D6E-409C-BE32-E72D297353CC}">
                  <c16:uniqueId val="{00000029-5C79-4E30-9A92-9F74FCFFD17C}"/>
                </c:ext>
              </c:extLst>
            </c:dLbl>
            <c:dLbl>
              <c:idx val="12"/>
              <c:delete val="1"/>
              <c:extLst>
                <c:ext xmlns:c15="http://schemas.microsoft.com/office/drawing/2012/chart" uri="{CE6537A1-D6FC-4f65-9D91-7224C49458BB}"/>
                <c:ext xmlns:c16="http://schemas.microsoft.com/office/drawing/2014/chart" uri="{C3380CC4-5D6E-409C-BE32-E72D297353CC}">
                  <c16:uniqueId val="{0000002A-5C79-4E30-9A92-9F74FCFFD17C}"/>
                </c:ext>
              </c:extLst>
            </c:dLbl>
            <c:dLbl>
              <c:idx val="13"/>
              <c:delete val="1"/>
              <c:extLst>
                <c:ext xmlns:c15="http://schemas.microsoft.com/office/drawing/2012/chart" uri="{CE6537A1-D6FC-4f65-9D91-7224C49458BB}"/>
                <c:ext xmlns:c16="http://schemas.microsoft.com/office/drawing/2014/chart" uri="{C3380CC4-5D6E-409C-BE32-E72D297353CC}">
                  <c16:uniqueId val="{0000002B-5C79-4E30-9A92-9F74FCFFD17C}"/>
                </c:ext>
              </c:extLst>
            </c:dLbl>
            <c:dLbl>
              <c:idx val="14"/>
              <c:delete val="1"/>
              <c:extLst>
                <c:ext xmlns:c15="http://schemas.microsoft.com/office/drawing/2012/chart" uri="{CE6537A1-D6FC-4f65-9D91-7224C49458BB}"/>
                <c:ext xmlns:c16="http://schemas.microsoft.com/office/drawing/2014/chart" uri="{C3380CC4-5D6E-409C-BE32-E72D297353CC}">
                  <c16:uniqueId val="{00000001-DACC-4493-8427-0D9B79C6A0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Sheet1!$C$1:$U$1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Sheet1!$C$2:$U$2</c:f>
              <c:numCache>
                <c:formatCode>General</c:formatCode>
                <c:ptCount val="17"/>
                <c:pt idx="0">
                  <c:v>3</c:v>
                </c:pt>
                <c:pt idx="1">
                  <c:v>6</c:v>
                </c:pt>
                <c:pt idx="2">
                  <c:v>3</c:v>
                </c:pt>
                <c:pt idx="3">
                  <c:v>3</c:v>
                </c:pt>
                <c:pt idx="4">
                  <c:v>10</c:v>
                </c:pt>
                <c:pt idx="5">
                  <c:v>7</c:v>
                </c:pt>
                <c:pt idx="6">
                  <c:v>19</c:v>
                </c:pt>
                <c:pt idx="7">
                  <c:v>4</c:v>
                </c:pt>
                <c:pt idx="8">
                  <c:v>20</c:v>
                </c:pt>
                <c:pt idx="9">
                  <c:v>16</c:v>
                </c:pt>
                <c:pt idx="10">
                  <c:v>7</c:v>
                </c:pt>
                <c:pt idx="11">
                  <c:v>19</c:v>
                </c:pt>
                <c:pt idx="12">
                  <c:v>10</c:v>
                </c:pt>
                <c:pt idx="13">
                  <c:v>10</c:v>
                </c:pt>
                <c:pt idx="14">
                  <c:v>10</c:v>
                </c:pt>
                <c:pt idx="15">
                  <c:v>18</c:v>
                </c:pt>
                <c:pt idx="16">
                  <c:v>16</c:v>
                </c:pt>
              </c:numCache>
            </c:numRef>
          </c:val>
          <c:smooth val="0"/>
          <c:extLst>
            <c:ext xmlns:c16="http://schemas.microsoft.com/office/drawing/2014/chart" uri="{C3380CC4-5D6E-409C-BE32-E72D297353CC}">
              <c16:uniqueId val="{00000003-DACC-4493-8427-0D9B79C6A04D}"/>
            </c:ext>
          </c:extLst>
        </c:ser>
        <c:ser>
          <c:idx val="1"/>
          <c:order val="1"/>
          <c:tx>
            <c:strRef>
              <c:f>Sheet1!$A$3:$B$3</c:f>
              <c:strCache>
                <c:ptCount val="2"/>
                <c:pt idx="0">
                  <c:v>Drug dealing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2374866265433606E-2"/>
                  <c:y val="2.0497872336991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CC-4493-8427-0D9B79C6A04D}"/>
                </c:ext>
              </c:extLst>
            </c:dLbl>
            <c:dLbl>
              <c:idx val="1"/>
              <c:delete val="1"/>
              <c:extLst>
                <c:ext xmlns:c15="http://schemas.microsoft.com/office/drawing/2012/chart" uri="{CE6537A1-D6FC-4f65-9D91-7224C49458BB}"/>
                <c:ext xmlns:c16="http://schemas.microsoft.com/office/drawing/2014/chart" uri="{C3380CC4-5D6E-409C-BE32-E72D297353CC}">
                  <c16:uniqueId val="{00000013-5C79-4E30-9A92-9F74FCFFD17C}"/>
                </c:ext>
              </c:extLst>
            </c:dLbl>
            <c:dLbl>
              <c:idx val="2"/>
              <c:delete val="1"/>
              <c:extLst>
                <c:ext xmlns:c15="http://schemas.microsoft.com/office/drawing/2012/chart" uri="{CE6537A1-D6FC-4f65-9D91-7224C49458BB}"/>
                <c:ext xmlns:c16="http://schemas.microsoft.com/office/drawing/2014/chart" uri="{C3380CC4-5D6E-409C-BE32-E72D297353CC}">
                  <c16:uniqueId val="{00000012-5C79-4E30-9A92-9F74FCFFD17C}"/>
                </c:ext>
              </c:extLst>
            </c:dLbl>
            <c:dLbl>
              <c:idx val="3"/>
              <c:delete val="1"/>
              <c:extLst>
                <c:ext xmlns:c15="http://schemas.microsoft.com/office/drawing/2012/chart" uri="{CE6537A1-D6FC-4f65-9D91-7224C49458BB}"/>
                <c:ext xmlns:c16="http://schemas.microsoft.com/office/drawing/2014/chart" uri="{C3380CC4-5D6E-409C-BE32-E72D297353CC}">
                  <c16:uniqueId val="{00000010-5C79-4E30-9A92-9F74FCFFD17C}"/>
                </c:ext>
              </c:extLst>
            </c:dLbl>
            <c:dLbl>
              <c:idx val="4"/>
              <c:delete val="1"/>
              <c:extLst>
                <c:ext xmlns:c15="http://schemas.microsoft.com/office/drawing/2012/chart" uri="{CE6537A1-D6FC-4f65-9D91-7224C49458BB}"/>
                <c:ext xmlns:c16="http://schemas.microsoft.com/office/drawing/2014/chart" uri="{C3380CC4-5D6E-409C-BE32-E72D297353CC}">
                  <c16:uniqueId val="{0000000D-5C79-4E30-9A92-9F74FCFFD17C}"/>
                </c:ext>
              </c:extLst>
            </c:dLbl>
            <c:dLbl>
              <c:idx val="5"/>
              <c:delete val="1"/>
              <c:extLst>
                <c:ext xmlns:c15="http://schemas.microsoft.com/office/drawing/2012/chart" uri="{CE6537A1-D6FC-4f65-9D91-7224C49458BB}"/>
                <c:ext xmlns:c16="http://schemas.microsoft.com/office/drawing/2014/chart" uri="{C3380CC4-5D6E-409C-BE32-E72D297353CC}">
                  <c16:uniqueId val="{0000000C-5C79-4E30-9A92-9F74FCFFD17C}"/>
                </c:ext>
              </c:extLst>
            </c:dLbl>
            <c:dLbl>
              <c:idx val="6"/>
              <c:delete val="1"/>
              <c:extLst>
                <c:ext xmlns:c15="http://schemas.microsoft.com/office/drawing/2012/chart" uri="{CE6537A1-D6FC-4f65-9D91-7224C49458BB}"/>
                <c:ext xmlns:c16="http://schemas.microsoft.com/office/drawing/2014/chart" uri="{C3380CC4-5D6E-409C-BE32-E72D297353CC}">
                  <c16:uniqueId val="{00000008-5C79-4E30-9A92-9F74FCFFD17C}"/>
                </c:ext>
              </c:extLst>
            </c:dLbl>
            <c:dLbl>
              <c:idx val="7"/>
              <c:delete val="1"/>
              <c:extLst>
                <c:ext xmlns:c15="http://schemas.microsoft.com/office/drawing/2012/chart" uri="{CE6537A1-D6FC-4f65-9D91-7224C49458BB}"/>
                <c:ext xmlns:c16="http://schemas.microsoft.com/office/drawing/2014/chart" uri="{C3380CC4-5D6E-409C-BE32-E72D297353CC}">
                  <c16:uniqueId val="{00000007-5C79-4E30-9A92-9F74FCFFD17C}"/>
                </c:ext>
              </c:extLst>
            </c:dLbl>
            <c:dLbl>
              <c:idx val="8"/>
              <c:delete val="1"/>
              <c:extLst>
                <c:ext xmlns:c15="http://schemas.microsoft.com/office/drawing/2012/chart" uri="{CE6537A1-D6FC-4f65-9D91-7224C49458BB}"/>
                <c:ext xmlns:c16="http://schemas.microsoft.com/office/drawing/2014/chart" uri="{C3380CC4-5D6E-409C-BE32-E72D297353CC}">
                  <c16:uniqueId val="{00000005-5C79-4E30-9A92-9F74FCFFD17C}"/>
                </c:ext>
              </c:extLst>
            </c:dLbl>
            <c:dLbl>
              <c:idx val="9"/>
              <c:delete val="1"/>
              <c:extLst>
                <c:ext xmlns:c15="http://schemas.microsoft.com/office/drawing/2012/chart" uri="{CE6537A1-D6FC-4f65-9D91-7224C49458BB}"/>
                <c:ext xmlns:c16="http://schemas.microsoft.com/office/drawing/2014/chart" uri="{C3380CC4-5D6E-409C-BE32-E72D297353CC}">
                  <c16:uniqueId val="{00000004-5C79-4E30-9A92-9F74FCFFD17C}"/>
                </c:ext>
              </c:extLst>
            </c:dLbl>
            <c:dLbl>
              <c:idx val="10"/>
              <c:delete val="1"/>
              <c:extLst>
                <c:ext xmlns:c15="http://schemas.microsoft.com/office/drawing/2012/chart" uri="{CE6537A1-D6FC-4f65-9D91-7224C49458BB}"/>
                <c:ext xmlns:c16="http://schemas.microsoft.com/office/drawing/2014/chart" uri="{C3380CC4-5D6E-409C-BE32-E72D297353CC}">
                  <c16:uniqueId val="{00000003-5C79-4E30-9A92-9F74FCFFD17C}"/>
                </c:ext>
              </c:extLst>
            </c:dLbl>
            <c:dLbl>
              <c:idx val="11"/>
              <c:delete val="1"/>
              <c:extLst>
                <c:ext xmlns:c15="http://schemas.microsoft.com/office/drawing/2012/chart" uri="{CE6537A1-D6FC-4f65-9D91-7224C49458BB}"/>
                <c:ext xmlns:c16="http://schemas.microsoft.com/office/drawing/2014/chart" uri="{C3380CC4-5D6E-409C-BE32-E72D297353CC}">
                  <c16:uniqueId val="{00000002-5C79-4E30-9A92-9F74FCFFD17C}"/>
                </c:ext>
              </c:extLst>
            </c:dLbl>
            <c:dLbl>
              <c:idx val="12"/>
              <c:delete val="1"/>
              <c:extLst>
                <c:ext xmlns:c15="http://schemas.microsoft.com/office/drawing/2012/chart" uri="{CE6537A1-D6FC-4f65-9D91-7224C49458BB}"/>
                <c:ext xmlns:c16="http://schemas.microsoft.com/office/drawing/2014/chart" uri="{C3380CC4-5D6E-409C-BE32-E72D297353CC}">
                  <c16:uniqueId val="{00000001-5C79-4E30-9A92-9F74FCFFD17C}"/>
                </c:ext>
              </c:extLst>
            </c:dLbl>
            <c:dLbl>
              <c:idx val="13"/>
              <c:delete val="1"/>
              <c:extLst>
                <c:ext xmlns:c15="http://schemas.microsoft.com/office/drawing/2012/chart" uri="{CE6537A1-D6FC-4f65-9D91-7224C49458BB}"/>
                <c:ext xmlns:c16="http://schemas.microsoft.com/office/drawing/2014/chart" uri="{C3380CC4-5D6E-409C-BE32-E72D297353CC}">
                  <c16:uniqueId val="{00000000-5C79-4E30-9A92-9F74FCFFD17C}"/>
                </c:ext>
              </c:extLst>
            </c:dLbl>
            <c:dLbl>
              <c:idx val="14"/>
              <c:delete val="1"/>
              <c:extLst>
                <c:ext xmlns:c15="http://schemas.microsoft.com/office/drawing/2012/chart" uri="{CE6537A1-D6FC-4f65-9D91-7224C49458BB}"/>
                <c:ext xmlns:c16="http://schemas.microsoft.com/office/drawing/2014/chart" uri="{C3380CC4-5D6E-409C-BE32-E72D297353CC}">
                  <c16:uniqueId val="{00000005-DACC-4493-8427-0D9B79C6A0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Sheet1!$C$1:$U$1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Sheet1!$C$3:$U$3</c:f>
              <c:numCache>
                <c:formatCode>General</c:formatCode>
                <c:ptCount val="17"/>
                <c:pt idx="0">
                  <c:v>35</c:v>
                </c:pt>
                <c:pt idx="1">
                  <c:v>21</c:v>
                </c:pt>
                <c:pt idx="2">
                  <c:v>25</c:v>
                </c:pt>
                <c:pt idx="3">
                  <c:v>26</c:v>
                </c:pt>
                <c:pt idx="4">
                  <c:v>23</c:v>
                </c:pt>
                <c:pt idx="5">
                  <c:v>19</c:v>
                </c:pt>
                <c:pt idx="6">
                  <c:v>29</c:v>
                </c:pt>
                <c:pt idx="7">
                  <c:v>19</c:v>
                </c:pt>
                <c:pt idx="8">
                  <c:v>33</c:v>
                </c:pt>
                <c:pt idx="9">
                  <c:v>28</c:v>
                </c:pt>
                <c:pt idx="10">
                  <c:v>22</c:v>
                </c:pt>
                <c:pt idx="11">
                  <c:v>29</c:v>
                </c:pt>
                <c:pt idx="12">
                  <c:v>32</c:v>
                </c:pt>
                <c:pt idx="13">
                  <c:v>38</c:v>
                </c:pt>
                <c:pt idx="14">
                  <c:v>42</c:v>
                </c:pt>
                <c:pt idx="15">
                  <c:v>35</c:v>
                </c:pt>
                <c:pt idx="16">
                  <c:v>38</c:v>
                </c:pt>
              </c:numCache>
            </c:numRef>
          </c:val>
          <c:smooth val="0"/>
          <c:extLst>
            <c:ext xmlns:c16="http://schemas.microsoft.com/office/drawing/2014/chart" uri="{C3380CC4-5D6E-409C-BE32-E72D297353CC}">
              <c16:uniqueId val="{00000007-DACC-4493-8427-0D9B79C6A04D}"/>
            </c:ext>
          </c:extLst>
        </c:ser>
        <c:ser>
          <c:idx val="2"/>
          <c:order val="2"/>
          <c:tx>
            <c:strRef>
              <c:f>Sheet1!$A$4:$B$4</c:f>
              <c:strCache>
                <c:ptCount val="2"/>
                <c:pt idx="0">
                  <c:v>Fraud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8-5C79-4E30-9A92-9F74FCFFD17C}"/>
                </c:ext>
              </c:extLst>
            </c:dLbl>
            <c:dLbl>
              <c:idx val="1"/>
              <c:delete val="1"/>
              <c:extLst>
                <c:ext xmlns:c15="http://schemas.microsoft.com/office/drawing/2012/chart" uri="{CE6537A1-D6FC-4f65-9D91-7224C49458BB}"/>
                <c:ext xmlns:c16="http://schemas.microsoft.com/office/drawing/2014/chart" uri="{C3380CC4-5D6E-409C-BE32-E72D297353CC}">
                  <c16:uniqueId val="{00000016-5C79-4E30-9A92-9F74FCFFD17C}"/>
                </c:ext>
              </c:extLst>
            </c:dLbl>
            <c:dLbl>
              <c:idx val="2"/>
              <c:delete val="1"/>
              <c:extLst>
                <c:ext xmlns:c15="http://schemas.microsoft.com/office/drawing/2012/chart" uri="{CE6537A1-D6FC-4f65-9D91-7224C49458BB}"/>
                <c:ext xmlns:c16="http://schemas.microsoft.com/office/drawing/2014/chart" uri="{C3380CC4-5D6E-409C-BE32-E72D297353CC}">
                  <c16:uniqueId val="{00000019-5C79-4E30-9A92-9F74FCFFD17C}"/>
                </c:ext>
              </c:extLst>
            </c:dLbl>
            <c:dLbl>
              <c:idx val="3"/>
              <c:delete val="1"/>
              <c:extLst>
                <c:ext xmlns:c15="http://schemas.microsoft.com/office/drawing/2012/chart" uri="{CE6537A1-D6FC-4f65-9D91-7224C49458BB}"/>
                <c:ext xmlns:c16="http://schemas.microsoft.com/office/drawing/2014/chart" uri="{C3380CC4-5D6E-409C-BE32-E72D297353CC}">
                  <c16:uniqueId val="{0000001C-5C79-4E30-9A92-9F74FCFFD17C}"/>
                </c:ext>
              </c:extLst>
            </c:dLbl>
            <c:dLbl>
              <c:idx val="4"/>
              <c:delete val="1"/>
              <c:extLst>
                <c:ext xmlns:c15="http://schemas.microsoft.com/office/drawing/2012/chart" uri="{CE6537A1-D6FC-4f65-9D91-7224C49458BB}"/>
                <c:ext xmlns:c16="http://schemas.microsoft.com/office/drawing/2014/chart" uri="{C3380CC4-5D6E-409C-BE32-E72D297353CC}">
                  <c16:uniqueId val="{0000001F-5C79-4E30-9A92-9F74FCFFD17C}"/>
                </c:ext>
              </c:extLst>
            </c:dLbl>
            <c:dLbl>
              <c:idx val="5"/>
              <c:delete val="1"/>
              <c:extLst>
                <c:ext xmlns:c15="http://schemas.microsoft.com/office/drawing/2012/chart" uri="{CE6537A1-D6FC-4f65-9D91-7224C49458BB}"/>
                <c:ext xmlns:c16="http://schemas.microsoft.com/office/drawing/2014/chart" uri="{C3380CC4-5D6E-409C-BE32-E72D297353CC}">
                  <c16:uniqueId val="{0000003B-5C79-4E30-9A92-9F74FCFFD17C}"/>
                </c:ext>
              </c:extLst>
            </c:dLbl>
            <c:dLbl>
              <c:idx val="6"/>
              <c:delete val="1"/>
              <c:extLst>
                <c:ext xmlns:c15="http://schemas.microsoft.com/office/drawing/2012/chart" uri="{CE6537A1-D6FC-4f65-9D91-7224C49458BB}"/>
                <c:ext xmlns:c16="http://schemas.microsoft.com/office/drawing/2014/chart" uri="{C3380CC4-5D6E-409C-BE32-E72D297353CC}">
                  <c16:uniqueId val="{00000037-5C79-4E30-9A92-9F74FCFFD17C}"/>
                </c:ext>
              </c:extLst>
            </c:dLbl>
            <c:dLbl>
              <c:idx val="7"/>
              <c:delete val="1"/>
              <c:extLst>
                <c:ext xmlns:c15="http://schemas.microsoft.com/office/drawing/2012/chart" uri="{CE6537A1-D6FC-4f65-9D91-7224C49458BB}"/>
                <c:ext xmlns:c16="http://schemas.microsoft.com/office/drawing/2014/chart" uri="{C3380CC4-5D6E-409C-BE32-E72D297353CC}">
                  <c16:uniqueId val="{00000038-5C79-4E30-9A92-9F74FCFFD17C}"/>
                </c:ext>
              </c:extLst>
            </c:dLbl>
            <c:dLbl>
              <c:idx val="8"/>
              <c:delete val="1"/>
              <c:extLst>
                <c:ext xmlns:c15="http://schemas.microsoft.com/office/drawing/2012/chart" uri="{CE6537A1-D6FC-4f65-9D91-7224C49458BB}"/>
                <c:ext xmlns:c16="http://schemas.microsoft.com/office/drawing/2014/chart" uri="{C3380CC4-5D6E-409C-BE32-E72D297353CC}">
                  <c16:uniqueId val="{00000035-5C79-4E30-9A92-9F74FCFFD17C}"/>
                </c:ext>
              </c:extLst>
            </c:dLbl>
            <c:dLbl>
              <c:idx val="9"/>
              <c:delete val="1"/>
              <c:extLst>
                <c:ext xmlns:c15="http://schemas.microsoft.com/office/drawing/2012/chart" uri="{CE6537A1-D6FC-4f65-9D91-7224C49458BB}"/>
                <c:ext xmlns:c16="http://schemas.microsoft.com/office/drawing/2014/chart" uri="{C3380CC4-5D6E-409C-BE32-E72D297353CC}">
                  <c16:uniqueId val="{00000034-5C79-4E30-9A92-9F74FCFFD17C}"/>
                </c:ext>
              </c:extLst>
            </c:dLbl>
            <c:dLbl>
              <c:idx val="10"/>
              <c:delete val="1"/>
              <c:extLst>
                <c:ext xmlns:c15="http://schemas.microsoft.com/office/drawing/2012/chart" uri="{CE6537A1-D6FC-4f65-9D91-7224C49458BB}"/>
                <c:ext xmlns:c16="http://schemas.microsoft.com/office/drawing/2014/chart" uri="{C3380CC4-5D6E-409C-BE32-E72D297353CC}">
                  <c16:uniqueId val="{00000033-5C79-4E30-9A92-9F74FCFFD17C}"/>
                </c:ext>
              </c:extLst>
            </c:dLbl>
            <c:dLbl>
              <c:idx val="11"/>
              <c:delete val="1"/>
              <c:extLst>
                <c:ext xmlns:c15="http://schemas.microsoft.com/office/drawing/2012/chart" uri="{CE6537A1-D6FC-4f65-9D91-7224C49458BB}"/>
                <c:ext xmlns:c16="http://schemas.microsoft.com/office/drawing/2014/chart" uri="{C3380CC4-5D6E-409C-BE32-E72D297353CC}">
                  <c16:uniqueId val="{00000032-5C79-4E30-9A92-9F74FCFFD17C}"/>
                </c:ext>
              </c:extLst>
            </c:dLbl>
            <c:dLbl>
              <c:idx val="12"/>
              <c:delete val="1"/>
              <c:extLst>
                <c:ext xmlns:c15="http://schemas.microsoft.com/office/drawing/2012/chart" uri="{CE6537A1-D6FC-4f65-9D91-7224C49458BB}"/>
                <c:ext xmlns:c16="http://schemas.microsoft.com/office/drawing/2014/chart" uri="{C3380CC4-5D6E-409C-BE32-E72D297353CC}">
                  <c16:uniqueId val="{0000002E-5C79-4E30-9A92-9F74FCFFD17C}"/>
                </c:ext>
              </c:extLst>
            </c:dLbl>
            <c:dLbl>
              <c:idx val="13"/>
              <c:delete val="1"/>
              <c:extLst>
                <c:ext xmlns:c15="http://schemas.microsoft.com/office/drawing/2012/chart" uri="{CE6537A1-D6FC-4f65-9D91-7224C49458BB}"/>
                <c:ext xmlns:c16="http://schemas.microsoft.com/office/drawing/2014/chart" uri="{C3380CC4-5D6E-409C-BE32-E72D297353CC}">
                  <c16:uniqueId val="{0000002F-5C79-4E30-9A92-9F74FCFFD17C}"/>
                </c:ext>
              </c:extLst>
            </c:dLbl>
            <c:dLbl>
              <c:idx val="14"/>
              <c:delete val="1"/>
              <c:extLst>
                <c:ext xmlns:c15="http://schemas.microsoft.com/office/drawing/2012/chart" uri="{CE6537A1-D6FC-4f65-9D91-7224C49458BB}"/>
                <c:ext xmlns:c16="http://schemas.microsoft.com/office/drawing/2014/chart" uri="{C3380CC4-5D6E-409C-BE32-E72D297353CC}">
                  <c16:uniqueId val="{00000030-5C79-4E30-9A92-9F74FCFFD17C}"/>
                </c:ext>
              </c:extLst>
            </c:dLbl>
            <c:dLbl>
              <c:idx val="15"/>
              <c:layout>
                <c:manualLayout>
                  <c:x val="-2.3552490805721312E-3"/>
                  <c:y val="1.0248936168495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CC-4493-8427-0D9B79C6A0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Sheet1!$C$1:$U$1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Sheet1!$C$4:$U$4</c:f>
              <c:numCache>
                <c:formatCode>General</c:formatCode>
                <c:ptCount val="17"/>
                <c:pt idx="0">
                  <c:v>1</c:v>
                </c:pt>
                <c:pt idx="1">
                  <c:v>1</c:v>
                </c:pt>
                <c:pt idx="2">
                  <c:v>3</c:v>
                </c:pt>
                <c:pt idx="3">
                  <c:v>4</c:v>
                </c:pt>
                <c:pt idx="4">
                  <c:v>3</c:v>
                </c:pt>
                <c:pt idx="5">
                  <c:v>1</c:v>
                </c:pt>
                <c:pt idx="6">
                  <c:v>2</c:v>
                </c:pt>
                <c:pt idx="7">
                  <c:v>4</c:v>
                </c:pt>
                <c:pt idx="8">
                  <c:v>4</c:v>
                </c:pt>
                <c:pt idx="9">
                  <c:v>1</c:v>
                </c:pt>
                <c:pt idx="10">
                  <c:v>3</c:v>
                </c:pt>
                <c:pt idx="11">
                  <c:v>1</c:v>
                </c:pt>
                <c:pt idx="12">
                  <c:v>2</c:v>
                </c:pt>
                <c:pt idx="13">
                  <c:v>2</c:v>
                </c:pt>
                <c:pt idx="14">
                  <c:v>1</c:v>
                </c:pt>
                <c:pt idx="15">
                  <c:v>6</c:v>
                </c:pt>
                <c:pt idx="16">
                  <c:v>4</c:v>
                </c:pt>
              </c:numCache>
            </c:numRef>
          </c:val>
          <c:smooth val="0"/>
          <c:extLst>
            <c:ext xmlns:c16="http://schemas.microsoft.com/office/drawing/2014/chart" uri="{C3380CC4-5D6E-409C-BE32-E72D297353CC}">
              <c16:uniqueId val="{00000009-DACC-4493-8427-0D9B79C6A04D}"/>
            </c:ext>
          </c:extLst>
        </c:ser>
        <c:ser>
          <c:idx val="3"/>
          <c:order val="3"/>
          <c:tx>
            <c:strRef>
              <c:f>Sheet1!$A$5:$B$5</c:f>
              <c:strCache>
                <c:ptCount val="2"/>
                <c:pt idx="0">
                  <c:v>Violent crime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A-DACC-4493-8427-0D9B79C6A04D}"/>
                </c:ext>
              </c:extLst>
            </c:dLbl>
            <c:dLbl>
              <c:idx val="1"/>
              <c:delete val="1"/>
              <c:extLst>
                <c:ext xmlns:c15="http://schemas.microsoft.com/office/drawing/2012/chart" uri="{CE6537A1-D6FC-4f65-9D91-7224C49458BB}"/>
                <c:ext xmlns:c16="http://schemas.microsoft.com/office/drawing/2014/chart" uri="{C3380CC4-5D6E-409C-BE32-E72D297353CC}">
                  <c16:uniqueId val="{00000017-5C79-4E30-9A92-9F74FCFFD17C}"/>
                </c:ext>
              </c:extLst>
            </c:dLbl>
            <c:dLbl>
              <c:idx val="2"/>
              <c:delete val="1"/>
              <c:extLst>
                <c:ext xmlns:c15="http://schemas.microsoft.com/office/drawing/2012/chart" uri="{CE6537A1-D6FC-4f65-9D91-7224C49458BB}"/>
                <c:ext xmlns:c16="http://schemas.microsoft.com/office/drawing/2014/chart" uri="{C3380CC4-5D6E-409C-BE32-E72D297353CC}">
                  <c16:uniqueId val="{0000001A-5C79-4E30-9A92-9F74FCFFD17C}"/>
                </c:ext>
              </c:extLst>
            </c:dLbl>
            <c:dLbl>
              <c:idx val="3"/>
              <c:delete val="1"/>
              <c:extLst>
                <c:ext xmlns:c15="http://schemas.microsoft.com/office/drawing/2012/chart" uri="{CE6537A1-D6FC-4f65-9D91-7224C49458BB}"/>
                <c:ext xmlns:c16="http://schemas.microsoft.com/office/drawing/2014/chart" uri="{C3380CC4-5D6E-409C-BE32-E72D297353CC}">
                  <c16:uniqueId val="{0000001D-5C79-4E30-9A92-9F74FCFFD17C}"/>
                </c:ext>
              </c:extLst>
            </c:dLbl>
            <c:dLbl>
              <c:idx val="4"/>
              <c:delete val="1"/>
              <c:extLst>
                <c:ext xmlns:c15="http://schemas.microsoft.com/office/drawing/2012/chart" uri="{CE6537A1-D6FC-4f65-9D91-7224C49458BB}"/>
                <c:ext xmlns:c16="http://schemas.microsoft.com/office/drawing/2014/chart" uri="{C3380CC4-5D6E-409C-BE32-E72D297353CC}">
                  <c16:uniqueId val="{00000020-5C79-4E30-9A92-9F74FCFFD17C}"/>
                </c:ext>
              </c:extLst>
            </c:dLbl>
            <c:dLbl>
              <c:idx val="5"/>
              <c:delete val="1"/>
              <c:extLst>
                <c:ext xmlns:c15="http://schemas.microsoft.com/office/drawing/2012/chart" uri="{CE6537A1-D6FC-4f65-9D91-7224C49458BB}"/>
                <c:ext xmlns:c16="http://schemas.microsoft.com/office/drawing/2014/chart" uri="{C3380CC4-5D6E-409C-BE32-E72D297353CC}">
                  <c16:uniqueId val="{0000003C-5C79-4E30-9A92-9F74FCFFD17C}"/>
                </c:ext>
              </c:extLst>
            </c:dLbl>
            <c:dLbl>
              <c:idx val="6"/>
              <c:delete val="1"/>
              <c:extLst>
                <c:ext xmlns:c15="http://schemas.microsoft.com/office/drawing/2012/chart" uri="{CE6537A1-D6FC-4f65-9D91-7224C49458BB}"/>
                <c:ext xmlns:c16="http://schemas.microsoft.com/office/drawing/2014/chart" uri="{C3380CC4-5D6E-409C-BE32-E72D297353CC}">
                  <c16:uniqueId val="{00000036-5C79-4E30-9A92-9F74FCFFD17C}"/>
                </c:ext>
              </c:extLst>
            </c:dLbl>
            <c:dLbl>
              <c:idx val="7"/>
              <c:delete val="1"/>
              <c:extLst>
                <c:ext xmlns:c15="http://schemas.microsoft.com/office/drawing/2012/chart" uri="{CE6537A1-D6FC-4f65-9D91-7224C49458BB}"/>
                <c:ext xmlns:c16="http://schemas.microsoft.com/office/drawing/2014/chart" uri="{C3380CC4-5D6E-409C-BE32-E72D297353CC}">
                  <c16:uniqueId val="{00000039-5C79-4E30-9A92-9F74FCFFD17C}"/>
                </c:ext>
              </c:extLst>
            </c:dLbl>
            <c:dLbl>
              <c:idx val="8"/>
              <c:delete val="1"/>
              <c:extLst>
                <c:ext xmlns:c15="http://schemas.microsoft.com/office/drawing/2012/chart" uri="{CE6537A1-D6FC-4f65-9D91-7224C49458BB}"/>
                <c:ext xmlns:c16="http://schemas.microsoft.com/office/drawing/2014/chart" uri="{C3380CC4-5D6E-409C-BE32-E72D297353CC}">
                  <c16:uniqueId val="{00000025-5C79-4E30-9A92-9F74FCFFD17C}"/>
                </c:ext>
              </c:extLst>
            </c:dLbl>
            <c:dLbl>
              <c:idx val="9"/>
              <c:delete val="1"/>
              <c:extLst>
                <c:ext xmlns:c15="http://schemas.microsoft.com/office/drawing/2012/chart" uri="{CE6537A1-D6FC-4f65-9D91-7224C49458BB}"/>
                <c:ext xmlns:c16="http://schemas.microsoft.com/office/drawing/2014/chart" uri="{C3380CC4-5D6E-409C-BE32-E72D297353CC}">
                  <c16:uniqueId val="{00000026-5C79-4E30-9A92-9F74FCFFD17C}"/>
                </c:ext>
              </c:extLst>
            </c:dLbl>
            <c:dLbl>
              <c:idx val="10"/>
              <c:delete val="1"/>
              <c:extLst>
                <c:ext xmlns:c15="http://schemas.microsoft.com/office/drawing/2012/chart" uri="{CE6537A1-D6FC-4f65-9D91-7224C49458BB}"/>
                <c:ext xmlns:c16="http://schemas.microsoft.com/office/drawing/2014/chart" uri="{C3380CC4-5D6E-409C-BE32-E72D297353CC}">
                  <c16:uniqueId val="{00000027-5C79-4E30-9A92-9F74FCFFD17C}"/>
                </c:ext>
              </c:extLst>
            </c:dLbl>
            <c:dLbl>
              <c:idx val="11"/>
              <c:delete val="1"/>
              <c:extLst>
                <c:ext xmlns:c15="http://schemas.microsoft.com/office/drawing/2012/chart" uri="{CE6537A1-D6FC-4f65-9D91-7224C49458BB}"/>
                <c:ext xmlns:c16="http://schemas.microsoft.com/office/drawing/2014/chart" uri="{C3380CC4-5D6E-409C-BE32-E72D297353CC}">
                  <c16:uniqueId val="{00000031-5C79-4E30-9A92-9F74FCFFD17C}"/>
                </c:ext>
              </c:extLst>
            </c:dLbl>
            <c:dLbl>
              <c:idx val="12"/>
              <c:delete val="1"/>
              <c:extLst>
                <c:ext xmlns:c15="http://schemas.microsoft.com/office/drawing/2012/chart" uri="{CE6537A1-D6FC-4f65-9D91-7224C49458BB}"/>
                <c:ext xmlns:c16="http://schemas.microsoft.com/office/drawing/2014/chart" uri="{C3380CC4-5D6E-409C-BE32-E72D297353CC}">
                  <c16:uniqueId val="{0000002D-5C79-4E30-9A92-9F74FCFFD17C}"/>
                </c:ext>
              </c:extLst>
            </c:dLbl>
            <c:dLbl>
              <c:idx val="13"/>
              <c:delete val="1"/>
              <c:extLst>
                <c:ext xmlns:c15="http://schemas.microsoft.com/office/drawing/2012/chart" uri="{CE6537A1-D6FC-4f65-9D91-7224C49458BB}"/>
                <c:ext xmlns:c16="http://schemas.microsoft.com/office/drawing/2014/chart" uri="{C3380CC4-5D6E-409C-BE32-E72D297353CC}">
                  <c16:uniqueId val="{0000002C-5C79-4E30-9A92-9F74FCFFD17C}"/>
                </c:ext>
              </c:extLst>
            </c:dLbl>
            <c:dLbl>
              <c:idx val="14"/>
              <c:delete val="1"/>
              <c:extLst>
                <c:ext xmlns:c15="http://schemas.microsoft.com/office/drawing/2012/chart" uri="{CE6537A1-D6FC-4f65-9D91-7224C49458BB}"/>
                <c:ext xmlns:c16="http://schemas.microsoft.com/office/drawing/2014/chart" uri="{C3380CC4-5D6E-409C-BE32-E72D297353CC}">
                  <c16:uniqueId val="{0000000B-DACC-4493-8427-0D9B79C6A04D}"/>
                </c:ext>
              </c:extLst>
            </c:dLbl>
            <c:dLbl>
              <c:idx val="15"/>
              <c:layout>
                <c:manualLayout>
                  <c:x val="-5.8881227014300685E-3"/>
                  <c:y val="-3.41631205616524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ACC-4493-8427-0D9B79C6A0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Sheet1!$C$1:$U$1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Sheet1!$C$5:$U$5</c:f>
              <c:numCache>
                <c:formatCode>General</c:formatCode>
                <c:ptCount val="17"/>
                <c:pt idx="0">
                  <c:v>3</c:v>
                </c:pt>
                <c:pt idx="1">
                  <c:v>0</c:v>
                </c:pt>
                <c:pt idx="2">
                  <c:v>2</c:v>
                </c:pt>
                <c:pt idx="3">
                  <c:v>3</c:v>
                </c:pt>
                <c:pt idx="4">
                  <c:v>4</c:v>
                </c:pt>
                <c:pt idx="5">
                  <c:v>0</c:v>
                </c:pt>
                <c:pt idx="6">
                  <c:v>5</c:v>
                </c:pt>
                <c:pt idx="7">
                  <c:v>4</c:v>
                </c:pt>
                <c:pt idx="8">
                  <c:v>11</c:v>
                </c:pt>
                <c:pt idx="9">
                  <c:v>7</c:v>
                </c:pt>
                <c:pt idx="10">
                  <c:v>4</c:v>
                </c:pt>
                <c:pt idx="11">
                  <c:v>3</c:v>
                </c:pt>
                <c:pt idx="12">
                  <c:v>5</c:v>
                </c:pt>
                <c:pt idx="13">
                  <c:v>7</c:v>
                </c:pt>
                <c:pt idx="14">
                  <c:v>2</c:v>
                </c:pt>
                <c:pt idx="15">
                  <c:v>11</c:v>
                </c:pt>
                <c:pt idx="16">
                  <c:v>4</c:v>
                </c:pt>
              </c:numCache>
            </c:numRef>
          </c:val>
          <c:smooth val="0"/>
          <c:extLst>
            <c:ext xmlns:c16="http://schemas.microsoft.com/office/drawing/2014/chart" uri="{C3380CC4-5D6E-409C-BE32-E72D297353CC}">
              <c16:uniqueId val="{0000000D-DACC-4493-8427-0D9B79C6A04D}"/>
            </c:ext>
          </c:extLst>
        </c:ser>
        <c:ser>
          <c:idx val="4"/>
          <c:order val="4"/>
          <c:tx>
            <c:strRef>
              <c:f>Sheet1!$A$6:$B$6</c:f>
              <c:strCache>
                <c:ptCount val="2"/>
                <c:pt idx="0">
                  <c:v>Any crime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1.4131494483431772E-2"/>
                  <c:y val="-3.0746808505487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CC-4493-8427-0D9B79C6A04D}"/>
                </c:ext>
              </c:extLst>
            </c:dLbl>
            <c:dLbl>
              <c:idx val="1"/>
              <c:delete val="1"/>
              <c:extLst>
                <c:ext xmlns:c15="http://schemas.microsoft.com/office/drawing/2012/chart" uri="{CE6537A1-D6FC-4f65-9D91-7224C49458BB}"/>
                <c:ext xmlns:c16="http://schemas.microsoft.com/office/drawing/2014/chart" uri="{C3380CC4-5D6E-409C-BE32-E72D297353CC}">
                  <c16:uniqueId val="{00000014-5C79-4E30-9A92-9F74FCFFD17C}"/>
                </c:ext>
              </c:extLst>
            </c:dLbl>
            <c:dLbl>
              <c:idx val="2"/>
              <c:delete val="1"/>
              <c:extLst>
                <c:ext xmlns:c15="http://schemas.microsoft.com/office/drawing/2012/chart" uri="{CE6537A1-D6FC-4f65-9D91-7224C49458BB}"/>
                <c:ext xmlns:c16="http://schemas.microsoft.com/office/drawing/2014/chart" uri="{C3380CC4-5D6E-409C-BE32-E72D297353CC}">
                  <c16:uniqueId val="{00000011-5C79-4E30-9A92-9F74FCFFD17C}"/>
                </c:ext>
              </c:extLst>
            </c:dLbl>
            <c:dLbl>
              <c:idx val="3"/>
              <c:delete val="1"/>
              <c:extLst>
                <c:ext xmlns:c15="http://schemas.microsoft.com/office/drawing/2012/chart" uri="{CE6537A1-D6FC-4f65-9D91-7224C49458BB}"/>
                <c:ext xmlns:c16="http://schemas.microsoft.com/office/drawing/2014/chart" uri="{C3380CC4-5D6E-409C-BE32-E72D297353CC}">
                  <c16:uniqueId val="{0000000F-5C79-4E30-9A92-9F74FCFFD17C}"/>
                </c:ext>
              </c:extLst>
            </c:dLbl>
            <c:dLbl>
              <c:idx val="4"/>
              <c:delete val="1"/>
              <c:extLst>
                <c:ext xmlns:c15="http://schemas.microsoft.com/office/drawing/2012/chart" uri="{CE6537A1-D6FC-4f65-9D91-7224C49458BB}"/>
                <c:ext xmlns:c16="http://schemas.microsoft.com/office/drawing/2014/chart" uri="{C3380CC4-5D6E-409C-BE32-E72D297353CC}">
                  <c16:uniqueId val="{0000000E-5C79-4E30-9A92-9F74FCFFD17C}"/>
                </c:ext>
              </c:extLst>
            </c:dLbl>
            <c:dLbl>
              <c:idx val="5"/>
              <c:delete val="1"/>
              <c:extLst>
                <c:ext xmlns:c15="http://schemas.microsoft.com/office/drawing/2012/chart" uri="{CE6537A1-D6FC-4f65-9D91-7224C49458BB}"/>
                <c:ext xmlns:c16="http://schemas.microsoft.com/office/drawing/2014/chart" uri="{C3380CC4-5D6E-409C-BE32-E72D297353CC}">
                  <c16:uniqueId val="{0000000B-5C79-4E30-9A92-9F74FCFFD17C}"/>
                </c:ext>
              </c:extLst>
            </c:dLbl>
            <c:dLbl>
              <c:idx val="6"/>
              <c:delete val="1"/>
              <c:extLst>
                <c:ext xmlns:c15="http://schemas.microsoft.com/office/drawing/2012/chart" uri="{CE6537A1-D6FC-4f65-9D91-7224C49458BB}"/>
                <c:ext xmlns:c16="http://schemas.microsoft.com/office/drawing/2014/chart" uri="{C3380CC4-5D6E-409C-BE32-E72D297353CC}">
                  <c16:uniqueId val="{00000009-5C79-4E30-9A92-9F74FCFFD17C}"/>
                </c:ext>
              </c:extLst>
            </c:dLbl>
            <c:dLbl>
              <c:idx val="7"/>
              <c:delete val="1"/>
              <c:extLst>
                <c:ext xmlns:c15="http://schemas.microsoft.com/office/drawing/2012/chart" uri="{CE6537A1-D6FC-4f65-9D91-7224C49458BB}"/>
                <c:ext xmlns:c16="http://schemas.microsoft.com/office/drawing/2014/chart" uri="{C3380CC4-5D6E-409C-BE32-E72D297353CC}">
                  <c16:uniqueId val="{00000006-5C79-4E30-9A92-9F74FCFFD17C}"/>
                </c:ext>
              </c:extLst>
            </c:dLbl>
            <c:dLbl>
              <c:idx val="8"/>
              <c:delete val="1"/>
              <c:extLst>
                <c:ext xmlns:c15="http://schemas.microsoft.com/office/drawing/2012/chart" uri="{CE6537A1-D6FC-4f65-9D91-7224C49458BB}"/>
                <c:ext xmlns:c16="http://schemas.microsoft.com/office/drawing/2014/chart" uri="{C3380CC4-5D6E-409C-BE32-E72D297353CC}">
                  <c16:uniqueId val="{00000041-5C79-4E30-9A92-9F74FCFFD17C}"/>
                </c:ext>
              </c:extLst>
            </c:dLbl>
            <c:dLbl>
              <c:idx val="9"/>
              <c:delete val="1"/>
              <c:extLst>
                <c:ext xmlns:c15="http://schemas.microsoft.com/office/drawing/2012/chart" uri="{CE6537A1-D6FC-4f65-9D91-7224C49458BB}"/>
                <c:ext xmlns:c16="http://schemas.microsoft.com/office/drawing/2014/chart" uri="{C3380CC4-5D6E-409C-BE32-E72D297353CC}">
                  <c16:uniqueId val="{00000040-5C79-4E30-9A92-9F74FCFFD17C}"/>
                </c:ext>
              </c:extLst>
            </c:dLbl>
            <c:dLbl>
              <c:idx val="10"/>
              <c:delete val="1"/>
              <c:extLst>
                <c:ext xmlns:c15="http://schemas.microsoft.com/office/drawing/2012/chart" uri="{CE6537A1-D6FC-4f65-9D91-7224C49458BB}"/>
                <c:ext xmlns:c16="http://schemas.microsoft.com/office/drawing/2014/chart" uri="{C3380CC4-5D6E-409C-BE32-E72D297353CC}">
                  <c16:uniqueId val="{0000003F-5C79-4E30-9A92-9F74FCFFD17C}"/>
                </c:ext>
              </c:extLst>
            </c:dLbl>
            <c:dLbl>
              <c:idx val="11"/>
              <c:delete val="1"/>
              <c:extLst>
                <c:ext xmlns:c15="http://schemas.microsoft.com/office/drawing/2012/chart" uri="{CE6537A1-D6FC-4f65-9D91-7224C49458BB}"/>
                <c:ext xmlns:c16="http://schemas.microsoft.com/office/drawing/2014/chart" uri="{C3380CC4-5D6E-409C-BE32-E72D297353CC}">
                  <c16:uniqueId val="{0000003E-5C79-4E30-9A92-9F74FCFFD17C}"/>
                </c:ext>
              </c:extLst>
            </c:dLbl>
            <c:dLbl>
              <c:idx val="12"/>
              <c:delete val="1"/>
              <c:extLst>
                <c:ext xmlns:c15="http://schemas.microsoft.com/office/drawing/2012/chart" uri="{CE6537A1-D6FC-4f65-9D91-7224C49458BB}"/>
                <c:ext xmlns:c16="http://schemas.microsoft.com/office/drawing/2014/chart" uri="{C3380CC4-5D6E-409C-BE32-E72D297353CC}">
                  <c16:uniqueId val="{0000003D-5C79-4E30-9A92-9F74FCFFD17C}"/>
                </c:ext>
              </c:extLst>
            </c:dLbl>
            <c:dLbl>
              <c:idx val="13"/>
              <c:delete val="1"/>
              <c:extLst>
                <c:ext xmlns:c15="http://schemas.microsoft.com/office/drawing/2012/chart" uri="{CE6537A1-D6FC-4f65-9D91-7224C49458BB}"/>
                <c:ext xmlns:c16="http://schemas.microsoft.com/office/drawing/2014/chart" uri="{C3380CC4-5D6E-409C-BE32-E72D297353CC}">
                  <c16:uniqueId val="{00000042-5C79-4E30-9A92-9F74FCFFD17C}"/>
                </c:ext>
              </c:extLst>
            </c:dLbl>
            <c:dLbl>
              <c:idx val="14"/>
              <c:delete val="1"/>
              <c:extLst>
                <c:ext xmlns:c15="http://schemas.microsoft.com/office/drawing/2012/chart" uri="{CE6537A1-D6FC-4f65-9D91-7224C49458BB}"/>
                <c:ext xmlns:c16="http://schemas.microsoft.com/office/drawing/2014/chart" uri="{C3380CC4-5D6E-409C-BE32-E72D297353CC}">
                  <c16:uniqueId val="{0000000F-DACC-4493-8427-0D9B79C6A0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Sheet1!$C$1:$U$1</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Sheet1!$C$6:$U$6</c:f>
              <c:numCache>
                <c:formatCode>General</c:formatCode>
                <c:ptCount val="17"/>
                <c:pt idx="0">
                  <c:v>37</c:v>
                </c:pt>
                <c:pt idx="1">
                  <c:v>25</c:v>
                </c:pt>
                <c:pt idx="2">
                  <c:v>27</c:v>
                </c:pt>
                <c:pt idx="3">
                  <c:v>30</c:v>
                </c:pt>
                <c:pt idx="4">
                  <c:v>29</c:v>
                </c:pt>
                <c:pt idx="5">
                  <c:v>23</c:v>
                </c:pt>
                <c:pt idx="6">
                  <c:v>38</c:v>
                </c:pt>
                <c:pt idx="7">
                  <c:v>22</c:v>
                </c:pt>
                <c:pt idx="8">
                  <c:v>46</c:v>
                </c:pt>
                <c:pt idx="9">
                  <c:v>45</c:v>
                </c:pt>
                <c:pt idx="10">
                  <c:v>32</c:v>
                </c:pt>
                <c:pt idx="11">
                  <c:v>43</c:v>
                </c:pt>
                <c:pt idx="12">
                  <c:v>37</c:v>
                </c:pt>
                <c:pt idx="13">
                  <c:v>44</c:v>
                </c:pt>
                <c:pt idx="14">
                  <c:v>43</c:v>
                </c:pt>
                <c:pt idx="15">
                  <c:v>49</c:v>
                </c:pt>
                <c:pt idx="16">
                  <c:v>47</c:v>
                </c:pt>
              </c:numCache>
            </c:numRef>
          </c:val>
          <c:smooth val="0"/>
          <c:extLst>
            <c:ext xmlns:c16="http://schemas.microsoft.com/office/drawing/2014/chart" uri="{C3380CC4-5D6E-409C-BE32-E72D297353CC}">
              <c16:uniqueId val="{00000011-DACC-4493-8427-0D9B79C6A04D}"/>
            </c:ext>
          </c:extLst>
        </c:ser>
        <c:dLbls>
          <c:showLegendKey val="0"/>
          <c:showVal val="1"/>
          <c:showCatName val="0"/>
          <c:showSerName val="0"/>
          <c:showPercent val="0"/>
          <c:showBubbleSize val="0"/>
        </c:dLbls>
        <c:marker val="1"/>
        <c:smooth val="0"/>
        <c:axId val="-2071644056"/>
        <c:axId val="-2071638392"/>
      </c:lineChart>
      <c:catAx>
        <c:axId val="-207164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1638392"/>
        <c:crosses val="autoZero"/>
        <c:auto val="1"/>
        <c:lblAlgn val="ctr"/>
        <c:lblOffset val="100"/>
        <c:tickLblSkip val="1"/>
        <c:tickMarkSkip val="1"/>
        <c:noMultiLvlLbl val="0"/>
      </c:catAx>
      <c:valAx>
        <c:axId val="-2071638392"/>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5.9177024044496773E-3"/>
              <c:y val="0.1599481152863877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1644056"/>
        <c:crosses val="autoZero"/>
        <c:crossBetween val="between"/>
        <c:majorUnit val="1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18917421754441E-2"/>
          <c:y val="2.8842376521116677E-2"/>
          <c:w val="0.8790596749427444"/>
          <c:h val="0.76194907033407"/>
        </c:manualLayout>
      </c:layout>
      <c:lineChart>
        <c:grouping val="standard"/>
        <c:varyColors val="0"/>
        <c:ser>
          <c:idx val="0"/>
          <c:order val="0"/>
          <c:tx>
            <c:strRef>
              <c:f>Sheet1!$A$2</c:f>
              <c:strCache>
                <c:ptCount val="1"/>
                <c:pt idx="0">
                  <c:v>Pills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3-3EC9-46E8-8D59-3A595C23AAAE}"/>
                </c:ext>
              </c:extLst>
            </c:dLbl>
            <c:dLbl>
              <c:idx val="2"/>
              <c:delete val="1"/>
              <c:extLst>
                <c:ext xmlns:c15="http://schemas.microsoft.com/office/drawing/2012/chart" uri="{CE6537A1-D6FC-4f65-9D91-7224C49458BB}"/>
                <c:ext xmlns:c16="http://schemas.microsoft.com/office/drawing/2014/chart" uri="{C3380CC4-5D6E-409C-BE32-E72D297353CC}">
                  <c16:uniqueId val="{00000004-3EC9-46E8-8D59-3A595C23AAAE}"/>
                </c:ext>
              </c:extLst>
            </c:dLbl>
            <c:dLbl>
              <c:idx val="3"/>
              <c:delete val="1"/>
              <c:extLst>
                <c:ext xmlns:c15="http://schemas.microsoft.com/office/drawing/2012/chart" uri="{CE6537A1-D6FC-4f65-9D91-7224C49458BB}"/>
                <c:ext xmlns:c16="http://schemas.microsoft.com/office/drawing/2014/chart" uri="{C3380CC4-5D6E-409C-BE32-E72D297353CC}">
                  <c16:uniqueId val="{00000006-3EC9-46E8-8D59-3A595C23AAAE}"/>
                </c:ext>
              </c:extLst>
            </c:dLbl>
            <c:dLbl>
              <c:idx val="4"/>
              <c:delete val="1"/>
              <c:extLst>
                <c:ext xmlns:c15="http://schemas.microsoft.com/office/drawing/2012/chart" uri="{CE6537A1-D6FC-4f65-9D91-7224C49458BB}"/>
                <c:ext xmlns:c16="http://schemas.microsoft.com/office/drawing/2014/chart" uri="{C3380CC4-5D6E-409C-BE32-E72D297353CC}">
                  <c16:uniqueId val="{0000000A-3EC9-46E8-8D59-3A595C23AAAE}"/>
                </c:ext>
              </c:extLst>
            </c:dLbl>
            <c:dLbl>
              <c:idx val="5"/>
              <c:delete val="1"/>
              <c:extLst>
                <c:ext xmlns:c15="http://schemas.microsoft.com/office/drawing/2012/chart" uri="{CE6537A1-D6FC-4f65-9D91-7224C49458BB}"/>
                <c:ext xmlns:c16="http://schemas.microsoft.com/office/drawing/2014/chart" uri="{C3380CC4-5D6E-409C-BE32-E72D297353CC}">
                  <c16:uniqueId val="{00000009-3EC9-46E8-8D59-3A595C23AAAE}"/>
                </c:ext>
              </c:extLst>
            </c:dLbl>
            <c:dLbl>
              <c:idx val="6"/>
              <c:delete val="1"/>
              <c:extLst>
                <c:ext xmlns:c15="http://schemas.microsoft.com/office/drawing/2012/chart" uri="{CE6537A1-D6FC-4f65-9D91-7224C49458BB}"/>
                <c:ext xmlns:c16="http://schemas.microsoft.com/office/drawing/2014/chart" uri="{C3380CC4-5D6E-409C-BE32-E72D297353CC}">
                  <c16:uniqueId val="{0000000C-3EC9-46E8-8D59-3A595C23AAAE}"/>
                </c:ext>
              </c:extLst>
            </c:dLbl>
            <c:dLbl>
              <c:idx val="7"/>
              <c:delete val="1"/>
              <c:extLst>
                <c:ext xmlns:c15="http://schemas.microsoft.com/office/drawing/2012/chart" uri="{CE6537A1-D6FC-4f65-9D91-7224C49458BB}"/>
                <c:ext xmlns:c16="http://schemas.microsoft.com/office/drawing/2014/chart" uri="{C3380CC4-5D6E-409C-BE32-E72D297353CC}">
                  <c16:uniqueId val="{00000012-3EC9-46E8-8D59-3A595C23AAAE}"/>
                </c:ext>
              </c:extLst>
            </c:dLbl>
            <c:dLbl>
              <c:idx val="8"/>
              <c:delete val="1"/>
              <c:extLst>
                <c:ext xmlns:c15="http://schemas.microsoft.com/office/drawing/2012/chart" uri="{CE6537A1-D6FC-4f65-9D91-7224C49458BB}"/>
                <c:ext xmlns:c16="http://schemas.microsoft.com/office/drawing/2014/chart" uri="{C3380CC4-5D6E-409C-BE32-E72D297353CC}">
                  <c16:uniqueId val="{00000011-3EC9-46E8-8D59-3A595C23AAAE}"/>
                </c:ext>
              </c:extLst>
            </c:dLbl>
            <c:dLbl>
              <c:idx val="9"/>
              <c:delete val="1"/>
              <c:extLst>
                <c:ext xmlns:c15="http://schemas.microsoft.com/office/drawing/2012/chart" uri="{CE6537A1-D6FC-4f65-9D91-7224C49458BB}"/>
                <c:ext xmlns:c16="http://schemas.microsoft.com/office/drawing/2014/chart" uri="{C3380CC4-5D6E-409C-BE32-E72D297353CC}">
                  <c16:uniqueId val="{00000010-3EC9-46E8-8D59-3A595C23AAAE}"/>
                </c:ext>
              </c:extLst>
            </c:dLbl>
            <c:dLbl>
              <c:idx val="10"/>
              <c:delete val="1"/>
              <c:extLst>
                <c:ext xmlns:c15="http://schemas.microsoft.com/office/drawing/2012/chart" uri="{CE6537A1-D6FC-4f65-9D91-7224C49458BB}"/>
                <c:ext xmlns:c16="http://schemas.microsoft.com/office/drawing/2014/chart" uri="{C3380CC4-5D6E-409C-BE32-E72D297353CC}">
                  <c16:uniqueId val="{00000014-3EC9-46E8-8D59-3A595C23AAAE}"/>
                </c:ext>
              </c:extLst>
            </c:dLbl>
            <c:dLbl>
              <c:idx val="11"/>
              <c:delete val="1"/>
              <c:extLst>
                <c:ext xmlns:c15="http://schemas.microsoft.com/office/drawing/2012/chart" uri="{CE6537A1-D6FC-4f65-9D91-7224C49458BB}"/>
                <c:ext xmlns:c16="http://schemas.microsoft.com/office/drawing/2014/chart" uri="{C3380CC4-5D6E-409C-BE32-E72D297353CC}">
                  <c16:uniqueId val="{00000016-3EC9-46E8-8D59-3A595C23AAAE}"/>
                </c:ext>
              </c:extLst>
            </c:dLbl>
            <c:dLbl>
              <c:idx val="12"/>
              <c:delete val="1"/>
              <c:extLst>
                <c:ext xmlns:c15="http://schemas.microsoft.com/office/drawing/2012/chart" uri="{CE6537A1-D6FC-4f65-9D91-7224C49458BB}"/>
                <c:ext xmlns:c16="http://schemas.microsoft.com/office/drawing/2014/chart" uri="{C3380CC4-5D6E-409C-BE32-E72D297353CC}">
                  <c16:uniqueId val="{00000017-3EC9-46E8-8D59-3A595C23AAAE}"/>
                </c:ext>
              </c:extLst>
            </c:dLbl>
            <c:dLbl>
              <c:idx val="13"/>
              <c:delete val="1"/>
              <c:extLst>
                <c:ext xmlns:c15="http://schemas.microsoft.com/office/drawing/2012/chart" uri="{CE6537A1-D6FC-4f65-9D91-7224C49458BB}"/>
                <c:ext xmlns:c16="http://schemas.microsoft.com/office/drawing/2014/chart" uri="{C3380CC4-5D6E-409C-BE32-E72D297353CC}">
                  <c16:uniqueId val="{0000001A-3EC9-46E8-8D59-3A595C23AAA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Sheet1!$C$1:$R$1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Sheet1!$C$2:$R$2</c:f>
              <c:numCache>
                <c:formatCode>General</c:formatCode>
                <c:ptCount val="16"/>
                <c:pt idx="0">
                  <c:v>12</c:v>
                </c:pt>
                <c:pt idx="1">
                  <c:v>15</c:v>
                </c:pt>
                <c:pt idx="2">
                  <c:v>12</c:v>
                </c:pt>
                <c:pt idx="3">
                  <c:v>12</c:v>
                </c:pt>
                <c:pt idx="4">
                  <c:v>12</c:v>
                </c:pt>
                <c:pt idx="5">
                  <c:v>15</c:v>
                </c:pt>
                <c:pt idx="6">
                  <c:v>12</c:v>
                </c:pt>
                <c:pt idx="7">
                  <c:v>12</c:v>
                </c:pt>
                <c:pt idx="8">
                  <c:v>12</c:v>
                </c:pt>
                <c:pt idx="9">
                  <c:v>12</c:v>
                </c:pt>
                <c:pt idx="10">
                  <c:v>12</c:v>
                </c:pt>
                <c:pt idx="11">
                  <c:v>12</c:v>
                </c:pt>
                <c:pt idx="12">
                  <c:v>12</c:v>
                </c:pt>
                <c:pt idx="13">
                  <c:v>12</c:v>
                </c:pt>
                <c:pt idx="14">
                  <c:v>6</c:v>
                </c:pt>
                <c:pt idx="15">
                  <c:v>10</c:v>
                </c:pt>
              </c:numCache>
            </c:numRef>
          </c:val>
          <c:smooth val="0"/>
          <c:extLst>
            <c:ext xmlns:c16="http://schemas.microsoft.com/office/drawing/2014/chart" uri="{C3380CC4-5D6E-409C-BE32-E72D297353CC}">
              <c16:uniqueId val="{00000003-C4B2-4AEA-84F3-74DDF2324503}"/>
            </c:ext>
          </c:extLst>
        </c:ser>
        <c:ser>
          <c:idx val="1"/>
          <c:order val="1"/>
          <c:tx>
            <c:strRef>
              <c:f>Sheet1!$A$3</c:f>
              <c:strCache>
                <c:ptCount val="1"/>
                <c:pt idx="0">
                  <c:v>Crystal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B2-4AEA-84F3-74DDF23245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Sheet1!$C$1:$R$1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Sheet1!$C$3:$R$3</c:f>
              <c:numCache>
                <c:formatCode>General</c:formatCode>
                <c:ptCount val="16"/>
                <c:pt idx="9">
                  <c:v>2</c:v>
                </c:pt>
                <c:pt idx="10">
                  <c:v>2</c:v>
                </c:pt>
                <c:pt idx="11">
                  <c:v>3</c:v>
                </c:pt>
                <c:pt idx="12">
                  <c:v>5</c:v>
                </c:pt>
                <c:pt idx="13">
                  <c:v>6</c:v>
                </c:pt>
                <c:pt idx="14">
                  <c:v>8</c:v>
                </c:pt>
                <c:pt idx="15">
                  <c:v>9</c:v>
                </c:pt>
              </c:numCache>
            </c:numRef>
          </c:val>
          <c:smooth val="0"/>
          <c:extLst>
            <c:ext xmlns:c16="http://schemas.microsoft.com/office/drawing/2014/chart" uri="{C3380CC4-5D6E-409C-BE32-E72D297353CC}">
              <c16:uniqueId val="{00000006-C4B2-4AEA-84F3-74DDF2324503}"/>
            </c:ext>
          </c:extLst>
        </c:ser>
        <c:ser>
          <c:idx val="2"/>
          <c:order val="2"/>
          <c:tx>
            <c:strRef>
              <c:f>Sheet1!$A$4</c:f>
              <c:strCache>
                <c:ptCount val="1"/>
                <c:pt idx="0">
                  <c:v>Capsules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4B2-4AEA-84F3-74DDF2324503}"/>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B2-4AEA-84F3-74DDF23245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Sheet1!$C$1:$R$1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Sheet1!$C$4:$R$4</c:f>
              <c:numCache>
                <c:formatCode>General</c:formatCode>
                <c:ptCount val="16"/>
                <c:pt idx="4">
                  <c:v>2</c:v>
                </c:pt>
                <c:pt idx="5">
                  <c:v>3</c:v>
                </c:pt>
                <c:pt idx="6">
                  <c:v>2</c:v>
                </c:pt>
                <c:pt idx="7">
                  <c:v>2</c:v>
                </c:pt>
                <c:pt idx="8">
                  <c:v>2</c:v>
                </c:pt>
                <c:pt idx="9">
                  <c:v>2</c:v>
                </c:pt>
                <c:pt idx="10">
                  <c:v>2</c:v>
                </c:pt>
                <c:pt idx="11">
                  <c:v>4</c:v>
                </c:pt>
                <c:pt idx="12">
                  <c:v>6</c:v>
                </c:pt>
                <c:pt idx="13">
                  <c:v>8</c:v>
                </c:pt>
                <c:pt idx="14">
                  <c:v>10</c:v>
                </c:pt>
                <c:pt idx="15">
                  <c:v>11</c:v>
                </c:pt>
              </c:numCache>
            </c:numRef>
          </c:val>
          <c:smooth val="0"/>
          <c:extLst>
            <c:ext xmlns:c16="http://schemas.microsoft.com/office/drawing/2014/chart" uri="{C3380CC4-5D6E-409C-BE32-E72D297353CC}">
              <c16:uniqueId val="{0000000A-C4B2-4AEA-84F3-74DDF2324503}"/>
            </c:ext>
          </c:extLst>
        </c:ser>
        <c:ser>
          <c:idx val="3"/>
          <c:order val="3"/>
          <c:tx>
            <c:strRef>
              <c:f>Sheet1!$A$5</c:f>
              <c:strCache>
                <c:ptCount val="1"/>
                <c:pt idx="0">
                  <c:v>Powder</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layout>
                <c:manualLayout>
                  <c:x val="-2.53508386878702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2D-48C0-B7B7-AC80CBDBDA38}"/>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4B2-4AEA-84F3-74DDF23245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Sheet1!$C$1:$R$1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Sheet1!$C$5:$R$5</c:f>
              <c:numCache>
                <c:formatCode>General</c:formatCode>
                <c:ptCount val="16"/>
                <c:pt idx="1">
                  <c:v>2</c:v>
                </c:pt>
                <c:pt idx="2">
                  <c:v>2</c:v>
                </c:pt>
                <c:pt idx="3">
                  <c:v>2</c:v>
                </c:pt>
                <c:pt idx="4">
                  <c:v>2</c:v>
                </c:pt>
                <c:pt idx="5">
                  <c:v>2</c:v>
                </c:pt>
                <c:pt idx="6">
                  <c:v>2</c:v>
                </c:pt>
                <c:pt idx="7">
                  <c:v>2</c:v>
                </c:pt>
                <c:pt idx="8">
                  <c:v>3</c:v>
                </c:pt>
                <c:pt idx="9">
                  <c:v>1</c:v>
                </c:pt>
                <c:pt idx="10">
                  <c:v>5</c:v>
                </c:pt>
                <c:pt idx="11">
                  <c:v>2</c:v>
                </c:pt>
                <c:pt idx="12">
                  <c:v>4</c:v>
                </c:pt>
                <c:pt idx="13">
                  <c:v>10</c:v>
                </c:pt>
                <c:pt idx="14">
                  <c:v>5</c:v>
                </c:pt>
                <c:pt idx="15">
                  <c:v>5</c:v>
                </c:pt>
              </c:numCache>
            </c:numRef>
          </c:val>
          <c:smooth val="0"/>
          <c:extLst>
            <c:ext xmlns:c16="http://schemas.microsoft.com/office/drawing/2014/chart" uri="{C3380CC4-5D6E-409C-BE32-E72D297353CC}">
              <c16:uniqueId val="{0000000E-C4B2-4AEA-84F3-74DDF2324503}"/>
            </c:ext>
          </c:extLst>
        </c:ser>
        <c:ser>
          <c:idx val="4"/>
          <c:order val="4"/>
          <c:tx>
            <c:strRef>
              <c:f>Sheet1!$A$6</c:f>
              <c:strCache>
                <c:ptCount val="1"/>
                <c:pt idx="0">
                  <c:v>Any ecstasy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2"/>
              <c:layout>
                <c:manualLayout>
                  <c:x val="-6.0359139733024399E-3"/>
                  <c:y val="7.2398190045248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2D-48C0-B7B7-AC80CBDBDA38}"/>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99-4763-9BF2-EF1CFDF3EB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Sheet1!$C$1:$R$1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Sheet1!$C$6:$R$6</c:f>
              <c:numCache>
                <c:formatCode>General</c:formatCode>
                <c:ptCount val="16"/>
                <c:pt idx="0">
                  <c:v>12</c:v>
                </c:pt>
                <c:pt idx="1">
                  <c:v>15</c:v>
                </c:pt>
                <c:pt idx="2">
                  <c:v>12</c:v>
                </c:pt>
                <c:pt idx="3">
                  <c:v>12</c:v>
                </c:pt>
                <c:pt idx="4">
                  <c:v>12</c:v>
                </c:pt>
                <c:pt idx="5">
                  <c:v>16</c:v>
                </c:pt>
                <c:pt idx="6">
                  <c:v>12</c:v>
                </c:pt>
                <c:pt idx="7">
                  <c:v>12</c:v>
                </c:pt>
                <c:pt idx="8">
                  <c:v>13</c:v>
                </c:pt>
                <c:pt idx="9">
                  <c:v>12</c:v>
                </c:pt>
                <c:pt idx="10">
                  <c:v>12</c:v>
                </c:pt>
                <c:pt idx="11">
                  <c:v>13</c:v>
                </c:pt>
                <c:pt idx="12">
                  <c:v>20</c:v>
                </c:pt>
                <c:pt idx="13">
                  <c:v>18</c:v>
                </c:pt>
                <c:pt idx="14">
                  <c:v>15</c:v>
                </c:pt>
                <c:pt idx="15">
                  <c:v>18</c:v>
                </c:pt>
              </c:numCache>
            </c:numRef>
          </c:val>
          <c:smooth val="0"/>
          <c:extLst>
            <c:ext xmlns:c16="http://schemas.microsoft.com/office/drawing/2014/chart" uri="{C3380CC4-5D6E-409C-BE32-E72D297353CC}">
              <c16:uniqueId val="{00000011-C4B2-4AEA-84F3-74DDF2324503}"/>
            </c:ext>
          </c:extLst>
        </c:ser>
        <c:dLbls>
          <c:showLegendKey val="0"/>
          <c:showVal val="0"/>
          <c:showCatName val="0"/>
          <c:showSerName val="0"/>
          <c:showPercent val="0"/>
          <c:showBubbleSize val="0"/>
        </c:dLbls>
        <c:marker val="1"/>
        <c:smooth val="0"/>
        <c:axId val="200619520"/>
        <c:axId val="200621056"/>
      </c:lineChart>
      <c:catAx>
        <c:axId val="2006195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621056"/>
        <c:crosses val="autoZero"/>
        <c:auto val="1"/>
        <c:lblAlgn val="ctr"/>
        <c:lblOffset val="100"/>
        <c:noMultiLvlLbl val="0"/>
      </c:catAx>
      <c:valAx>
        <c:axId val="200621056"/>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days</a:t>
                </a:r>
              </a:p>
            </c:rich>
          </c:tx>
          <c:layout>
            <c:manualLayout>
              <c:xMode val="edge"/>
              <c:yMode val="edge"/>
              <c:x val="2.1689214735423207E-2"/>
              <c:y val="0.2820982549290782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61952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Pill</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9C-4AE8-94E6-D4250C77A2AC}"/>
                </c:ext>
              </c:extLst>
            </c:dLbl>
            <c:dLbl>
              <c:idx val="15"/>
              <c:layout>
                <c:manualLayout>
                  <c:x val="-4.828731178641952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9C-4AE8-94E6-D4250C77A2AC}"/>
                </c:ext>
              </c:extLst>
            </c:dLbl>
            <c:dLbl>
              <c:idx val="16"/>
              <c:tx>
                <c:rich>
                  <a:bodyPr/>
                  <a:lstStyle/>
                  <a:p>
                    <a:fld id="{876D6E74-84B5-4027-867E-386826B0823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9C-4AE8-94E6-D4250C77A2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35</c:v>
                </c:pt>
                <c:pt idx="1">
                  <c:v>30</c:v>
                </c:pt>
                <c:pt idx="2">
                  <c:v>30</c:v>
                </c:pt>
                <c:pt idx="3">
                  <c:v>30</c:v>
                </c:pt>
                <c:pt idx="4">
                  <c:v>30</c:v>
                </c:pt>
                <c:pt idx="5">
                  <c:v>25</c:v>
                </c:pt>
                <c:pt idx="6">
                  <c:v>20</c:v>
                </c:pt>
                <c:pt idx="7">
                  <c:v>23</c:v>
                </c:pt>
                <c:pt idx="8">
                  <c:v>20</c:v>
                </c:pt>
                <c:pt idx="9">
                  <c:v>20</c:v>
                </c:pt>
                <c:pt idx="10">
                  <c:v>20</c:v>
                </c:pt>
                <c:pt idx="11">
                  <c:v>20</c:v>
                </c:pt>
                <c:pt idx="12">
                  <c:v>20</c:v>
                </c:pt>
                <c:pt idx="13">
                  <c:v>15</c:v>
                </c:pt>
                <c:pt idx="14">
                  <c:v>15</c:v>
                </c:pt>
                <c:pt idx="15">
                  <c:v>20</c:v>
                </c:pt>
                <c:pt idx="16">
                  <c:v>25</c:v>
                </c:pt>
              </c:numCache>
            </c:numRef>
          </c:val>
          <c:extLst>
            <c:ext xmlns:c16="http://schemas.microsoft.com/office/drawing/2014/chart" uri="{C3380CC4-5D6E-409C-BE32-E72D297353CC}">
              <c16:uniqueId val="{00000005-E8DB-489D-AFDB-FABA4BFC5822}"/>
            </c:ext>
          </c:extLst>
        </c:ser>
        <c:ser>
          <c:idx val="1"/>
          <c:order val="1"/>
          <c:tx>
            <c:strRef>
              <c:f>Sheet1!$C$1</c:f>
              <c:strCache>
                <c:ptCount val="1"/>
                <c:pt idx="0">
                  <c:v>Capsule</c:v>
                </c:pt>
              </c:strCache>
            </c:strRef>
          </c:tx>
          <c:spPr>
            <a:solidFill>
              <a:schemeClr val="accent2"/>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B6-422D-A43D-1DA9568B715D}"/>
                </c:ext>
              </c:extLst>
            </c:dLbl>
            <c:dLbl>
              <c:idx val="15"/>
              <c:layout>
                <c:manualLayout>
                  <c:x val="8.450279562623237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9C-4AE8-94E6-D4250C77A2AC}"/>
                </c:ext>
              </c:extLst>
            </c:dLbl>
            <c:dLbl>
              <c:idx val="16"/>
              <c:layout>
                <c:manualLayout>
                  <c:x val="7.243096767962750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9C-4AE8-94E6-D4250C77A2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5">
                  <c:v>29</c:v>
                </c:pt>
                <c:pt idx="6">
                  <c:v>28</c:v>
                </c:pt>
                <c:pt idx="7">
                  <c:v>30</c:v>
                </c:pt>
                <c:pt idx="8">
                  <c:v>25</c:v>
                </c:pt>
                <c:pt idx="9">
                  <c:v>25</c:v>
                </c:pt>
                <c:pt idx="10">
                  <c:v>25</c:v>
                </c:pt>
                <c:pt idx="11">
                  <c:v>25</c:v>
                </c:pt>
                <c:pt idx="12">
                  <c:v>25</c:v>
                </c:pt>
                <c:pt idx="13">
                  <c:v>25</c:v>
                </c:pt>
                <c:pt idx="14">
                  <c:v>20</c:v>
                </c:pt>
                <c:pt idx="15">
                  <c:v>20</c:v>
                </c:pt>
                <c:pt idx="16">
                  <c:v>20</c:v>
                </c:pt>
              </c:numCache>
            </c:numRef>
          </c:val>
          <c:extLst>
            <c:ext xmlns:c16="http://schemas.microsoft.com/office/drawing/2014/chart" uri="{C3380CC4-5D6E-409C-BE32-E72D297353CC}">
              <c16:uniqueId val="{0000000C-E8DB-489D-AFDB-FABA4BFC5822}"/>
            </c:ext>
          </c:extLst>
        </c:ser>
        <c:dLbls>
          <c:showLegendKey val="0"/>
          <c:showVal val="0"/>
          <c:showCatName val="0"/>
          <c:showSerName val="0"/>
          <c:showPercent val="0"/>
          <c:showBubbleSize val="0"/>
        </c:dLbls>
        <c:gapWidth val="219"/>
        <c:overlap val="-27"/>
        <c:axId val="208630912"/>
        <c:axId val="208632448"/>
      </c:barChart>
      <c:catAx>
        <c:axId val="20863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632448"/>
        <c:crosses val="autoZero"/>
        <c:auto val="1"/>
        <c:lblAlgn val="ctr"/>
        <c:lblOffset val="100"/>
        <c:noMultiLvlLbl val="0"/>
      </c:catAx>
      <c:valAx>
        <c:axId val="208632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price ($)</a:t>
                </a:r>
              </a:p>
            </c:rich>
          </c:tx>
          <c:layout>
            <c:manualLayout>
              <c:xMode val="edge"/>
              <c:yMode val="edge"/>
              <c:x val="6.7193505318543286E-4"/>
              <c:y val="0.1565100652011258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63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75529378171594E-2"/>
          <c:y val="3.9215686274509803E-2"/>
          <c:w val="0.88045753558670314"/>
          <c:h val="0.74140022089998936"/>
        </c:manualLayout>
      </c:layout>
      <c:barChart>
        <c:barDir val="col"/>
        <c:grouping val="clustered"/>
        <c:varyColors val="0"/>
        <c:ser>
          <c:idx val="0"/>
          <c:order val="0"/>
          <c:tx>
            <c:strRef>
              <c:f>Sheet1!$B$1</c:f>
              <c:strCache>
                <c:ptCount val="1"/>
                <c:pt idx="0">
                  <c:v>Point (crystal)</c:v>
                </c:pt>
              </c:strCache>
            </c:strRef>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725F-402C-968E-5F6D44FD416A}"/>
                </c:ext>
              </c:extLst>
            </c:dLbl>
            <c:dLbl>
              <c:idx val="3"/>
              <c:delete val="1"/>
              <c:extLst>
                <c:ext xmlns:c15="http://schemas.microsoft.com/office/drawing/2012/chart" uri="{CE6537A1-D6FC-4f65-9D91-7224C49458BB}"/>
                <c:ext xmlns:c16="http://schemas.microsoft.com/office/drawing/2014/chart" uri="{C3380CC4-5D6E-409C-BE32-E72D297353CC}">
                  <c16:uniqueId val="{00000005-725F-402C-968E-5F6D44FD416A}"/>
                </c:ext>
              </c:extLst>
            </c:dLbl>
            <c:dLbl>
              <c:idx val="4"/>
              <c:delete val="1"/>
              <c:extLst>
                <c:ext xmlns:c15="http://schemas.microsoft.com/office/drawing/2012/chart" uri="{CE6537A1-D6FC-4f65-9D91-7224C49458BB}"/>
                <c:ext xmlns:c16="http://schemas.microsoft.com/office/drawing/2014/chart" uri="{C3380CC4-5D6E-409C-BE32-E72D297353CC}">
                  <c16:uniqueId val="{00000005-EB7D-4471-AD20-F38DB9A0B95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7"/>
                <c:pt idx="0">
                  <c:v>2013</c:v>
                </c:pt>
                <c:pt idx="1">
                  <c:v>2014</c:v>
                </c:pt>
                <c:pt idx="2">
                  <c:v>2015</c:v>
                </c:pt>
                <c:pt idx="3">
                  <c:v>2016</c:v>
                </c:pt>
                <c:pt idx="4">
                  <c:v>2017</c:v>
                </c:pt>
                <c:pt idx="5">
                  <c:v>2018</c:v>
                </c:pt>
                <c:pt idx="6">
                  <c:v>2019</c:v>
                </c:pt>
              </c:numCache>
            </c:numRef>
          </c:cat>
          <c:val>
            <c:numRef>
              <c:f>Sheet1!$B$2:$B$9</c:f>
              <c:numCache>
                <c:formatCode>General</c:formatCode>
                <c:ptCount val="7"/>
                <c:pt idx="1">
                  <c:v>30</c:v>
                </c:pt>
                <c:pt idx="2">
                  <c:v>28</c:v>
                </c:pt>
                <c:pt idx="3">
                  <c:v>25</c:v>
                </c:pt>
                <c:pt idx="4">
                  <c:v>20</c:v>
                </c:pt>
                <c:pt idx="5">
                  <c:v>20</c:v>
                </c:pt>
                <c:pt idx="6">
                  <c:v>20</c:v>
                </c:pt>
              </c:numCache>
            </c:numRef>
          </c:val>
          <c:extLst>
            <c:ext xmlns:c16="http://schemas.microsoft.com/office/drawing/2014/chart" uri="{C3380CC4-5D6E-409C-BE32-E72D297353CC}">
              <c16:uniqueId val="{00000004-687A-4B48-BE21-1E6049A77EA9}"/>
            </c:ext>
          </c:extLst>
        </c:ser>
        <c:ser>
          <c:idx val="2"/>
          <c:order val="2"/>
          <c:tx>
            <c:strRef>
              <c:f>Sheet1!$D$1</c:f>
              <c:strCache>
                <c:ptCount val="1"/>
                <c:pt idx="0">
                  <c:v>Gram (crystal)</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A-725F-402C-968E-5F6D44FD416A}"/>
                </c:ext>
              </c:extLst>
            </c:dLbl>
            <c:dLbl>
              <c:idx val="2"/>
              <c:delete val="1"/>
              <c:extLst>
                <c:ext xmlns:c15="http://schemas.microsoft.com/office/drawing/2012/chart" uri="{CE6537A1-D6FC-4f65-9D91-7224C49458BB}"/>
                <c:ext xmlns:c16="http://schemas.microsoft.com/office/drawing/2014/chart" uri="{C3380CC4-5D6E-409C-BE32-E72D297353CC}">
                  <c16:uniqueId val="{00000007-725F-402C-968E-5F6D44FD416A}"/>
                </c:ext>
              </c:extLst>
            </c:dLbl>
            <c:dLbl>
              <c:idx val="3"/>
              <c:delete val="1"/>
              <c:extLst>
                <c:ext xmlns:c15="http://schemas.microsoft.com/office/drawing/2012/chart" uri="{CE6537A1-D6FC-4f65-9D91-7224C49458BB}"/>
                <c:ext xmlns:c16="http://schemas.microsoft.com/office/drawing/2014/chart" uri="{C3380CC4-5D6E-409C-BE32-E72D297353CC}">
                  <c16:uniqueId val="{00000001-725F-402C-968E-5F6D44FD416A}"/>
                </c:ext>
              </c:extLst>
            </c:dLbl>
            <c:dLbl>
              <c:idx val="4"/>
              <c:delete val="1"/>
              <c:extLst>
                <c:ext xmlns:c15="http://schemas.microsoft.com/office/drawing/2012/chart" uri="{CE6537A1-D6FC-4f65-9D91-7224C49458BB}"/>
                <c:ext xmlns:c16="http://schemas.microsoft.com/office/drawing/2014/chart" uri="{C3380CC4-5D6E-409C-BE32-E72D297353CC}">
                  <c16:uniqueId val="{00000002-725F-402C-968E-5F6D44FD416A}"/>
                </c:ext>
              </c:extLst>
            </c:dLbl>
            <c:dLbl>
              <c:idx val="5"/>
              <c:tx>
                <c:rich>
                  <a:bodyPr/>
                  <a:lstStyle/>
                  <a:p>
                    <a:fld id="{11ED06D8-EB03-4875-BE5B-7EC93E0975E4}"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6A-4601-A1D7-24BE12770C27}"/>
                </c:ext>
              </c:extLst>
            </c:dLbl>
            <c:dLbl>
              <c:idx val="6"/>
              <c:layout>
                <c:manualLayout>
                  <c:x val="-7.2430967679627508E-3"/>
                  <c:y val="6.7221802306501781E-3"/>
                </c:manualLayout>
              </c:layout>
              <c:tx>
                <c:rich>
                  <a:bodyPr/>
                  <a:lstStyle/>
                  <a:p>
                    <a:r>
                      <a:rPr lang="en-US"/>
                      <a:t>132.5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5F-402C-968E-5F6D44FD41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7"/>
                <c:pt idx="0">
                  <c:v>2013</c:v>
                </c:pt>
                <c:pt idx="1">
                  <c:v>2014</c:v>
                </c:pt>
                <c:pt idx="2">
                  <c:v>2015</c:v>
                </c:pt>
                <c:pt idx="3">
                  <c:v>2016</c:v>
                </c:pt>
                <c:pt idx="4">
                  <c:v>2017</c:v>
                </c:pt>
                <c:pt idx="5">
                  <c:v>2018</c:v>
                </c:pt>
                <c:pt idx="6">
                  <c:v>2019</c:v>
                </c:pt>
              </c:numCache>
            </c:numRef>
          </c:cat>
          <c:val>
            <c:numRef>
              <c:f>Sheet1!$D$2:$D$9</c:f>
              <c:numCache>
                <c:formatCode>General</c:formatCode>
                <c:ptCount val="7"/>
                <c:pt idx="0">
                  <c:v>180</c:v>
                </c:pt>
                <c:pt idx="1">
                  <c:v>200</c:v>
                </c:pt>
                <c:pt idx="2">
                  <c:v>170</c:v>
                </c:pt>
                <c:pt idx="3">
                  <c:v>220</c:v>
                </c:pt>
                <c:pt idx="4">
                  <c:v>200</c:v>
                </c:pt>
                <c:pt idx="5">
                  <c:v>150</c:v>
                </c:pt>
                <c:pt idx="6">
                  <c:v>133</c:v>
                </c:pt>
              </c:numCache>
            </c:numRef>
          </c:val>
          <c:extLst>
            <c:ext xmlns:c16="http://schemas.microsoft.com/office/drawing/2014/chart" uri="{C3380CC4-5D6E-409C-BE32-E72D297353CC}">
              <c16:uniqueId val="{0000000F-687A-4B48-BE21-1E6049A77EA9}"/>
            </c:ext>
          </c:extLst>
        </c:ser>
        <c:ser>
          <c:idx val="3"/>
          <c:order val="3"/>
          <c:tx>
            <c:strRef>
              <c:f>Sheet1!$E$1</c:f>
              <c:strCache>
                <c:ptCount val="1"/>
                <c:pt idx="0">
                  <c:v>Gram (powder)</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725F-402C-968E-5F6D44FD416A}"/>
                </c:ext>
              </c:extLst>
            </c:dLbl>
            <c:dLbl>
              <c:idx val="2"/>
              <c:delete val="1"/>
              <c:extLst>
                <c:ext xmlns:c15="http://schemas.microsoft.com/office/drawing/2012/chart" uri="{CE6537A1-D6FC-4f65-9D91-7224C49458BB}"/>
                <c:ext xmlns:c16="http://schemas.microsoft.com/office/drawing/2014/chart" uri="{C3380CC4-5D6E-409C-BE32-E72D297353CC}">
                  <c16:uniqueId val="{00000006-725F-402C-968E-5F6D44FD416A}"/>
                </c:ext>
              </c:extLst>
            </c:dLbl>
            <c:dLbl>
              <c:idx val="3"/>
              <c:delete val="1"/>
              <c:extLst>
                <c:ext xmlns:c15="http://schemas.microsoft.com/office/drawing/2012/chart" uri="{CE6537A1-D6FC-4f65-9D91-7224C49458BB}"/>
                <c:ext xmlns:c16="http://schemas.microsoft.com/office/drawing/2014/chart" uri="{C3380CC4-5D6E-409C-BE32-E72D297353CC}">
                  <c16:uniqueId val="{00000003-EB7D-4471-AD20-F38DB9A0B951}"/>
                </c:ext>
              </c:extLst>
            </c:dLbl>
            <c:dLbl>
              <c:idx val="4"/>
              <c:delete val="1"/>
              <c:extLst>
                <c:ext xmlns:c15="http://schemas.microsoft.com/office/drawing/2012/chart" uri="{CE6537A1-D6FC-4f65-9D91-7224C49458BB}"/>
                <c:ext xmlns:c16="http://schemas.microsoft.com/office/drawing/2014/chart" uri="{C3380CC4-5D6E-409C-BE32-E72D297353CC}">
                  <c16:uniqueId val="{00000003-725F-402C-968E-5F6D44FD41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7"/>
                <c:pt idx="0">
                  <c:v>2013</c:v>
                </c:pt>
                <c:pt idx="1">
                  <c:v>2014</c:v>
                </c:pt>
                <c:pt idx="2">
                  <c:v>2015</c:v>
                </c:pt>
                <c:pt idx="3">
                  <c:v>2016</c:v>
                </c:pt>
                <c:pt idx="4">
                  <c:v>2017</c:v>
                </c:pt>
                <c:pt idx="5">
                  <c:v>2018</c:v>
                </c:pt>
                <c:pt idx="6">
                  <c:v>2019</c:v>
                </c:pt>
              </c:numCache>
            </c:numRef>
          </c:cat>
          <c:val>
            <c:numRef>
              <c:f>Sheet1!$E$2:$E$9</c:f>
              <c:numCache>
                <c:formatCode>General</c:formatCode>
                <c:ptCount val="7"/>
                <c:pt idx="0">
                  <c:v>100</c:v>
                </c:pt>
                <c:pt idx="1">
                  <c:v>80</c:v>
                </c:pt>
                <c:pt idx="2">
                  <c:v>210</c:v>
                </c:pt>
                <c:pt idx="3">
                  <c:v>195</c:v>
                </c:pt>
                <c:pt idx="4">
                  <c:v>190</c:v>
                </c:pt>
                <c:pt idx="5">
                  <c:v>125</c:v>
                </c:pt>
                <c:pt idx="6">
                  <c:v>150</c:v>
                </c:pt>
              </c:numCache>
            </c:numRef>
          </c:val>
          <c:extLst>
            <c:ext xmlns:c16="http://schemas.microsoft.com/office/drawing/2014/chart" uri="{C3380CC4-5D6E-409C-BE32-E72D297353CC}">
              <c16:uniqueId val="{00000013-687A-4B48-BE21-1E6049A77EA9}"/>
            </c:ext>
          </c:extLst>
        </c:ser>
        <c:dLbls>
          <c:showLegendKey val="0"/>
          <c:showVal val="1"/>
          <c:showCatName val="0"/>
          <c:showSerName val="0"/>
          <c:showPercent val="0"/>
          <c:showBubbleSize val="0"/>
        </c:dLbls>
        <c:gapWidth val="219"/>
        <c:overlap val="-27"/>
        <c:axId val="-2121395128"/>
        <c:axId val="-212139156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Point (powder)</c:v>
                      </c:pt>
                    </c:strCache>
                  </c:strRef>
                </c:tx>
                <c:spPr>
                  <a:solidFill>
                    <a:schemeClr val="accent2"/>
                  </a:solidFill>
                  <a:ln>
                    <a:noFill/>
                  </a:ln>
                  <a:effectLst/>
                </c:spPr>
                <c:invertIfNegative val="0"/>
                <c:dLbls>
                  <c:dLbl>
                    <c:idx val="1"/>
                    <c:delete val="1"/>
                    <c:extLst>
                      <c:ext uri="{CE6537A1-D6FC-4f65-9D91-7224C49458BB}"/>
                      <c:ext xmlns:c16="http://schemas.microsoft.com/office/drawing/2014/chart" uri="{C3380CC4-5D6E-409C-BE32-E72D297353CC}">
                        <c16:uniqueId val="{0000000B-725F-402C-968E-5F6D44FD416A}"/>
                      </c:ext>
                    </c:extLst>
                  </c:dLbl>
                  <c:dLbl>
                    <c:idx val="2"/>
                    <c:delete val="1"/>
                    <c:extLst>
                      <c:ext uri="{CE6537A1-D6FC-4f65-9D91-7224C49458BB}"/>
                      <c:ext xmlns:c16="http://schemas.microsoft.com/office/drawing/2014/chart" uri="{C3380CC4-5D6E-409C-BE32-E72D297353CC}">
                        <c16:uniqueId val="{00000002-EB7D-4471-AD20-F38DB9A0B951}"/>
                      </c:ext>
                    </c:extLst>
                  </c:dLbl>
                  <c:dLbl>
                    <c:idx val="3"/>
                    <c:delete val="1"/>
                    <c:extLst>
                      <c:ext uri="{CE6537A1-D6FC-4f65-9D91-7224C49458BB}"/>
                      <c:ext xmlns:c16="http://schemas.microsoft.com/office/drawing/2014/chart" uri="{C3380CC4-5D6E-409C-BE32-E72D297353CC}">
                        <c16:uniqueId val="{00000004-EB7D-4471-AD20-F38DB9A0B951}"/>
                      </c:ext>
                    </c:extLst>
                  </c:dLbl>
                  <c:dLbl>
                    <c:idx val="4"/>
                    <c:delete val="1"/>
                    <c:extLst>
                      <c:ext uri="{CE6537A1-D6FC-4f65-9D91-7224C49458BB}"/>
                      <c:ext xmlns:c16="http://schemas.microsoft.com/office/drawing/2014/chart" uri="{C3380CC4-5D6E-409C-BE32-E72D297353CC}">
                        <c16:uniqueId val="{00000004-725F-402C-968E-5F6D44FD41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Sheet1!$A$2:$A$9</c15:sqref>
                        </c15:formulaRef>
                      </c:ext>
                    </c:extLst>
                    <c:numCache>
                      <c:formatCode>General</c:formatCode>
                      <c:ptCount val="7"/>
                      <c:pt idx="0">
                        <c:v>2013</c:v>
                      </c:pt>
                      <c:pt idx="1">
                        <c:v>2014</c:v>
                      </c:pt>
                      <c:pt idx="2">
                        <c:v>2015</c:v>
                      </c:pt>
                      <c:pt idx="3">
                        <c:v>2016</c:v>
                      </c:pt>
                      <c:pt idx="4">
                        <c:v>2017</c:v>
                      </c:pt>
                      <c:pt idx="5">
                        <c:v>2018</c:v>
                      </c:pt>
                      <c:pt idx="6">
                        <c:v>2019</c:v>
                      </c:pt>
                    </c:numCache>
                  </c:numRef>
                </c:cat>
                <c:val>
                  <c:numRef>
                    <c:extLst>
                      <c:ext uri="{02D57815-91ED-43cb-92C2-25804820EDAC}">
                        <c15:formulaRef>
                          <c15:sqref>Sheet1!$C$2:$C$9</c15:sqref>
                        </c15:formulaRef>
                      </c:ext>
                    </c:extLst>
                    <c:numCache>
                      <c:formatCode>General</c:formatCode>
                      <c:ptCount val="7"/>
                      <c:pt idx="0">
                        <c:v>50</c:v>
                      </c:pt>
                      <c:pt idx="1">
                        <c:v>25</c:v>
                      </c:pt>
                      <c:pt idx="2">
                        <c:v>25</c:v>
                      </c:pt>
                      <c:pt idx="3">
                        <c:v>30</c:v>
                      </c:pt>
                      <c:pt idx="4">
                        <c:v>20</c:v>
                      </c:pt>
                      <c:pt idx="5">
                        <c:v>40</c:v>
                      </c:pt>
                    </c:numCache>
                  </c:numRef>
                </c:val>
                <c:extLst>
                  <c:ext xmlns:c16="http://schemas.microsoft.com/office/drawing/2014/chart" uri="{C3380CC4-5D6E-409C-BE32-E72D297353CC}">
                    <c16:uniqueId val="{00000009-687A-4B48-BE21-1E6049A77EA9}"/>
                  </c:ext>
                </c:extLst>
              </c15:ser>
            </c15:filteredBarSeries>
          </c:ext>
        </c:extLst>
      </c:barChart>
      <c:catAx>
        <c:axId val="-212139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391560"/>
        <c:crosses val="autoZero"/>
        <c:auto val="1"/>
        <c:lblAlgn val="ctr"/>
        <c:lblOffset val="100"/>
        <c:noMultiLvlLbl val="0"/>
      </c:catAx>
      <c:valAx>
        <c:axId val="-2121391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Median price ($)</a:t>
                </a:r>
              </a:p>
            </c:rich>
          </c:tx>
          <c:layout>
            <c:manualLayout>
              <c:xMode val="edge"/>
              <c:yMode val="edge"/>
              <c:x val="9.0532055836101445E-3"/>
              <c:y val="0.1947508461894751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395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27673040148243E-2"/>
          <c:y val="2.7777777777777801E-2"/>
          <c:w val="0.890282007406209"/>
          <c:h val="0.75263476680799513"/>
        </c:manualLayout>
      </c:layout>
      <c:lineChart>
        <c:grouping val="standard"/>
        <c:varyColors val="0"/>
        <c:ser>
          <c:idx val="0"/>
          <c:order val="0"/>
          <c:tx>
            <c:strRef>
              <c:f>Sheet1!$A$2</c:f>
              <c:strCache>
                <c:ptCount val="1"/>
                <c:pt idx="0">
                  <c:v>Any Methamphetamine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6900559125246829E-2"/>
                  <c:y val="-3.6199095022624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2B-4F94-A97A-EB54A674A8C2}"/>
                </c:ext>
              </c:extLst>
            </c:dLbl>
            <c:dLbl>
              <c:idx val="15"/>
              <c:layout>
                <c:manualLayout>
                  <c:x val="-9.6574623572839042E-3"/>
                  <c:y val="-3.981900452488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82B-4F94-A97A-EB54A674A8C2}"/>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A7-4675-890A-952D5395CAB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Sheet1!$B$2:$R$2</c:f>
              <c:numCache>
                <c:formatCode>General</c:formatCode>
                <c:ptCount val="17"/>
                <c:pt idx="0">
                  <c:v>92</c:v>
                </c:pt>
                <c:pt idx="1">
                  <c:v>90</c:v>
                </c:pt>
                <c:pt idx="2">
                  <c:v>94</c:v>
                </c:pt>
                <c:pt idx="3">
                  <c:v>92</c:v>
                </c:pt>
                <c:pt idx="4">
                  <c:v>90</c:v>
                </c:pt>
                <c:pt idx="5">
                  <c:v>58</c:v>
                </c:pt>
                <c:pt idx="6">
                  <c:v>53</c:v>
                </c:pt>
                <c:pt idx="7">
                  <c:v>57</c:v>
                </c:pt>
                <c:pt idx="8">
                  <c:v>67</c:v>
                </c:pt>
                <c:pt idx="9">
                  <c:v>48</c:v>
                </c:pt>
                <c:pt idx="10">
                  <c:v>46</c:v>
                </c:pt>
                <c:pt idx="11">
                  <c:v>32</c:v>
                </c:pt>
                <c:pt idx="12">
                  <c:v>33</c:v>
                </c:pt>
                <c:pt idx="13">
                  <c:v>36</c:v>
                </c:pt>
                <c:pt idx="14">
                  <c:v>37</c:v>
                </c:pt>
                <c:pt idx="15">
                  <c:v>45</c:v>
                </c:pt>
                <c:pt idx="16">
                  <c:v>34</c:v>
                </c:pt>
              </c:numCache>
            </c:numRef>
          </c:val>
          <c:smooth val="0"/>
          <c:extLst>
            <c:ext xmlns:c16="http://schemas.microsoft.com/office/drawing/2014/chart" uri="{C3380CC4-5D6E-409C-BE32-E72D297353CC}">
              <c16:uniqueId val="{00000010-082B-4F94-A97A-EB54A674A8C2}"/>
            </c:ext>
          </c:extLst>
        </c:ser>
        <c:ser>
          <c:idx val="1"/>
          <c:order val="1"/>
          <c:tx>
            <c:strRef>
              <c:f>Sheet1!$A$3</c:f>
              <c:strCache>
                <c:ptCount val="1"/>
                <c:pt idx="0">
                  <c:v>Powder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3279010741265368E-2"/>
                  <c:y val="3.9819004524886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82B-4F94-A97A-EB54A674A8C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82B-4F94-A97A-EB54A674A8C2}"/>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A7-4675-890A-952D5395CAB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Sheet1!$B$3:$R$3</c:f>
              <c:numCache>
                <c:formatCode>General</c:formatCode>
                <c:ptCount val="17"/>
                <c:pt idx="0">
                  <c:v>65</c:v>
                </c:pt>
                <c:pt idx="1">
                  <c:v>62</c:v>
                </c:pt>
                <c:pt idx="2">
                  <c:v>66</c:v>
                </c:pt>
                <c:pt idx="3">
                  <c:v>51</c:v>
                </c:pt>
                <c:pt idx="4">
                  <c:v>53</c:v>
                </c:pt>
                <c:pt idx="5">
                  <c:v>30</c:v>
                </c:pt>
                <c:pt idx="6">
                  <c:v>30</c:v>
                </c:pt>
                <c:pt idx="7">
                  <c:v>38</c:v>
                </c:pt>
                <c:pt idx="8">
                  <c:v>45</c:v>
                </c:pt>
                <c:pt idx="9">
                  <c:v>24</c:v>
                </c:pt>
                <c:pt idx="10">
                  <c:v>21</c:v>
                </c:pt>
                <c:pt idx="11">
                  <c:v>13</c:v>
                </c:pt>
                <c:pt idx="12">
                  <c:v>11</c:v>
                </c:pt>
                <c:pt idx="13">
                  <c:v>12</c:v>
                </c:pt>
                <c:pt idx="14">
                  <c:v>19</c:v>
                </c:pt>
                <c:pt idx="15">
                  <c:v>15</c:v>
                </c:pt>
                <c:pt idx="16">
                  <c:v>16</c:v>
                </c:pt>
              </c:numCache>
            </c:numRef>
          </c:val>
          <c:smooth val="0"/>
          <c:extLst>
            <c:ext xmlns:c16="http://schemas.microsoft.com/office/drawing/2014/chart" uri="{C3380CC4-5D6E-409C-BE32-E72D297353CC}">
              <c16:uniqueId val="{00000014-082B-4F94-A97A-EB54A674A8C2}"/>
            </c:ext>
          </c:extLst>
        </c:ser>
        <c:ser>
          <c:idx val="2"/>
          <c:order val="2"/>
          <c:tx>
            <c:strRef>
              <c:f>Sheet1!$A$4</c:f>
              <c:strCache>
                <c:ptCount val="1"/>
                <c:pt idx="0">
                  <c:v>Base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1.3279010741265368E-2"/>
                  <c:y val="-3.981900452488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82B-4F94-A97A-EB54A674A8C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82B-4F94-A97A-EB54A674A8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Sheet1!$B$4:$R$4</c:f>
              <c:numCache>
                <c:formatCode>General</c:formatCode>
                <c:ptCount val="17"/>
                <c:pt idx="0">
                  <c:v>70</c:v>
                </c:pt>
                <c:pt idx="1">
                  <c:v>72</c:v>
                </c:pt>
                <c:pt idx="2">
                  <c:v>82</c:v>
                </c:pt>
                <c:pt idx="3">
                  <c:v>63</c:v>
                </c:pt>
                <c:pt idx="4">
                  <c:v>64</c:v>
                </c:pt>
                <c:pt idx="5">
                  <c:v>34</c:v>
                </c:pt>
                <c:pt idx="6">
                  <c:v>21</c:v>
                </c:pt>
                <c:pt idx="7">
                  <c:v>28</c:v>
                </c:pt>
                <c:pt idx="8">
                  <c:v>24</c:v>
                </c:pt>
                <c:pt idx="9">
                  <c:v>24</c:v>
                </c:pt>
                <c:pt idx="10">
                  <c:v>11</c:v>
                </c:pt>
                <c:pt idx="11">
                  <c:v>10</c:v>
                </c:pt>
                <c:pt idx="12">
                  <c:v>6</c:v>
                </c:pt>
                <c:pt idx="13">
                  <c:v>3</c:v>
                </c:pt>
                <c:pt idx="14">
                  <c:v>11</c:v>
                </c:pt>
                <c:pt idx="15">
                  <c:v>10</c:v>
                </c:pt>
                <c:pt idx="16">
                  <c:v>5</c:v>
                </c:pt>
              </c:numCache>
            </c:numRef>
          </c:val>
          <c:smooth val="0"/>
          <c:extLst>
            <c:ext xmlns:c16="http://schemas.microsoft.com/office/drawing/2014/chart" uri="{C3380CC4-5D6E-409C-BE32-E72D297353CC}">
              <c16:uniqueId val="{00000017-082B-4F94-A97A-EB54A674A8C2}"/>
            </c:ext>
          </c:extLst>
        </c:ser>
        <c:ser>
          <c:idx val="3"/>
          <c:order val="3"/>
          <c:tx>
            <c:strRef>
              <c:f>Sheet1!$A$5</c:f>
              <c:strCache>
                <c:ptCount val="1"/>
                <c:pt idx="0">
                  <c:v>Crystal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1.3279010741265368E-2"/>
                  <c:y val="4.3438914027149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82B-4F94-A97A-EB54A674A8C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82B-4F94-A97A-EB54A674A8C2}"/>
                </c:ext>
              </c:extLst>
            </c:dLbl>
            <c:dLbl>
              <c:idx val="16"/>
              <c:tx>
                <c:rich>
                  <a:bodyPr/>
                  <a:lstStyle/>
                  <a:p>
                    <a:fld id="{67136803-6D6B-43E9-83DD-0FB3D8EB3D9B}"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A7-4675-890A-952D5395CAB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strCache>
            </c:strRef>
          </c:cat>
          <c:val>
            <c:numRef>
              <c:f>Sheet1!$B$5:$R$5</c:f>
              <c:numCache>
                <c:formatCode>General</c:formatCode>
                <c:ptCount val="17"/>
                <c:pt idx="0">
                  <c:v>48</c:v>
                </c:pt>
                <c:pt idx="1">
                  <c:v>47</c:v>
                </c:pt>
                <c:pt idx="2">
                  <c:v>41</c:v>
                </c:pt>
                <c:pt idx="3">
                  <c:v>62</c:v>
                </c:pt>
                <c:pt idx="4">
                  <c:v>49</c:v>
                </c:pt>
                <c:pt idx="5">
                  <c:v>34</c:v>
                </c:pt>
                <c:pt idx="6">
                  <c:v>32</c:v>
                </c:pt>
                <c:pt idx="7">
                  <c:v>26</c:v>
                </c:pt>
                <c:pt idx="8">
                  <c:v>43</c:v>
                </c:pt>
                <c:pt idx="9">
                  <c:v>32</c:v>
                </c:pt>
                <c:pt idx="10">
                  <c:v>28</c:v>
                </c:pt>
                <c:pt idx="11">
                  <c:v>20</c:v>
                </c:pt>
                <c:pt idx="12">
                  <c:v>26</c:v>
                </c:pt>
                <c:pt idx="13">
                  <c:v>33</c:v>
                </c:pt>
                <c:pt idx="14">
                  <c:v>26</c:v>
                </c:pt>
                <c:pt idx="15">
                  <c:v>40</c:v>
                </c:pt>
                <c:pt idx="16">
                  <c:v>26</c:v>
                </c:pt>
              </c:numCache>
            </c:numRef>
          </c:val>
          <c:smooth val="0"/>
          <c:extLst>
            <c:ext xmlns:c16="http://schemas.microsoft.com/office/drawing/2014/chart" uri="{C3380CC4-5D6E-409C-BE32-E72D297353CC}">
              <c16:uniqueId val="{00000028-082B-4F94-A97A-EB54A674A8C2}"/>
            </c:ext>
          </c:extLst>
        </c:ser>
        <c:dLbls>
          <c:showLegendKey val="0"/>
          <c:showVal val="0"/>
          <c:showCatName val="0"/>
          <c:showSerName val="0"/>
          <c:showPercent val="0"/>
          <c:showBubbleSize val="0"/>
        </c:dLbls>
        <c:marker val="1"/>
        <c:smooth val="0"/>
        <c:axId val="206663040"/>
        <c:axId val="206681216"/>
      </c:lineChart>
      <c:catAx>
        <c:axId val="2066630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681216"/>
        <c:crosses val="autoZero"/>
        <c:auto val="1"/>
        <c:lblAlgn val="ctr"/>
        <c:lblOffset val="100"/>
        <c:noMultiLvlLbl val="0"/>
      </c:catAx>
      <c:valAx>
        <c:axId val="2066812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 SA EDRS participants</a:t>
                </a:r>
              </a:p>
            </c:rich>
          </c:tx>
          <c:layout>
            <c:manualLayout>
              <c:xMode val="edge"/>
              <c:yMode val="edge"/>
              <c:x val="7.4536408538033224E-3"/>
              <c:y val="0.1311136922364342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66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42265454597306E-2"/>
          <c:y val="4.1785356766012048E-2"/>
          <c:w val="0.882989268175289"/>
          <c:h val="0.73611567405025369"/>
        </c:manualLayout>
      </c:layout>
      <c:lineChart>
        <c:grouping val="standard"/>
        <c:varyColors val="0"/>
        <c:ser>
          <c:idx val="0"/>
          <c:order val="0"/>
          <c:tx>
            <c:strRef>
              <c:f>Sheet1!$B$1</c:f>
              <c:strCache>
                <c:ptCount val="1"/>
                <c:pt idx="0">
                  <c:v>Any Methamphetamine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90B4-46BA-B7ED-03F6387BF786}"/>
                </c:ext>
              </c:extLst>
            </c:dLbl>
            <c:dLbl>
              <c:idx val="1"/>
              <c:delete val="1"/>
              <c:extLst>
                <c:ext xmlns:c15="http://schemas.microsoft.com/office/drawing/2012/chart" uri="{CE6537A1-D6FC-4f65-9D91-7224C49458BB}"/>
                <c:ext xmlns:c16="http://schemas.microsoft.com/office/drawing/2014/chart" uri="{C3380CC4-5D6E-409C-BE32-E72D297353CC}">
                  <c16:uniqueId val="{00000000-90B4-46BA-B7ED-03F6387BF786}"/>
                </c:ext>
              </c:extLst>
            </c:dLbl>
            <c:dLbl>
              <c:idx val="2"/>
              <c:delete val="1"/>
              <c:extLst>
                <c:ext xmlns:c15="http://schemas.microsoft.com/office/drawing/2012/chart" uri="{CE6537A1-D6FC-4f65-9D91-7224C49458BB}"/>
                <c:ext xmlns:c16="http://schemas.microsoft.com/office/drawing/2014/chart" uri="{C3380CC4-5D6E-409C-BE32-E72D297353CC}">
                  <c16:uniqueId val="{00000001-90B4-46BA-B7ED-03F6387BF786}"/>
                </c:ext>
              </c:extLst>
            </c:dLbl>
            <c:dLbl>
              <c:idx val="3"/>
              <c:delete val="1"/>
              <c:extLst>
                <c:ext xmlns:c15="http://schemas.microsoft.com/office/drawing/2012/chart" uri="{CE6537A1-D6FC-4f65-9D91-7224C49458BB}"/>
                <c:ext xmlns:c16="http://schemas.microsoft.com/office/drawing/2014/chart" uri="{C3380CC4-5D6E-409C-BE32-E72D297353CC}">
                  <c16:uniqueId val="{00000002-90B4-46BA-B7ED-03F6387BF786}"/>
                </c:ext>
              </c:extLst>
            </c:dLbl>
            <c:dLbl>
              <c:idx val="4"/>
              <c:delete val="1"/>
              <c:extLst>
                <c:ext xmlns:c15="http://schemas.microsoft.com/office/drawing/2012/chart" uri="{CE6537A1-D6FC-4f65-9D91-7224C49458BB}"/>
                <c:ext xmlns:c16="http://schemas.microsoft.com/office/drawing/2014/chart" uri="{C3380CC4-5D6E-409C-BE32-E72D297353CC}">
                  <c16:uniqueId val="{00000000-634E-45BD-A58C-15473C24DDED}"/>
                </c:ext>
              </c:extLst>
            </c:dLbl>
            <c:dLbl>
              <c:idx val="5"/>
              <c:delete val="1"/>
              <c:extLst>
                <c:ext xmlns:c15="http://schemas.microsoft.com/office/drawing/2012/chart" uri="{CE6537A1-D6FC-4f65-9D91-7224C49458BB}"/>
                <c:ext xmlns:c16="http://schemas.microsoft.com/office/drawing/2014/chart" uri="{C3380CC4-5D6E-409C-BE32-E72D297353CC}">
                  <c16:uniqueId val="{00000001-634E-45BD-A58C-15473C24DDED}"/>
                </c:ext>
              </c:extLst>
            </c:dLbl>
            <c:dLbl>
              <c:idx val="6"/>
              <c:delete val="1"/>
              <c:extLst>
                <c:ext xmlns:c15="http://schemas.microsoft.com/office/drawing/2012/chart" uri="{CE6537A1-D6FC-4f65-9D91-7224C49458BB}"/>
                <c:ext xmlns:c16="http://schemas.microsoft.com/office/drawing/2014/chart" uri="{C3380CC4-5D6E-409C-BE32-E72D297353CC}">
                  <c16:uniqueId val="{00000002-634E-45BD-A58C-15473C24DDED}"/>
                </c:ext>
              </c:extLst>
            </c:dLbl>
            <c:dLbl>
              <c:idx val="7"/>
              <c:delete val="1"/>
              <c:extLst>
                <c:ext xmlns:c15="http://schemas.microsoft.com/office/drawing/2012/chart" uri="{CE6537A1-D6FC-4f65-9D91-7224C49458BB}"/>
                <c:ext xmlns:c16="http://schemas.microsoft.com/office/drawing/2014/chart" uri="{C3380CC4-5D6E-409C-BE32-E72D297353CC}">
                  <c16:uniqueId val="{00000003-634E-45BD-A58C-15473C24DDED}"/>
                </c:ext>
              </c:extLst>
            </c:dLbl>
            <c:dLbl>
              <c:idx val="8"/>
              <c:delete val="1"/>
              <c:extLst>
                <c:ext xmlns:c15="http://schemas.microsoft.com/office/drawing/2012/chart" uri="{CE6537A1-D6FC-4f65-9D91-7224C49458BB}"/>
                <c:ext xmlns:c16="http://schemas.microsoft.com/office/drawing/2014/chart" uri="{C3380CC4-5D6E-409C-BE32-E72D297353CC}">
                  <c16:uniqueId val="{00000004-634E-45BD-A58C-15473C24DDED}"/>
                </c:ext>
              </c:extLst>
            </c:dLbl>
            <c:dLbl>
              <c:idx val="9"/>
              <c:delete val="1"/>
              <c:extLst>
                <c:ext xmlns:c15="http://schemas.microsoft.com/office/drawing/2012/chart" uri="{CE6537A1-D6FC-4f65-9D91-7224C49458BB}"/>
                <c:ext xmlns:c16="http://schemas.microsoft.com/office/drawing/2014/chart" uri="{C3380CC4-5D6E-409C-BE32-E72D297353CC}">
                  <c16:uniqueId val="{00000005-634E-45BD-A58C-15473C24DDED}"/>
                </c:ext>
              </c:extLst>
            </c:dLbl>
            <c:dLbl>
              <c:idx val="10"/>
              <c:delete val="1"/>
              <c:extLst>
                <c:ext xmlns:c15="http://schemas.microsoft.com/office/drawing/2012/chart" uri="{CE6537A1-D6FC-4f65-9D91-7224C49458BB}"/>
                <c:ext xmlns:c16="http://schemas.microsoft.com/office/drawing/2014/chart" uri="{C3380CC4-5D6E-409C-BE32-E72D297353CC}">
                  <c16:uniqueId val="{00000006-634E-45BD-A58C-15473C24DDED}"/>
                </c:ext>
              </c:extLst>
            </c:dLbl>
            <c:dLbl>
              <c:idx val="11"/>
              <c:delete val="1"/>
              <c:extLst>
                <c:ext xmlns:c15="http://schemas.microsoft.com/office/drawing/2012/chart" uri="{CE6537A1-D6FC-4f65-9D91-7224C49458BB}"/>
                <c:ext xmlns:c16="http://schemas.microsoft.com/office/drawing/2014/chart" uri="{C3380CC4-5D6E-409C-BE32-E72D297353CC}">
                  <c16:uniqueId val="{00000007-634E-45BD-A58C-15473C24DDED}"/>
                </c:ext>
              </c:extLst>
            </c:dLbl>
            <c:dLbl>
              <c:idx val="12"/>
              <c:delete val="1"/>
              <c:extLst>
                <c:ext xmlns:c15="http://schemas.microsoft.com/office/drawing/2012/chart" uri="{CE6537A1-D6FC-4f65-9D91-7224C49458BB}"/>
                <c:ext xmlns:c16="http://schemas.microsoft.com/office/drawing/2014/chart" uri="{C3380CC4-5D6E-409C-BE32-E72D297353CC}">
                  <c16:uniqueId val="{00000008-634E-45BD-A58C-15473C24DDED}"/>
                </c:ext>
              </c:extLst>
            </c:dLbl>
            <c:dLbl>
              <c:idx val="13"/>
              <c:delete val="1"/>
              <c:extLst>
                <c:ext xmlns:c15="http://schemas.microsoft.com/office/drawing/2012/chart" uri="{CE6537A1-D6FC-4f65-9D91-7224C49458BB}"/>
                <c:ext xmlns:c16="http://schemas.microsoft.com/office/drawing/2014/chart" uri="{C3380CC4-5D6E-409C-BE32-E72D297353CC}">
                  <c16:uniqueId val="{00000009-634E-45BD-A58C-15473C24DDED}"/>
                </c:ext>
              </c:extLst>
            </c:dLbl>
            <c:dLbl>
              <c:idx val="14"/>
              <c:delete val="1"/>
              <c:extLst>
                <c:ext xmlns:c15="http://schemas.microsoft.com/office/drawing/2012/chart" uri="{CE6537A1-D6FC-4f65-9D91-7224C49458BB}"/>
                <c:ext xmlns:c16="http://schemas.microsoft.com/office/drawing/2014/chart" uri="{C3380CC4-5D6E-409C-BE32-E72D297353CC}">
                  <c16:uniqueId val="{0000000A-634E-45BD-A58C-15473C24DDED}"/>
                </c:ext>
              </c:extLst>
            </c:dLbl>
            <c:dLbl>
              <c:idx val="15"/>
              <c:layout>
                <c:manualLayout>
                  <c:x val="-4.6319360954956068E-3"/>
                  <c:y val="-2.770763888467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4E-45BD-A58C-15473C24DD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3</c:v>
                </c:pt>
                <c:pt idx="1">
                  <c:v>12</c:v>
                </c:pt>
                <c:pt idx="2">
                  <c:v>15</c:v>
                </c:pt>
                <c:pt idx="3">
                  <c:v>12</c:v>
                </c:pt>
                <c:pt idx="4">
                  <c:v>12</c:v>
                </c:pt>
                <c:pt idx="5">
                  <c:v>2</c:v>
                </c:pt>
                <c:pt idx="6">
                  <c:v>1</c:v>
                </c:pt>
                <c:pt idx="7">
                  <c:v>1</c:v>
                </c:pt>
                <c:pt idx="8">
                  <c:v>3</c:v>
                </c:pt>
                <c:pt idx="9">
                  <c:v>0</c:v>
                </c:pt>
                <c:pt idx="10">
                  <c:v>4</c:v>
                </c:pt>
                <c:pt idx="11">
                  <c:v>3</c:v>
                </c:pt>
                <c:pt idx="12">
                  <c:v>7</c:v>
                </c:pt>
                <c:pt idx="13">
                  <c:v>4</c:v>
                </c:pt>
                <c:pt idx="14">
                  <c:v>5</c:v>
                </c:pt>
                <c:pt idx="15">
                  <c:v>9</c:v>
                </c:pt>
                <c:pt idx="16">
                  <c:v>12</c:v>
                </c:pt>
              </c:numCache>
            </c:numRef>
          </c:val>
          <c:smooth val="0"/>
          <c:extLst>
            <c:ext xmlns:c16="http://schemas.microsoft.com/office/drawing/2014/chart" uri="{C3380CC4-5D6E-409C-BE32-E72D297353CC}">
              <c16:uniqueId val="{0000000C-634E-45BD-A58C-15473C24DDED}"/>
            </c:ext>
          </c:extLst>
        </c:ser>
        <c:ser>
          <c:idx val="1"/>
          <c:order val="1"/>
          <c:tx>
            <c:strRef>
              <c:f>Sheet1!$C$1</c:f>
              <c:strCache>
                <c:ptCount val="1"/>
                <c:pt idx="0">
                  <c:v>Powder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5494941526998323E-2"/>
                  <c:y val="-3.4719994434287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4E-45BD-A58C-15473C24DDE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7D-4EC2-99A4-87B1A63CF85B}"/>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7D-4EC2-99A4-87B1A63CF8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8</c:v>
                </c:pt>
                <c:pt idx="1">
                  <c:v>6</c:v>
                </c:pt>
                <c:pt idx="2">
                  <c:v>8</c:v>
                </c:pt>
                <c:pt idx="3">
                  <c:v>12</c:v>
                </c:pt>
                <c:pt idx="4">
                  <c:v>6</c:v>
                </c:pt>
                <c:pt idx="5">
                  <c:v>4</c:v>
                </c:pt>
                <c:pt idx="6">
                  <c:v>6</c:v>
                </c:pt>
                <c:pt idx="7">
                  <c:v>2</c:v>
                </c:pt>
                <c:pt idx="8">
                  <c:v>4</c:v>
                </c:pt>
                <c:pt idx="9">
                  <c:v>3</c:v>
                </c:pt>
                <c:pt idx="10">
                  <c:v>2</c:v>
                </c:pt>
                <c:pt idx="11">
                  <c:v>3</c:v>
                </c:pt>
                <c:pt idx="12">
                  <c:v>1</c:v>
                </c:pt>
                <c:pt idx="13">
                  <c:v>2</c:v>
                </c:pt>
                <c:pt idx="14">
                  <c:v>2</c:v>
                </c:pt>
                <c:pt idx="15">
                  <c:v>2</c:v>
                </c:pt>
                <c:pt idx="16">
                  <c:v>4</c:v>
                </c:pt>
              </c:numCache>
            </c:numRef>
          </c:val>
          <c:smooth val="0"/>
          <c:extLst>
            <c:ext xmlns:c16="http://schemas.microsoft.com/office/drawing/2014/chart" uri="{C3380CC4-5D6E-409C-BE32-E72D297353CC}">
              <c16:uniqueId val="{0000000F-634E-45BD-A58C-15473C24DDED}"/>
            </c:ext>
          </c:extLst>
        </c:ser>
        <c:ser>
          <c:idx val="2"/>
          <c:order val="2"/>
          <c:tx>
            <c:strRef>
              <c:f>Sheet1!$D$1</c:f>
              <c:strCache>
                <c:ptCount val="1"/>
                <c:pt idx="0">
                  <c:v>Base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635794695850105E-2"/>
                  <c:y val="-6.670572235820611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90B4-46BA-B7ED-03F6387BF786}"/>
                </c:ext>
              </c:extLst>
            </c:dLbl>
            <c:dLbl>
              <c:idx val="1"/>
              <c:delete val="1"/>
              <c:extLst>
                <c:ext xmlns:c15="http://schemas.microsoft.com/office/drawing/2012/chart" uri="{CE6537A1-D6FC-4f65-9D91-7224C49458BB}"/>
                <c:ext xmlns:c16="http://schemas.microsoft.com/office/drawing/2014/chart" uri="{C3380CC4-5D6E-409C-BE32-E72D297353CC}">
                  <c16:uniqueId val="{0000000C-90B4-46BA-B7ED-03F6387BF786}"/>
                </c:ext>
              </c:extLst>
            </c:dLbl>
            <c:dLbl>
              <c:idx val="2"/>
              <c:delete val="1"/>
              <c:extLst>
                <c:ext xmlns:c15="http://schemas.microsoft.com/office/drawing/2012/chart" uri="{CE6537A1-D6FC-4f65-9D91-7224C49458BB}"/>
                <c:ext xmlns:c16="http://schemas.microsoft.com/office/drawing/2014/chart" uri="{C3380CC4-5D6E-409C-BE32-E72D297353CC}">
                  <c16:uniqueId val="{00000006-90B4-46BA-B7ED-03F6387BF786}"/>
                </c:ext>
              </c:extLst>
            </c:dLbl>
            <c:dLbl>
              <c:idx val="3"/>
              <c:delete val="1"/>
              <c:extLst>
                <c:ext xmlns:c15="http://schemas.microsoft.com/office/drawing/2012/chart" uri="{CE6537A1-D6FC-4f65-9D91-7224C49458BB}"/>
                <c:ext xmlns:c16="http://schemas.microsoft.com/office/drawing/2014/chart" uri="{C3380CC4-5D6E-409C-BE32-E72D297353CC}">
                  <c16:uniqueId val="{0000000A-90B4-46BA-B7ED-03F6387BF786}"/>
                </c:ext>
              </c:extLst>
            </c:dLbl>
            <c:dLbl>
              <c:idx val="4"/>
              <c:delete val="1"/>
              <c:extLst>
                <c:ext xmlns:c15="http://schemas.microsoft.com/office/drawing/2012/chart" uri="{CE6537A1-D6FC-4f65-9D91-7224C49458BB}"/>
                <c:ext xmlns:c16="http://schemas.microsoft.com/office/drawing/2014/chart" uri="{C3380CC4-5D6E-409C-BE32-E72D297353CC}">
                  <c16:uniqueId val="{00000004-90B4-46BA-B7ED-03F6387BF786}"/>
                </c:ext>
              </c:extLst>
            </c:dLbl>
            <c:dLbl>
              <c:idx val="5"/>
              <c:delete val="1"/>
              <c:extLst>
                <c:ext xmlns:c15="http://schemas.microsoft.com/office/drawing/2012/chart" uri="{CE6537A1-D6FC-4f65-9D91-7224C49458BB}"/>
                <c:ext xmlns:c16="http://schemas.microsoft.com/office/drawing/2014/chart" uri="{C3380CC4-5D6E-409C-BE32-E72D297353CC}">
                  <c16:uniqueId val="{00000003-90B4-46BA-B7ED-03F6387BF786}"/>
                </c:ext>
              </c:extLst>
            </c:dLbl>
            <c:dLbl>
              <c:idx val="6"/>
              <c:delete val="1"/>
              <c:extLst>
                <c:ext xmlns:c15="http://schemas.microsoft.com/office/drawing/2012/chart" uri="{CE6537A1-D6FC-4f65-9D91-7224C49458BB}"/>
                <c:ext xmlns:c16="http://schemas.microsoft.com/office/drawing/2014/chart" uri="{C3380CC4-5D6E-409C-BE32-E72D297353CC}">
                  <c16:uniqueId val="{00000012-90B4-46BA-B7ED-03F6387BF786}"/>
                </c:ext>
              </c:extLst>
            </c:dLbl>
            <c:dLbl>
              <c:idx val="7"/>
              <c:delete val="1"/>
              <c:extLst>
                <c:ext xmlns:c15="http://schemas.microsoft.com/office/drawing/2012/chart" uri="{CE6537A1-D6FC-4f65-9D91-7224C49458BB}"/>
                <c:ext xmlns:c16="http://schemas.microsoft.com/office/drawing/2014/chart" uri="{C3380CC4-5D6E-409C-BE32-E72D297353CC}">
                  <c16:uniqueId val="{00000021-90B4-46BA-B7ED-03F6387BF786}"/>
                </c:ext>
              </c:extLst>
            </c:dLbl>
            <c:dLbl>
              <c:idx val="8"/>
              <c:delete val="1"/>
              <c:extLst>
                <c:ext xmlns:c15="http://schemas.microsoft.com/office/drawing/2012/chart" uri="{CE6537A1-D6FC-4f65-9D91-7224C49458BB}"/>
                <c:ext xmlns:c16="http://schemas.microsoft.com/office/drawing/2014/chart" uri="{C3380CC4-5D6E-409C-BE32-E72D297353CC}">
                  <c16:uniqueId val="{0000001E-90B4-46BA-B7ED-03F6387BF786}"/>
                </c:ext>
              </c:extLst>
            </c:dLbl>
            <c:dLbl>
              <c:idx val="9"/>
              <c:delete val="1"/>
              <c:extLst>
                <c:ext xmlns:c15="http://schemas.microsoft.com/office/drawing/2012/chart" uri="{CE6537A1-D6FC-4f65-9D91-7224C49458BB}"/>
                <c:ext xmlns:c16="http://schemas.microsoft.com/office/drawing/2014/chart" uri="{C3380CC4-5D6E-409C-BE32-E72D297353CC}">
                  <c16:uniqueId val="{00000015-90B4-46BA-B7ED-03F6387BF786}"/>
                </c:ext>
              </c:extLst>
            </c:dLbl>
            <c:dLbl>
              <c:idx val="10"/>
              <c:delete val="1"/>
              <c:extLst>
                <c:ext xmlns:c15="http://schemas.microsoft.com/office/drawing/2012/chart" uri="{CE6537A1-D6FC-4f65-9D91-7224C49458BB}"/>
                <c:ext xmlns:c16="http://schemas.microsoft.com/office/drawing/2014/chart" uri="{C3380CC4-5D6E-409C-BE32-E72D297353CC}">
                  <c16:uniqueId val="{00000024-90B4-46BA-B7ED-03F6387BF786}"/>
                </c:ext>
              </c:extLst>
            </c:dLbl>
            <c:dLbl>
              <c:idx val="11"/>
              <c:delete val="1"/>
              <c:extLst>
                <c:ext xmlns:c15="http://schemas.microsoft.com/office/drawing/2012/chart" uri="{CE6537A1-D6FC-4f65-9D91-7224C49458BB}"/>
                <c:ext xmlns:c16="http://schemas.microsoft.com/office/drawing/2014/chart" uri="{C3380CC4-5D6E-409C-BE32-E72D297353CC}">
                  <c16:uniqueId val="{00000019-90B4-46BA-B7ED-03F6387BF786}"/>
                </c:ext>
              </c:extLst>
            </c:dLbl>
            <c:dLbl>
              <c:idx val="12"/>
              <c:delete val="1"/>
              <c:extLst>
                <c:ext xmlns:c15="http://schemas.microsoft.com/office/drawing/2012/chart" uri="{CE6537A1-D6FC-4f65-9D91-7224C49458BB}"/>
                <c:ext xmlns:c16="http://schemas.microsoft.com/office/drawing/2014/chart" uri="{C3380CC4-5D6E-409C-BE32-E72D297353CC}">
                  <c16:uniqueId val="{0000001A-90B4-46BA-B7ED-03F6387BF786}"/>
                </c:ext>
              </c:extLst>
            </c:dLbl>
            <c:dLbl>
              <c:idx val="13"/>
              <c:delete val="1"/>
              <c:extLst>
                <c:ext xmlns:c15="http://schemas.microsoft.com/office/drawing/2012/chart" uri="{CE6537A1-D6FC-4f65-9D91-7224C49458BB}"/>
                <c:ext xmlns:c16="http://schemas.microsoft.com/office/drawing/2014/chart" uri="{C3380CC4-5D6E-409C-BE32-E72D297353CC}">
                  <c16:uniqueId val="{00000026-90B4-46BA-B7ED-03F6387BF786}"/>
                </c:ext>
              </c:extLst>
            </c:dLbl>
            <c:dLbl>
              <c:idx val="14"/>
              <c:delete val="1"/>
              <c:extLst>
                <c:ext xmlns:c15="http://schemas.microsoft.com/office/drawing/2012/chart" uri="{CE6537A1-D6FC-4f65-9D91-7224C49458BB}"/>
                <c:ext xmlns:c16="http://schemas.microsoft.com/office/drawing/2014/chart" uri="{C3380CC4-5D6E-409C-BE32-E72D297353CC}">
                  <c16:uniqueId val="{00000001-A7A1-4441-955C-63A1CD3E71B9}"/>
                </c:ext>
              </c:extLst>
            </c:dLbl>
            <c:dLbl>
              <c:idx val="15"/>
              <c:layout>
                <c:manualLayout>
                  <c:x val="6.0350030175015085E-5"/>
                  <c:y val="-7.0123555496174759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90B4-46BA-B7ED-03F6387BF7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General</c:formatCode>
                <c:ptCount val="17"/>
                <c:pt idx="0">
                  <c:v>7</c:v>
                </c:pt>
                <c:pt idx="1">
                  <c:v>6</c:v>
                </c:pt>
                <c:pt idx="2">
                  <c:v>12</c:v>
                </c:pt>
                <c:pt idx="3">
                  <c:v>6</c:v>
                </c:pt>
                <c:pt idx="4">
                  <c:v>10</c:v>
                </c:pt>
                <c:pt idx="5">
                  <c:v>10</c:v>
                </c:pt>
                <c:pt idx="6">
                  <c:v>6</c:v>
                </c:pt>
                <c:pt idx="7">
                  <c:v>3</c:v>
                </c:pt>
                <c:pt idx="8">
                  <c:v>5</c:v>
                </c:pt>
                <c:pt idx="9">
                  <c:v>6</c:v>
                </c:pt>
                <c:pt idx="10">
                  <c:v>2</c:v>
                </c:pt>
                <c:pt idx="11">
                  <c:v>5</c:v>
                </c:pt>
                <c:pt idx="12">
                  <c:v>5</c:v>
                </c:pt>
                <c:pt idx="13">
                  <c:v>1</c:v>
                </c:pt>
                <c:pt idx="14">
                  <c:v>7</c:v>
                </c:pt>
                <c:pt idx="15">
                  <c:v>7</c:v>
                </c:pt>
                <c:pt idx="16">
                  <c:v>20</c:v>
                </c:pt>
              </c:numCache>
            </c:numRef>
          </c:val>
          <c:smooth val="0"/>
          <c:extLst>
            <c:ext xmlns:c16="http://schemas.microsoft.com/office/drawing/2014/chart" uri="{C3380CC4-5D6E-409C-BE32-E72D297353CC}">
              <c16:uniqueId val="{00000010-634E-45BD-A58C-15473C24DDED}"/>
            </c:ext>
          </c:extLst>
        </c:ser>
        <c:ser>
          <c:idx val="3"/>
          <c:order val="3"/>
          <c:tx>
            <c:strRef>
              <c:f>Sheet1!$E$1</c:f>
              <c:strCache>
                <c:ptCount val="1"/>
                <c:pt idx="0">
                  <c:v>Crystal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1-634E-45BD-A58C-15473C24DDED}"/>
                </c:ext>
              </c:extLst>
            </c:dLbl>
            <c:dLbl>
              <c:idx val="1"/>
              <c:delete val="1"/>
              <c:extLst>
                <c:ext xmlns:c15="http://schemas.microsoft.com/office/drawing/2012/chart" uri="{CE6537A1-D6FC-4f65-9D91-7224C49458BB}"/>
                <c:ext xmlns:c16="http://schemas.microsoft.com/office/drawing/2014/chart" uri="{C3380CC4-5D6E-409C-BE32-E72D297353CC}">
                  <c16:uniqueId val="{00000028-90B4-46BA-B7ED-03F6387BF786}"/>
                </c:ext>
              </c:extLst>
            </c:dLbl>
            <c:dLbl>
              <c:idx val="2"/>
              <c:delete val="1"/>
              <c:extLst>
                <c:ext xmlns:c15="http://schemas.microsoft.com/office/drawing/2012/chart" uri="{CE6537A1-D6FC-4f65-9D91-7224C49458BB}"/>
                <c:ext xmlns:c16="http://schemas.microsoft.com/office/drawing/2014/chart" uri="{C3380CC4-5D6E-409C-BE32-E72D297353CC}">
                  <c16:uniqueId val="{00000008-90B4-46BA-B7ED-03F6387BF786}"/>
                </c:ext>
              </c:extLst>
            </c:dLbl>
            <c:dLbl>
              <c:idx val="3"/>
              <c:delete val="1"/>
              <c:extLst>
                <c:ext xmlns:c15="http://schemas.microsoft.com/office/drawing/2012/chart" uri="{CE6537A1-D6FC-4f65-9D91-7224C49458BB}"/>
                <c:ext xmlns:c16="http://schemas.microsoft.com/office/drawing/2014/chart" uri="{C3380CC4-5D6E-409C-BE32-E72D297353CC}">
                  <c16:uniqueId val="{0000000B-90B4-46BA-B7ED-03F6387BF786}"/>
                </c:ext>
              </c:extLst>
            </c:dLbl>
            <c:dLbl>
              <c:idx val="4"/>
              <c:delete val="1"/>
              <c:extLst>
                <c:ext xmlns:c15="http://schemas.microsoft.com/office/drawing/2012/chart" uri="{CE6537A1-D6FC-4f65-9D91-7224C49458BB}"/>
                <c:ext xmlns:c16="http://schemas.microsoft.com/office/drawing/2014/chart" uri="{C3380CC4-5D6E-409C-BE32-E72D297353CC}">
                  <c16:uniqueId val="{0000000D-90B4-46BA-B7ED-03F6387BF786}"/>
                </c:ext>
              </c:extLst>
            </c:dLbl>
            <c:dLbl>
              <c:idx val="5"/>
              <c:delete val="1"/>
              <c:extLst>
                <c:ext xmlns:c15="http://schemas.microsoft.com/office/drawing/2012/chart" uri="{CE6537A1-D6FC-4f65-9D91-7224C49458BB}"/>
                <c:ext xmlns:c16="http://schemas.microsoft.com/office/drawing/2014/chart" uri="{C3380CC4-5D6E-409C-BE32-E72D297353CC}">
                  <c16:uniqueId val="{0000000F-90B4-46BA-B7ED-03F6387BF786}"/>
                </c:ext>
              </c:extLst>
            </c:dLbl>
            <c:dLbl>
              <c:idx val="6"/>
              <c:delete val="1"/>
              <c:extLst>
                <c:ext xmlns:c15="http://schemas.microsoft.com/office/drawing/2012/chart" uri="{CE6537A1-D6FC-4f65-9D91-7224C49458BB}"/>
                <c:ext xmlns:c16="http://schemas.microsoft.com/office/drawing/2014/chart" uri="{C3380CC4-5D6E-409C-BE32-E72D297353CC}">
                  <c16:uniqueId val="{00000014-90B4-46BA-B7ED-03F6387BF786}"/>
                </c:ext>
              </c:extLst>
            </c:dLbl>
            <c:dLbl>
              <c:idx val="7"/>
              <c:delete val="1"/>
              <c:extLst>
                <c:ext xmlns:c15="http://schemas.microsoft.com/office/drawing/2012/chart" uri="{CE6537A1-D6FC-4f65-9D91-7224C49458BB}"/>
                <c:ext xmlns:c16="http://schemas.microsoft.com/office/drawing/2014/chart" uri="{C3380CC4-5D6E-409C-BE32-E72D297353CC}">
                  <c16:uniqueId val="{00000013-90B4-46BA-B7ED-03F6387BF786}"/>
                </c:ext>
              </c:extLst>
            </c:dLbl>
            <c:dLbl>
              <c:idx val="8"/>
              <c:delete val="1"/>
              <c:extLst>
                <c:ext xmlns:c15="http://schemas.microsoft.com/office/drawing/2012/chart" uri="{CE6537A1-D6FC-4f65-9D91-7224C49458BB}"/>
                <c:ext xmlns:c16="http://schemas.microsoft.com/office/drawing/2014/chart" uri="{C3380CC4-5D6E-409C-BE32-E72D297353CC}">
                  <c16:uniqueId val="{00000016-90B4-46BA-B7ED-03F6387BF786}"/>
                </c:ext>
              </c:extLst>
            </c:dLbl>
            <c:dLbl>
              <c:idx val="9"/>
              <c:delete val="1"/>
              <c:extLst>
                <c:ext xmlns:c15="http://schemas.microsoft.com/office/drawing/2012/chart" uri="{CE6537A1-D6FC-4f65-9D91-7224C49458BB}"/>
                <c:ext xmlns:c16="http://schemas.microsoft.com/office/drawing/2014/chart" uri="{C3380CC4-5D6E-409C-BE32-E72D297353CC}">
                  <c16:uniqueId val="{0000001D-90B4-46BA-B7ED-03F6387BF786}"/>
                </c:ext>
              </c:extLst>
            </c:dLbl>
            <c:dLbl>
              <c:idx val="10"/>
              <c:delete val="1"/>
              <c:extLst>
                <c:ext xmlns:c15="http://schemas.microsoft.com/office/drawing/2012/chart" uri="{CE6537A1-D6FC-4f65-9D91-7224C49458BB}"/>
                <c:ext xmlns:c16="http://schemas.microsoft.com/office/drawing/2014/chart" uri="{C3380CC4-5D6E-409C-BE32-E72D297353CC}">
                  <c16:uniqueId val="{0000001C-90B4-46BA-B7ED-03F6387BF786}"/>
                </c:ext>
              </c:extLst>
            </c:dLbl>
            <c:dLbl>
              <c:idx val="11"/>
              <c:delete val="1"/>
              <c:extLst>
                <c:ext xmlns:c15="http://schemas.microsoft.com/office/drawing/2012/chart" uri="{CE6537A1-D6FC-4f65-9D91-7224C49458BB}"/>
                <c:ext xmlns:c16="http://schemas.microsoft.com/office/drawing/2014/chart" uri="{C3380CC4-5D6E-409C-BE32-E72D297353CC}">
                  <c16:uniqueId val="{00000017-90B4-46BA-B7ED-03F6387BF786}"/>
                </c:ext>
              </c:extLst>
            </c:dLbl>
            <c:dLbl>
              <c:idx val="12"/>
              <c:delete val="1"/>
              <c:extLst>
                <c:ext xmlns:c15="http://schemas.microsoft.com/office/drawing/2012/chart" uri="{CE6537A1-D6FC-4f65-9D91-7224C49458BB}"/>
                <c:ext xmlns:c16="http://schemas.microsoft.com/office/drawing/2014/chart" uri="{C3380CC4-5D6E-409C-BE32-E72D297353CC}">
                  <c16:uniqueId val="{00000018-90B4-46BA-B7ED-03F6387BF786}"/>
                </c:ext>
              </c:extLst>
            </c:dLbl>
            <c:dLbl>
              <c:idx val="13"/>
              <c:delete val="1"/>
              <c:extLst>
                <c:ext xmlns:c15="http://schemas.microsoft.com/office/drawing/2012/chart" uri="{CE6537A1-D6FC-4f65-9D91-7224C49458BB}"/>
                <c:ext xmlns:c16="http://schemas.microsoft.com/office/drawing/2014/chart" uri="{C3380CC4-5D6E-409C-BE32-E72D297353CC}">
                  <c16:uniqueId val="{0000002A-90B4-46BA-B7ED-03F6387BF786}"/>
                </c:ext>
              </c:extLst>
            </c:dLbl>
            <c:dLbl>
              <c:idx val="14"/>
              <c:delete val="1"/>
              <c:extLst>
                <c:ext xmlns:c15="http://schemas.microsoft.com/office/drawing/2012/chart" uri="{CE6537A1-D6FC-4f65-9D91-7224C49458BB}"/>
                <c:ext xmlns:c16="http://schemas.microsoft.com/office/drawing/2014/chart" uri="{C3380CC4-5D6E-409C-BE32-E72D297353CC}">
                  <c16:uniqueId val="{00000000-A7A1-4441-955C-63A1CD3E71B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General</c:formatCode>
                <c:ptCount val="17"/>
                <c:pt idx="0">
                  <c:v>5</c:v>
                </c:pt>
                <c:pt idx="1">
                  <c:v>6</c:v>
                </c:pt>
                <c:pt idx="2">
                  <c:v>6</c:v>
                </c:pt>
                <c:pt idx="3">
                  <c:v>4</c:v>
                </c:pt>
                <c:pt idx="4">
                  <c:v>8</c:v>
                </c:pt>
                <c:pt idx="5">
                  <c:v>8</c:v>
                </c:pt>
                <c:pt idx="6">
                  <c:v>6</c:v>
                </c:pt>
                <c:pt idx="7">
                  <c:v>5</c:v>
                </c:pt>
                <c:pt idx="8">
                  <c:v>6</c:v>
                </c:pt>
                <c:pt idx="9">
                  <c:v>6</c:v>
                </c:pt>
                <c:pt idx="10">
                  <c:v>4</c:v>
                </c:pt>
                <c:pt idx="11">
                  <c:v>6</c:v>
                </c:pt>
                <c:pt idx="12">
                  <c:v>12</c:v>
                </c:pt>
                <c:pt idx="13">
                  <c:v>4</c:v>
                </c:pt>
                <c:pt idx="14">
                  <c:v>7</c:v>
                </c:pt>
                <c:pt idx="15">
                  <c:v>10</c:v>
                </c:pt>
                <c:pt idx="16">
                  <c:v>15</c:v>
                </c:pt>
              </c:numCache>
            </c:numRef>
          </c:val>
          <c:smooth val="0"/>
          <c:extLst>
            <c:ext xmlns:c16="http://schemas.microsoft.com/office/drawing/2014/chart" uri="{C3380CC4-5D6E-409C-BE32-E72D297353CC}">
              <c16:uniqueId val="{00000014-634E-45BD-A58C-15473C24DDED}"/>
            </c:ext>
          </c:extLst>
        </c:ser>
        <c:dLbls>
          <c:dLblPos val="t"/>
          <c:showLegendKey val="0"/>
          <c:showVal val="1"/>
          <c:showCatName val="0"/>
          <c:showSerName val="0"/>
          <c:showPercent val="0"/>
          <c:showBubbleSize val="0"/>
        </c:dLbls>
        <c:marker val="1"/>
        <c:smooth val="0"/>
        <c:axId val="206754176"/>
        <c:axId val="206838400"/>
      </c:lineChart>
      <c:catAx>
        <c:axId val="20675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838400"/>
        <c:crosses val="autoZero"/>
        <c:auto val="1"/>
        <c:lblAlgn val="ctr"/>
        <c:lblOffset val="100"/>
        <c:noMultiLvlLbl val="0"/>
      </c:catAx>
      <c:valAx>
        <c:axId val="206838400"/>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a:t>Median days</a:t>
                </a:r>
              </a:p>
            </c:rich>
          </c:tx>
          <c:layout>
            <c:manualLayout>
              <c:xMode val="edge"/>
              <c:yMode val="edge"/>
              <c:x val="1.4118865799590383E-2"/>
              <c:y val="0.2713019625208921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754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0.15128</cdr:x>
      <cdr:y>0.53427</cdr:y>
    </cdr:from>
    <cdr:to>
      <cdr:x>0.18323</cdr:x>
      <cdr:y>0.60351</cdr:y>
    </cdr:to>
    <cdr:sp macro="" textlink="">
      <cdr:nvSpPr>
        <cdr:cNvPr id="2" name="TextBox 1">
          <a:extLst xmlns:a="http://schemas.openxmlformats.org/drawingml/2006/main">
            <a:ext uri="{FF2B5EF4-FFF2-40B4-BE49-F238E27FC236}">
              <a16:creationId xmlns:a16="http://schemas.microsoft.com/office/drawing/2014/main" id="{28F3207B-9DD2-4CDB-AC42-B33ADF3CE647}"/>
            </a:ext>
          </a:extLst>
        </cdr:cNvPr>
        <cdr:cNvSpPr txBox="1"/>
      </cdr:nvSpPr>
      <cdr:spPr>
        <a:xfrm xmlns:a="http://schemas.openxmlformats.org/drawingml/2006/main">
          <a:off x="1631466" y="1943031"/>
          <a:ext cx="344557" cy="2517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0.16111</cdr:x>
      <cdr:y>0.53427</cdr:y>
    </cdr:from>
    <cdr:to>
      <cdr:x>0.18569</cdr:x>
      <cdr:y>0.61444</cdr:y>
    </cdr:to>
    <cdr:sp macro="" textlink="">
      <cdr:nvSpPr>
        <cdr:cNvPr id="3" name="TextBox 2">
          <a:extLst xmlns:a="http://schemas.openxmlformats.org/drawingml/2006/main">
            <a:ext uri="{FF2B5EF4-FFF2-40B4-BE49-F238E27FC236}">
              <a16:creationId xmlns:a16="http://schemas.microsoft.com/office/drawing/2014/main" id="{26105F38-45A3-4C8B-9ECF-4DEB39AB91B1}"/>
            </a:ext>
          </a:extLst>
        </cdr:cNvPr>
        <cdr:cNvSpPr txBox="1"/>
      </cdr:nvSpPr>
      <cdr:spPr>
        <a:xfrm xmlns:a="http://schemas.openxmlformats.org/drawingml/2006/main">
          <a:off x="1737484" y="1943031"/>
          <a:ext cx="265043" cy="2915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200" dirty="0"/>
        </a:p>
      </cdr:txBody>
    </cdr:sp>
  </cdr:relSizeAnchor>
  <cdr:relSizeAnchor xmlns:cdr="http://schemas.openxmlformats.org/drawingml/2006/chartDrawing">
    <cdr:from>
      <cdr:x>0.94097</cdr:x>
      <cdr:y>0.39524</cdr:y>
    </cdr:from>
    <cdr:to>
      <cdr:x>0.97507</cdr:x>
      <cdr:y>0.47085</cdr:y>
    </cdr:to>
    <cdr:sp macro="" textlink="">
      <cdr:nvSpPr>
        <cdr:cNvPr id="4" name="TextBox 3">
          <a:extLst xmlns:a="http://schemas.openxmlformats.org/drawingml/2006/main">
            <a:ext uri="{FF2B5EF4-FFF2-40B4-BE49-F238E27FC236}">
              <a16:creationId xmlns:a16="http://schemas.microsoft.com/office/drawing/2014/main" id="{8BE9DE26-D328-4A34-9F40-8CCE484E4096}"/>
            </a:ext>
          </a:extLst>
        </cdr:cNvPr>
        <cdr:cNvSpPr txBox="1"/>
      </cdr:nvSpPr>
      <cdr:spPr>
        <a:xfrm xmlns:a="http://schemas.openxmlformats.org/drawingml/2006/main">
          <a:off x="10147852" y="1437387"/>
          <a:ext cx="367748" cy="2749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t>30</a:t>
          </a:r>
        </a:p>
      </cdr:txBody>
    </cdr:sp>
  </cdr:relSizeAnchor>
  <cdr:relSizeAnchor xmlns:cdr="http://schemas.openxmlformats.org/drawingml/2006/chartDrawing">
    <cdr:from>
      <cdr:x>0.86724</cdr:x>
      <cdr:y>0.4918</cdr:y>
    </cdr:from>
    <cdr:to>
      <cdr:x>0.90042</cdr:x>
      <cdr:y>0.56559</cdr:y>
    </cdr:to>
    <cdr:sp macro="" textlink="">
      <cdr:nvSpPr>
        <cdr:cNvPr id="5" name="TextBox 4">
          <a:extLst xmlns:a="http://schemas.openxmlformats.org/drawingml/2006/main">
            <a:ext uri="{FF2B5EF4-FFF2-40B4-BE49-F238E27FC236}">
              <a16:creationId xmlns:a16="http://schemas.microsoft.com/office/drawing/2014/main" id="{88824141-107B-4EE5-B39F-BCBF70AB436C}"/>
            </a:ext>
          </a:extLst>
        </cdr:cNvPr>
        <cdr:cNvSpPr txBox="1"/>
      </cdr:nvSpPr>
      <cdr:spPr>
        <a:xfrm xmlns:a="http://schemas.openxmlformats.org/drawingml/2006/main">
          <a:off x="9352721" y="1788571"/>
          <a:ext cx="357809" cy="2683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0.15575</cdr:x>
      <cdr:y>0.53371</cdr:y>
    </cdr:from>
    <cdr:to>
      <cdr:x>0.18647</cdr:x>
      <cdr:y>0.5993</cdr:y>
    </cdr:to>
    <cdr:sp macro="" textlink="">
      <cdr:nvSpPr>
        <cdr:cNvPr id="6" name="TextBox 5">
          <a:extLst xmlns:a="http://schemas.openxmlformats.org/drawingml/2006/main">
            <a:ext uri="{FF2B5EF4-FFF2-40B4-BE49-F238E27FC236}">
              <a16:creationId xmlns:a16="http://schemas.microsoft.com/office/drawing/2014/main" id="{4B24147F-357A-4193-9CBB-572FCEF7FF81}"/>
            </a:ext>
          </a:extLst>
        </cdr:cNvPr>
        <cdr:cNvSpPr txBox="1"/>
      </cdr:nvSpPr>
      <cdr:spPr>
        <a:xfrm xmlns:a="http://schemas.openxmlformats.org/drawingml/2006/main">
          <a:off x="1679713" y="1940971"/>
          <a:ext cx="331304" cy="2385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t>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C5B10-A527-4330-8DAE-6A3C3FE01B21}" type="datetimeFigureOut">
              <a:rPr lang="en-AU" smtClean="0"/>
              <a:t>6/12/2019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B04E8-FE78-4C77-AB4A-9120CFB33B0E}" type="slidenum">
              <a:rPr lang="en-AU" smtClean="0"/>
              <a:t>‹#›</a:t>
            </a:fld>
            <a:endParaRPr lang="en-AU"/>
          </a:p>
        </p:txBody>
      </p:sp>
    </p:spTree>
    <p:extLst>
      <p:ext uri="{BB962C8B-B14F-4D97-AF65-F5344CB8AC3E}">
        <p14:creationId xmlns:p14="http://schemas.microsoft.com/office/powerpoint/2010/main" val="342997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DB04E8-FE78-4C77-AB4A-9120CFB33B0E}" type="slidenum">
              <a:rPr lang="en-AU" smtClean="0"/>
              <a:t>6</a:t>
            </a:fld>
            <a:endParaRPr lang="en-AU"/>
          </a:p>
        </p:txBody>
      </p:sp>
    </p:spTree>
    <p:extLst>
      <p:ext uri="{BB962C8B-B14F-4D97-AF65-F5344CB8AC3E}">
        <p14:creationId xmlns:p14="http://schemas.microsoft.com/office/powerpoint/2010/main" val="368718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1DB04E8-FE78-4C77-AB4A-9120CFB33B0E}" type="slidenum">
              <a:rPr lang="en-AU" smtClean="0"/>
              <a:t>8</a:t>
            </a:fld>
            <a:endParaRPr lang="en-AU"/>
          </a:p>
        </p:txBody>
      </p:sp>
    </p:spTree>
    <p:extLst>
      <p:ext uri="{BB962C8B-B14F-4D97-AF65-F5344CB8AC3E}">
        <p14:creationId xmlns:p14="http://schemas.microsoft.com/office/powerpoint/2010/main" val="192389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DB04E8-FE78-4C77-AB4A-9120CFB33B0E}" type="slidenum">
              <a:rPr lang="en-AU" smtClean="0"/>
              <a:t>18</a:t>
            </a:fld>
            <a:endParaRPr lang="en-AU"/>
          </a:p>
        </p:txBody>
      </p:sp>
    </p:spTree>
    <p:extLst>
      <p:ext uri="{BB962C8B-B14F-4D97-AF65-F5344CB8AC3E}">
        <p14:creationId xmlns:p14="http://schemas.microsoft.com/office/powerpoint/2010/main" val="401056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DB04E8-FE78-4C77-AB4A-9120CFB33B0E}" type="slidenum">
              <a:rPr lang="en-AU" smtClean="0"/>
              <a:t>36</a:t>
            </a:fld>
            <a:endParaRPr lang="en-AU"/>
          </a:p>
        </p:txBody>
      </p:sp>
    </p:spTree>
    <p:extLst>
      <p:ext uri="{BB962C8B-B14F-4D97-AF65-F5344CB8AC3E}">
        <p14:creationId xmlns:p14="http://schemas.microsoft.com/office/powerpoint/2010/main" val="3900002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45214-CDD5-4364-B81E-0D13B8F7656A}"/>
              </a:ext>
            </a:extLst>
          </p:cNvPr>
          <p:cNvSpPr/>
          <p:nvPr userDrawn="1"/>
        </p:nvSpPr>
        <p:spPr>
          <a:xfrm>
            <a:off x="0" y="4310743"/>
            <a:ext cx="12192000" cy="10940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7FA54AE3-8B1A-41C1-BF6E-99A04E937919}"/>
              </a:ext>
            </a:extLst>
          </p:cNvPr>
          <p:cNvCxnSpPr>
            <a:cxnSpLocks/>
          </p:cNvCxnSpPr>
          <p:nvPr userDrawn="1"/>
        </p:nvCxnSpPr>
        <p:spPr>
          <a:xfrm>
            <a:off x="3858016" y="-237995"/>
            <a:ext cx="0" cy="27852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183DE5-1525-4F2A-83C9-1DAEA89F8B7F}"/>
              </a:ext>
            </a:extLst>
          </p:cNvPr>
          <p:cNvCxnSpPr>
            <a:cxnSpLocks/>
          </p:cNvCxnSpPr>
          <p:nvPr userDrawn="1"/>
        </p:nvCxnSpPr>
        <p:spPr>
          <a:xfrm>
            <a:off x="-100179" y="4353018"/>
            <a:ext cx="10832709" cy="0"/>
          </a:xfrm>
          <a:prstGeom prst="line">
            <a:avLst/>
          </a:prstGeom>
          <a:ln w="11430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49B3247-EB1F-4504-AED9-A51444168D85}"/>
              </a:ext>
            </a:extLst>
          </p:cNvPr>
          <p:cNvSpPr/>
          <p:nvPr userDrawn="1"/>
        </p:nvSpPr>
        <p:spPr>
          <a:xfrm>
            <a:off x="494841" y="4614855"/>
            <a:ext cx="6271719" cy="286232"/>
          </a:xfrm>
          <a:prstGeom prst="rect">
            <a:avLst/>
          </a:prstGeom>
        </p:spPr>
        <p:txBody>
          <a:bodyPr wrap="square">
            <a:spAutoFit/>
          </a:bodyPr>
          <a:lstStyle/>
          <a:p>
            <a:pPr eaLnBrk="1" hangingPunct="1">
              <a:lnSpc>
                <a:spcPct val="90000"/>
              </a:lnSpc>
              <a:buFont typeface="Times" pitchFamily="18" charset="0"/>
              <a:buNone/>
            </a:pPr>
            <a:r>
              <a:rPr lang="en-US" sz="1400" dirty="0">
                <a:solidFill>
                  <a:schemeClr val="tx1">
                    <a:lumMod val="65000"/>
                    <a:lumOff val="35000"/>
                  </a:schemeClr>
                </a:solidFill>
              </a:rPr>
              <a:t>Funded by the Australian Government under the Drug and Alcohol Program</a:t>
            </a:r>
          </a:p>
        </p:txBody>
      </p:sp>
      <p:pic>
        <p:nvPicPr>
          <p:cNvPr id="3" name="Picture 2" descr="A picture containing clipart&#10;&#10;Description generated with high confidence">
            <a:extLst>
              <a:ext uri="{FF2B5EF4-FFF2-40B4-BE49-F238E27FC236}">
                <a16:creationId xmlns:a16="http://schemas.microsoft.com/office/drawing/2014/main" id="{F30992A6-C78D-4A33-8879-35348BD967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431" y="522993"/>
            <a:ext cx="6003797" cy="2578585"/>
          </a:xfrm>
          <a:prstGeom prst="rect">
            <a:avLst/>
          </a:prstGeom>
        </p:spPr>
      </p:pic>
    </p:spTree>
    <p:extLst>
      <p:ext uri="{BB962C8B-B14F-4D97-AF65-F5344CB8AC3E}">
        <p14:creationId xmlns:p14="http://schemas.microsoft.com/office/powerpoint/2010/main" val="6129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0DCED-A14B-4D9D-B2F1-85EA11C18CDF}"/>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5" name="Picture 4" descr="A picture containing object&#10;&#10;Description generated with high confidence">
            <a:extLst>
              <a:ext uri="{FF2B5EF4-FFF2-40B4-BE49-F238E27FC236}">
                <a16:creationId xmlns:a16="http://schemas.microsoft.com/office/drawing/2014/main" id="{78290F5A-703B-4B36-B990-5D109491C33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117773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B67B-928F-4AD2-8E7F-5A466A81C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5AC0E2-C00C-4801-82B0-344DCEEA0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7851B1E-6061-48ED-94A8-9EF004D9B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F3F467-CBE2-40F0-9AE5-3C64E3CFDE37}"/>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19FD7175-8B4B-44C4-AB93-D8F65D5FF18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54EB806D-BFA5-468D-9493-8E021F402312}"/>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1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677-D93C-4B07-80C1-9B0B7F5A9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626430F-4D50-41A6-9086-CE1DBED92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C5B1865-932F-4135-AC9F-C6C4B8A9F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A5308FB-C4AA-42AF-A31A-B5FA59D51B36}"/>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9C7470A7-FCD9-40F0-A4FF-6FBEC8A297D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8E4FC64-E619-4F69-B0ED-30983B2D7C17}"/>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7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1AD-8693-4D59-81CE-A9C76E872C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37C2D3-1FF3-49E3-BAEE-AE7BD8BC70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28D48EE4-BF94-448E-BBF0-4DF7792C1AFC}"/>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C1A4E784-0C06-4E2E-A578-8AEFA283347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CD1CB4F5-363B-4E7C-86B1-697B58AF5CFE}"/>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7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80DCA-815C-4630-9C03-1905167763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462F1A-14D0-4EF9-908D-DF08B2889A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923B7BD9-4F36-4DAC-A7BB-920FDD96BBED}"/>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5EE405CA-F80E-4C16-91B0-713CA98CCB1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33657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picture containing clipart&#10;&#10;Description generated with high confidence">
            <a:extLst>
              <a:ext uri="{FF2B5EF4-FFF2-40B4-BE49-F238E27FC236}">
                <a16:creationId xmlns:a16="http://schemas.microsoft.com/office/drawing/2014/main" id="{E016BD0E-BAC2-4A76-BEC9-0EFB24FA3B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32" t="16158" r="68479" b="42238"/>
          <a:stretch/>
        </p:blipFill>
        <p:spPr>
          <a:xfrm>
            <a:off x="-4937529" y="-10668"/>
            <a:ext cx="9875058" cy="6868668"/>
          </a:xfrm>
          <a:prstGeom prst="rect">
            <a:avLst/>
          </a:prstGeom>
        </p:spPr>
      </p:pic>
    </p:spTree>
    <p:extLst>
      <p:ext uri="{BB962C8B-B14F-4D97-AF65-F5344CB8AC3E}">
        <p14:creationId xmlns:p14="http://schemas.microsoft.com/office/powerpoint/2010/main" val="18759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0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339635"/>
            <a:ext cx="10515600" cy="47500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6"/>
            <a:ext cx="10515600" cy="874952"/>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4" name="Picture 3" descr="A picture containing object&#10;&#10;Description generated with high confidence">
            <a:extLst>
              <a:ext uri="{FF2B5EF4-FFF2-40B4-BE49-F238E27FC236}">
                <a16:creationId xmlns:a16="http://schemas.microsoft.com/office/drawing/2014/main" id="{D2E037A3-15D9-41C5-9654-4B68CD3ADC3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74669CA6-1E50-4D47-8437-F34ACE8DD405}"/>
              </a:ext>
            </a:extLst>
          </p:cNvPr>
          <p:cNvCxnSpPr>
            <a:cxnSpLocks/>
          </p:cNvCxnSpPr>
          <p:nvPr userDrawn="1"/>
        </p:nvCxnSpPr>
        <p:spPr>
          <a:xfrm>
            <a:off x="0" y="1249696"/>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27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816276"/>
            <a:ext cx="10515600" cy="427337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5"/>
            <a:ext cx="10515600" cy="1275455"/>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439FB86A-5D30-4612-9E1A-CE1ED2CDF10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B2193FEE-3EB6-474E-875F-935EAE9C3F40}"/>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0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240-C32A-4547-9FC5-755138431A11}"/>
              </a:ext>
            </a:extLst>
          </p:cNvPr>
          <p:cNvSpPr>
            <a:spLocks noGrp="1"/>
          </p:cNvSpPr>
          <p:nvPr>
            <p:ph type="title"/>
          </p:nvPr>
        </p:nvSpPr>
        <p:spPr>
          <a:xfrm>
            <a:off x="838200" y="365126"/>
            <a:ext cx="10515600" cy="918242"/>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1603422-F95D-421C-9744-1534AD4CB65E}"/>
              </a:ext>
            </a:extLst>
          </p:cNvPr>
          <p:cNvSpPr>
            <a:spLocks noGrp="1"/>
          </p:cNvSpPr>
          <p:nvPr>
            <p:ph sz="half" idx="1"/>
          </p:nvPr>
        </p:nvSpPr>
        <p:spPr>
          <a:xfrm>
            <a:off x="838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72048081-8248-4CE4-9A56-6296FF09D2C3}"/>
              </a:ext>
            </a:extLst>
          </p:cNvPr>
          <p:cNvSpPr>
            <a:spLocks noGrp="1"/>
          </p:cNvSpPr>
          <p:nvPr>
            <p:ph sz="half" idx="2"/>
          </p:nvPr>
        </p:nvSpPr>
        <p:spPr>
          <a:xfrm>
            <a:off x="6172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a:extLst>
              <a:ext uri="{FF2B5EF4-FFF2-40B4-BE49-F238E27FC236}">
                <a16:creationId xmlns:a16="http://schemas.microsoft.com/office/drawing/2014/main" id="{043A14B9-9F56-4AD5-8FB5-6DA9375A7FC0}"/>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B0D7BBCC-A504-4613-B71F-BD58DD69486A}"/>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019B4A1-9C73-4A65-945A-8244A7B68FDB}"/>
              </a:ext>
            </a:extLst>
          </p:cNvPr>
          <p:cNvCxnSpPr>
            <a:cxnSpLocks/>
          </p:cNvCxnSpPr>
          <p:nvPr userDrawn="1"/>
        </p:nvCxnSpPr>
        <p:spPr>
          <a:xfrm>
            <a:off x="0" y="1324750"/>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AF13-24CC-4A1F-934E-B635D0A7FCE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B5A6C5-71ED-4C2E-8ED0-27F2EA3BC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26A8A1-8503-4169-8B2F-9EC42EFD54C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D920716D-3DFF-49FD-84B3-859FE0EE5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B6B97-8442-4978-8AA3-767D9C2FA6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a:extLst>
              <a:ext uri="{FF2B5EF4-FFF2-40B4-BE49-F238E27FC236}">
                <a16:creationId xmlns:a16="http://schemas.microsoft.com/office/drawing/2014/main" id="{65A4239D-A060-471D-A9F2-186EAD3EE3A2}"/>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11" name="Picture 10" descr="A picture containing object&#10;&#10;Description generated with high confidence">
            <a:extLst>
              <a:ext uri="{FF2B5EF4-FFF2-40B4-BE49-F238E27FC236}">
                <a16:creationId xmlns:a16="http://schemas.microsoft.com/office/drawing/2014/main" id="{185E5685-36B3-444D-8C5E-B6963DB295E7}"/>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2" name="Straight Connector 11">
            <a:extLst>
              <a:ext uri="{FF2B5EF4-FFF2-40B4-BE49-F238E27FC236}">
                <a16:creationId xmlns:a16="http://schemas.microsoft.com/office/drawing/2014/main" id="{E5453B9A-A45C-4C2C-88D7-7818C5A66537}"/>
              </a:ext>
            </a:extLst>
          </p:cNvPr>
          <p:cNvCxnSpPr>
            <a:cxnSpLocks/>
          </p:cNvCxnSpPr>
          <p:nvPr userDrawn="1"/>
        </p:nvCxnSpPr>
        <p:spPr>
          <a:xfrm>
            <a:off x="0" y="168116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F758-AB07-4D20-99C6-D6914EDE520C}"/>
              </a:ext>
            </a:extLst>
          </p:cNvPr>
          <p:cNvSpPr>
            <a:spLocks noGrp="1"/>
          </p:cNvSpPr>
          <p:nvPr>
            <p:ph type="title"/>
          </p:nvPr>
        </p:nvSpPr>
        <p:spPr>
          <a:xfrm>
            <a:off x="838200" y="2103437"/>
            <a:ext cx="10515600" cy="1325563"/>
          </a:xfrm>
        </p:spPr>
        <p:txBody>
          <a:bodyPr/>
          <a:lstStyle/>
          <a:p>
            <a:r>
              <a:rPr lang="en-US" dirty="0"/>
              <a:t>Click to edit Master title style</a:t>
            </a:r>
            <a:endParaRPr lang="en-AU" dirty="0"/>
          </a:p>
        </p:txBody>
      </p:sp>
      <p:sp>
        <p:nvSpPr>
          <p:cNvPr id="5" name="Slide Number Placeholder 4">
            <a:extLst>
              <a:ext uri="{FF2B5EF4-FFF2-40B4-BE49-F238E27FC236}">
                <a16:creationId xmlns:a16="http://schemas.microsoft.com/office/drawing/2014/main" id="{5CAB7C03-0257-4FB5-866B-E4A34431C395}"/>
              </a:ext>
            </a:extLst>
          </p:cNvPr>
          <p:cNvSpPr>
            <a:spLocks noGrp="1"/>
          </p:cNvSpPr>
          <p:nvPr>
            <p:ph type="sldNum" sz="quarter" idx="12"/>
          </p:nvPr>
        </p:nvSpPr>
        <p:spPr/>
        <p:txBody>
          <a:bodyPr/>
          <a:lstStyle/>
          <a:p>
            <a:fld id="{CF634D4E-71F9-419F-BCBC-F2DBA0F81E58}" type="slidenum">
              <a:rPr lang="en-AU" smtClean="0"/>
              <a:t>‹#›</a:t>
            </a:fld>
            <a:endParaRPr lang="en-AU"/>
          </a:p>
        </p:txBody>
      </p:sp>
      <p:cxnSp>
        <p:nvCxnSpPr>
          <p:cNvPr id="8" name="Straight Connector 7">
            <a:extLst>
              <a:ext uri="{FF2B5EF4-FFF2-40B4-BE49-F238E27FC236}">
                <a16:creationId xmlns:a16="http://schemas.microsoft.com/office/drawing/2014/main" id="{17CBEC2C-60D7-4F2E-A8FC-6CCA74E0AC70}"/>
              </a:ext>
            </a:extLst>
          </p:cNvPr>
          <p:cNvCxnSpPr>
            <a:cxnSpLocks/>
          </p:cNvCxnSpPr>
          <p:nvPr userDrawn="1"/>
        </p:nvCxnSpPr>
        <p:spPr>
          <a:xfrm>
            <a:off x="0" y="345405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8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15EE-8CE7-427C-B73C-B135F65AE2E9}"/>
              </a:ext>
            </a:extLst>
          </p:cNvPr>
          <p:cNvSpPr>
            <a:spLocks noGrp="1"/>
          </p:cNvSpPr>
          <p:nvPr>
            <p:ph type="title"/>
          </p:nvPr>
        </p:nvSpPr>
        <p:spPr>
          <a:xfrm>
            <a:off x="838200" y="365126"/>
            <a:ext cx="10515600" cy="946150"/>
          </a:xfrm>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2EA46FA-EF5F-4EF4-8F7B-750D607D5027}"/>
              </a:ext>
            </a:extLst>
          </p:cNvPr>
          <p:cNvSpPr>
            <a:spLocks noGrp="1"/>
          </p:cNvSpPr>
          <p:nvPr>
            <p:ph type="sldNum" sz="quarter" idx="12"/>
          </p:nvPr>
        </p:nvSpPr>
        <p:spPr/>
        <p:txBody>
          <a:bodyPr/>
          <a:lstStyle/>
          <a:p>
            <a:fld id="{CF634D4E-71F9-419F-BCBC-F2DBA0F81E58}" type="slidenum">
              <a:rPr lang="en-AU" smtClean="0"/>
              <a:t>‹#›</a:t>
            </a:fld>
            <a:endParaRPr lang="en-AU"/>
          </a:p>
        </p:txBody>
      </p:sp>
      <p:sp>
        <p:nvSpPr>
          <p:cNvPr id="9" name="Chart Placeholder 8">
            <a:extLst>
              <a:ext uri="{FF2B5EF4-FFF2-40B4-BE49-F238E27FC236}">
                <a16:creationId xmlns:a16="http://schemas.microsoft.com/office/drawing/2014/main" id="{48E3FAE3-DC8D-4FA0-8E85-7597668A6460}"/>
              </a:ext>
            </a:extLst>
          </p:cNvPr>
          <p:cNvSpPr>
            <a:spLocks noGrp="1"/>
          </p:cNvSpPr>
          <p:nvPr>
            <p:ph type="chart" sz="quarter" idx="13"/>
          </p:nvPr>
        </p:nvSpPr>
        <p:spPr>
          <a:xfrm>
            <a:off x="832757" y="2468362"/>
            <a:ext cx="10521043" cy="3508576"/>
          </a:xfrm>
        </p:spPr>
        <p:txBody>
          <a:bodyPr/>
          <a:lstStyle/>
          <a:p>
            <a:endParaRPr lang="en-AU"/>
          </a:p>
        </p:txBody>
      </p:sp>
      <p:sp>
        <p:nvSpPr>
          <p:cNvPr id="11" name="Text Placeholder 10">
            <a:extLst>
              <a:ext uri="{FF2B5EF4-FFF2-40B4-BE49-F238E27FC236}">
                <a16:creationId xmlns:a16="http://schemas.microsoft.com/office/drawing/2014/main" id="{6E6C4FFE-ABF9-4958-B91B-C037692C77DE}"/>
              </a:ext>
            </a:extLst>
          </p:cNvPr>
          <p:cNvSpPr>
            <a:spLocks noGrp="1"/>
          </p:cNvSpPr>
          <p:nvPr>
            <p:ph type="body" sz="quarter" idx="14"/>
          </p:nvPr>
        </p:nvSpPr>
        <p:spPr>
          <a:xfrm>
            <a:off x="832757" y="1562208"/>
            <a:ext cx="10515600" cy="679948"/>
          </a:xfrm>
        </p:spPr>
        <p:txBody>
          <a:bodyPr/>
          <a:lstStyle/>
          <a:p>
            <a:pPr lvl="0"/>
            <a:r>
              <a:rPr lang="en-US" dirty="0"/>
              <a:t>Edit Master text styles</a:t>
            </a:r>
          </a:p>
        </p:txBody>
      </p:sp>
      <p:pic>
        <p:nvPicPr>
          <p:cNvPr id="10" name="Picture 9" descr="A picture containing object&#10;&#10;Description generated with high confidence">
            <a:extLst>
              <a:ext uri="{FF2B5EF4-FFF2-40B4-BE49-F238E27FC236}">
                <a16:creationId xmlns:a16="http://schemas.microsoft.com/office/drawing/2014/main" id="{1EC95515-CDA2-4299-A9D2-3DFEC1C50E4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5" name="Straight Connector 14">
            <a:extLst>
              <a:ext uri="{FF2B5EF4-FFF2-40B4-BE49-F238E27FC236}">
                <a16:creationId xmlns:a16="http://schemas.microsoft.com/office/drawing/2014/main" id="{7B36E429-9D76-44A7-98B2-7DB4AE7B3AD4}"/>
              </a:ext>
            </a:extLst>
          </p:cNvPr>
          <p:cNvCxnSpPr>
            <a:cxnSpLocks/>
          </p:cNvCxnSpPr>
          <p:nvPr userDrawn="1"/>
        </p:nvCxnSpPr>
        <p:spPr>
          <a:xfrm>
            <a:off x="0" y="1445639"/>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6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31165-8484-48C6-8889-39A4F0D14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F284EF7-E8D8-412D-AC90-F57A3CC30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6EB249-DC72-4E13-87B6-58A1C14A9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5C246-26BF-4F91-8813-E8BFAD1D2AF8}" type="datetimeFigureOut">
              <a:rPr lang="en-AU" smtClean="0"/>
              <a:t>6/12/2019</a:t>
            </a:fld>
            <a:endParaRPr lang="en-AU"/>
          </a:p>
        </p:txBody>
      </p:sp>
      <p:sp>
        <p:nvSpPr>
          <p:cNvPr id="5" name="Footer Placeholder 4">
            <a:extLst>
              <a:ext uri="{FF2B5EF4-FFF2-40B4-BE49-F238E27FC236}">
                <a16:creationId xmlns:a16="http://schemas.microsoft.com/office/drawing/2014/main" id="{1D725A0A-07BC-4FEB-9F3D-CAF31460D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587063-2CAF-436A-8E44-3FDC67AF3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34D4E-71F9-419F-BCBC-F2DBA0F81E58}" type="slidenum">
              <a:rPr lang="en-AU" smtClean="0"/>
              <a:t>‹#›</a:t>
            </a:fld>
            <a:endParaRPr lang="en-AU"/>
          </a:p>
        </p:txBody>
      </p:sp>
    </p:spTree>
    <p:extLst>
      <p:ext uri="{BB962C8B-B14F-4D97-AF65-F5344CB8AC3E}">
        <p14:creationId xmlns:p14="http://schemas.microsoft.com/office/powerpoint/2010/main" val="317936222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1" r:id="rId4"/>
    <p:sldLayoutId id="2147483660" r:id="rId5"/>
    <p:sldLayoutId id="2147483652" r:id="rId6"/>
    <p:sldLayoutId id="2147483653" r:id="rId7"/>
    <p:sldLayoutId id="2147483654" r:id="rId8"/>
    <p:sldLayoutId id="2147483661"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cid:image018.jpg@01CBC39A.E1A6B550"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5690561-C7B7-442C-A8FB-691D9A55CD91}"/>
              </a:ext>
            </a:extLst>
          </p:cNvPr>
          <p:cNvSpPr txBox="1">
            <a:spLocks/>
          </p:cNvSpPr>
          <p:nvPr/>
        </p:nvSpPr>
        <p:spPr>
          <a:xfrm>
            <a:off x="476942" y="3429000"/>
            <a:ext cx="9554564" cy="80929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400"/>
              </a:spcAft>
              <a:buNone/>
            </a:pPr>
            <a:endParaRPr lang="en-AU" altLang="en-US" sz="1200" dirty="0">
              <a:solidFill>
                <a:schemeClr val="accent3"/>
              </a:solidFill>
              <a:latin typeface="Sommet" panose="02000505000000020004" pitchFamily="50" charset="0"/>
              <a:ea typeface="Microsoft Sans Serif" charset="0"/>
              <a:cs typeface="Arial" charset="0"/>
            </a:endParaRPr>
          </a:p>
          <a:p>
            <a:pPr marL="0" indent="0">
              <a:spcBef>
                <a:spcPct val="0"/>
              </a:spcBef>
              <a:spcAft>
                <a:spcPts val="400"/>
              </a:spcAft>
              <a:buNone/>
            </a:pPr>
            <a:r>
              <a:rPr lang="en-AU" altLang="en-US" dirty="0">
                <a:solidFill>
                  <a:schemeClr val="accent3"/>
                </a:solidFill>
                <a:latin typeface="Sommet" panose="02000505000000020004" pitchFamily="50" charset="0"/>
                <a:ea typeface="Microsoft Sans Serif" charset="0"/>
                <a:cs typeface="Arial" charset="0"/>
              </a:rPr>
              <a:t>Key findings from the South Australia 2019 Ecstasy and related Drugs Reporting System</a:t>
            </a:r>
          </a:p>
        </p:txBody>
      </p:sp>
      <p:pic>
        <p:nvPicPr>
          <p:cNvPr id="6" name="Picture 5" descr="Burnet Logo">
            <a:extLst>
              <a:ext uri="{FF2B5EF4-FFF2-40B4-BE49-F238E27FC236}">
                <a16:creationId xmlns:a16="http://schemas.microsoft.com/office/drawing/2014/main" id="{C9C806AE-C739-40D1-9FD6-E8B9E209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9" y="5742582"/>
            <a:ext cx="970678" cy="674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Q logo col">
            <a:extLst>
              <a:ext uri="{FF2B5EF4-FFF2-40B4-BE49-F238E27FC236}">
                <a16:creationId xmlns:a16="http://schemas.microsoft.com/office/drawing/2014/main" id="{7AD119CA-981A-46C0-9898-30982A96A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094" y="5804665"/>
            <a:ext cx="647119" cy="566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id:image018.jpg@01CBC39A.E1A6B550">
            <a:extLst>
              <a:ext uri="{FF2B5EF4-FFF2-40B4-BE49-F238E27FC236}">
                <a16:creationId xmlns:a16="http://schemas.microsoft.com/office/drawing/2014/main" id="{A1292CD8-D43D-461F-B861-95AA365EFA8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70409" y="5812972"/>
            <a:ext cx="647119" cy="4853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tas_vert">
            <a:extLst>
              <a:ext uri="{FF2B5EF4-FFF2-40B4-BE49-F238E27FC236}">
                <a16:creationId xmlns:a16="http://schemas.microsoft.com/office/drawing/2014/main" id="{F9947462-483B-45ED-A32A-57E223F62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290" y="5772526"/>
            <a:ext cx="444894" cy="566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generated with very high confidence">
            <a:extLst>
              <a:ext uri="{FF2B5EF4-FFF2-40B4-BE49-F238E27FC236}">
                <a16:creationId xmlns:a16="http://schemas.microsoft.com/office/drawing/2014/main" id="{07C5AC91-8D33-4489-9BC3-CFCD5C43E5F5}"/>
              </a:ext>
            </a:extLst>
          </p:cNvPr>
          <p:cNvPicPr>
            <a:picLocks noChangeAspect="1"/>
          </p:cNvPicPr>
          <p:nvPr/>
        </p:nvPicPr>
        <p:blipFill rotWithShape="1">
          <a:blip r:embed="rId7">
            <a:extLst>
              <a:ext uri="{28A0092B-C50C-407E-A947-70E740481C1C}">
                <a14:useLocalDpi xmlns:a14="http://schemas.microsoft.com/office/drawing/2010/main" val="0"/>
              </a:ext>
            </a:extLst>
          </a:blip>
          <a:srcRect l="3266" t="16232" r="4276" b="18605"/>
          <a:stretch/>
        </p:blipFill>
        <p:spPr>
          <a:xfrm>
            <a:off x="7497346" y="5788836"/>
            <a:ext cx="3047889" cy="549918"/>
          </a:xfrm>
          <a:prstGeom prst="rect">
            <a:avLst/>
          </a:prstGeom>
        </p:spPr>
      </p:pic>
      <p:pic>
        <p:nvPicPr>
          <p:cNvPr id="12" name="Picture 11">
            <a:extLst>
              <a:ext uri="{FF2B5EF4-FFF2-40B4-BE49-F238E27FC236}">
                <a16:creationId xmlns:a16="http://schemas.microsoft.com/office/drawing/2014/main" id="{39DF7AAB-7E19-4858-BE71-367227C01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1437" y="5742581"/>
            <a:ext cx="3097685" cy="596173"/>
          </a:xfrm>
          <a:prstGeom prst="rect">
            <a:avLst/>
          </a:prstGeom>
        </p:spPr>
      </p:pic>
    </p:spTree>
    <p:extLst>
      <p:ext uri="{BB962C8B-B14F-4D97-AF65-F5344CB8AC3E}">
        <p14:creationId xmlns:p14="http://schemas.microsoft.com/office/powerpoint/2010/main" val="62331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8F82-15FE-4F10-A06D-540EB247A56F}"/>
              </a:ext>
            </a:extLst>
          </p:cNvPr>
          <p:cNvSpPr>
            <a:spLocks noGrp="1"/>
          </p:cNvSpPr>
          <p:nvPr>
            <p:ph type="title"/>
          </p:nvPr>
        </p:nvSpPr>
        <p:spPr>
          <a:xfrm>
            <a:off x="838200" y="365126"/>
            <a:ext cx="10603230" cy="946150"/>
          </a:xfrm>
        </p:spPr>
        <p:txBody>
          <a:bodyPr>
            <a:noAutofit/>
          </a:bodyPr>
          <a:lstStyle/>
          <a:p>
            <a:r>
              <a:rPr lang="en-AU" sz="3200" dirty="0"/>
              <a:t>Figure 9: Median days of any methamphetamine, powder, base, and crystal use in the past six months, SA, 2003-2019</a:t>
            </a:r>
          </a:p>
        </p:txBody>
      </p:sp>
      <p:sp>
        <p:nvSpPr>
          <p:cNvPr id="4" name="Text Placeholder 3">
            <a:extLst>
              <a:ext uri="{FF2B5EF4-FFF2-40B4-BE49-F238E27FC236}">
                <a16:creationId xmlns:a16="http://schemas.microsoft.com/office/drawing/2014/main" id="{9BAC8B01-CF6F-4BEE-BC6F-FB67A39E3CD4}"/>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Median days computed among those who reported recent use (maximum 180 days). Median days rounded to the nearest whole number. Y axis reduced to  20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5B33B10C-95C6-4174-BCE2-AE42B43768E6}"/>
              </a:ext>
            </a:extLst>
          </p:cNvPr>
          <p:cNvGraphicFramePr>
            <a:graphicFrameLocks noGrp="1"/>
          </p:cNvGraphicFramePr>
          <p:nvPr>
            <p:ph type="chart" sz="quarter" idx="13"/>
            <p:extLst>
              <p:ext uri="{D42A27DB-BD31-4B8C-83A1-F6EECF244321}">
                <p14:modId xmlns:p14="http://schemas.microsoft.com/office/powerpoint/2010/main" val="2093493885"/>
              </p:ext>
            </p:extLst>
          </p:nvPr>
        </p:nvGraphicFramePr>
        <p:xfrm>
          <a:off x="832757" y="1674812"/>
          <a:ext cx="10521950" cy="3622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090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45F1-E53E-4FDF-88CA-9C4A90B8F673}"/>
              </a:ext>
            </a:extLst>
          </p:cNvPr>
          <p:cNvSpPr>
            <a:spLocks noGrp="1"/>
          </p:cNvSpPr>
          <p:nvPr>
            <p:ph type="title"/>
          </p:nvPr>
        </p:nvSpPr>
        <p:spPr/>
        <p:txBody>
          <a:bodyPr>
            <a:noAutofit/>
          </a:bodyPr>
          <a:lstStyle/>
          <a:p>
            <a:r>
              <a:rPr lang="en-AU" sz="3200" dirty="0"/>
              <a:t>Figure 10: Median price of powder methamphetamine per point and gram, SA, 2003-2019</a:t>
            </a:r>
          </a:p>
        </p:txBody>
      </p:sp>
      <p:sp>
        <p:nvSpPr>
          <p:cNvPr id="4" name="Text Placeholder 3">
            <a:extLst>
              <a:ext uri="{FF2B5EF4-FFF2-40B4-BE49-F238E27FC236}">
                <a16:creationId xmlns:a16="http://schemas.microsoft.com/office/drawing/2014/main" id="{D2FBEB50-8E40-4D97-87C1-EB16B40F0698}"/>
              </a:ext>
            </a:extLst>
          </p:cNvPr>
          <p:cNvSpPr>
            <a:spLocks noGrp="1"/>
          </p:cNvSpPr>
          <p:nvPr>
            <p:ph type="body" sz="quarter" idx="14"/>
          </p:nvPr>
        </p:nvSpPr>
        <p:spPr>
          <a:xfrm>
            <a:off x="832757" y="5546722"/>
            <a:ext cx="10515600" cy="430215"/>
          </a:xfrm>
        </p:spPr>
        <p:txBody>
          <a:bodyPr>
            <a:normAutofit/>
          </a:bodyPr>
          <a:lstStyle/>
          <a:p>
            <a:pPr marL="0" indent="0">
              <a:buNone/>
            </a:pPr>
            <a:r>
              <a:rPr lang="en-AU" sz="1200" dirty="0"/>
              <a:t>Note. Among those who commented. No participants reported purchasing a gram of powder methamphetamine in 2014. Data labels have been removed from figure throughout all years with small cell size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D671F61-BAF0-4506-A6A0-7DA8AEEE47F1}"/>
              </a:ext>
            </a:extLst>
          </p:cNvPr>
          <p:cNvGraphicFramePr>
            <a:graphicFrameLocks noGrp="1"/>
          </p:cNvGraphicFramePr>
          <p:nvPr>
            <p:ph type="chart" sz="quarter" idx="13"/>
            <p:extLst>
              <p:ext uri="{D42A27DB-BD31-4B8C-83A1-F6EECF244321}">
                <p14:modId xmlns:p14="http://schemas.microsoft.com/office/powerpoint/2010/main" val="763189654"/>
              </p:ext>
            </p:extLst>
          </p:nvPr>
        </p:nvGraphicFramePr>
        <p:xfrm>
          <a:off x="827995" y="1674812"/>
          <a:ext cx="10520362" cy="3734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75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4E80-A26E-4947-B44F-AA309698DEEE}"/>
              </a:ext>
            </a:extLst>
          </p:cNvPr>
          <p:cNvSpPr>
            <a:spLocks noGrp="1"/>
          </p:cNvSpPr>
          <p:nvPr>
            <p:ph type="title"/>
          </p:nvPr>
        </p:nvSpPr>
        <p:spPr/>
        <p:txBody>
          <a:bodyPr>
            <a:noAutofit/>
          </a:bodyPr>
          <a:lstStyle/>
          <a:p>
            <a:r>
              <a:rPr lang="en-AU" sz="3200" dirty="0">
                <a:solidFill>
                  <a:schemeClr val="tx2"/>
                </a:solidFill>
              </a:rPr>
              <a:t>Figure 11: Median price of crystal methamphetamine per point and gram, SA, 2003-2019</a:t>
            </a:r>
          </a:p>
        </p:txBody>
      </p:sp>
      <p:sp>
        <p:nvSpPr>
          <p:cNvPr id="4" name="Text Placeholder 3">
            <a:extLst>
              <a:ext uri="{FF2B5EF4-FFF2-40B4-BE49-F238E27FC236}">
                <a16:creationId xmlns:a16="http://schemas.microsoft.com/office/drawing/2014/main" id="{8CEE86CB-4571-4D75-AF47-74D8C37BD6DD}"/>
              </a:ext>
            </a:extLst>
          </p:cNvPr>
          <p:cNvSpPr>
            <a:spLocks noGrp="1"/>
          </p:cNvSpPr>
          <p:nvPr>
            <p:ph type="body" sz="quarter" idx="14"/>
          </p:nvPr>
        </p:nvSpPr>
        <p:spPr>
          <a:xfrm>
            <a:off x="832757" y="5673686"/>
            <a:ext cx="10515600" cy="484743"/>
          </a:xfrm>
        </p:spPr>
        <p:txBody>
          <a:bodyPr>
            <a:normAutofit/>
          </a:bodyPr>
          <a:lstStyle/>
          <a:p>
            <a:pPr marL="0" indent="0">
              <a:buNone/>
            </a:pPr>
            <a:r>
              <a:rPr lang="en-AU" sz="1200" dirty="0"/>
              <a:t>Note. Among those who commented. No participants reported purchasing a gram of crystal methamphetamine in 2011. Data labels have been removed from figure throughout all years with small cell size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F1FDEFCC-CDDE-4437-92D9-FE465E4588F7}"/>
              </a:ext>
            </a:extLst>
          </p:cNvPr>
          <p:cNvGraphicFramePr>
            <a:graphicFrameLocks noGrp="1"/>
          </p:cNvGraphicFramePr>
          <p:nvPr>
            <p:ph type="chart" sz="quarter" idx="13"/>
            <p:extLst>
              <p:ext uri="{D42A27DB-BD31-4B8C-83A1-F6EECF244321}">
                <p14:modId xmlns:p14="http://schemas.microsoft.com/office/powerpoint/2010/main" val="2717633411"/>
              </p:ext>
            </p:extLst>
          </p:nvPr>
        </p:nvGraphicFramePr>
        <p:xfrm>
          <a:off x="833438" y="1674813"/>
          <a:ext cx="10520362" cy="3998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248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2893-D2EA-4532-89A6-A4A5CD641C1E}"/>
              </a:ext>
            </a:extLst>
          </p:cNvPr>
          <p:cNvSpPr>
            <a:spLocks noGrp="1"/>
          </p:cNvSpPr>
          <p:nvPr>
            <p:ph type="title"/>
          </p:nvPr>
        </p:nvSpPr>
        <p:spPr/>
        <p:txBody>
          <a:bodyPr>
            <a:noAutofit/>
          </a:bodyPr>
          <a:lstStyle/>
          <a:p>
            <a:r>
              <a:rPr lang="en-AU" sz="3200" dirty="0"/>
              <a:t>Figure 12: Current perceived purity of powder methamphetamine, SA, 2003-2019</a:t>
            </a:r>
          </a:p>
        </p:txBody>
      </p:sp>
      <p:sp>
        <p:nvSpPr>
          <p:cNvPr id="4" name="Text Placeholder 3">
            <a:extLst>
              <a:ext uri="{FF2B5EF4-FFF2-40B4-BE49-F238E27FC236}">
                <a16:creationId xmlns:a16="http://schemas.microsoft.com/office/drawing/2014/main" id="{0899898F-DB7B-4F02-9252-AE8CCDD55CD8}"/>
              </a:ext>
            </a:extLst>
          </p:cNvPr>
          <p:cNvSpPr>
            <a:spLocks noGrp="1"/>
          </p:cNvSpPr>
          <p:nvPr>
            <p:ph type="body" sz="quarter" idx="14"/>
          </p:nvPr>
        </p:nvSpPr>
        <p:spPr>
          <a:xfrm>
            <a:off x="832757" y="5546724"/>
            <a:ext cx="10515600" cy="430213"/>
          </a:xfrm>
        </p:spPr>
        <p:txBody>
          <a:bodyPr>
            <a:normAutofit/>
          </a:bodyPr>
          <a:lstStyle/>
          <a:p>
            <a:pPr marL="0" indent="0">
              <a:buNone/>
            </a:pPr>
            <a:r>
              <a:rPr lang="en-AU" sz="1200" dirty="0"/>
              <a:t>Note. </a:t>
            </a:r>
            <a:r>
              <a:rPr lang="en-GB" sz="1200" dirty="0"/>
              <a:t>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F43AA527-A622-4FE1-ACD1-5E644B789BD1}"/>
              </a:ext>
            </a:extLst>
          </p:cNvPr>
          <p:cNvGraphicFramePr>
            <a:graphicFrameLocks noGrp="1"/>
          </p:cNvGraphicFramePr>
          <p:nvPr>
            <p:ph type="chart" sz="quarter" idx="13"/>
            <p:extLst>
              <p:ext uri="{D42A27DB-BD31-4B8C-83A1-F6EECF244321}">
                <p14:modId xmlns:p14="http://schemas.microsoft.com/office/powerpoint/2010/main" val="3324343785"/>
              </p:ext>
            </p:extLst>
          </p:nvPr>
        </p:nvGraphicFramePr>
        <p:xfrm>
          <a:off x="833438" y="1674812"/>
          <a:ext cx="10650350" cy="3871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091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604F-BC67-49A5-8D02-39D84397E1F4}"/>
              </a:ext>
            </a:extLst>
          </p:cNvPr>
          <p:cNvSpPr>
            <a:spLocks noGrp="1"/>
          </p:cNvSpPr>
          <p:nvPr>
            <p:ph type="title"/>
          </p:nvPr>
        </p:nvSpPr>
        <p:spPr/>
        <p:txBody>
          <a:bodyPr>
            <a:noAutofit/>
          </a:bodyPr>
          <a:lstStyle/>
          <a:p>
            <a:r>
              <a:rPr lang="en-AU" sz="3200" dirty="0"/>
              <a:t>Figure 13: Current perceived purity of crystal methamphetamine, SA, 2003-2019</a:t>
            </a:r>
          </a:p>
        </p:txBody>
      </p:sp>
      <p:sp>
        <p:nvSpPr>
          <p:cNvPr id="4" name="Text Placeholder 3">
            <a:extLst>
              <a:ext uri="{FF2B5EF4-FFF2-40B4-BE49-F238E27FC236}">
                <a16:creationId xmlns:a16="http://schemas.microsoft.com/office/drawing/2014/main" id="{BECECC73-372B-43B3-802F-281DC8764E6D}"/>
              </a:ext>
            </a:extLst>
          </p:cNvPr>
          <p:cNvSpPr>
            <a:spLocks noGrp="1"/>
          </p:cNvSpPr>
          <p:nvPr>
            <p:ph type="body" sz="quarter" idx="14"/>
          </p:nvPr>
        </p:nvSpPr>
        <p:spPr>
          <a:xfrm>
            <a:off x="832757" y="5546724"/>
            <a:ext cx="10515600" cy="430213"/>
          </a:xfrm>
        </p:spPr>
        <p:txBody>
          <a:bodyPr>
            <a:normAutofit/>
          </a:bodyPr>
          <a:lstStyle/>
          <a:p>
            <a:pPr marL="0" indent="0">
              <a:buNone/>
            </a:pPr>
            <a:r>
              <a:rPr lang="en-AU" sz="1200" dirty="0"/>
              <a:t>Note. </a:t>
            </a:r>
            <a:r>
              <a:rPr lang="en-GB" sz="1200" dirty="0"/>
              <a:t>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7D6B1D9-3FFE-4EC5-BF00-8C90B6C057FB}"/>
              </a:ext>
            </a:extLst>
          </p:cNvPr>
          <p:cNvGraphicFramePr>
            <a:graphicFrameLocks noGrp="1"/>
          </p:cNvGraphicFramePr>
          <p:nvPr>
            <p:ph type="chart" sz="quarter" idx="13"/>
            <p:extLst>
              <p:ext uri="{D42A27DB-BD31-4B8C-83A1-F6EECF244321}">
                <p14:modId xmlns:p14="http://schemas.microsoft.com/office/powerpoint/2010/main" val="939649400"/>
              </p:ext>
            </p:extLst>
          </p:nvPr>
        </p:nvGraphicFramePr>
        <p:xfrm>
          <a:off x="833438" y="1674813"/>
          <a:ext cx="10520362" cy="3767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95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7913-126B-4075-AC49-5542A54B85AA}"/>
              </a:ext>
            </a:extLst>
          </p:cNvPr>
          <p:cNvSpPr>
            <a:spLocks noGrp="1"/>
          </p:cNvSpPr>
          <p:nvPr>
            <p:ph type="title"/>
          </p:nvPr>
        </p:nvSpPr>
        <p:spPr/>
        <p:txBody>
          <a:bodyPr>
            <a:noAutofit/>
          </a:bodyPr>
          <a:lstStyle/>
          <a:p>
            <a:r>
              <a:rPr lang="en-AU" sz="3200" dirty="0"/>
              <a:t>Figure 14: Current perceived availability of powder methamphetamine, SA, 2003-2019</a:t>
            </a:r>
          </a:p>
        </p:txBody>
      </p:sp>
      <p:sp>
        <p:nvSpPr>
          <p:cNvPr id="4" name="Text Placeholder 3">
            <a:extLst>
              <a:ext uri="{FF2B5EF4-FFF2-40B4-BE49-F238E27FC236}">
                <a16:creationId xmlns:a16="http://schemas.microsoft.com/office/drawing/2014/main" id="{D6A01ED5-14DC-4D86-A11A-EA00DCA298CE}"/>
              </a:ext>
            </a:extLst>
          </p:cNvPr>
          <p:cNvSpPr>
            <a:spLocks noGrp="1"/>
          </p:cNvSpPr>
          <p:nvPr>
            <p:ph type="body" sz="quarter" idx="14"/>
          </p:nvPr>
        </p:nvSpPr>
        <p:spPr>
          <a:xfrm>
            <a:off x="833438" y="5675124"/>
            <a:ext cx="10515600" cy="476935"/>
          </a:xfrm>
        </p:spPr>
        <p:txBody>
          <a:bodyPr>
            <a:normAutofit/>
          </a:bodyPr>
          <a:lstStyle/>
          <a:p>
            <a:pPr marL="0" indent="0">
              <a:buNone/>
            </a:pPr>
            <a:r>
              <a:rPr lang="en-AU" sz="1200" dirty="0"/>
              <a:t>Note. </a:t>
            </a:r>
            <a:r>
              <a:rPr lang="en-GB" sz="1200" dirty="0"/>
              <a:t>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A0FC0BC2-81C6-46E9-9717-2559B8468028}"/>
              </a:ext>
            </a:extLst>
          </p:cNvPr>
          <p:cNvGraphicFramePr>
            <a:graphicFrameLocks noGrp="1"/>
          </p:cNvGraphicFramePr>
          <p:nvPr>
            <p:ph type="chart" sz="quarter" idx="13"/>
            <p:extLst>
              <p:ext uri="{D42A27DB-BD31-4B8C-83A1-F6EECF244321}">
                <p14:modId xmlns:p14="http://schemas.microsoft.com/office/powerpoint/2010/main" val="4135822104"/>
              </p:ext>
            </p:extLst>
          </p:nvPr>
        </p:nvGraphicFramePr>
        <p:xfrm>
          <a:off x="827087" y="1674813"/>
          <a:ext cx="10670147" cy="40003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17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F250-BC43-42A7-9DAA-4078AA0ACFCA}"/>
              </a:ext>
            </a:extLst>
          </p:cNvPr>
          <p:cNvSpPr>
            <a:spLocks noGrp="1"/>
          </p:cNvSpPr>
          <p:nvPr>
            <p:ph type="title"/>
          </p:nvPr>
        </p:nvSpPr>
        <p:spPr/>
        <p:txBody>
          <a:bodyPr>
            <a:noAutofit/>
          </a:bodyPr>
          <a:lstStyle/>
          <a:p>
            <a:r>
              <a:rPr lang="en-AU" sz="3200" dirty="0"/>
              <a:t>Figure 15: Current perceived availability of crystal methamphetamine, SA, 2003-2019</a:t>
            </a:r>
          </a:p>
        </p:txBody>
      </p:sp>
      <p:sp>
        <p:nvSpPr>
          <p:cNvPr id="4" name="Text Placeholder 3">
            <a:extLst>
              <a:ext uri="{FF2B5EF4-FFF2-40B4-BE49-F238E27FC236}">
                <a16:creationId xmlns:a16="http://schemas.microsoft.com/office/drawing/2014/main" id="{A0A1A5F7-DD24-44AF-933F-BBB1EAD0823F}"/>
              </a:ext>
            </a:extLst>
          </p:cNvPr>
          <p:cNvSpPr>
            <a:spLocks noGrp="1"/>
          </p:cNvSpPr>
          <p:nvPr>
            <p:ph type="body" sz="quarter" idx="14"/>
          </p:nvPr>
        </p:nvSpPr>
        <p:spPr>
          <a:xfrm>
            <a:off x="1007569" y="5662670"/>
            <a:ext cx="10515600" cy="462186"/>
          </a:xfrm>
        </p:spPr>
        <p:txBody>
          <a:bodyPr>
            <a:normAutofit/>
          </a:bodyPr>
          <a:lstStyle/>
          <a:p>
            <a:pPr marL="0" indent="0">
              <a:buNone/>
            </a:pPr>
            <a:r>
              <a:rPr lang="en-AU" sz="1200" dirty="0"/>
              <a:t>Note. </a:t>
            </a:r>
            <a:r>
              <a:rPr lang="en-GB" sz="1200" dirty="0"/>
              <a:t>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02EDD3B-4AFE-4E6D-A4BF-628247BF49F6}"/>
              </a:ext>
            </a:extLst>
          </p:cNvPr>
          <p:cNvGraphicFramePr>
            <a:graphicFrameLocks noGrp="1"/>
          </p:cNvGraphicFramePr>
          <p:nvPr>
            <p:ph type="chart" sz="quarter" idx="13"/>
            <p:extLst>
              <p:ext uri="{D42A27DB-BD31-4B8C-83A1-F6EECF244321}">
                <p14:modId xmlns:p14="http://schemas.microsoft.com/office/powerpoint/2010/main" val="3738445990"/>
              </p:ext>
            </p:extLst>
          </p:nvPr>
        </p:nvGraphicFramePr>
        <p:xfrm>
          <a:off x="739588" y="1674813"/>
          <a:ext cx="10614212" cy="38997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464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2D80-9404-402C-9CAB-1DD4AAB2D07D}"/>
              </a:ext>
            </a:extLst>
          </p:cNvPr>
          <p:cNvSpPr>
            <a:spLocks noGrp="1"/>
          </p:cNvSpPr>
          <p:nvPr>
            <p:ph type="title"/>
          </p:nvPr>
        </p:nvSpPr>
        <p:spPr/>
        <p:txBody>
          <a:bodyPr>
            <a:noAutofit/>
          </a:bodyPr>
          <a:lstStyle/>
          <a:p>
            <a:r>
              <a:rPr lang="en-AU" sz="3200" dirty="0"/>
              <a:t>Figure 16: Past six month use and frequency of use of cocaine, SA, 2003-2019</a:t>
            </a:r>
          </a:p>
        </p:txBody>
      </p:sp>
      <p:sp>
        <p:nvSpPr>
          <p:cNvPr id="4" name="Text Placeholder 3">
            <a:extLst>
              <a:ext uri="{FF2B5EF4-FFF2-40B4-BE49-F238E27FC236}">
                <a16:creationId xmlns:a16="http://schemas.microsoft.com/office/drawing/2014/main" id="{3664B9BA-5C44-4B57-BBB7-C68A74731741}"/>
              </a:ext>
            </a:extLst>
          </p:cNvPr>
          <p:cNvSpPr>
            <a:spLocks noGrp="1"/>
          </p:cNvSpPr>
          <p:nvPr>
            <p:ph type="body" sz="quarter" idx="14"/>
          </p:nvPr>
        </p:nvSpPr>
        <p:spPr>
          <a:xfrm>
            <a:off x="832757" y="5464366"/>
            <a:ext cx="10515600" cy="512572"/>
          </a:xfrm>
        </p:spPr>
        <p:txBody>
          <a:bodyPr>
            <a:normAutofit/>
          </a:bodyPr>
          <a:lstStyle/>
          <a:p>
            <a:pPr marL="0" indent="0">
              <a:buNone/>
            </a:pPr>
            <a:r>
              <a:rPr lang="en-AU" sz="1200" dirty="0"/>
              <a:t>Note. Median days computed among those who reported recent use (maximum 180 days). Median days rounded to the nearest whole number. Y axis reduced to 4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endParaRPr lang="en-AU" sz="1200" dirty="0"/>
          </a:p>
        </p:txBody>
      </p:sp>
      <p:graphicFrame>
        <p:nvGraphicFramePr>
          <p:cNvPr id="5" name="Chart Placeholder 4">
            <a:extLst>
              <a:ext uri="{FF2B5EF4-FFF2-40B4-BE49-F238E27FC236}">
                <a16:creationId xmlns:a16="http://schemas.microsoft.com/office/drawing/2014/main" id="{B56D7D1B-6D11-481D-B685-168743A3021D}"/>
              </a:ext>
            </a:extLst>
          </p:cNvPr>
          <p:cNvGraphicFramePr>
            <a:graphicFrameLocks noGrp="1" noChangeAspect="1"/>
          </p:cNvGraphicFramePr>
          <p:nvPr>
            <p:ph type="chart" sz="quarter" idx="13"/>
            <p:extLst>
              <p:ext uri="{D42A27DB-BD31-4B8C-83A1-F6EECF244321}">
                <p14:modId xmlns:p14="http://schemas.microsoft.com/office/powerpoint/2010/main" val="4184939869"/>
              </p:ext>
            </p:extLst>
          </p:nvPr>
        </p:nvGraphicFramePr>
        <p:xfrm>
          <a:off x="833438" y="1674813"/>
          <a:ext cx="10520362" cy="37895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0453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59389-330A-4DE1-B41C-79D6A796936D}"/>
              </a:ext>
            </a:extLst>
          </p:cNvPr>
          <p:cNvSpPr>
            <a:spLocks noGrp="1"/>
          </p:cNvSpPr>
          <p:nvPr>
            <p:ph type="title"/>
          </p:nvPr>
        </p:nvSpPr>
        <p:spPr/>
        <p:txBody>
          <a:bodyPr>
            <a:noAutofit/>
          </a:bodyPr>
          <a:lstStyle/>
          <a:p>
            <a:r>
              <a:rPr lang="en-AU" sz="3200" dirty="0"/>
              <a:t>Figure 17: Median price of cocaine per gram, SA, 2003-2019</a:t>
            </a:r>
          </a:p>
        </p:txBody>
      </p:sp>
      <p:sp>
        <p:nvSpPr>
          <p:cNvPr id="4" name="Text Placeholder 3">
            <a:extLst>
              <a:ext uri="{FF2B5EF4-FFF2-40B4-BE49-F238E27FC236}">
                <a16:creationId xmlns:a16="http://schemas.microsoft.com/office/drawing/2014/main" id="{049065F3-D95C-497B-8A43-732CE68FA556}"/>
              </a:ext>
            </a:extLst>
          </p:cNvPr>
          <p:cNvSpPr>
            <a:spLocks noGrp="1"/>
          </p:cNvSpPr>
          <p:nvPr>
            <p:ph type="body" sz="quarter" idx="14"/>
          </p:nvPr>
        </p:nvSpPr>
        <p:spPr>
          <a:xfrm>
            <a:off x="838200" y="5660526"/>
            <a:ext cx="10515600" cy="316411"/>
          </a:xfrm>
        </p:spPr>
        <p:txBody>
          <a:bodyPr>
            <a:noAutofit/>
          </a:bodyPr>
          <a:lstStyle/>
          <a:p>
            <a:pPr marL="0" indent="0">
              <a:buNone/>
            </a:pPr>
            <a:r>
              <a:rPr lang="en-AU" sz="1100" dirty="0"/>
              <a:t>Note. Among those who commented. Data labels have been removed from figure throughout all years with small cell size (n≤5). *</a:t>
            </a:r>
            <a:r>
              <a:rPr lang="en-AU" sz="1100" i="1" dirty="0"/>
              <a:t>p</a:t>
            </a:r>
            <a:r>
              <a:rPr lang="en-AU" sz="1100" dirty="0"/>
              <a:t>&lt;0.050; **</a:t>
            </a:r>
            <a:r>
              <a:rPr lang="en-AU" sz="1100" i="1" dirty="0"/>
              <a:t>p</a:t>
            </a:r>
            <a:r>
              <a:rPr lang="en-AU" sz="1100" dirty="0"/>
              <a:t>&lt;0.010; ***</a:t>
            </a:r>
            <a:r>
              <a:rPr lang="en-AU" sz="1100" i="1" dirty="0"/>
              <a:t>p</a:t>
            </a:r>
            <a:r>
              <a:rPr lang="en-AU" sz="1100" dirty="0"/>
              <a:t>&lt;0.001 for 2018 versus 2019.</a:t>
            </a:r>
          </a:p>
        </p:txBody>
      </p:sp>
      <p:graphicFrame>
        <p:nvGraphicFramePr>
          <p:cNvPr id="5" name="Chart Placeholder 4">
            <a:extLst>
              <a:ext uri="{FF2B5EF4-FFF2-40B4-BE49-F238E27FC236}">
                <a16:creationId xmlns:a16="http://schemas.microsoft.com/office/drawing/2014/main" id="{7C13C938-CC07-4C8A-8765-DB8F3BB87286}"/>
              </a:ext>
            </a:extLst>
          </p:cNvPr>
          <p:cNvGraphicFramePr>
            <a:graphicFrameLocks noGrp="1"/>
          </p:cNvGraphicFramePr>
          <p:nvPr>
            <p:ph type="chart" sz="quarter" idx="13"/>
            <p:extLst>
              <p:ext uri="{D42A27DB-BD31-4B8C-83A1-F6EECF244321}">
                <p14:modId xmlns:p14="http://schemas.microsoft.com/office/powerpoint/2010/main" val="784629771"/>
              </p:ext>
            </p:extLst>
          </p:nvPr>
        </p:nvGraphicFramePr>
        <p:xfrm>
          <a:off x="838200" y="1674813"/>
          <a:ext cx="10520363" cy="3985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3169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4C98-5DC9-418E-812A-2A5F21ABDD4D}"/>
              </a:ext>
            </a:extLst>
          </p:cNvPr>
          <p:cNvSpPr>
            <a:spLocks noGrp="1"/>
          </p:cNvSpPr>
          <p:nvPr>
            <p:ph type="title"/>
          </p:nvPr>
        </p:nvSpPr>
        <p:spPr/>
        <p:txBody>
          <a:bodyPr>
            <a:noAutofit/>
          </a:bodyPr>
          <a:lstStyle/>
          <a:p>
            <a:r>
              <a:rPr lang="en-AU" sz="3200" dirty="0"/>
              <a:t>Figure 18: Current perceived purity of cocaine, SA, 2003-2019</a:t>
            </a:r>
          </a:p>
        </p:txBody>
      </p:sp>
      <p:sp>
        <p:nvSpPr>
          <p:cNvPr id="4" name="Text Placeholder 3">
            <a:extLst>
              <a:ext uri="{FF2B5EF4-FFF2-40B4-BE49-F238E27FC236}">
                <a16:creationId xmlns:a16="http://schemas.microsoft.com/office/drawing/2014/main" id="{349C9B47-5013-485C-BDBD-2ECB5B85D84F}"/>
              </a:ext>
            </a:extLst>
          </p:cNvPr>
          <p:cNvSpPr>
            <a:spLocks noGrp="1"/>
          </p:cNvSpPr>
          <p:nvPr>
            <p:ph type="body" sz="quarter" idx="14"/>
          </p:nvPr>
        </p:nvSpPr>
        <p:spPr>
          <a:xfrm>
            <a:off x="833438" y="5648230"/>
            <a:ext cx="10515600" cy="411546"/>
          </a:xfrm>
        </p:spPr>
        <p:txBody>
          <a:bodyPr>
            <a:normAutofit lnSpcReduction="10000"/>
          </a:bodyPr>
          <a:lstStyle/>
          <a:p>
            <a:pPr marL="0" indent="0">
              <a:buNone/>
            </a:pPr>
            <a:r>
              <a:rPr lang="en-GB" sz="1200" dirty="0"/>
              <a:t>Note. 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2740ACBB-802A-4605-B9D0-BBDC7BCF8F40}"/>
              </a:ext>
            </a:extLst>
          </p:cNvPr>
          <p:cNvGraphicFramePr>
            <a:graphicFrameLocks noGrp="1"/>
          </p:cNvGraphicFramePr>
          <p:nvPr>
            <p:ph type="chart" sz="quarter" idx="13"/>
            <p:extLst>
              <p:ext uri="{D42A27DB-BD31-4B8C-83A1-F6EECF244321}">
                <p14:modId xmlns:p14="http://schemas.microsoft.com/office/powerpoint/2010/main" val="46012699"/>
              </p:ext>
            </p:extLst>
          </p:nvPr>
        </p:nvGraphicFramePr>
        <p:xfrm>
          <a:off x="658906" y="1674812"/>
          <a:ext cx="10690132" cy="38556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303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D2C1-AE3B-48AE-92D2-454851680D26}"/>
              </a:ext>
            </a:extLst>
          </p:cNvPr>
          <p:cNvSpPr>
            <a:spLocks noGrp="1"/>
          </p:cNvSpPr>
          <p:nvPr>
            <p:ph type="title"/>
          </p:nvPr>
        </p:nvSpPr>
        <p:spPr>
          <a:xfrm>
            <a:off x="838200" y="521789"/>
            <a:ext cx="10515600" cy="946150"/>
          </a:xfrm>
        </p:spPr>
        <p:txBody>
          <a:bodyPr>
            <a:normAutofit/>
          </a:bodyPr>
          <a:lstStyle/>
          <a:p>
            <a:r>
              <a:rPr lang="en-AU" sz="3200" dirty="0"/>
              <a:t>Figure 1: Drug of choice, SA, 2003-2019</a:t>
            </a:r>
          </a:p>
        </p:txBody>
      </p:sp>
      <p:sp>
        <p:nvSpPr>
          <p:cNvPr id="4" name="Text Placeholder 3">
            <a:extLst>
              <a:ext uri="{FF2B5EF4-FFF2-40B4-BE49-F238E27FC236}">
                <a16:creationId xmlns:a16="http://schemas.microsoft.com/office/drawing/2014/main" id="{1AE46628-4C1D-4958-B6C9-0DF2B2240825}"/>
              </a:ext>
            </a:extLst>
          </p:cNvPr>
          <p:cNvSpPr>
            <a:spLocks noGrp="1"/>
          </p:cNvSpPr>
          <p:nvPr>
            <p:ph type="body" sz="quarter" idx="14"/>
          </p:nvPr>
        </p:nvSpPr>
        <p:spPr>
          <a:xfrm>
            <a:off x="924878" y="5503862"/>
            <a:ext cx="10515600" cy="473075"/>
          </a:xfrm>
        </p:spPr>
        <p:txBody>
          <a:bodyPr>
            <a:normAutofit/>
          </a:bodyPr>
          <a:lstStyle/>
          <a:p>
            <a:pPr marL="0" indent="0">
              <a:buNone/>
            </a:pPr>
            <a:r>
              <a:rPr lang="en-AU" sz="1200" dirty="0"/>
              <a:t>Note. Substances listed in this figure are the primary endorsed; nominal percentages have endorsed other substances. Data labels have been removed from figure in years 2003 and 2017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12" name="Chart Placeholder 11">
            <a:extLst>
              <a:ext uri="{FF2B5EF4-FFF2-40B4-BE49-F238E27FC236}">
                <a16:creationId xmlns:a16="http://schemas.microsoft.com/office/drawing/2014/main" id="{85EDAADA-757E-41AA-8234-47EC2DB46EDA}"/>
              </a:ext>
            </a:extLst>
          </p:cNvPr>
          <p:cNvGraphicFramePr>
            <a:graphicFrameLocks noGrp="1"/>
          </p:cNvGraphicFramePr>
          <p:nvPr>
            <p:ph type="chart" sz="quarter" idx="13"/>
            <p:extLst>
              <p:ext uri="{D42A27DB-BD31-4B8C-83A1-F6EECF244321}">
                <p14:modId xmlns:p14="http://schemas.microsoft.com/office/powerpoint/2010/main" val="2174975587"/>
              </p:ext>
            </p:extLst>
          </p:nvPr>
        </p:nvGraphicFramePr>
        <p:xfrm>
          <a:off x="838200" y="1674812"/>
          <a:ext cx="10520362" cy="3829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2101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E45C-D069-46F0-A633-D433E7D616BB}"/>
              </a:ext>
            </a:extLst>
          </p:cNvPr>
          <p:cNvSpPr>
            <a:spLocks noGrp="1"/>
          </p:cNvSpPr>
          <p:nvPr>
            <p:ph type="title"/>
          </p:nvPr>
        </p:nvSpPr>
        <p:spPr/>
        <p:txBody>
          <a:bodyPr>
            <a:noAutofit/>
          </a:bodyPr>
          <a:lstStyle/>
          <a:p>
            <a:r>
              <a:rPr lang="en-AU" sz="3200" dirty="0"/>
              <a:t>Figure 19: Current perceived availability of cocaine, SA, 2003-2019</a:t>
            </a:r>
          </a:p>
        </p:txBody>
      </p:sp>
      <p:sp>
        <p:nvSpPr>
          <p:cNvPr id="4" name="Text Placeholder 3">
            <a:extLst>
              <a:ext uri="{FF2B5EF4-FFF2-40B4-BE49-F238E27FC236}">
                <a16:creationId xmlns:a16="http://schemas.microsoft.com/office/drawing/2014/main" id="{4074F4EA-0E20-4BE0-9D04-B474539FE07D}"/>
              </a:ext>
            </a:extLst>
          </p:cNvPr>
          <p:cNvSpPr>
            <a:spLocks noGrp="1"/>
          </p:cNvSpPr>
          <p:nvPr>
            <p:ph type="body" sz="quarter" idx="14"/>
          </p:nvPr>
        </p:nvSpPr>
        <p:spPr>
          <a:xfrm>
            <a:off x="838200" y="5640636"/>
            <a:ext cx="10515600" cy="371746"/>
          </a:xfrm>
        </p:spPr>
        <p:txBody>
          <a:bodyPr>
            <a:normAutofit fontScale="25000" lnSpcReduction="20000"/>
          </a:bodyPr>
          <a:lstStyle/>
          <a:p>
            <a:pPr marL="0" indent="0">
              <a:buNone/>
            </a:pPr>
            <a:r>
              <a:rPr lang="en-GB" sz="4800" dirty="0"/>
              <a:t>Note. The response ‘Don’t know’ was excluded from analysis. </a:t>
            </a:r>
            <a:r>
              <a:rPr lang="en-AU" sz="4800" dirty="0"/>
              <a:t>Data labels have been removed from figure throughout all years with small cell size (i.e. n≤5). *</a:t>
            </a:r>
            <a:r>
              <a:rPr lang="en-AU" sz="4800" i="1" dirty="0"/>
              <a:t>p</a:t>
            </a:r>
            <a:r>
              <a:rPr lang="en-AU" sz="4800" dirty="0"/>
              <a:t>&lt;0.050; **</a:t>
            </a:r>
            <a:r>
              <a:rPr lang="en-AU" sz="4800" i="1" dirty="0"/>
              <a:t>p</a:t>
            </a:r>
            <a:r>
              <a:rPr lang="en-AU" sz="4800" dirty="0"/>
              <a:t>&lt;0.010; ***</a:t>
            </a:r>
            <a:r>
              <a:rPr lang="en-AU" sz="4800" i="1" dirty="0"/>
              <a:t>p</a:t>
            </a:r>
            <a:r>
              <a:rPr lang="en-AU" sz="4800" dirty="0"/>
              <a:t>&lt;0.001 for 2018 versus 2019.</a:t>
            </a:r>
            <a:r>
              <a:rPr lang="en-AU" sz="1200" dirty="0"/>
              <a:t>.</a:t>
            </a:r>
          </a:p>
          <a:p>
            <a:pPr marL="0" indent="0">
              <a:buNone/>
            </a:pPr>
            <a:r>
              <a:rPr lang="en-AU" sz="1200" dirty="0"/>
              <a:t>                                                                                                                                                                                                                                                                                                                                                                                                                                                                                                                                                                                                                                                                                                                                                                                                                                                                                                                                                                                                                                                                                                                                                                                                                                                                                                                                                                                                                                                                                                                                                                                                                                                                                                                                                                                                                                                                                                                                                                                                                                                                                                                                                                                                                                                                                                                                                                                                                                                                                                                                                                                                                                                                                                                                                                                                                                                                                                                                                                                                                                                                                                                                                                                                                                                                                                                                                                                                                                                                                                                                                                                                                                                                                                                                                                                                                                                                                                                                                                                                                                                                                                                                                                                                                                                                                                                                                                                                                                                                                                                                                                                                                                                                                                                                                                                                                                                                                                                                                                                                                                                                                                                                                                                                                                                                                                                                                                                                                                                                                                                                                                                                                                                                                                                                                                                                                                                                                                                                                                                                                                                                                                                                                                                                                                                                                                                                                                                                                                                                                                                                                                                                                                                                                                                                                                                                                                                                                                                                                                                                                                                                                                                                                                                                                                                                                                                                                                                                                                                                                                                                                                                                                                                                                                                                                                                                                                                                                                                                                                                                                                                                                                                                                                                                                                                                                                                                                                                                                                                                                                                                                                                                                                                                                                                                                                                                                                                                                                                                                                                                                                                                                                                                                                                                                                                                                                                                                                                                                                                                                                                                                                                                                                                                                                                                                                                                                                                                                                                                                                                                                                                                                                                                                                                                                                                                                                                                                                                                                                                                                                                                                                                                                                                                                                                                                                                                                                                                                                                                                                                                                                                                                                                                                                                                                                                                                                                                                                                                                                                                                                                                                                                                                                                                                                                                                                                                                                                                                                                                                                                                                                                                                                                                                                                                                                                                                                                                                                                                                                                                                                                                                             </a:t>
            </a:r>
          </a:p>
        </p:txBody>
      </p:sp>
      <p:graphicFrame>
        <p:nvGraphicFramePr>
          <p:cNvPr id="6" name="Chart Placeholder 5">
            <a:extLst>
              <a:ext uri="{FF2B5EF4-FFF2-40B4-BE49-F238E27FC236}">
                <a16:creationId xmlns:a16="http://schemas.microsoft.com/office/drawing/2014/main" id="{E85058E2-E77B-42D1-8185-0D0BF4282849}"/>
              </a:ext>
            </a:extLst>
          </p:cNvPr>
          <p:cNvGraphicFramePr>
            <a:graphicFrameLocks noGrp="1"/>
          </p:cNvGraphicFramePr>
          <p:nvPr>
            <p:ph type="chart" sz="quarter" idx="13"/>
            <p:extLst>
              <p:ext uri="{D42A27DB-BD31-4B8C-83A1-F6EECF244321}">
                <p14:modId xmlns:p14="http://schemas.microsoft.com/office/powerpoint/2010/main" val="2105977216"/>
              </p:ext>
            </p:extLst>
          </p:nvPr>
        </p:nvGraphicFramePr>
        <p:xfrm>
          <a:off x="838200" y="1677143"/>
          <a:ext cx="10520362" cy="38643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3209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301B-437C-4737-8121-79FBCCE30CB5}"/>
              </a:ext>
            </a:extLst>
          </p:cNvPr>
          <p:cNvSpPr>
            <a:spLocks noGrp="1"/>
          </p:cNvSpPr>
          <p:nvPr>
            <p:ph type="title"/>
          </p:nvPr>
        </p:nvSpPr>
        <p:spPr/>
        <p:txBody>
          <a:bodyPr>
            <a:noAutofit/>
          </a:bodyPr>
          <a:lstStyle/>
          <a:p>
            <a:r>
              <a:rPr lang="en-AU" sz="3200" dirty="0">
                <a:solidFill>
                  <a:schemeClr val="tx2"/>
                </a:solidFill>
              </a:rPr>
              <a:t>Figure 20: Past six month use and frequency of use of cannabis, SA, 2003-2019</a:t>
            </a:r>
          </a:p>
        </p:txBody>
      </p:sp>
      <p:sp>
        <p:nvSpPr>
          <p:cNvPr id="4" name="Text Placeholder 3">
            <a:extLst>
              <a:ext uri="{FF2B5EF4-FFF2-40B4-BE49-F238E27FC236}">
                <a16:creationId xmlns:a16="http://schemas.microsoft.com/office/drawing/2014/main" id="{00FC2738-A37A-4A38-9FFA-5F78AB1F035C}"/>
              </a:ext>
            </a:extLst>
          </p:cNvPr>
          <p:cNvSpPr>
            <a:spLocks noGrp="1"/>
          </p:cNvSpPr>
          <p:nvPr>
            <p:ph type="body" sz="quarter" idx="14"/>
          </p:nvPr>
        </p:nvSpPr>
        <p:spPr>
          <a:xfrm>
            <a:off x="838200" y="5651654"/>
            <a:ext cx="10515600" cy="454544"/>
          </a:xfrm>
        </p:spPr>
        <p:txBody>
          <a:bodyPr>
            <a:noAutofit/>
          </a:bodyPr>
          <a:lstStyle/>
          <a:p>
            <a:pPr marL="0" indent="0">
              <a:buNone/>
            </a:pPr>
            <a:r>
              <a:rPr lang="en-AU" sz="1200" dirty="0"/>
              <a:t>Note. Median days computed among those who reported recent use (maximum 180 days). Median days rounded to the nearest whole number.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7" name="Chart 6">
            <a:extLst>
              <a:ext uri="{FF2B5EF4-FFF2-40B4-BE49-F238E27FC236}">
                <a16:creationId xmlns:a16="http://schemas.microsoft.com/office/drawing/2014/main" id="{C731C4BF-DED6-46C9-A0B7-2BBD5D122519}"/>
              </a:ext>
            </a:extLst>
          </p:cNvPr>
          <p:cNvGraphicFramePr/>
          <p:nvPr>
            <p:extLst>
              <p:ext uri="{D42A27DB-BD31-4B8C-83A1-F6EECF244321}">
                <p14:modId xmlns:p14="http://schemas.microsoft.com/office/powerpoint/2010/main" val="3230181485"/>
              </p:ext>
            </p:extLst>
          </p:nvPr>
        </p:nvGraphicFramePr>
        <p:xfrm>
          <a:off x="838200" y="1809750"/>
          <a:ext cx="9867900" cy="38419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97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F276-194C-4BA0-BD0F-90FDD0556217}"/>
              </a:ext>
            </a:extLst>
          </p:cNvPr>
          <p:cNvSpPr>
            <a:spLocks noGrp="1"/>
          </p:cNvSpPr>
          <p:nvPr>
            <p:ph type="title"/>
          </p:nvPr>
        </p:nvSpPr>
        <p:spPr/>
        <p:txBody>
          <a:bodyPr>
            <a:noAutofit/>
          </a:bodyPr>
          <a:lstStyle/>
          <a:p>
            <a:r>
              <a:rPr lang="en-AU" sz="3200" dirty="0">
                <a:solidFill>
                  <a:schemeClr val="tx2"/>
                </a:solidFill>
              </a:rPr>
              <a:t>Figure 21: Median price of hydroponic (a) and bush (b) cannabis per ounce and gram, SA, 2006-2019</a:t>
            </a:r>
          </a:p>
        </p:txBody>
      </p:sp>
      <p:sp>
        <p:nvSpPr>
          <p:cNvPr id="4" name="Text Placeholder 3">
            <a:extLst>
              <a:ext uri="{FF2B5EF4-FFF2-40B4-BE49-F238E27FC236}">
                <a16:creationId xmlns:a16="http://schemas.microsoft.com/office/drawing/2014/main" id="{06AC52F6-2AD6-4537-95D4-30AA57C884EE}"/>
              </a:ext>
            </a:extLst>
          </p:cNvPr>
          <p:cNvSpPr>
            <a:spLocks noGrp="1"/>
          </p:cNvSpPr>
          <p:nvPr>
            <p:ph type="body" sz="quarter" idx="14"/>
          </p:nvPr>
        </p:nvSpPr>
        <p:spPr>
          <a:xfrm>
            <a:off x="848671" y="5628088"/>
            <a:ext cx="10515600" cy="364609"/>
          </a:xfrm>
        </p:spPr>
        <p:txBody>
          <a:bodyPr>
            <a:noAutofit/>
          </a:bodyPr>
          <a:lstStyle/>
          <a:p>
            <a:pPr marL="0" indent="0">
              <a:buNone/>
            </a:pPr>
            <a:r>
              <a:rPr lang="en-AU" sz="1200" dirty="0"/>
              <a:t>Note. From 2006 onwards hydroponic and bush cannabis data collected separately.  *</a:t>
            </a:r>
            <a:r>
              <a:rPr lang="en-AU" sz="1200" i="1" dirty="0"/>
              <a:t>p</a:t>
            </a:r>
            <a:r>
              <a:rPr lang="en-AU" sz="1200" dirty="0"/>
              <a:t>&lt;0.050; **</a:t>
            </a:r>
            <a:r>
              <a:rPr lang="en-AU" sz="1200" i="1" dirty="0"/>
              <a:t>p</a:t>
            </a:r>
            <a:r>
              <a:rPr lang="en-AU" sz="1200" dirty="0"/>
              <a:t>&lt;0.010; ***p&lt;0.001 for 2018 versus 2019.</a:t>
            </a:r>
          </a:p>
          <a:p>
            <a:pPr marL="0" indent="0">
              <a:buNone/>
            </a:pPr>
            <a:endParaRPr lang="en-AU" sz="1200" dirty="0"/>
          </a:p>
        </p:txBody>
      </p:sp>
      <p:sp>
        <p:nvSpPr>
          <p:cNvPr id="7" name="TextBox 6">
            <a:extLst>
              <a:ext uri="{FF2B5EF4-FFF2-40B4-BE49-F238E27FC236}">
                <a16:creationId xmlns:a16="http://schemas.microsoft.com/office/drawing/2014/main" id="{BAA887C8-6831-4F29-883B-05EBB225845B}"/>
              </a:ext>
            </a:extLst>
          </p:cNvPr>
          <p:cNvSpPr txBox="1"/>
          <p:nvPr/>
        </p:nvSpPr>
        <p:spPr>
          <a:xfrm>
            <a:off x="848671" y="1565908"/>
            <a:ext cx="2710999" cy="646331"/>
          </a:xfrm>
          <a:prstGeom prst="rect">
            <a:avLst/>
          </a:prstGeom>
          <a:noFill/>
        </p:spPr>
        <p:txBody>
          <a:bodyPr wrap="none" rtlCol="0">
            <a:spAutoFit/>
          </a:bodyPr>
          <a:lstStyle/>
          <a:p>
            <a:r>
              <a:rPr lang="en-AU" dirty="0"/>
              <a:t>(A) Hydroponic cannabis</a:t>
            </a:r>
          </a:p>
          <a:p>
            <a:endParaRPr lang="en-AU" dirty="0"/>
          </a:p>
        </p:txBody>
      </p:sp>
      <p:sp>
        <p:nvSpPr>
          <p:cNvPr id="8" name="TextBox 7">
            <a:extLst>
              <a:ext uri="{FF2B5EF4-FFF2-40B4-BE49-F238E27FC236}">
                <a16:creationId xmlns:a16="http://schemas.microsoft.com/office/drawing/2014/main" id="{87CC23E6-D2F0-45F7-944F-B11590676694}"/>
              </a:ext>
            </a:extLst>
          </p:cNvPr>
          <p:cNvSpPr txBox="1"/>
          <p:nvPr/>
        </p:nvSpPr>
        <p:spPr>
          <a:xfrm>
            <a:off x="6818861" y="1565909"/>
            <a:ext cx="2069797" cy="646331"/>
          </a:xfrm>
          <a:prstGeom prst="rect">
            <a:avLst/>
          </a:prstGeom>
          <a:noFill/>
        </p:spPr>
        <p:txBody>
          <a:bodyPr wrap="none" rtlCol="0">
            <a:spAutoFit/>
          </a:bodyPr>
          <a:lstStyle/>
          <a:p>
            <a:pPr lvl="0"/>
            <a:r>
              <a:rPr lang="en-AU" dirty="0"/>
              <a:t>(B) Bush cannabis</a:t>
            </a:r>
          </a:p>
          <a:p>
            <a:endParaRPr lang="en-AU" dirty="0"/>
          </a:p>
        </p:txBody>
      </p:sp>
      <p:graphicFrame>
        <p:nvGraphicFramePr>
          <p:cNvPr id="9" name="Chart 8">
            <a:extLst>
              <a:ext uri="{FF2B5EF4-FFF2-40B4-BE49-F238E27FC236}">
                <a16:creationId xmlns:a16="http://schemas.microsoft.com/office/drawing/2014/main" id="{B63D3338-6A0C-4B5E-BC27-9D1508BEDD0E}"/>
              </a:ext>
            </a:extLst>
          </p:cNvPr>
          <p:cNvGraphicFramePr/>
          <p:nvPr>
            <p:extLst>
              <p:ext uri="{D42A27DB-BD31-4B8C-83A1-F6EECF244321}">
                <p14:modId xmlns:p14="http://schemas.microsoft.com/office/powerpoint/2010/main" val="2555973597"/>
              </p:ext>
            </p:extLst>
          </p:nvPr>
        </p:nvGraphicFramePr>
        <p:xfrm>
          <a:off x="286696" y="2012356"/>
          <a:ext cx="5838825" cy="3416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D4C04A11-2D5A-4181-AC61-4B4DA22535D7}"/>
              </a:ext>
            </a:extLst>
          </p:cNvPr>
          <p:cNvGraphicFramePr/>
          <p:nvPr>
            <p:extLst>
              <p:ext uri="{D42A27DB-BD31-4B8C-83A1-F6EECF244321}">
                <p14:modId xmlns:p14="http://schemas.microsoft.com/office/powerpoint/2010/main" val="1388028379"/>
              </p:ext>
            </p:extLst>
          </p:nvPr>
        </p:nvGraphicFramePr>
        <p:xfrm>
          <a:off x="6125521" y="2012355"/>
          <a:ext cx="5819775" cy="3416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6792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1F48-B563-4525-AB76-885B28BE9C22}"/>
              </a:ext>
            </a:extLst>
          </p:cNvPr>
          <p:cNvSpPr>
            <a:spLocks noGrp="1"/>
          </p:cNvSpPr>
          <p:nvPr>
            <p:ph type="title"/>
          </p:nvPr>
        </p:nvSpPr>
        <p:spPr/>
        <p:txBody>
          <a:bodyPr>
            <a:noAutofit/>
          </a:bodyPr>
          <a:lstStyle/>
          <a:p>
            <a:r>
              <a:rPr lang="en-AU" sz="3200" dirty="0"/>
              <a:t>Figure 22: Current potency of hydroponic (a) and bush (b) cannabis, SA, 2006-2019</a:t>
            </a:r>
          </a:p>
        </p:txBody>
      </p:sp>
      <p:sp>
        <p:nvSpPr>
          <p:cNvPr id="4" name="Text Placeholder 3">
            <a:extLst>
              <a:ext uri="{FF2B5EF4-FFF2-40B4-BE49-F238E27FC236}">
                <a16:creationId xmlns:a16="http://schemas.microsoft.com/office/drawing/2014/main" id="{B643FE2C-1527-4EA4-AE1E-366715C0081D}"/>
              </a:ext>
            </a:extLst>
          </p:cNvPr>
          <p:cNvSpPr>
            <a:spLocks noGrp="1"/>
          </p:cNvSpPr>
          <p:nvPr>
            <p:ph type="body" sz="quarter" idx="14"/>
          </p:nvPr>
        </p:nvSpPr>
        <p:spPr>
          <a:xfrm>
            <a:off x="690562" y="5665599"/>
            <a:ext cx="10515600" cy="496309"/>
          </a:xfrm>
        </p:spPr>
        <p:txBody>
          <a:bodyPr>
            <a:normAutofit/>
          </a:bodyPr>
          <a:lstStyle/>
          <a:p>
            <a:pPr marL="0" indent="0">
              <a:buNone/>
            </a:pPr>
            <a:r>
              <a:rPr lang="en-AU" sz="1200" dirty="0"/>
              <a:t>Note. </a:t>
            </a:r>
            <a:r>
              <a:rPr lang="en-GB" sz="1200" dirty="0"/>
              <a:t>The response ‘Don’t know’ was excluded from analysis</a:t>
            </a:r>
            <a:r>
              <a:rPr lang="en-AU" sz="1200" dirty="0"/>
              <a:t>. From 2006 onwards hydroponic and bush cannabis data collected separately. Data labels have been removed from figures throughout all years with small cell size (i.e. n≤5). *p&lt;0.050; **p&lt;0.010; ***p&lt;0.001 for 2018 versus 2019.</a:t>
            </a:r>
          </a:p>
        </p:txBody>
      </p:sp>
      <p:graphicFrame>
        <p:nvGraphicFramePr>
          <p:cNvPr id="5" name="Chart Placeholder 4">
            <a:extLst>
              <a:ext uri="{FF2B5EF4-FFF2-40B4-BE49-F238E27FC236}">
                <a16:creationId xmlns:a16="http://schemas.microsoft.com/office/drawing/2014/main" id="{76AD97A8-9E66-4A08-9243-9D38188D5918}"/>
              </a:ext>
            </a:extLst>
          </p:cNvPr>
          <p:cNvGraphicFramePr>
            <a:graphicFrameLocks noGrp="1"/>
          </p:cNvGraphicFramePr>
          <p:nvPr>
            <p:ph type="chart" sz="quarter" idx="13"/>
            <p:extLst>
              <p:ext uri="{D42A27DB-BD31-4B8C-83A1-F6EECF244321}">
                <p14:modId xmlns:p14="http://schemas.microsoft.com/office/powerpoint/2010/main" val="4269502946"/>
              </p:ext>
            </p:extLst>
          </p:nvPr>
        </p:nvGraphicFramePr>
        <p:xfrm>
          <a:off x="107576" y="1783715"/>
          <a:ext cx="5988424" cy="3859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Placeholder 6">
            <a:extLst>
              <a:ext uri="{FF2B5EF4-FFF2-40B4-BE49-F238E27FC236}">
                <a16:creationId xmlns:a16="http://schemas.microsoft.com/office/drawing/2014/main" id="{A21966FA-EEB1-414E-B628-48B17BE6088B}"/>
              </a:ext>
            </a:extLst>
          </p:cNvPr>
          <p:cNvGraphicFramePr>
            <a:graphicFrameLocks/>
          </p:cNvGraphicFramePr>
          <p:nvPr>
            <p:extLst>
              <p:ext uri="{D42A27DB-BD31-4B8C-83A1-F6EECF244321}">
                <p14:modId xmlns:p14="http://schemas.microsoft.com/office/powerpoint/2010/main" val="1192731688"/>
              </p:ext>
            </p:extLst>
          </p:nvPr>
        </p:nvGraphicFramePr>
        <p:xfrm>
          <a:off x="6173152" y="1760854"/>
          <a:ext cx="5911272" cy="385902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43B685C-6675-4E1C-9029-FA44E92248C1}"/>
              </a:ext>
            </a:extLst>
          </p:cNvPr>
          <p:cNvSpPr txBox="1"/>
          <p:nvPr/>
        </p:nvSpPr>
        <p:spPr>
          <a:xfrm>
            <a:off x="838200" y="1588769"/>
            <a:ext cx="2710999" cy="646331"/>
          </a:xfrm>
          <a:prstGeom prst="rect">
            <a:avLst/>
          </a:prstGeom>
          <a:noFill/>
        </p:spPr>
        <p:txBody>
          <a:bodyPr wrap="none" rtlCol="0">
            <a:spAutoFit/>
          </a:bodyPr>
          <a:lstStyle/>
          <a:p>
            <a:r>
              <a:rPr lang="en-AU" dirty="0"/>
              <a:t>(A) Hydroponic cannabis</a:t>
            </a:r>
          </a:p>
          <a:p>
            <a:endParaRPr lang="en-AU" dirty="0"/>
          </a:p>
        </p:txBody>
      </p:sp>
      <p:sp>
        <p:nvSpPr>
          <p:cNvPr id="8" name="TextBox 7">
            <a:extLst>
              <a:ext uri="{FF2B5EF4-FFF2-40B4-BE49-F238E27FC236}">
                <a16:creationId xmlns:a16="http://schemas.microsoft.com/office/drawing/2014/main" id="{CF5B693A-615A-472D-8C9B-3B33B7AA4ECA}"/>
              </a:ext>
            </a:extLst>
          </p:cNvPr>
          <p:cNvSpPr txBox="1"/>
          <p:nvPr/>
        </p:nvSpPr>
        <p:spPr>
          <a:xfrm>
            <a:off x="6876270" y="1588768"/>
            <a:ext cx="2069797" cy="646331"/>
          </a:xfrm>
          <a:prstGeom prst="rect">
            <a:avLst/>
          </a:prstGeom>
          <a:noFill/>
        </p:spPr>
        <p:txBody>
          <a:bodyPr wrap="none" rtlCol="0">
            <a:spAutoFit/>
          </a:bodyPr>
          <a:lstStyle/>
          <a:p>
            <a:pPr lvl="0"/>
            <a:r>
              <a:rPr lang="en-AU" dirty="0"/>
              <a:t>(B) Bush cannabis</a:t>
            </a:r>
          </a:p>
          <a:p>
            <a:endParaRPr lang="en-AU" dirty="0"/>
          </a:p>
        </p:txBody>
      </p:sp>
    </p:spTree>
    <p:extLst>
      <p:ext uri="{BB962C8B-B14F-4D97-AF65-F5344CB8AC3E}">
        <p14:creationId xmlns:p14="http://schemas.microsoft.com/office/powerpoint/2010/main" val="1923216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804A-58E0-4F53-B2F0-E31875FCE308}"/>
              </a:ext>
            </a:extLst>
          </p:cNvPr>
          <p:cNvSpPr>
            <a:spLocks noGrp="1"/>
          </p:cNvSpPr>
          <p:nvPr>
            <p:ph type="title"/>
          </p:nvPr>
        </p:nvSpPr>
        <p:spPr/>
        <p:txBody>
          <a:bodyPr>
            <a:noAutofit/>
          </a:bodyPr>
          <a:lstStyle/>
          <a:p>
            <a:r>
              <a:rPr lang="en-AU" sz="3200" dirty="0"/>
              <a:t>Figure 23: Current perceived availability of hydroponic (a) and bush (b) cannabis, SA, 2006-2019</a:t>
            </a:r>
          </a:p>
        </p:txBody>
      </p:sp>
      <p:sp>
        <p:nvSpPr>
          <p:cNvPr id="4" name="Text Placeholder 3">
            <a:extLst>
              <a:ext uri="{FF2B5EF4-FFF2-40B4-BE49-F238E27FC236}">
                <a16:creationId xmlns:a16="http://schemas.microsoft.com/office/drawing/2014/main" id="{9C5E9AAC-062B-451D-BEE2-4D9CCD548A1E}"/>
              </a:ext>
            </a:extLst>
          </p:cNvPr>
          <p:cNvSpPr>
            <a:spLocks noGrp="1"/>
          </p:cNvSpPr>
          <p:nvPr>
            <p:ph type="body" sz="quarter" idx="14"/>
          </p:nvPr>
        </p:nvSpPr>
        <p:spPr>
          <a:xfrm>
            <a:off x="918093" y="5668761"/>
            <a:ext cx="10515600" cy="450082"/>
          </a:xfrm>
        </p:spPr>
        <p:txBody>
          <a:bodyPr>
            <a:normAutofit/>
          </a:bodyPr>
          <a:lstStyle/>
          <a:p>
            <a:pPr marL="0" indent="0">
              <a:buNone/>
            </a:pPr>
            <a:r>
              <a:rPr lang="en-AU" sz="1200" dirty="0"/>
              <a:t>Note. </a:t>
            </a:r>
            <a:r>
              <a:rPr lang="en-GB" sz="1200" dirty="0"/>
              <a:t>The response ‘Don’t know’ was excluded from analysis</a:t>
            </a:r>
            <a:r>
              <a:rPr lang="en-AU" sz="1200" dirty="0"/>
              <a:t>. From 2006 onwards hydroponic and bush cannabis data collected separately. Data labels have been removed from figures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endParaRPr lang="en-AU" sz="1200" dirty="0"/>
          </a:p>
        </p:txBody>
      </p:sp>
      <p:graphicFrame>
        <p:nvGraphicFramePr>
          <p:cNvPr id="9" name="Chart Placeholder 8">
            <a:extLst>
              <a:ext uri="{FF2B5EF4-FFF2-40B4-BE49-F238E27FC236}">
                <a16:creationId xmlns:a16="http://schemas.microsoft.com/office/drawing/2014/main" id="{4917889C-7553-4380-8B2A-DC40463BA91B}"/>
              </a:ext>
            </a:extLst>
          </p:cNvPr>
          <p:cNvGraphicFramePr>
            <a:graphicFrameLocks noGrp="1"/>
          </p:cNvGraphicFramePr>
          <p:nvPr>
            <p:ph type="chart" sz="quarter" idx="13"/>
            <p:extLst>
              <p:ext uri="{D42A27DB-BD31-4B8C-83A1-F6EECF244321}">
                <p14:modId xmlns:p14="http://schemas.microsoft.com/office/powerpoint/2010/main" val="21459647"/>
              </p:ext>
            </p:extLst>
          </p:nvPr>
        </p:nvGraphicFramePr>
        <p:xfrm>
          <a:off x="0" y="1811473"/>
          <a:ext cx="5970587" cy="38344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Placeholder 8">
            <a:extLst>
              <a:ext uri="{FF2B5EF4-FFF2-40B4-BE49-F238E27FC236}">
                <a16:creationId xmlns:a16="http://schemas.microsoft.com/office/drawing/2014/main" id="{546E3815-A728-4403-8D68-2A58805C99BC}"/>
              </a:ext>
            </a:extLst>
          </p:cNvPr>
          <p:cNvGraphicFramePr>
            <a:graphicFrameLocks/>
          </p:cNvGraphicFramePr>
          <p:nvPr>
            <p:extLst>
              <p:ext uri="{D42A27DB-BD31-4B8C-83A1-F6EECF244321}">
                <p14:modId xmlns:p14="http://schemas.microsoft.com/office/powerpoint/2010/main" val="4092612567"/>
              </p:ext>
            </p:extLst>
          </p:nvPr>
        </p:nvGraphicFramePr>
        <p:xfrm>
          <a:off x="6221413" y="1811473"/>
          <a:ext cx="5970587" cy="38344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1C8C944-68D2-455C-88F8-897FC5FF321F}"/>
              </a:ext>
            </a:extLst>
          </p:cNvPr>
          <p:cNvSpPr txBox="1"/>
          <p:nvPr/>
        </p:nvSpPr>
        <p:spPr>
          <a:xfrm>
            <a:off x="1049737" y="1588769"/>
            <a:ext cx="2710999" cy="646331"/>
          </a:xfrm>
          <a:prstGeom prst="rect">
            <a:avLst/>
          </a:prstGeom>
          <a:noFill/>
        </p:spPr>
        <p:txBody>
          <a:bodyPr wrap="none" rtlCol="0">
            <a:spAutoFit/>
          </a:bodyPr>
          <a:lstStyle/>
          <a:p>
            <a:r>
              <a:rPr lang="en-AU" dirty="0"/>
              <a:t>(A) Hydroponic cannabis</a:t>
            </a:r>
          </a:p>
          <a:p>
            <a:endParaRPr lang="en-AU" dirty="0"/>
          </a:p>
        </p:txBody>
      </p:sp>
      <p:sp>
        <p:nvSpPr>
          <p:cNvPr id="12" name="TextBox 11">
            <a:extLst>
              <a:ext uri="{FF2B5EF4-FFF2-40B4-BE49-F238E27FC236}">
                <a16:creationId xmlns:a16="http://schemas.microsoft.com/office/drawing/2014/main" id="{3D041B92-BFDD-4870-B631-91DDCFB89228}"/>
              </a:ext>
            </a:extLst>
          </p:cNvPr>
          <p:cNvSpPr txBox="1"/>
          <p:nvPr/>
        </p:nvSpPr>
        <p:spPr>
          <a:xfrm>
            <a:off x="6175893" y="1588768"/>
            <a:ext cx="2069797" cy="646331"/>
          </a:xfrm>
          <a:prstGeom prst="rect">
            <a:avLst/>
          </a:prstGeom>
          <a:noFill/>
        </p:spPr>
        <p:txBody>
          <a:bodyPr wrap="none" rtlCol="0">
            <a:spAutoFit/>
          </a:bodyPr>
          <a:lstStyle/>
          <a:p>
            <a:pPr lvl="0"/>
            <a:r>
              <a:rPr lang="en-AU" dirty="0"/>
              <a:t>(B) Bush cannabis</a:t>
            </a:r>
          </a:p>
          <a:p>
            <a:endParaRPr lang="en-AU" dirty="0"/>
          </a:p>
        </p:txBody>
      </p:sp>
    </p:spTree>
    <p:extLst>
      <p:ext uri="{BB962C8B-B14F-4D97-AF65-F5344CB8AC3E}">
        <p14:creationId xmlns:p14="http://schemas.microsoft.com/office/powerpoint/2010/main" val="3699143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FC26-0375-415B-A7DF-600A78E76C7F}"/>
              </a:ext>
            </a:extLst>
          </p:cNvPr>
          <p:cNvSpPr>
            <a:spLocks noGrp="1"/>
          </p:cNvSpPr>
          <p:nvPr>
            <p:ph type="title"/>
          </p:nvPr>
        </p:nvSpPr>
        <p:spPr/>
        <p:txBody>
          <a:bodyPr>
            <a:noAutofit/>
          </a:bodyPr>
          <a:lstStyle/>
          <a:p>
            <a:r>
              <a:rPr lang="en-AU" sz="3200" dirty="0"/>
              <a:t>Figure 24: Past six month use and frequency of use of ketamine, SA, 2003-2019</a:t>
            </a:r>
          </a:p>
        </p:txBody>
      </p:sp>
      <p:sp>
        <p:nvSpPr>
          <p:cNvPr id="4" name="Text Placeholder 3">
            <a:extLst>
              <a:ext uri="{FF2B5EF4-FFF2-40B4-BE49-F238E27FC236}">
                <a16:creationId xmlns:a16="http://schemas.microsoft.com/office/drawing/2014/main" id="{6C65A525-2C91-41C9-89FB-45D9A8B686DB}"/>
              </a:ext>
            </a:extLst>
          </p:cNvPr>
          <p:cNvSpPr>
            <a:spLocks noGrp="1"/>
          </p:cNvSpPr>
          <p:nvPr>
            <p:ph type="body" sz="quarter" idx="14"/>
          </p:nvPr>
        </p:nvSpPr>
        <p:spPr>
          <a:xfrm>
            <a:off x="838200" y="5521200"/>
            <a:ext cx="10515600" cy="529976"/>
          </a:xfrm>
        </p:spPr>
        <p:txBody>
          <a:bodyPr>
            <a:noAutofit/>
          </a:bodyPr>
          <a:lstStyle/>
          <a:p>
            <a:pPr marL="0" indent="0">
              <a:buNone/>
            </a:pPr>
            <a:r>
              <a:rPr lang="en-AU" sz="1200" dirty="0"/>
              <a:t>Note. Median days computed among those who reported recent use (maximum 180 days). Median days rounded to the nearest whole number. Y axis reduced to 5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1C091D6-4F85-410E-A91D-45A7045CB817}"/>
              </a:ext>
            </a:extLst>
          </p:cNvPr>
          <p:cNvGraphicFramePr>
            <a:graphicFrameLocks noGrp="1" noChangeAspect="1"/>
          </p:cNvGraphicFramePr>
          <p:nvPr>
            <p:ph type="chart" sz="quarter" idx="13"/>
            <p:extLst>
              <p:ext uri="{D42A27DB-BD31-4B8C-83A1-F6EECF244321}">
                <p14:modId xmlns:p14="http://schemas.microsoft.com/office/powerpoint/2010/main" val="1159677389"/>
              </p:ext>
            </p:extLst>
          </p:nvPr>
        </p:nvGraphicFramePr>
        <p:xfrm>
          <a:off x="833437" y="1789113"/>
          <a:ext cx="10636903" cy="3547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4728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FC26-0375-415B-A7DF-600A78E76C7F}"/>
              </a:ext>
            </a:extLst>
          </p:cNvPr>
          <p:cNvSpPr>
            <a:spLocks noGrp="1"/>
          </p:cNvSpPr>
          <p:nvPr>
            <p:ph type="title"/>
          </p:nvPr>
        </p:nvSpPr>
        <p:spPr/>
        <p:txBody>
          <a:bodyPr>
            <a:noAutofit/>
          </a:bodyPr>
          <a:lstStyle/>
          <a:p>
            <a:r>
              <a:rPr lang="en-AU" sz="3200" dirty="0"/>
              <a:t>Figure 25: Median price of ketamine per gram, SA, 2003-2019</a:t>
            </a:r>
          </a:p>
        </p:txBody>
      </p:sp>
      <p:sp>
        <p:nvSpPr>
          <p:cNvPr id="4" name="Text Placeholder 3">
            <a:extLst>
              <a:ext uri="{FF2B5EF4-FFF2-40B4-BE49-F238E27FC236}">
                <a16:creationId xmlns:a16="http://schemas.microsoft.com/office/drawing/2014/main" id="{6C65A525-2C91-41C9-89FB-45D9A8B686DB}"/>
              </a:ext>
            </a:extLst>
          </p:cNvPr>
          <p:cNvSpPr>
            <a:spLocks noGrp="1"/>
          </p:cNvSpPr>
          <p:nvPr>
            <p:ph type="body" sz="quarter" idx="14"/>
          </p:nvPr>
        </p:nvSpPr>
        <p:spPr>
          <a:xfrm>
            <a:off x="838200" y="5521200"/>
            <a:ext cx="10515600" cy="529976"/>
          </a:xfrm>
        </p:spPr>
        <p:txBody>
          <a:bodyPr>
            <a:noAutofit/>
          </a:bodyPr>
          <a:lstStyle/>
          <a:p>
            <a:pPr marL="0" indent="0">
              <a:buNone/>
            </a:pPr>
            <a:r>
              <a:rPr lang="en-AU" sz="1200" dirty="0"/>
              <a:t>Note. Median days computed among those who reported recent use (maximum 180 days). Median days rounded to the nearest whole number. Y axis reduced to 5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 No Participants reported purchasing ketamine in 2014 &amp; 2015.</a:t>
            </a:r>
          </a:p>
          <a:p>
            <a:pPr marL="0" indent="0">
              <a:buNone/>
            </a:pPr>
            <a:endParaRPr lang="en-AU" sz="1200" dirty="0"/>
          </a:p>
        </p:txBody>
      </p:sp>
      <p:graphicFrame>
        <p:nvGraphicFramePr>
          <p:cNvPr id="7" name="Chart 6">
            <a:extLst>
              <a:ext uri="{FF2B5EF4-FFF2-40B4-BE49-F238E27FC236}">
                <a16:creationId xmlns:a16="http://schemas.microsoft.com/office/drawing/2014/main" id="{4628078F-F425-4D83-8871-AD3B2063771C}"/>
              </a:ext>
            </a:extLst>
          </p:cNvPr>
          <p:cNvGraphicFramePr/>
          <p:nvPr>
            <p:extLst>
              <p:ext uri="{D42A27DB-BD31-4B8C-83A1-F6EECF244321}">
                <p14:modId xmlns:p14="http://schemas.microsoft.com/office/powerpoint/2010/main" val="3916302864"/>
              </p:ext>
            </p:extLst>
          </p:nvPr>
        </p:nvGraphicFramePr>
        <p:xfrm>
          <a:off x="560439" y="1718530"/>
          <a:ext cx="10220632" cy="38026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569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FC26-0375-415B-A7DF-600A78E76C7F}"/>
              </a:ext>
            </a:extLst>
          </p:cNvPr>
          <p:cNvSpPr>
            <a:spLocks noGrp="1"/>
          </p:cNvSpPr>
          <p:nvPr>
            <p:ph type="title"/>
          </p:nvPr>
        </p:nvSpPr>
        <p:spPr/>
        <p:txBody>
          <a:bodyPr>
            <a:noAutofit/>
          </a:bodyPr>
          <a:lstStyle/>
          <a:p>
            <a:r>
              <a:rPr lang="en-AU" sz="3200" dirty="0"/>
              <a:t>Figure 26: Current perceived purity of ketamine, SA, 2003-2019</a:t>
            </a:r>
          </a:p>
        </p:txBody>
      </p:sp>
      <p:sp>
        <p:nvSpPr>
          <p:cNvPr id="4" name="Text Placeholder 3">
            <a:extLst>
              <a:ext uri="{FF2B5EF4-FFF2-40B4-BE49-F238E27FC236}">
                <a16:creationId xmlns:a16="http://schemas.microsoft.com/office/drawing/2014/main" id="{6C65A525-2C91-41C9-89FB-45D9A8B686DB}"/>
              </a:ext>
            </a:extLst>
          </p:cNvPr>
          <p:cNvSpPr>
            <a:spLocks noGrp="1"/>
          </p:cNvSpPr>
          <p:nvPr>
            <p:ph type="body" sz="quarter" idx="14"/>
          </p:nvPr>
        </p:nvSpPr>
        <p:spPr>
          <a:xfrm>
            <a:off x="838200" y="5818380"/>
            <a:ext cx="10515600" cy="529976"/>
          </a:xfrm>
        </p:spPr>
        <p:txBody>
          <a:bodyPr>
            <a:noAutofit/>
          </a:bodyPr>
          <a:lstStyle/>
          <a:p>
            <a:pPr marL="0" indent="0">
              <a:buNone/>
            </a:pPr>
            <a:r>
              <a:rPr lang="en-AU" sz="1200" dirty="0"/>
              <a:t>Note. Median days computed among those who reported recent use (maximum 180 days). Median days rounded to the nearest whole number. Y axis reduced to 5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4">
            <a:extLst>
              <a:ext uri="{FF2B5EF4-FFF2-40B4-BE49-F238E27FC236}">
                <a16:creationId xmlns:a16="http://schemas.microsoft.com/office/drawing/2014/main" id="{E361E815-C098-4DD8-9D95-0FE99EDFDD07}"/>
              </a:ext>
            </a:extLst>
          </p:cNvPr>
          <p:cNvGraphicFramePr/>
          <p:nvPr>
            <p:extLst>
              <p:ext uri="{D42A27DB-BD31-4B8C-83A1-F6EECF244321}">
                <p14:modId xmlns:p14="http://schemas.microsoft.com/office/powerpoint/2010/main" val="3389800931"/>
              </p:ext>
            </p:extLst>
          </p:nvPr>
        </p:nvGraphicFramePr>
        <p:xfrm>
          <a:off x="937260" y="1619250"/>
          <a:ext cx="9299480" cy="41991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3533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FC26-0375-415B-A7DF-600A78E76C7F}"/>
              </a:ext>
            </a:extLst>
          </p:cNvPr>
          <p:cNvSpPr>
            <a:spLocks noGrp="1"/>
          </p:cNvSpPr>
          <p:nvPr>
            <p:ph type="title"/>
          </p:nvPr>
        </p:nvSpPr>
        <p:spPr/>
        <p:txBody>
          <a:bodyPr>
            <a:noAutofit/>
          </a:bodyPr>
          <a:lstStyle/>
          <a:p>
            <a:r>
              <a:rPr lang="en-AU" sz="3200" dirty="0"/>
              <a:t>Figure 27: Current availability purity of ketamine, SA, 2003-2019</a:t>
            </a:r>
          </a:p>
        </p:txBody>
      </p:sp>
      <p:sp>
        <p:nvSpPr>
          <p:cNvPr id="4" name="Text Placeholder 3">
            <a:extLst>
              <a:ext uri="{FF2B5EF4-FFF2-40B4-BE49-F238E27FC236}">
                <a16:creationId xmlns:a16="http://schemas.microsoft.com/office/drawing/2014/main" id="{6C65A525-2C91-41C9-89FB-45D9A8B686DB}"/>
              </a:ext>
            </a:extLst>
          </p:cNvPr>
          <p:cNvSpPr>
            <a:spLocks noGrp="1"/>
          </p:cNvSpPr>
          <p:nvPr>
            <p:ph type="body" sz="quarter" idx="14"/>
          </p:nvPr>
        </p:nvSpPr>
        <p:spPr>
          <a:xfrm>
            <a:off x="838200" y="5521200"/>
            <a:ext cx="10515600" cy="529976"/>
          </a:xfrm>
        </p:spPr>
        <p:txBody>
          <a:bodyPr>
            <a:noAutofit/>
          </a:bodyPr>
          <a:lstStyle/>
          <a:p>
            <a:pPr marL="0" indent="0">
              <a:buNone/>
            </a:pPr>
            <a:r>
              <a:rPr lang="en-AU" sz="1200" dirty="0"/>
              <a:t>Note. Median days computed among those who reported recent use (maximum 180 days). Median days rounded to the nearest whole number. Y axis reduced to 5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6" name="Chart 5">
            <a:extLst>
              <a:ext uri="{FF2B5EF4-FFF2-40B4-BE49-F238E27FC236}">
                <a16:creationId xmlns:a16="http://schemas.microsoft.com/office/drawing/2014/main" id="{5477E08A-747A-48AC-9E58-60A2A17D0BF7}"/>
              </a:ext>
            </a:extLst>
          </p:cNvPr>
          <p:cNvGraphicFramePr/>
          <p:nvPr>
            <p:extLst>
              <p:ext uri="{D42A27DB-BD31-4B8C-83A1-F6EECF244321}">
                <p14:modId xmlns:p14="http://schemas.microsoft.com/office/powerpoint/2010/main" val="3111036600"/>
              </p:ext>
            </p:extLst>
          </p:nvPr>
        </p:nvGraphicFramePr>
        <p:xfrm>
          <a:off x="619433" y="1740310"/>
          <a:ext cx="10515600" cy="36569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2637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C4A7-3E79-4A70-ABCB-5E3CCDBC981B}"/>
              </a:ext>
            </a:extLst>
          </p:cNvPr>
          <p:cNvSpPr>
            <a:spLocks noGrp="1"/>
          </p:cNvSpPr>
          <p:nvPr>
            <p:ph type="title"/>
          </p:nvPr>
        </p:nvSpPr>
        <p:spPr/>
        <p:txBody>
          <a:bodyPr>
            <a:noAutofit/>
          </a:bodyPr>
          <a:lstStyle/>
          <a:p>
            <a:r>
              <a:rPr lang="en-AU" sz="3200" dirty="0"/>
              <a:t>Figure 28: Past six month use and frequency of use of LSD, SA, 2003-2019</a:t>
            </a:r>
          </a:p>
        </p:txBody>
      </p:sp>
      <p:sp>
        <p:nvSpPr>
          <p:cNvPr id="4" name="Text Placeholder 3">
            <a:extLst>
              <a:ext uri="{FF2B5EF4-FFF2-40B4-BE49-F238E27FC236}">
                <a16:creationId xmlns:a16="http://schemas.microsoft.com/office/drawing/2014/main" id="{AB4B89E7-755C-4165-9387-E55585A1A669}"/>
              </a:ext>
            </a:extLst>
          </p:cNvPr>
          <p:cNvSpPr>
            <a:spLocks noGrp="1"/>
          </p:cNvSpPr>
          <p:nvPr>
            <p:ph type="body" sz="quarter" idx="14"/>
          </p:nvPr>
        </p:nvSpPr>
        <p:spPr>
          <a:xfrm>
            <a:off x="832757" y="5546724"/>
            <a:ext cx="10515600" cy="430213"/>
          </a:xfrm>
        </p:spPr>
        <p:txBody>
          <a:bodyPr>
            <a:noAutofit/>
          </a:bodyPr>
          <a:lstStyle/>
          <a:p>
            <a:pPr marL="0" indent="0">
              <a:buNone/>
            </a:pPr>
            <a:r>
              <a:rPr lang="en-AU" sz="1200" dirty="0"/>
              <a:t>Note. Median days computed among those who reported recent use (maximum 180 days). Median days rounded to the nearest whole number. Y axis reduced to 6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1C6231D5-3CE8-4EA5-9275-F7F52DEAF5FF}"/>
              </a:ext>
            </a:extLst>
          </p:cNvPr>
          <p:cNvGraphicFramePr>
            <a:graphicFrameLocks noGrp="1" noChangeAspect="1"/>
          </p:cNvGraphicFramePr>
          <p:nvPr>
            <p:ph type="chart" sz="quarter" idx="13"/>
            <p:extLst>
              <p:ext uri="{D42A27DB-BD31-4B8C-83A1-F6EECF244321}">
                <p14:modId xmlns:p14="http://schemas.microsoft.com/office/powerpoint/2010/main" val="39252498"/>
              </p:ext>
            </p:extLst>
          </p:nvPr>
        </p:nvGraphicFramePr>
        <p:xfrm>
          <a:off x="827088" y="1674813"/>
          <a:ext cx="10521950" cy="3871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191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B8A1-99EB-4E38-B020-356051764D88}"/>
              </a:ext>
            </a:extLst>
          </p:cNvPr>
          <p:cNvSpPr>
            <a:spLocks noGrp="1"/>
          </p:cNvSpPr>
          <p:nvPr>
            <p:ph type="title"/>
          </p:nvPr>
        </p:nvSpPr>
        <p:spPr>
          <a:xfrm>
            <a:off x="838200" y="242935"/>
            <a:ext cx="10515600" cy="1185546"/>
          </a:xfrm>
        </p:spPr>
        <p:txBody>
          <a:bodyPr>
            <a:normAutofit/>
          </a:bodyPr>
          <a:lstStyle/>
          <a:p>
            <a:r>
              <a:rPr lang="en-AU" sz="3200" dirty="0"/>
              <a:t>Figure 2: Drug used most often in the past month, SA, 2011-2019</a:t>
            </a:r>
          </a:p>
        </p:txBody>
      </p:sp>
      <p:sp>
        <p:nvSpPr>
          <p:cNvPr id="4" name="Text Placeholder 3">
            <a:extLst>
              <a:ext uri="{FF2B5EF4-FFF2-40B4-BE49-F238E27FC236}">
                <a16:creationId xmlns:a16="http://schemas.microsoft.com/office/drawing/2014/main" id="{07C30929-DAC7-4893-BBAB-F2382B009EEF}"/>
              </a:ext>
            </a:extLst>
          </p:cNvPr>
          <p:cNvSpPr>
            <a:spLocks noGrp="1"/>
          </p:cNvSpPr>
          <p:nvPr>
            <p:ph type="body" sz="quarter" idx="14"/>
          </p:nvPr>
        </p:nvSpPr>
        <p:spPr>
          <a:xfrm>
            <a:off x="847724" y="5429519"/>
            <a:ext cx="10515600" cy="746652"/>
          </a:xfrm>
        </p:spPr>
        <p:txBody>
          <a:bodyPr>
            <a:noAutofit/>
          </a:bodyPr>
          <a:lstStyle/>
          <a:p>
            <a:pPr marL="0" indent="0">
              <a:buNone/>
            </a:pPr>
            <a:r>
              <a:rPr lang="en-AU" sz="1200" dirty="0"/>
              <a:t>Note. Substances listed in this figure are the primary endorsed; nominal percentages have endorsed other substances. Data are only presented for 2011-2018 as this question was not asked in 2003-2010. Data labels have been removed from figure in 2011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8F2DE241-A84A-4824-8E9B-9FC11C949736}"/>
              </a:ext>
            </a:extLst>
          </p:cNvPr>
          <p:cNvGraphicFramePr>
            <a:graphicFrameLocks noGrp="1"/>
          </p:cNvGraphicFramePr>
          <p:nvPr>
            <p:ph type="chart" sz="quarter" idx="13"/>
            <p:extLst>
              <p:ext uri="{D42A27DB-BD31-4B8C-83A1-F6EECF244321}">
                <p14:modId xmlns:p14="http://schemas.microsoft.com/office/powerpoint/2010/main" val="55860566"/>
              </p:ext>
            </p:extLst>
          </p:nvPr>
        </p:nvGraphicFramePr>
        <p:xfrm>
          <a:off x="842962" y="1802873"/>
          <a:ext cx="10520362" cy="3626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777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77D-CB93-42BD-9436-22894A43E81F}"/>
              </a:ext>
            </a:extLst>
          </p:cNvPr>
          <p:cNvSpPr>
            <a:spLocks noGrp="1"/>
          </p:cNvSpPr>
          <p:nvPr>
            <p:ph type="title"/>
          </p:nvPr>
        </p:nvSpPr>
        <p:spPr/>
        <p:txBody>
          <a:bodyPr>
            <a:noAutofit/>
          </a:bodyPr>
          <a:lstStyle/>
          <a:p>
            <a:r>
              <a:rPr lang="en-AU" sz="3200" dirty="0"/>
              <a:t>Figure 29: Median price of LSD per tab, SA, 2003-2019</a:t>
            </a:r>
          </a:p>
        </p:txBody>
      </p:sp>
      <p:sp>
        <p:nvSpPr>
          <p:cNvPr id="4" name="Text Placeholder 3">
            <a:extLst>
              <a:ext uri="{FF2B5EF4-FFF2-40B4-BE49-F238E27FC236}">
                <a16:creationId xmlns:a16="http://schemas.microsoft.com/office/drawing/2014/main" id="{BDDB4821-BE7E-40F1-BAE0-788FFD67AF6A}"/>
              </a:ext>
            </a:extLst>
          </p:cNvPr>
          <p:cNvSpPr>
            <a:spLocks noGrp="1"/>
          </p:cNvSpPr>
          <p:nvPr>
            <p:ph type="body" sz="quarter" idx="14"/>
          </p:nvPr>
        </p:nvSpPr>
        <p:spPr>
          <a:xfrm>
            <a:off x="1021016" y="5552484"/>
            <a:ext cx="10515600" cy="679948"/>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95C44D9C-553A-444F-8097-7999E595EE52}"/>
              </a:ext>
            </a:extLst>
          </p:cNvPr>
          <p:cNvGraphicFramePr>
            <a:graphicFrameLocks noGrp="1"/>
          </p:cNvGraphicFramePr>
          <p:nvPr>
            <p:ph type="chart" sz="quarter" idx="13"/>
            <p:extLst>
              <p:ext uri="{D42A27DB-BD31-4B8C-83A1-F6EECF244321}">
                <p14:modId xmlns:p14="http://schemas.microsoft.com/office/powerpoint/2010/main" val="973314041"/>
              </p:ext>
            </p:extLst>
          </p:nvPr>
        </p:nvGraphicFramePr>
        <p:xfrm>
          <a:off x="833438" y="1667435"/>
          <a:ext cx="10515600" cy="3630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0887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B152-C151-4068-A8E5-85C733691AFE}"/>
              </a:ext>
            </a:extLst>
          </p:cNvPr>
          <p:cNvSpPr>
            <a:spLocks noGrp="1"/>
          </p:cNvSpPr>
          <p:nvPr>
            <p:ph type="title"/>
          </p:nvPr>
        </p:nvSpPr>
        <p:spPr/>
        <p:txBody>
          <a:bodyPr>
            <a:noAutofit/>
          </a:bodyPr>
          <a:lstStyle/>
          <a:p>
            <a:r>
              <a:rPr lang="en-AU" sz="3200" dirty="0"/>
              <a:t>Figure 30: Current perceived purity of LSD, SA, 2003-2019</a:t>
            </a:r>
          </a:p>
        </p:txBody>
      </p:sp>
      <p:sp>
        <p:nvSpPr>
          <p:cNvPr id="4" name="Text Placeholder 3">
            <a:extLst>
              <a:ext uri="{FF2B5EF4-FFF2-40B4-BE49-F238E27FC236}">
                <a16:creationId xmlns:a16="http://schemas.microsoft.com/office/drawing/2014/main" id="{90C6E515-C4C8-46EC-B624-2DACF6F09090}"/>
              </a:ext>
            </a:extLst>
          </p:cNvPr>
          <p:cNvSpPr>
            <a:spLocks noGrp="1"/>
          </p:cNvSpPr>
          <p:nvPr>
            <p:ph type="body" sz="quarter" idx="14"/>
          </p:nvPr>
        </p:nvSpPr>
        <p:spPr>
          <a:xfrm>
            <a:off x="838200" y="5485559"/>
            <a:ext cx="10515600" cy="404563"/>
          </a:xfrm>
        </p:spPr>
        <p:txBody>
          <a:bodyPr>
            <a:normAutofit lnSpcReduction="10000"/>
          </a:bodyPr>
          <a:lstStyle/>
          <a:p>
            <a:pPr marL="0" indent="0">
              <a:buNone/>
            </a:pPr>
            <a:r>
              <a:rPr lang="en-GB" sz="1200" dirty="0"/>
              <a:t>Note. 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AC493203-C618-409E-9F71-4A85E7BB2335}"/>
              </a:ext>
            </a:extLst>
          </p:cNvPr>
          <p:cNvGraphicFramePr>
            <a:graphicFrameLocks noGrp="1"/>
          </p:cNvGraphicFramePr>
          <p:nvPr>
            <p:ph type="chart" sz="quarter" idx="13"/>
            <p:extLst>
              <p:ext uri="{D42A27DB-BD31-4B8C-83A1-F6EECF244321}">
                <p14:modId xmlns:p14="http://schemas.microsoft.com/office/powerpoint/2010/main" val="1799969487"/>
              </p:ext>
            </p:extLst>
          </p:nvPr>
        </p:nvGraphicFramePr>
        <p:xfrm>
          <a:off x="833438" y="1674813"/>
          <a:ext cx="10623456" cy="3542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0202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734C-15E2-4AB6-A76B-75622C81F7A9}"/>
              </a:ext>
            </a:extLst>
          </p:cNvPr>
          <p:cNvSpPr>
            <a:spLocks noGrp="1"/>
          </p:cNvSpPr>
          <p:nvPr>
            <p:ph type="title"/>
          </p:nvPr>
        </p:nvSpPr>
        <p:spPr/>
        <p:txBody>
          <a:bodyPr>
            <a:noAutofit/>
          </a:bodyPr>
          <a:lstStyle/>
          <a:p>
            <a:r>
              <a:rPr lang="en-AU" sz="3200" dirty="0"/>
              <a:t>Figure 31: Current perceived availability of LSD, SA, 2003-2019</a:t>
            </a:r>
          </a:p>
        </p:txBody>
      </p:sp>
      <p:sp>
        <p:nvSpPr>
          <p:cNvPr id="4" name="Text Placeholder 3">
            <a:extLst>
              <a:ext uri="{FF2B5EF4-FFF2-40B4-BE49-F238E27FC236}">
                <a16:creationId xmlns:a16="http://schemas.microsoft.com/office/drawing/2014/main" id="{5CD10C33-2861-4ECC-9820-475BC16D6590}"/>
              </a:ext>
            </a:extLst>
          </p:cNvPr>
          <p:cNvSpPr>
            <a:spLocks noGrp="1"/>
          </p:cNvSpPr>
          <p:nvPr>
            <p:ph type="body" sz="quarter" idx="14"/>
          </p:nvPr>
        </p:nvSpPr>
        <p:spPr>
          <a:xfrm>
            <a:off x="838200" y="5377673"/>
            <a:ext cx="10515600" cy="444903"/>
          </a:xfrm>
        </p:spPr>
        <p:txBody>
          <a:bodyPr>
            <a:normAutofit/>
          </a:bodyPr>
          <a:lstStyle/>
          <a:p>
            <a:pPr marL="0" indent="0">
              <a:buNone/>
            </a:pPr>
            <a:r>
              <a:rPr lang="en-GB" sz="1200" dirty="0"/>
              <a:t>Note. 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38C7D40-2028-49CE-ACA4-90CCBDB7A03A}"/>
              </a:ext>
            </a:extLst>
          </p:cNvPr>
          <p:cNvGraphicFramePr>
            <a:graphicFrameLocks noGrp="1"/>
          </p:cNvGraphicFramePr>
          <p:nvPr>
            <p:ph type="chart" sz="quarter" idx="13"/>
            <p:extLst>
              <p:ext uri="{D42A27DB-BD31-4B8C-83A1-F6EECF244321}">
                <p14:modId xmlns:p14="http://schemas.microsoft.com/office/powerpoint/2010/main" val="3877800672"/>
              </p:ext>
            </p:extLst>
          </p:nvPr>
        </p:nvGraphicFramePr>
        <p:xfrm>
          <a:off x="838200" y="1674813"/>
          <a:ext cx="10520363"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7739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734C-15E2-4AB6-A76B-75622C81F7A9}"/>
              </a:ext>
            </a:extLst>
          </p:cNvPr>
          <p:cNvSpPr>
            <a:spLocks noGrp="1"/>
          </p:cNvSpPr>
          <p:nvPr>
            <p:ph type="title"/>
          </p:nvPr>
        </p:nvSpPr>
        <p:spPr/>
        <p:txBody>
          <a:bodyPr>
            <a:noAutofit/>
          </a:bodyPr>
          <a:lstStyle/>
          <a:p>
            <a:r>
              <a:rPr lang="en-AU" sz="3200" dirty="0"/>
              <a:t>Figure 32: Past six month use and frequency of use of hallucinogenic mushrooms, SA, 2003-2019</a:t>
            </a:r>
          </a:p>
        </p:txBody>
      </p:sp>
      <p:sp>
        <p:nvSpPr>
          <p:cNvPr id="4" name="Text Placeholder 3">
            <a:extLst>
              <a:ext uri="{FF2B5EF4-FFF2-40B4-BE49-F238E27FC236}">
                <a16:creationId xmlns:a16="http://schemas.microsoft.com/office/drawing/2014/main" id="{5CD10C33-2861-4ECC-9820-475BC16D6590}"/>
              </a:ext>
            </a:extLst>
          </p:cNvPr>
          <p:cNvSpPr>
            <a:spLocks noGrp="1"/>
          </p:cNvSpPr>
          <p:nvPr>
            <p:ph type="body" sz="quarter" idx="14"/>
          </p:nvPr>
        </p:nvSpPr>
        <p:spPr>
          <a:xfrm>
            <a:off x="831074" y="5869163"/>
            <a:ext cx="10515600" cy="444903"/>
          </a:xfrm>
        </p:spPr>
        <p:txBody>
          <a:bodyPr>
            <a:normAutofit/>
          </a:bodyPr>
          <a:lstStyle/>
          <a:p>
            <a:pPr marL="0" indent="0">
              <a:buNone/>
            </a:pPr>
            <a:r>
              <a:rPr lang="en-GB" sz="1200" dirty="0"/>
              <a:t>Note. The response ‘Don’t know’ was excluded from analysis. </a:t>
            </a:r>
            <a:r>
              <a:rPr lang="en-AU" sz="1200" dirty="0"/>
              <a:t>Data labels have been removed from figure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7" name="Chart 6">
            <a:extLst>
              <a:ext uri="{FF2B5EF4-FFF2-40B4-BE49-F238E27FC236}">
                <a16:creationId xmlns:a16="http://schemas.microsoft.com/office/drawing/2014/main" id="{56765DBF-4073-418E-9501-4554064C73A6}"/>
              </a:ext>
            </a:extLst>
          </p:cNvPr>
          <p:cNvGraphicFramePr/>
          <p:nvPr>
            <p:extLst>
              <p:ext uri="{D42A27DB-BD31-4B8C-83A1-F6EECF244321}">
                <p14:modId xmlns:p14="http://schemas.microsoft.com/office/powerpoint/2010/main" val="3767101567"/>
              </p:ext>
            </p:extLst>
          </p:nvPr>
        </p:nvGraphicFramePr>
        <p:xfrm>
          <a:off x="663677" y="1520191"/>
          <a:ext cx="10294375" cy="43489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2489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E64-A070-44AA-836A-20435F6C5F73}"/>
              </a:ext>
            </a:extLst>
          </p:cNvPr>
          <p:cNvSpPr>
            <a:spLocks noGrp="1"/>
          </p:cNvSpPr>
          <p:nvPr>
            <p:ph type="title"/>
          </p:nvPr>
        </p:nvSpPr>
        <p:spPr/>
        <p:txBody>
          <a:bodyPr>
            <a:normAutofit fontScale="90000"/>
          </a:bodyPr>
          <a:lstStyle/>
          <a:p>
            <a:r>
              <a:rPr lang="en-AU" sz="3600" dirty="0"/>
              <a:t>Figure 33: Non-prescribed use of pharmaceutical drugs in the past six months, SA, 2007-2019</a:t>
            </a:r>
            <a:endParaRPr lang="en-AU" dirty="0"/>
          </a:p>
        </p:txBody>
      </p:sp>
      <p:sp>
        <p:nvSpPr>
          <p:cNvPr id="4" name="Text Placeholder 3">
            <a:extLst>
              <a:ext uri="{FF2B5EF4-FFF2-40B4-BE49-F238E27FC236}">
                <a16:creationId xmlns:a16="http://schemas.microsoft.com/office/drawing/2014/main" id="{A8F909DB-8132-4FD2-A4B4-BD51A9A215F4}"/>
              </a:ext>
            </a:extLst>
          </p:cNvPr>
          <p:cNvSpPr>
            <a:spLocks noGrp="1"/>
          </p:cNvSpPr>
          <p:nvPr>
            <p:ph type="body" sz="quarter" idx="14"/>
          </p:nvPr>
        </p:nvSpPr>
        <p:spPr>
          <a:xfrm>
            <a:off x="838200" y="5311418"/>
            <a:ext cx="10515600" cy="779736"/>
          </a:xfrm>
        </p:spPr>
        <p:txBody>
          <a:bodyPr>
            <a:normAutofit/>
          </a:bodyPr>
          <a:lstStyle/>
          <a:p>
            <a:pPr marL="0" indent="0">
              <a:buNone/>
            </a:pPr>
            <a:r>
              <a:rPr lang="en-AU" sz="1200" dirty="0"/>
              <a:t>Note. Non-prescribed use is reported for prescription medicines (i.e., benzodiazepines, antipsychotics, and pharmaceutical stimulants). In February 2018, the scheduling for codeine changed such that low-dose codeine formerly available over-the-counter (OTC) was required to be obtained via a prescription. Note that estimates of codeine OTC use refer to use for non-pain purposes. Y axis has been reduced to 50% to improve visibility of trends. Data labels have been removed from figure in years 2007, 2018 and 2019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3459E1D-A65B-4C63-8447-00018B5833A4}"/>
              </a:ext>
            </a:extLst>
          </p:cNvPr>
          <p:cNvGraphicFramePr>
            <a:graphicFrameLocks noGrp="1"/>
          </p:cNvGraphicFramePr>
          <p:nvPr>
            <p:ph type="chart" sz="quarter" idx="13"/>
            <p:extLst>
              <p:ext uri="{D42A27DB-BD31-4B8C-83A1-F6EECF244321}">
                <p14:modId xmlns:p14="http://schemas.microsoft.com/office/powerpoint/2010/main" val="1538725876"/>
              </p:ext>
            </p:extLst>
          </p:nvPr>
        </p:nvGraphicFramePr>
        <p:xfrm>
          <a:off x="828676" y="1571942"/>
          <a:ext cx="10520362" cy="3739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6572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0826-6B04-40C9-A225-D906F5E3707E}"/>
              </a:ext>
            </a:extLst>
          </p:cNvPr>
          <p:cNvSpPr>
            <a:spLocks noGrp="1"/>
          </p:cNvSpPr>
          <p:nvPr>
            <p:ph type="title"/>
          </p:nvPr>
        </p:nvSpPr>
        <p:spPr/>
        <p:txBody>
          <a:bodyPr>
            <a:noAutofit/>
          </a:bodyPr>
          <a:lstStyle/>
          <a:p>
            <a:r>
              <a:rPr lang="en-AU" sz="3200" dirty="0">
                <a:solidFill>
                  <a:schemeClr val="tx2"/>
                </a:solidFill>
              </a:rPr>
              <a:t>Figure 34: Other illicit drugs used in the past six months, SA, 2003-2019</a:t>
            </a:r>
          </a:p>
        </p:txBody>
      </p:sp>
      <p:sp>
        <p:nvSpPr>
          <p:cNvPr id="4" name="Text Placeholder 3">
            <a:extLst>
              <a:ext uri="{FF2B5EF4-FFF2-40B4-BE49-F238E27FC236}">
                <a16:creationId xmlns:a16="http://schemas.microsoft.com/office/drawing/2014/main" id="{55546A9C-A60E-439E-BCB0-8614A892B588}"/>
              </a:ext>
            </a:extLst>
          </p:cNvPr>
          <p:cNvSpPr>
            <a:spLocks noGrp="1"/>
          </p:cNvSpPr>
          <p:nvPr>
            <p:ph type="body" sz="quarter" idx="14"/>
          </p:nvPr>
        </p:nvSpPr>
        <p:spPr>
          <a:xfrm>
            <a:off x="838200" y="5444908"/>
            <a:ext cx="10515600" cy="679948"/>
          </a:xfrm>
        </p:spPr>
        <p:txBody>
          <a:bodyPr>
            <a:normAutofit/>
          </a:bodyPr>
          <a:lstStyle/>
          <a:p>
            <a:pPr marL="0" indent="0">
              <a:buNone/>
            </a:pPr>
            <a:r>
              <a:rPr lang="en-AU" sz="1200" dirty="0"/>
              <a:t>Note. Monitoring of capsules contents unknown commenced in 2013.  Y axis has been reduced to 30% to improve visibility of trends. Data labels have been removed from figure in years 2003 and 2017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85B325C6-7ED9-44ED-98C5-02EBF3965C7C}"/>
              </a:ext>
            </a:extLst>
          </p:cNvPr>
          <p:cNvGraphicFramePr>
            <a:graphicFrameLocks noGrp="1"/>
          </p:cNvGraphicFramePr>
          <p:nvPr>
            <p:ph type="chart" sz="quarter" idx="13"/>
            <p:extLst>
              <p:ext uri="{D42A27DB-BD31-4B8C-83A1-F6EECF244321}">
                <p14:modId xmlns:p14="http://schemas.microsoft.com/office/powerpoint/2010/main" val="1767400740"/>
              </p:ext>
            </p:extLst>
          </p:nvPr>
        </p:nvGraphicFramePr>
        <p:xfrm>
          <a:off x="699247" y="1674813"/>
          <a:ext cx="10654553" cy="3636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509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E0BE-0AFC-473D-812B-9248CCBC315B}"/>
              </a:ext>
            </a:extLst>
          </p:cNvPr>
          <p:cNvSpPr>
            <a:spLocks noGrp="1"/>
          </p:cNvSpPr>
          <p:nvPr>
            <p:ph type="title"/>
          </p:nvPr>
        </p:nvSpPr>
        <p:spPr/>
        <p:txBody>
          <a:bodyPr>
            <a:noAutofit/>
          </a:bodyPr>
          <a:lstStyle/>
          <a:p>
            <a:r>
              <a:rPr lang="en-AU" sz="3200" dirty="0"/>
              <a:t>Figure 35: Licit drugs used in the past six months, SA, 2003-2019</a:t>
            </a:r>
          </a:p>
        </p:txBody>
      </p:sp>
      <p:sp>
        <p:nvSpPr>
          <p:cNvPr id="4" name="Text Placeholder 3">
            <a:extLst>
              <a:ext uri="{FF2B5EF4-FFF2-40B4-BE49-F238E27FC236}">
                <a16:creationId xmlns:a16="http://schemas.microsoft.com/office/drawing/2014/main" id="{74B5B0F1-C848-4B69-97A1-7C7D247489A0}"/>
              </a:ext>
            </a:extLst>
          </p:cNvPr>
          <p:cNvSpPr>
            <a:spLocks noGrp="1"/>
          </p:cNvSpPr>
          <p:nvPr>
            <p:ph type="body" sz="quarter" idx="14"/>
          </p:nvPr>
        </p:nvSpPr>
        <p:spPr>
          <a:xfrm>
            <a:off x="1093694" y="5673687"/>
            <a:ext cx="10515600" cy="383934"/>
          </a:xfrm>
        </p:spPr>
        <p:txBody>
          <a:bodyPr>
            <a:normAutofit/>
          </a:bodyPr>
          <a:lstStyle/>
          <a:p>
            <a:pPr marL="0" indent="0">
              <a:buNone/>
            </a:pPr>
            <a:r>
              <a:rPr lang="en-AU" sz="1200" dirty="0"/>
              <a:t>Note. Monitoring of e-cigarettes commenced in 2014.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47FCF539-84AF-49FC-BCA4-56682526B431}"/>
              </a:ext>
            </a:extLst>
          </p:cNvPr>
          <p:cNvGraphicFramePr>
            <a:graphicFrameLocks noGrp="1"/>
          </p:cNvGraphicFramePr>
          <p:nvPr>
            <p:ph type="chart" sz="quarter" idx="13"/>
            <p:extLst>
              <p:ext uri="{D42A27DB-BD31-4B8C-83A1-F6EECF244321}">
                <p14:modId xmlns:p14="http://schemas.microsoft.com/office/powerpoint/2010/main" val="3421962433"/>
              </p:ext>
            </p:extLst>
          </p:nvPr>
        </p:nvGraphicFramePr>
        <p:xfrm>
          <a:off x="833438" y="1674813"/>
          <a:ext cx="10520362" cy="38666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1790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4F1D-AB93-410A-B125-E608A9E6912E}"/>
              </a:ext>
            </a:extLst>
          </p:cNvPr>
          <p:cNvSpPr>
            <a:spLocks noGrp="1"/>
          </p:cNvSpPr>
          <p:nvPr>
            <p:ph type="title"/>
          </p:nvPr>
        </p:nvSpPr>
        <p:spPr/>
        <p:txBody>
          <a:bodyPr>
            <a:noAutofit/>
          </a:bodyPr>
          <a:lstStyle/>
          <a:p>
            <a:r>
              <a:rPr lang="en-AU" sz="3200" dirty="0">
                <a:solidFill>
                  <a:schemeClr val="tx2"/>
                </a:solidFill>
              </a:rPr>
              <a:t>Figure 36: Other substance use on occasion of last stimulant use, SA, 2018</a:t>
            </a:r>
          </a:p>
        </p:txBody>
      </p:sp>
      <p:sp>
        <p:nvSpPr>
          <p:cNvPr id="4" name="Text Placeholder 3">
            <a:extLst>
              <a:ext uri="{FF2B5EF4-FFF2-40B4-BE49-F238E27FC236}">
                <a16:creationId xmlns:a16="http://schemas.microsoft.com/office/drawing/2014/main" id="{CB4FB227-C6FD-4837-96F1-046929553C02}"/>
              </a:ext>
            </a:extLst>
          </p:cNvPr>
          <p:cNvSpPr>
            <a:spLocks noGrp="1"/>
          </p:cNvSpPr>
          <p:nvPr>
            <p:ph type="body" sz="quarter" idx="14"/>
          </p:nvPr>
        </p:nvSpPr>
        <p:spPr>
          <a:xfrm>
            <a:off x="6360523" y="1725930"/>
            <a:ext cx="4993277" cy="1703070"/>
          </a:xfrm>
        </p:spPr>
        <p:txBody>
          <a:bodyPr>
            <a:normAutofit/>
          </a:bodyPr>
          <a:lstStyle/>
          <a:p>
            <a:pPr marL="0" indent="0">
              <a:buNone/>
            </a:pPr>
            <a:r>
              <a:rPr lang="en-AU" sz="1700" dirty="0"/>
              <a:t>Note. This figure captures those who had also used hallucinogens/dissociatives (GHB, ketamine, LSD, and/or hallucinogenic mushrooms), depressants (alcohol and/or benzodiazepines) and/or cannabis on their last occasion of stimulant use.  </a:t>
            </a:r>
          </a:p>
          <a:p>
            <a:pPr marL="0" indent="0">
              <a:buNone/>
            </a:pPr>
            <a:endParaRPr lang="en-AU" dirty="0"/>
          </a:p>
        </p:txBody>
      </p:sp>
      <p:pic>
        <p:nvPicPr>
          <p:cNvPr id="5" name="Picture 4" descr="A close up of a logo&#10;&#10;Description automatically generated">
            <a:extLst>
              <a:ext uri="{FF2B5EF4-FFF2-40B4-BE49-F238E27FC236}">
                <a16:creationId xmlns:a16="http://schemas.microsoft.com/office/drawing/2014/main" id="{8347D48D-8821-4794-9650-7F572BCD47A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00760" y="1725930"/>
            <a:ext cx="4424316" cy="4424316"/>
          </a:xfrm>
          <a:prstGeom prst="rect">
            <a:avLst/>
          </a:prstGeom>
        </p:spPr>
      </p:pic>
    </p:spTree>
    <p:extLst>
      <p:ext uri="{BB962C8B-B14F-4D97-AF65-F5344CB8AC3E}">
        <p14:creationId xmlns:p14="http://schemas.microsoft.com/office/powerpoint/2010/main" val="1484471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569-973D-4A71-AC47-F9CF3F0F48BE}"/>
              </a:ext>
            </a:extLst>
          </p:cNvPr>
          <p:cNvSpPr>
            <a:spLocks noGrp="1"/>
          </p:cNvSpPr>
          <p:nvPr>
            <p:ph type="title"/>
          </p:nvPr>
        </p:nvSpPr>
        <p:spPr/>
        <p:txBody>
          <a:bodyPr>
            <a:noAutofit/>
          </a:bodyPr>
          <a:lstStyle/>
          <a:p>
            <a:r>
              <a:rPr lang="en-AU" sz="3200" dirty="0">
                <a:solidFill>
                  <a:schemeClr val="tx2"/>
                </a:solidFill>
              </a:rPr>
              <a:t>Figure 37: Past 12 month non-fatal stimulant and depressant overdose, SA, 2007-2019</a:t>
            </a:r>
          </a:p>
        </p:txBody>
      </p:sp>
      <p:sp>
        <p:nvSpPr>
          <p:cNvPr id="4" name="Text Placeholder 3">
            <a:extLst>
              <a:ext uri="{FF2B5EF4-FFF2-40B4-BE49-F238E27FC236}">
                <a16:creationId xmlns:a16="http://schemas.microsoft.com/office/drawing/2014/main" id="{1A60E9E4-0EC0-47C4-B3CB-731F1DA9B42F}"/>
              </a:ext>
            </a:extLst>
          </p:cNvPr>
          <p:cNvSpPr>
            <a:spLocks noGrp="1"/>
          </p:cNvSpPr>
          <p:nvPr>
            <p:ph type="body" sz="quarter" idx="14"/>
          </p:nvPr>
        </p:nvSpPr>
        <p:spPr>
          <a:xfrm>
            <a:off x="838200" y="5673687"/>
            <a:ext cx="10515600" cy="491510"/>
          </a:xfrm>
        </p:spPr>
        <p:txBody>
          <a:bodyPr>
            <a:normAutofit/>
          </a:bodyPr>
          <a:lstStyle/>
          <a:p>
            <a:pPr marL="0" indent="0">
              <a:buNone/>
            </a:pPr>
            <a:r>
              <a:rPr lang="en-AU" sz="1200" dirty="0"/>
              <a:t>Note. Y axis has been reduced to 70% to improve visibility of trends. Data labels have been removed from figure in 2006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Object 39">
            <a:extLst>
              <a:ext uri="{FF2B5EF4-FFF2-40B4-BE49-F238E27FC236}">
                <a16:creationId xmlns:a16="http://schemas.microsoft.com/office/drawing/2014/main" id="{6A478159-F22D-4E19-9744-479F155431B3}"/>
              </a:ext>
            </a:extLst>
          </p:cNvPr>
          <p:cNvGraphicFramePr>
            <a:graphicFrameLocks noGrp="1" noChangeAspect="1"/>
          </p:cNvGraphicFramePr>
          <p:nvPr>
            <p:ph type="chart" sz="quarter" idx="13"/>
            <p:extLst>
              <p:ext uri="{D42A27DB-BD31-4B8C-83A1-F6EECF244321}">
                <p14:modId xmlns:p14="http://schemas.microsoft.com/office/powerpoint/2010/main" val="2869347587"/>
              </p:ext>
            </p:extLst>
          </p:nvPr>
        </p:nvGraphicFramePr>
        <p:xfrm>
          <a:off x="838200" y="1610612"/>
          <a:ext cx="10784422" cy="39529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9871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5468-00F4-4798-BFBD-3138A6AAE081}"/>
              </a:ext>
            </a:extLst>
          </p:cNvPr>
          <p:cNvSpPr>
            <a:spLocks noGrp="1"/>
          </p:cNvSpPr>
          <p:nvPr>
            <p:ph type="title"/>
          </p:nvPr>
        </p:nvSpPr>
        <p:spPr/>
        <p:txBody>
          <a:bodyPr>
            <a:noAutofit/>
          </a:bodyPr>
          <a:lstStyle/>
          <a:p>
            <a:r>
              <a:rPr lang="en-AU" sz="3200" dirty="0">
                <a:solidFill>
                  <a:schemeClr val="tx2"/>
                </a:solidFill>
              </a:rPr>
              <a:t>Figure 38: Lifetime and past month drug injection, SA, 2003-2019</a:t>
            </a:r>
          </a:p>
        </p:txBody>
      </p:sp>
      <p:sp>
        <p:nvSpPr>
          <p:cNvPr id="4" name="Text Placeholder 3">
            <a:extLst>
              <a:ext uri="{FF2B5EF4-FFF2-40B4-BE49-F238E27FC236}">
                <a16:creationId xmlns:a16="http://schemas.microsoft.com/office/drawing/2014/main" id="{D950AB0D-5205-4851-BEB7-5BA08D362CB1}"/>
              </a:ext>
            </a:extLst>
          </p:cNvPr>
          <p:cNvSpPr>
            <a:spLocks noGrp="1"/>
          </p:cNvSpPr>
          <p:nvPr>
            <p:ph type="body" sz="quarter" idx="14"/>
          </p:nvPr>
        </p:nvSpPr>
        <p:spPr>
          <a:xfrm>
            <a:off x="832757" y="5546724"/>
            <a:ext cx="10515600" cy="430213"/>
          </a:xfrm>
        </p:spPr>
        <p:txBody>
          <a:bodyPr>
            <a:normAutofit/>
          </a:bodyPr>
          <a:lstStyle/>
          <a:p>
            <a:pPr marL="0" indent="0">
              <a:buNone/>
            </a:pPr>
            <a:r>
              <a:rPr lang="en-AU" sz="1200" dirty="0"/>
              <a:t>Note. Data labels have been removed from figure in years 2014, 2015, 2016 and 2017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Object 39">
            <a:extLst>
              <a:ext uri="{FF2B5EF4-FFF2-40B4-BE49-F238E27FC236}">
                <a16:creationId xmlns:a16="http://schemas.microsoft.com/office/drawing/2014/main" id="{5A4FEB06-05F4-4A32-AB49-83958AA23EA8}"/>
              </a:ext>
            </a:extLst>
          </p:cNvPr>
          <p:cNvGraphicFramePr>
            <a:graphicFrameLocks noGrp="1" noChangeAspect="1"/>
          </p:cNvGraphicFramePr>
          <p:nvPr>
            <p:ph type="chart" sz="quarter" idx="13"/>
            <p:extLst>
              <p:ext uri="{D42A27DB-BD31-4B8C-83A1-F6EECF244321}">
                <p14:modId xmlns:p14="http://schemas.microsoft.com/office/powerpoint/2010/main" val="327439669"/>
              </p:ext>
            </p:extLst>
          </p:nvPr>
        </p:nvGraphicFramePr>
        <p:xfrm>
          <a:off x="833438" y="1674813"/>
          <a:ext cx="10520362" cy="37234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607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8BD5-2765-42E9-93A5-DFF1622DBF46}"/>
              </a:ext>
            </a:extLst>
          </p:cNvPr>
          <p:cNvSpPr>
            <a:spLocks noGrp="1"/>
          </p:cNvSpPr>
          <p:nvPr>
            <p:ph type="title"/>
          </p:nvPr>
        </p:nvSpPr>
        <p:spPr/>
        <p:txBody>
          <a:bodyPr>
            <a:noAutofit/>
          </a:bodyPr>
          <a:lstStyle/>
          <a:p>
            <a:r>
              <a:rPr lang="en-AU" sz="3200" dirty="0"/>
              <a:t>Figure 3: Weekly or more substance use in the past six months, SA, 2003-2019</a:t>
            </a:r>
          </a:p>
        </p:txBody>
      </p:sp>
      <p:sp>
        <p:nvSpPr>
          <p:cNvPr id="4" name="Text Placeholder 3">
            <a:extLst>
              <a:ext uri="{FF2B5EF4-FFF2-40B4-BE49-F238E27FC236}">
                <a16:creationId xmlns:a16="http://schemas.microsoft.com/office/drawing/2014/main" id="{1589763D-0BBA-4837-8B8C-6C93396D941C}"/>
              </a:ext>
            </a:extLst>
          </p:cNvPr>
          <p:cNvSpPr>
            <a:spLocks noGrp="1"/>
          </p:cNvSpPr>
          <p:nvPr>
            <p:ph type="body" sz="quarter" idx="14"/>
          </p:nvPr>
        </p:nvSpPr>
        <p:spPr>
          <a:xfrm>
            <a:off x="947057" y="5728771"/>
            <a:ext cx="10515600" cy="497900"/>
          </a:xfrm>
        </p:spPr>
        <p:txBody>
          <a:bodyPr>
            <a:normAutofit/>
          </a:bodyPr>
          <a:lstStyle/>
          <a:p>
            <a:pPr marL="0" indent="0">
              <a:buNone/>
            </a:pPr>
            <a:r>
              <a:rPr lang="en-AU" sz="1200" dirty="0"/>
              <a:t>Note. Among the entire sample. Data labels have been removed from figure in years 2003,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6" name="Chart Placeholder 5">
            <a:extLst>
              <a:ext uri="{FF2B5EF4-FFF2-40B4-BE49-F238E27FC236}">
                <a16:creationId xmlns:a16="http://schemas.microsoft.com/office/drawing/2014/main" id="{529C9B74-F0A0-4204-8FA6-10907187C43D}"/>
              </a:ext>
            </a:extLst>
          </p:cNvPr>
          <p:cNvGraphicFramePr>
            <a:graphicFrameLocks noGrp="1"/>
          </p:cNvGraphicFramePr>
          <p:nvPr>
            <p:ph type="chart" sz="quarter" idx="13"/>
            <p:extLst>
              <p:ext uri="{D42A27DB-BD31-4B8C-83A1-F6EECF244321}">
                <p14:modId xmlns:p14="http://schemas.microsoft.com/office/powerpoint/2010/main" val="1521959343"/>
              </p:ext>
            </p:extLst>
          </p:nvPr>
        </p:nvGraphicFramePr>
        <p:xfrm>
          <a:off x="214604" y="1623527"/>
          <a:ext cx="11139196" cy="4353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722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B3AF-ED60-416F-A759-470C1CAEAD91}"/>
              </a:ext>
            </a:extLst>
          </p:cNvPr>
          <p:cNvSpPr>
            <a:spLocks noGrp="1"/>
          </p:cNvSpPr>
          <p:nvPr>
            <p:ph type="title"/>
          </p:nvPr>
        </p:nvSpPr>
        <p:spPr/>
        <p:txBody>
          <a:bodyPr>
            <a:noAutofit/>
          </a:bodyPr>
          <a:lstStyle/>
          <a:p>
            <a:r>
              <a:rPr lang="en-AU" sz="3200" dirty="0">
                <a:solidFill>
                  <a:schemeClr val="tx2"/>
                </a:solidFill>
              </a:rPr>
              <a:t>Figure 39: Self-reported mental health problems and treatment seeking in the past six months, SA, 2008-2019</a:t>
            </a:r>
          </a:p>
        </p:txBody>
      </p:sp>
      <p:sp>
        <p:nvSpPr>
          <p:cNvPr id="4" name="Text Placeholder 3">
            <a:extLst>
              <a:ext uri="{FF2B5EF4-FFF2-40B4-BE49-F238E27FC236}">
                <a16:creationId xmlns:a16="http://schemas.microsoft.com/office/drawing/2014/main" id="{ADF00C9A-8F3C-4373-AF8A-6424BED6E400}"/>
              </a:ext>
            </a:extLst>
          </p:cNvPr>
          <p:cNvSpPr>
            <a:spLocks noGrp="1"/>
          </p:cNvSpPr>
          <p:nvPr>
            <p:ph type="body" sz="quarter" idx="14"/>
          </p:nvPr>
        </p:nvSpPr>
        <p:spPr>
          <a:xfrm>
            <a:off x="838200" y="5296990"/>
            <a:ext cx="10515600" cy="679948"/>
          </a:xfrm>
        </p:spPr>
        <p:txBody>
          <a:bodyPr>
            <a:normAutofit/>
          </a:bodyPr>
          <a:lstStyle/>
          <a:p>
            <a:pPr marL="0" indent="0">
              <a:buNone/>
            </a:pPr>
            <a:r>
              <a:rPr lang="en-AU" sz="1200" dirty="0"/>
              <a:t>Note. The combination of the percentage who report treatment seeking and no treatment is the percentage who reported experiencing a mental health problem in the past six months.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32958354-8D78-4070-A6FA-AAFF610BD5F3}"/>
              </a:ext>
            </a:extLst>
          </p:cNvPr>
          <p:cNvGraphicFramePr>
            <a:graphicFrameLocks noGrp="1"/>
          </p:cNvGraphicFramePr>
          <p:nvPr>
            <p:ph type="chart" sz="quarter" idx="13"/>
            <p:extLst>
              <p:ext uri="{D42A27DB-BD31-4B8C-83A1-F6EECF244321}">
                <p14:modId xmlns:p14="http://schemas.microsoft.com/office/powerpoint/2010/main" val="1804845143"/>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8633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FBAE-9728-4F6B-A1F8-F47B2B6EEF7C}"/>
              </a:ext>
            </a:extLst>
          </p:cNvPr>
          <p:cNvSpPr>
            <a:spLocks noGrp="1"/>
          </p:cNvSpPr>
          <p:nvPr>
            <p:ph type="title"/>
          </p:nvPr>
        </p:nvSpPr>
        <p:spPr/>
        <p:txBody>
          <a:bodyPr>
            <a:noAutofit/>
          </a:bodyPr>
          <a:lstStyle/>
          <a:p>
            <a:r>
              <a:rPr lang="en-AU" sz="3200" dirty="0"/>
              <a:t>Figure 40: Self-reported criminal activity in the past month, SA, 2003-2019</a:t>
            </a:r>
          </a:p>
        </p:txBody>
      </p:sp>
      <p:sp>
        <p:nvSpPr>
          <p:cNvPr id="4" name="Text Placeholder 3">
            <a:extLst>
              <a:ext uri="{FF2B5EF4-FFF2-40B4-BE49-F238E27FC236}">
                <a16:creationId xmlns:a16="http://schemas.microsoft.com/office/drawing/2014/main" id="{E512AEA1-452E-4FF2-8F62-2B0489EF0C25}"/>
              </a:ext>
            </a:extLst>
          </p:cNvPr>
          <p:cNvSpPr>
            <a:spLocks noGrp="1"/>
          </p:cNvSpPr>
          <p:nvPr>
            <p:ph type="body" sz="quarter" idx="14"/>
          </p:nvPr>
        </p:nvSpPr>
        <p:spPr>
          <a:xfrm>
            <a:off x="838200" y="5755807"/>
            <a:ext cx="10515600" cy="470864"/>
          </a:xfrm>
        </p:spPr>
        <p:txBody>
          <a:bodyPr>
            <a:normAutofit/>
          </a:bodyPr>
          <a:lstStyle/>
          <a:p>
            <a:pPr marL="0" indent="0">
              <a:buNone/>
            </a:pPr>
            <a:r>
              <a:rPr lang="en-AU" sz="1200" dirty="0"/>
              <a:t>Note. Y axis has been reduced to 50% to improve visibility of trends. Data labels have been removed from figure in years 2003 and 2019 with small cell size (i.e. n≤5). *</a:t>
            </a:r>
            <a:r>
              <a:rPr lang="en-AU" sz="1200" i="1" dirty="0"/>
              <a:t>p</a:t>
            </a:r>
            <a:r>
              <a:rPr lang="en-AU" sz="1200" dirty="0"/>
              <a:t>&lt;0.050; **</a:t>
            </a:r>
            <a:r>
              <a:rPr lang="en-AU" sz="1200" i="1" dirty="0"/>
              <a:t>p</a:t>
            </a:r>
            <a:r>
              <a:rPr lang="en-AU" sz="1200" dirty="0"/>
              <a:t>&lt;0.010; ***p&lt;0.001 for 2018 versus 2019.</a:t>
            </a:r>
          </a:p>
          <a:p>
            <a:pPr marL="0" indent="0">
              <a:buNone/>
            </a:pPr>
            <a:endParaRPr lang="en-AU" sz="1200" dirty="0"/>
          </a:p>
        </p:txBody>
      </p:sp>
      <p:graphicFrame>
        <p:nvGraphicFramePr>
          <p:cNvPr id="5" name="Object 93">
            <a:extLst>
              <a:ext uri="{FF2B5EF4-FFF2-40B4-BE49-F238E27FC236}">
                <a16:creationId xmlns:a16="http://schemas.microsoft.com/office/drawing/2014/main" id="{7137D65D-9075-4382-B177-EAAF9AA46D56}"/>
              </a:ext>
            </a:extLst>
          </p:cNvPr>
          <p:cNvGraphicFramePr>
            <a:graphicFrameLocks noGrp="1" noChangeAspect="1"/>
          </p:cNvGraphicFramePr>
          <p:nvPr>
            <p:ph type="chart" sz="quarter" idx="13"/>
            <p:extLst>
              <p:ext uri="{D42A27DB-BD31-4B8C-83A1-F6EECF244321}">
                <p14:modId xmlns:p14="http://schemas.microsoft.com/office/powerpoint/2010/main" val="2062790154"/>
              </p:ext>
            </p:extLst>
          </p:nvPr>
        </p:nvGraphicFramePr>
        <p:xfrm>
          <a:off x="833438" y="1674812"/>
          <a:ext cx="10784422" cy="39768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230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6C1F-A36A-4989-853A-34DBD7D8A5FA}"/>
              </a:ext>
            </a:extLst>
          </p:cNvPr>
          <p:cNvSpPr>
            <a:spLocks noGrp="1"/>
          </p:cNvSpPr>
          <p:nvPr>
            <p:ph type="title"/>
          </p:nvPr>
        </p:nvSpPr>
        <p:spPr/>
        <p:txBody>
          <a:bodyPr>
            <a:noAutofit/>
          </a:bodyPr>
          <a:lstStyle/>
          <a:p>
            <a:r>
              <a:rPr lang="en-AU" sz="3200" dirty="0"/>
              <a:t>Figure 4: Past six month use of any ecstasy, and ecstasy pills, powder, capsules, and crystal, SA, 2003-2019</a:t>
            </a:r>
          </a:p>
        </p:txBody>
      </p:sp>
      <p:sp>
        <p:nvSpPr>
          <p:cNvPr id="4" name="Text Placeholder 3">
            <a:extLst>
              <a:ext uri="{FF2B5EF4-FFF2-40B4-BE49-F238E27FC236}">
                <a16:creationId xmlns:a16="http://schemas.microsoft.com/office/drawing/2014/main" id="{0AA9382F-45F3-4693-B318-3D3ADE850390}"/>
              </a:ext>
            </a:extLst>
          </p:cNvPr>
          <p:cNvSpPr>
            <a:spLocks noGrp="1"/>
          </p:cNvSpPr>
          <p:nvPr>
            <p:ph type="body" sz="quarter" idx="14"/>
          </p:nvPr>
        </p:nvSpPr>
        <p:spPr>
          <a:xfrm>
            <a:off x="838200" y="5546724"/>
            <a:ext cx="10515600" cy="430213"/>
          </a:xfrm>
        </p:spPr>
        <p:txBody>
          <a:bodyPr>
            <a:noAutofit/>
          </a:bodyPr>
          <a:lstStyle/>
          <a:p>
            <a:pPr marL="0" indent="0">
              <a:buNone/>
            </a:pPr>
            <a:r>
              <a:rPr lang="en-AU" sz="1200" dirty="0"/>
              <a:t>Note. Up until 2012, participant eligibility was determined based on any recent ecstasy use; subsequently it has been expanded to broader illicit stimulant use. Data collection for powder started in 2005, capsules in 2008 and crystal in 2013.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B12E62F-CDF0-4EEC-A821-F32C0FC20A73}"/>
              </a:ext>
            </a:extLst>
          </p:cNvPr>
          <p:cNvGraphicFramePr>
            <a:graphicFrameLocks noGrp="1"/>
          </p:cNvGraphicFramePr>
          <p:nvPr>
            <p:ph type="chart" sz="quarter" idx="13"/>
            <p:extLst>
              <p:ext uri="{D42A27DB-BD31-4B8C-83A1-F6EECF244321}">
                <p14:modId xmlns:p14="http://schemas.microsoft.com/office/powerpoint/2010/main" val="3732538653"/>
              </p:ext>
            </p:extLst>
          </p:nvPr>
        </p:nvGraphicFramePr>
        <p:xfrm>
          <a:off x="833438" y="1674813"/>
          <a:ext cx="10520362" cy="3734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969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7617-917A-4233-A954-437ECB182EA6}"/>
              </a:ext>
            </a:extLst>
          </p:cNvPr>
          <p:cNvSpPr>
            <a:spLocks noGrp="1"/>
          </p:cNvSpPr>
          <p:nvPr>
            <p:ph type="title"/>
          </p:nvPr>
        </p:nvSpPr>
        <p:spPr/>
        <p:txBody>
          <a:bodyPr>
            <a:noAutofit/>
          </a:bodyPr>
          <a:lstStyle/>
          <a:p>
            <a:r>
              <a:rPr lang="en-AU" sz="3200" dirty="0"/>
              <a:t>Figure 5: Median days of any ecstasy, pills, powder, capsules, and crystal use in the past six months, SA, 2003-2019</a:t>
            </a:r>
          </a:p>
        </p:txBody>
      </p:sp>
      <p:sp>
        <p:nvSpPr>
          <p:cNvPr id="4" name="Text Placeholder 3">
            <a:extLst>
              <a:ext uri="{FF2B5EF4-FFF2-40B4-BE49-F238E27FC236}">
                <a16:creationId xmlns:a16="http://schemas.microsoft.com/office/drawing/2014/main" id="{EA24B148-6132-48DC-9EF6-B574AF942DB8}"/>
              </a:ext>
            </a:extLst>
          </p:cNvPr>
          <p:cNvSpPr>
            <a:spLocks noGrp="1"/>
          </p:cNvSpPr>
          <p:nvPr>
            <p:ph type="body" sz="quarter" idx="14"/>
          </p:nvPr>
        </p:nvSpPr>
        <p:spPr>
          <a:xfrm>
            <a:off x="838200" y="5240338"/>
            <a:ext cx="10515600" cy="773860"/>
          </a:xfrm>
        </p:spPr>
        <p:txBody>
          <a:bodyPr>
            <a:normAutofit/>
          </a:bodyPr>
          <a:lstStyle/>
          <a:p>
            <a:pPr marL="0" indent="0">
              <a:buNone/>
            </a:pPr>
            <a:r>
              <a:rPr lang="en-AU" sz="1200" dirty="0"/>
              <a:t>Note. Up until 2012, participant eligibility was determined based on any recent ecstasy use; subsequently it has been expanded to broader illicit stimulant use. Data collection for powder started in 2005, capsules in 2008 and crystal in 2013. Median days computed among those who reported recent use (maximum 180 days). Median days rounded to the nearest whole number. Y axis reduced to 20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2E232B61-5DAA-49C0-8837-D505733A942F}"/>
              </a:ext>
            </a:extLst>
          </p:cNvPr>
          <p:cNvGraphicFramePr>
            <a:graphicFrameLocks noGrp="1"/>
          </p:cNvGraphicFramePr>
          <p:nvPr>
            <p:ph type="chart" sz="quarter" idx="13"/>
            <p:extLst>
              <p:ext uri="{D42A27DB-BD31-4B8C-83A1-F6EECF244321}">
                <p14:modId xmlns:p14="http://schemas.microsoft.com/office/powerpoint/2010/main" val="1254232522"/>
              </p:ext>
            </p:extLst>
          </p:nvPr>
        </p:nvGraphicFramePr>
        <p:xfrm>
          <a:off x="828676" y="1617662"/>
          <a:ext cx="10520362" cy="350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921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D679-5DD4-43B9-918D-3B9659396761}"/>
              </a:ext>
            </a:extLst>
          </p:cNvPr>
          <p:cNvSpPr>
            <a:spLocks noGrp="1"/>
          </p:cNvSpPr>
          <p:nvPr>
            <p:ph type="title"/>
          </p:nvPr>
        </p:nvSpPr>
        <p:spPr/>
        <p:txBody>
          <a:bodyPr>
            <a:noAutofit/>
          </a:bodyPr>
          <a:lstStyle/>
          <a:p>
            <a:r>
              <a:rPr lang="en-AU" sz="3200" dirty="0"/>
              <a:t>Figure 6: Median price of ecstasy pill and capsule, SA, 2003-2019</a:t>
            </a:r>
          </a:p>
        </p:txBody>
      </p:sp>
      <p:sp>
        <p:nvSpPr>
          <p:cNvPr id="4" name="Text Placeholder 3">
            <a:extLst>
              <a:ext uri="{FF2B5EF4-FFF2-40B4-BE49-F238E27FC236}">
                <a16:creationId xmlns:a16="http://schemas.microsoft.com/office/drawing/2014/main" id="{F1C82FDE-E44C-4D17-9244-FC2057970B82}"/>
              </a:ext>
            </a:extLst>
          </p:cNvPr>
          <p:cNvSpPr>
            <a:spLocks noGrp="1"/>
          </p:cNvSpPr>
          <p:nvPr>
            <p:ph type="body" sz="quarter" idx="14"/>
          </p:nvPr>
        </p:nvSpPr>
        <p:spPr>
          <a:xfrm>
            <a:off x="838200" y="5546722"/>
            <a:ext cx="10515600" cy="430215"/>
          </a:xfrm>
        </p:spPr>
        <p:txBody>
          <a:bodyPr>
            <a:normAutofit/>
          </a:bodyPr>
          <a:lstStyle/>
          <a:p>
            <a:pPr marL="0" indent="0">
              <a:buNone/>
            </a:pPr>
            <a:r>
              <a:rPr lang="en-AU" sz="1200" dirty="0"/>
              <a:t>Note. Among those who commented. Data collection for price of ecstasy capsules started in 2008. Data labels have been removed from figure throughout all years with small cell size (n≤5). *</a:t>
            </a:r>
            <a:r>
              <a:rPr lang="en-AU" sz="1200" i="1" dirty="0"/>
              <a:t>p</a:t>
            </a:r>
            <a:r>
              <a:rPr lang="en-AU" sz="1200" dirty="0"/>
              <a:t>&lt;0.050; **</a:t>
            </a:r>
            <a:r>
              <a:rPr lang="en-AU" sz="1200" i="1" dirty="0"/>
              <a:t>p</a:t>
            </a:r>
            <a:r>
              <a:rPr lang="en-AU" sz="1200" dirty="0"/>
              <a:t>&lt;0.010; ***p&lt;0.001 for 2018 versus 2019.</a:t>
            </a:r>
          </a:p>
          <a:p>
            <a:pPr marL="0" indent="0">
              <a:buNone/>
            </a:pPr>
            <a:endParaRPr lang="en-AU" sz="1200" dirty="0"/>
          </a:p>
        </p:txBody>
      </p:sp>
      <p:graphicFrame>
        <p:nvGraphicFramePr>
          <p:cNvPr id="5" name="Chart Placeholder 4">
            <a:extLst>
              <a:ext uri="{FF2B5EF4-FFF2-40B4-BE49-F238E27FC236}">
                <a16:creationId xmlns:a16="http://schemas.microsoft.com/office/drawing/2014/main" id="{0CF976DF-BB92-4BF6-93B0-46E60FAEE77A}"/>
              </a:ext>
            </a:extLst>
          </p:cNvPr>
          <p:cNvGraphicFramePr>
            <a:graphicFrameLocks noGrp="1"/>
          </p:cNvGraphicFramePr>
          <p:nvPr>
            <p:ph type="chart" sz="quarter" idx="13"/>
            <p:extLst>
              <p:ext uri="{D42A27DB-BD31-4B8C-83A1-F6EECF244321}">
                <p14:modId xmlns:p14="http://schemas.microsoft.com/office/powerpoint/2010/main" val="1360271871"/>
              </p:ext>
            </p:extLst>
          </p:nvPr>
        </p:nvGraphicFramePr>
        <p:xfrm>
          <a:off x="833438" y="1674812"/>
          <a:ext cx="10520362" cy="3734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489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0C63-2610-45F5-87D5-5265FA017415}"/>
              </a:ext>
            </a:extLst>
          </p:cNvPr>
          <p:cNvSpPr>
            <a:spLocks noGrp="1"/>
          </p:cNvSpPr>
          <p:nvPr>
            <p:ph type="title"/>
          </p:nvPr>
        </p:nvSpPr>
        <p:spPr/>
        <p:txBody>
          <a:bodyPr>
            <a:noAutofit/>
          </a:bodyPr>
          <a:lstStyle/>
          <a:p>
            <a:r>
              <a:rPr lang="en-AU" sz="3200" dirty="0">
                <a:solidFill>
                  <a:schemeClr val="tx2"/>
                </a:solidFill>
              </a:rPr>
              <a:t>Figure 7: Median price of ecstasy crystal (per point and gram) and powder (per point and gram), SA, 2013-2019</a:t>
            </a:r>
          </a:p>
        </p:txBody>
      </p:sp>
      <p:sp>
        <p:nvSpPr>
          <p:cNvPr id="4" name="Text Placeholder 3">
            <a:extLst>
              <a:ext uri="{FF2B5EF4-FFF2-40B4-BE49-F238E27FC236}">
                <a16:creationId xmlns:a16="http://schemas.microsoft.com/office/drawing/2014/main" id="{2F132FB7-5D9E-425E-B405-AD546F6E1141}"/>
              </a:ext>
            </a:extLst>
          </p:cNvPr>
          <p:cNvSpPr>
            <a:spLocks noGrp="1"/>
          </p:cNvSpPr>
          <p:nvPr>
            <p:ph type="body" sz="quarter" idx="14"/>
          </p:nvPr>
        </p:nvSpPr>
        <p:spPr>
          <a:xfrm>
            <a:off x="832757" y="5546724"/>
            <a:ext cx="10515600" cy="430213"/>
          </a:xfrm>
        </p:spPr>
        <p:txBody>
          <a:bodyPr>
            <a:normAutofit/>
          </a:bodyPr>
          <a:lstStyle/>
          <a:p>
            <a:pPr marL="0" indent="0">
              <a:buNone/>
            </a:pPr>
            <a:r>
              <a:rPr lang="en-AU" sz="1200" dirty="0"/>
              <a:t>Note. Among those who commented. Data collection for price of ecstasy crystal gram and point started in 2013 and 2014 respectively. Data labels have been removed from figure throughout all years with small cell size (n≤5).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p:txBody>
      </p:sp>
      <p:graphicFrame>
        <p:nvGraphicFramePr>
          <p:cNvPr id="5" name="Chart Placeholder 4">
            <a:extLst>
              <a:ext uri="{FF2B5EF4-FFF2-40B4-BE49-F238E27FC236}">
                <a16:creationId xmlns:a16="http://schemas.microsoft.com/office/drawing/2014/main" id="{5008D0AA-3B50-4160-87B8-75940E0F0E8B}"/>
              </a:ext>
            </a:extLst>
          </p:cNvPr>
          <p:cNvGraphicFramePr>
            <a:graphicFrameLocks noGrp="1"/>
          </p:cNvGraphicFramePr>
          <p:nvPr>
            <p:ph type="chart" sz="quarter" idx="13"/>
            <p:extLst>
              <p:ext uri="{D42A27DB-BD31-4B8C-83A1-F6EECF244321}">
                <p14:modId xmlns:p14="http://schemas.microsoft.com/office/powerpoint/2010/main" val="634470502"/>
              </p:ext>
            </p:extLst>
          </p:nvPr>
        </p:nvGraphicFramePr>
        <p:xfrm>
          <a:off x="833438" y="1674813"/>
          <a:ext cx="10520362" cy="3778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70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4BAA-446E-43CA-A948-FF2A60A65B66}"/>
              </a:ext>
            </a:extLst>
          </p:cNvPr>
          <p:cNvSpPr>
            <a:spLocks noGrp="1"/>
          </p:cNvSpPr>
          <p:nvPr>
            <p:ph type="title"/>
          </p:nvPr>
        </p:nvSpPr>
        <p:spPr/>
        <p:txBody>
          <a:bodyPr>
            <a:noAutofit/>
          </a:bodyPr>
          <a:lstStyle/>
          <a:p>
            <a:r>
              <a:rPr lang="en-AU" sz="3200" dirty="0"/>
              <a:t>Figure 8: Past six month use of any methamphetamine, powder, base, and crystal, SA, 2003-2019</a:t>
            </a:r>
          </a:p>
        </p:txBody>
      </p:sp>
      <p:sp>
        <p:nvSpPr>
          <p:cNvPr id="4" name="Text Placeholder 3">
            <a:extLst>
              <a:ext uri="{FF2B5EF4-FFF2-40B4-BE49-F238E27FC236}">
                <a16:creationId xmlns:a16="http://schemas.microsoft.com/office/drawing/2014/main" id="{509FA677-1BDF-4800-960B-EFCE111AF700}"/>
              </a:ext>
            </a:extLst>
          </p:cNvPr>
          <p:cNvSpPr>
            <a:spLocks noGrp="1"/>
          </p:cNvSpPr>
          <p:nvPr>
            <p:ph type="body" sz="quarter" idx="14"/>
          </p:nvPr>
        </p:nvSpPr>
        <p:spPr>
          <a:xfrm>
            <a:off x="838200" y="5546723"/>
            <a:ext cx="10515600" cy="443662"/>
          </a:xfrm>
        </p:spPr>
        <p:txBody>
          <a:bodyPr>
            <a:normAutofit/>
          </a:bodyPr>
          <a:lstStyle/>
          <a:p>
            <a:pPr marL="0" indent="0">
              <a:buNone/>
            </a:pPr>
            <a:r>
              <a:rPr lang="en-AU" sz="1200" dirty="0"/>
              <a:t>Note. *</a:t>
            </a:r>
            <a:r>
              <a:rPr lang="en-AU" sz="1200" i="1" dirty="0"/>
              <a:t>p</a:t>
            </a:r>
            <a:r>
              <a:rPr lang="en-AU" sz="1200" dirty="0"/>
              <a:t>&lt;0.050; **</a:t>
            </a:r>
            <a:r>
              <a:rPr lang="en-AU" sz="1200" i="1" dirty="0"/>
              <a:t>p</a:t>
            </a:r>
            <a:r>
              <a:rPr lang="en-AU" sz="1200" dirty="0"/>
              <a:t>&lt;0.010; ***</a:t>
            </a:r>
            <a:r>
              <a:rPr lang="en-AU" sz="1200" i="1" dirty="0"/>
              <a:t>p</a:t>
            </a:r>
            <a:r>
              <a:rPr lang="en-AU" sz="1200" dirty="0"/>
              <a:t>&lt;0.001 for 2018 versus 2019.</a:t>
            </a:r>
          </a:p>
          <a:p>
            <a:pPr marL="0" indent="0">
              <a:buNone/>
            </a:pPr>
            <a:endParaRPr lang="en-AU" sz="1200" dirty="0"/>
          </a:p>
        </p:txBody>
      </p:sp>
      <p:graphicFrame>
        <p:nvGraphicFramePr>
          <p:cNvPr id="7" name="Chart Placeholder 6">
            <a:extLst>
              <a:ext uri="{FF2B5EF4-FFF2-40B4-BE49-F238E27FC236}">
                <a16:creationId xmlns:a16="http://schemas.microsoft.com/office/drawing/2014/main" id="{D2874D7D-2535-4DD6-8EA9-B9DA87AFC615}"/>
              </a:ext>
            </a:extLst>
          </p:cNvPr>
          <p:cNvGraphicFramePr>
            <a:graphicFrameLocks noGrp="1"/>
          </p:cNvGraphicFramePr>
          <p:nvPr>
            <p:ph type="chart" sz="quarter" idx="13"/>
            <p:extLst>
              <p:ext uri="{D42A27DB-BD31-4B8C-83A1-F6EECF244321}">
                <p14:modId xmlns:p14="http://schemas.microsoft.com/office/powerpoint/2010/main" val="2041709283"/>
              </p:ext>
            </p:extLst>
          </p:nvPr>
        </p:nvGraphicFramePr>
        <p:xfrm>
          <a:off x="833438" y="1674813"/>
          <a:ext cx="10520362" cy="3734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6382835"/>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1">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DRS">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3871</TotalTime>
  <Words>3407</Words>
  <Application>Microsoft Office PowerPoint</Application>
  <PresentationFormat>Widescreen</PresentationFormat>
  <Paragraphs>393</Paragraphs>
  <Slides>41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Sommet</vt:lpstr>
      <vt:lpstr>Times</vt:lpstr>
      <vt:lpstr>Office Theme</vt:lpstr>
      <vt:lpstr>PowerPoint Presentation</vt:lpstr>
      <vt:lpstr>Figure 1: Drug of choice, SA, 2003-2019</vt:lpstr>
      <vt:lpstr>Figure 2: Drug used most often in the past month, SA, 2011-2019</vt:lpstr>
      <vt:lpstr>Figure 3: Weekly or more substance use in the past six months, SA, 2003-2019</vt:lpstr>
      <vt:lpstr>Figure 4: Past six month use of any ecstasy, and ecstasy pills, powder, capsules, and crystal, SA, 2003-2019</vt:lpstr>
      <vt:lpstr>Figure 5: Median days of any ecstasy, pills, powder, capsules, and crystal use in the past six months, SA, 2003-2019</vt:lpstr>
      <vt:lpstr>Figure 6: Median price of ecstasy pill and capsule, SA, 2003-2019</vt:lpstr>
      <vt:lpstr>Figure 7: Median price of ecstasy crystal (per point and gram) and powder (per point and gram), SA, 2013-2019</vt:lpstr>
      <vt:lpstr>Figure 8: Past six month use of any methamphetamine, powder, base, and crystal, SA, 2003-2019</vt:lpstr>
      <vt:lpstr>Figure 9: Median days of any methamphetamine, powder, base, and crystal use in the past six months, SA, 2003-2019</vt:lpstr>
      <vt:lpstr>Figure 10: Median price of powder methamphetamine per point and gram, SA, 2003-2019</vt:lpstr>
      <vt:lpstr>Figure 11: Median price of crystal methamphetamine per point and gram, SA, 2003-2019</vt:lpstr>
      <vt:lpstr>Figure 12: Current perceived purity of powder methamphetamine, SA, 2003-2019</vt:lpstr>
      <vt:lpstr>Figure 13: Current perceived purity of crystal methamphetamine, SA, 2003-2019</vt:lpstr>
      <vt:lpstr>Figure 14: Current perceived availability of powder methamphetamine, SA, 2003-2019</vt:lpstr>
      <vt:lpstr>Figure 15: Current perceived availability of crystal methamphetamine, SA, 2003-2019</vt:lpstr>
      <vt:lpstr>Figure 16: Past six month use and frequency of use of cocaine, SA, 2003-2019</vt:lpstr>
      <vt:lpstr>Figure 17: Median price of cocaine per gram, SA, 2003-2019</vt:lpstr>
      <vt:lpstr>Figure 18: Current perceived purity of cocaine, SA, 2003-2019</vt:lpstr>
      <vt:lpstr>Figure 19: Current perceived availability of cocaine, SA, 2003-2019</vt:lpstr>
      <vt:lpstr>Figure 20: Past six month use and frequency of use of cannabis, SA, 2003-2019</vt:lpstr>
      <vt:lpstr>Figure 21: Median price of hydroponic (a) and bush (b) cannabis per ounce and gram, SA, 2006-2019</vt:lpstr>
      <vt:lpstr>Figure 22: Current potency of hydroponic (a) and bush (b) cannabis, SA, 2006-2019</vt:lpstr>
      <vt:lpstr>Figure 23: Current perceived availability of hydroponic (a) and bush (b) cannabis, SA, 2006-2019</vt:lpstr>
      <vt:lpstr>Figure 24: Past six month use and frequency of use of ketamine, SA, 2003-2019</vt:lpstr>
      <vt:lpstr>Figure 25: Median price of ketamine per gram, SA, 2003-2019</vt:lpstr>
      <vt:lpstr>Figure 26: Current perceived purity of ketamine, SA, 2003-2019</vt:lpstr>
      <vt:lpstr>Figure 27: Current availability purity of ketamine, SA, 2003-2019</vt:lpstr>
      <vt:lpstr>Figure 28: Past six month use and frequency of use of LSD, SA, 2003-2019</vt:lpstr>
      <vt:lpstr>Figure 29: Median price of LSD per tab, SA, 2003-2019</vt:lpstr>
      <vt:lpstr>Figure 30: Current perceived purity of LSD, SA, 2003-2019</vt:lpstr>
      <vt:lpstr>Figure 31: Current perceived availability of LSD, SA, 2003-2019</vt:lpstr>
      <vt:lpstr>Figure 32: Past six month use and frequency of use of hallucinogenic mushrooms, SA, 2003-2019</vt:lpstr>
      <vt:lpstr>Figure 33: Non-prescribed use of pharmaceutical drugs in the past six months, SA, 2007-2019</vt:lpstr>
      <vt:lpstr>Figure 34: Other illicit drugs used in the past six months, SA, 2003-2019</vt:lpstr>
      <vt:lpstr>Figure 35: Licit drugs used in the past six months, SA, 2003-2019</vt:lpstr>
      <vt:lpstr>Figure 36: Other substance use on occasion of last stimulant use, SA, 2018</vt:lpstr>
      <vt:lpstr>Figure 37: Past 12 month non-fatal stimulant and depressant overdose, SA, 2007-2019</vt:lpstr>
      <vt:lpstr>Figure 38: Lifetime and past month drug injection, SA, 2003-2019</vt:lpstr>
      <vt:lpstr>Figure 39: Self-reported mental health problems and treatment seeking in the past six months, SA, 2008-2019</vt:lpstr>
      <vt:lpstr>Figure 40: Self-reported criminal activity in the past month, SA, 2003-2019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Daisy Gibbs</dc:creator>
  <cp:lastModifiedBy>Rosie Swanton</cp:lastModifiedBy>
  <cp:revision>131</cp:revision>
  <dcterms:created xsi:type="dcterms:W3CDTF">2018-08-21T07:06:16Z</dcterms:created>
  <dcterms:modified xsi:type="dcterms:W3CDTF">2019-12-06T00:32:55Z</dcterms:modified>
</cp:coreProperties>
</file>